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82" r:id="rId1"/>
  </p:sldMasterIdLst>
  <p:notesMasterIdLst>
    <p:notesMasterId r:id="rId193"/>
  </p:notesMasterIdLst>
  <p:sldIdLst>
    <p:sldId id="466" r:id="rId2"/>
    <p:sldId id="467" r:id="rId3"/>
    <p:sldId id="468" r:id="rId4"/>
    <p:sldId id="469" r:id="rId5"/>
    <p:sldId id="470" r:id="rId6"/>
    <p:sldId id="471" r:id="rId7"/>
    <p:sldId id="472" r:id="rId8"/>
    <p:sldId id="473" r:id="rId9"/>
    <p:sldId id="474" r:id="rId10"/>
    <p:sldId id="629" r:id="rId11"/>
    <p:sldId id="475" r:id="rId12"/>
    <p:sldId id="476" r:id="rId13"/>
    <p:sldId id="477" r:id="rId14"/>
    <p:sldId id="478" r:id="rId15"/>
    <p:sldId id="479" r:id="rId16"/>
    <p:sldId id="480" r:id="rId17"/>
    <p:sldId id="481" r:id="rId18"/>
    <p:sldId id="482" r:id="rId19"/>
    <p:sldId id="531" r:id="rId20"/>
    <p:sldId id="484" r:id="rId21"/>
    <p:sldId id="485" r:id="rId22"/>
    <p:sldId id="486" r:id="rId23"/>
    <p:sldId id="487" r:id="rId24"/>
    <p:sldId id="488" r:id="rId25"/>
    <p:sldId id="489" r:id="rId26"/>
    <p:sldId id="490" r:id="rId27"/>
    <p:sldId id="491" r:id="rId28"/>
    <p:sldId id="492" r:id="rId29"/>
    <p:sldId id="493" r:id="rId30"/>
    <p:sldId id="494" r:id="rId31"/>
    <p:sldId id="495" r:id="rId32"/>
    <p:sldId id="496" r:id="rId33"/>
    <p:sldId id="497" r:id="rId34"/>
    <p:sldId id="498" r:id="rId35"/>
    <p:sldId id="499" r:id="rId36"/>
    <p:sldId id="500" r:id="rId37"/>
    <p:sldId id="501" r:id="rId38"/>
    <p:sldId id="502" r:id="rId39"/>
    <p:sldId id="503" r:id="rId40"/>
    <p:sldId id="504" r:id="rId41"/>
    <p:sldId id="505" r:id="rId42"/>
    <p:sldId id="506" r:id="rId43"/>
    <p:sldId id="507" r:id="rId44"/>
    <p:sldId id="508" r:id="rId45"/>
    <p:sldId id="509" r:id="rId46"/>
    <p:sldId id="510" r:id="rId47"/>
    <p:sldId id="511" r:id="rId48"/>
    <p:sldId id="512" r:id="rId49"/>
    <p:sldId id="513" r:id="rId50"/>
    <p:sldId id="514" r:id="rId51"/>
    <p:sldId id="515" r:id="rId52"/>
    <p:sldId id="516" r:id="rId53"/>
    <p:sldId id="517" r:id="rId54"/>
    <p:sldId id="518" r:id="rId55"/>
    <p:sldId id="519" r:id="rId56"/>
    <p:sldId id="520" r:id="rId57"/>
    <p:sldId id="521" r:id="rId58"/>
    <p:sldId id="522" r:id="rId59"/>
    <p:sldId id="523" r:id="rId60"/>
    <p:sldId id="524" r:id="rId61"/>
    <p:sldId id="525" r:id="rId62"/>
    <p:sldId id="526" r:id="rId63"/>
    <p:sldId id="527" r:id="rId64"/>
    <p:sldId id="528" r:id="rId65"/>
    <p:sldId id="529" r:id="rId66"/>
    <p:sldId id="530" r:id="rId67"/>
    <p:sldId id="261" r:id="rId68"/>
    <p:sldId id="342" r:id="rId69"/>
    <p:sldId id="370" r:id="rId70"/>
    <p:sldId id="371" r:id="rId71"/>
    <p:sldId id="376" r:id="rId72"/>
    <p:sldId id="372" r:id="rId73"/>
    <p:sldId id="532" r:id="rId74"/>
    <p:sldId id="533" r:id="rId75"/>
    <p:sldId id="534" r:id="rId76"/>
    <p:sldId id="649" r:id="rId77"/>
    <p:sldId id="535" r:id="rId78"/>
    <p:sldId id="536" r:id="rId79"/>
    <p:sldId id="646" r:id="rId80"/>
    <p:sldId id="647" r:id="rId81"/>
    <p:sldId id="648" r:id="rId82"/>
    <p:sldId id="537" r:id="rId83"/>
    <p:sldId id="538" r:id="rId84"/>
    <p:sldId id="539" r:id="rId85"/>
    <p:sldId id="540" r:id="rId86"/>
    <p:sldId id="541" r:id="rId87"/>
    <p:sldId id="542" r:id="rId88"/>
    <p:sldId id="543" r:id="rId89"/>
    <p:sldId id="544" r:id="rId90"/>
    <p:sldId id="545" r:id="rId91"/>
    <p:sldId id="546" r:id="rId92"/>
    <p:sldId id="644" r:id="rId93"/>
    <p:sldId id="547" r:id="rId94"/>
    <p:sldId id="548" r:id="rId95"/>
    <p:sldId id="549" r:id="rId96"/>
    <p:sldId id="550" r:id="rId97"/>
    <p:sldId id="551" r:id="rId98"/>
    <p:sldId id="645" r:id="rId99"/>
    <p:sldId id="552" r:id="rId100"/>
    <p:sldId id="553" r:id="rId101"/>
    <p:sldId id="554" r:id="rId102"/>
    <p:sldId id="555" r:id="rId103"/>
    <p:sldId id="556" r:id="rId104"/>
    <p:sldId id="557" r:id="rId105"/>
    <p:sldId id="558" r:id="rId106"/>
    <p:sldId id="559" r:id="rId107"/>
    <p:sldId id="560" r:id="rId108"/>
    <p:sldId id="561" r:id="rId109"/>
    <p:sldId id="562" r:id="rId110"/>
    <p:sldId id="600" r:id="rId111"/>
    <p:sldId id="601" r:id="rId112"/>
    <p:sldId id="602" r:id="rId113"/>
    <p:sldId id="650" r:id="rId114"/>
    <p:sldId id="655" r:id="rId115"/>
    <p:sldId id="603" r:id="rId116"/>
    <p:sldId id="651" r:id="rId117"/>
    <p:sldId id="604" r:id="rId118"/>
    <p:sldId id="605" r:id="rId119"/>
    <p:sldId id="606" r:id="rId120"/>
    <p:sldId id="607" r:id="rId121"/>
    <p:sldId id="608" r:id="rId122"/>
    <p:sldId id="609" r:id="rId123"/>
    <p:sldId id="610" r:id="rId124"/>
    <p:sldId id="611" r:id="rId125"/>
    <p:sldId id="612" r:id="rId126"/>
    <p:sldId id="613" r:id="rId127"/>
    <p:sldId id="614" r:id="rId128"/>
    <p:sldId id="615" r:id="rId129"/>
    <p:sldId id="616" r:id="rId130"/>
    <p:sldId id="617" r:id="rId131"/>
    <p:sldId id="618" r:id="rId132"/>
    <p:sldId id="619" r:id="rId133"/>
    <p:sldId id="620" r:id="rId134"/>
    <p:sldId id="621" r:id="rId135"/>
    <p:sldId id="622" r:id="rId136"/>
    <p:sldId id="623" r:id="rId137"/>
    <p:sldId id="624" r:id="rId138"/>
    <p:sldId id="625" r:id="rId139"/>
    <p:sldId id="626" r:id="rId140"/>
    <p:sldId id="652" r:id="rId141"/>
    <p:sldId id="627" r:id="rId142"/>
    <p:sldId id="563" r:id="rId143"/>
    <p:sldId id="564" r:id="rId144"/>
    <p:sldId id="565" r:id="rId145"/>
    <p:sldId id="566" r:id="rId146"/>
    <p:sldId id="567" r:id="rId147"/>
    <p:sldId id="568" r:id="rId148"/>
    <p:sldId id="569" r:id="rId149"/>
    <p:sldId id="570" r:id="rId150"/>
    <p:sldId id="573" r:id="rId151"/>
    <p:sldId id="574" r:id="rId152"/>
    <p:sldId id="575" r:id="rId153"/>
    <p:sldId id="578" r:id="rId154"/>
    <p:sldId id="579" r:id="rId155"/>
    <p:sldId id="580" r:id="rId156"/>
    <p:sldId id="581" r:id="rId157"/>
    <p:sldId id="582" r:id="rId158"/>
    <p:sldId id="653" r:id="rId159"/>
    <p:sldId id="583" r:id="rId160"/>
    <p:sldId id="654" r:id="rId161"/>
    <p:sldId id="584" r:id="rId162"/>
    <p:sldId id="262" r:id="rId163"/>
    <p:sldId id="287" r:id="rId164"/>
    <p:sldId id="288" r:id="rId165"/>
    <p:sldId id="289" r:id="rId166"/>
    <p:sldId id="423" r:id="rId167"/>
    <p:sldId id="424" r:id="rId168"/>
    <p:sldId id="426" r:id="rId169"/>
    <p:sldId id="425" r:id="rId170"/>
    <p:sldId id="290" r:id="rId171"/>
    <p:sldId id="291" r:id="rId172"/>
    <p:sldId id="292" r:id="rId173"/>
    <p:sldId id="293" r:id="rId174"/>
    <p:sldId id="628" r:id="rId175"/>
    <p:sldId id="427" r:id="rId176"/>
    <p:sldId id="428" r:id="rId177"/>
    <p:sldId id="429" r:id="rId178"/>
    <p:sldId id="630" r:id="rId179"/>
    <p:sldId id="631" r:id="rId180"/>
    <p:sldId id="632" r:id="rId181"/>
    <p:sldId id="633" r:id="rId182"/>
    <p:sldId id="634" r:id="rId183"/>
    <p:sldId id="635" r:id="rId184"/>
    <p:sldId id="636" r:id="rId185"/>
    <p:sldId id="637" r:id="rId186"/>
    <p:sldId id="638" r:id="rId187"/>
    <p:sldId id="639" r:id="rId188"/>
    <p:sldId id="640" r:id="rId189"/>
    <p:sldId id="641" r:id="rId190"/>
    <p:sldId id="642" r:id="rId191"/>
    <p:sldId id="643" r:id="rId192"/>
  </p:sldIdLst>
  <p:sldSz cx="9144000" cy="6858000" type="screen4x3"/>
  <p:notesSz cx="6858000" cy="9144000"/>
  <p:embeddedFontLst>
    <p:embeddedFont>
      <p:font typeface="黑体" panose="02010609060101010101" pitchFamily="49" charset="-122"/>
      <p:regular r:id="rId194"/>
    </p:embeddedFont>
    <p:embeddedFont>
      <p:font typeface="Cambria Math" panose="02040503050406030204" pitchFamily="18" charset="0"/>
      <p:regular r:id="rId195"/>
    </p:embeddedFont>
    <p:embeddedFont>
      <p:font typeface="华文中宋" panose="02010600040101010101" pitchFamily="2" charset="-122"/>
      <p:regular r:id="rId196"/>
    </p:embeddedFont>
    <p:embeddedFont>
      <p:font typeface="华文新魏" panose="02010800040101010101" pitchFamily="2" charset="-122"/>
      <p:regular r:id="rId197"/>
    </p:embeddedFont>
    <p:embeddedFont>
      <p:font typeface="Tahoma" panose="020B0604030504040204" pitchFamily="34" charset="0"/>
      <p:regular r:id="rId198"/>
      <p:bold r:id="rId199"/>
    </p:embeddedFont>
    <p:embeddedFont>
      <p:font typeface="隶书" panose="02010509060101010101" pitchFamily="49" charset="-122"/>
      <p:regular r:id="rId200"/>
    </p:embeddedFont>
    <p:embeddedFont>
      <p:font typeface="华文行楷" panose="02010800040101010101" pitchFamily="2" charset="-122"/>
      <p:regular r:id="rId201"/>
    </p:embeddedFont>
    <p:embeddedFont>
      <p:font typeface="Arial Unicode MS" panose="020B0604020202020204" pitchFamily="34" charset="-122"/>
      <p:regular r:id="rId202"/>
    </p:embeddedFont>
    <p:embeddedFont>
      <p:font typeface="Book Antiqua" panose="02040602050305030304" pitchFamily="18" charset="0"/>
      <p:regular r:id="rId203"/>
      <p:bold r:id="rId204"/>
      <p:italic r:id="rId205"/>
      <p:boldItalic r:id="rId206"/>
    </p:embeddedFont>
    <p:embeddedFont>
      <p:font typeface="Wingdings 2" panose="05020102010507070707" pitchFamily="18" charset="2"/>
      <p:regular r:id="rId207"/>
    </p:embeddedFont>
  </p:embeddedFontLst>
  <p:defaultTextStyle>
    <a:defPPr>
      <a:defRPr lang="zh-CN"/>
    </a:defPPr>
    <a:lvl1pPr algn="l" rtl="0" fontAlgn="base">
      <a:spcBef>
        <a:spcPct val="0"/>
      </a:spcBef>
      <a:spcAft>
        <a:spcPct val="0"/>
      </a:spcAft>
      <a:defRPr sz="2400" b="1" kern="1200">
        <a:solidFill>
          <a:schemeClr val="tx1"/>
        </a:solidFill>
        <a:latin typeface="Times New Roman" pitchFamily="18" charset="0"/>
        <a:ea typeface="楷体_GB2312" pitchFamily="49" charset="-122"/>
        <a:cs typeface="+mn-cs"/>
      </a:defRPr>
    </a:lvl1pPr>
    <a:lvl2pPr marL="457200" algn="l" rtl="0" fontAlgn="base">
      <a:spcBef>
        <a:spcPct val="0"/>
      </a:spcBef>
      <a:spcAft>
        <a:spcPct val="0"/>
      </a:spcAft>
      <a:defRPr sz="2400" b="1" kern="1200">
        <a:solidFill>
          <a:schemeClr val="tx1"/>
        </a:solidFill>
        <a:latin typeface="Times New Roman" pitchFamily="18" charset="0"/>
        <a:ea typeface="楷体_GB2312" pitchFamily="49" charset="-122"/>
        <a:cs typeface="+mn-cs"/>
      </a:defRPr>
    </a:lvl2pPr>
    <a:lvl3pPr marL="914400" algn="l" rtl="0" fontAlgn="base">
      <a:spcBef>
        <a:spcPct val="0"/>
      </a:spcBef>
      <a:spcAft>
        <a:spcPct val="0"/>
      </a:spcAft>
      <a:defRPr sz="2400" b="1" kern="1200">
        <a:solidFill>
          <a:schemeClr val="tx1"/>
        </a:solidFill>
        <a:latin typeface="Times New Roman" pitchFamily="18" charset="0"/>
        <a:ea typeface="楷体_GB2312" pitchFamily="49" charset="-122"/>
        <a:cs typeface="+mn-cs"/>
      </a:defRPr>
    </a:lvl3pPr>
    <a:lvl4pPr marL="1371600" algn="l" rtl="0" fontAlgn="base">
      <a:spcBef>
        <a:spcPct val="0"/>
      </a:spcBef>
      <a:spcAft>
        <a:spcPct val="0"/>
      </a:spcAft>
      <a:defRPr sz="2400" b="1" kern="1200">
        <a:solidFill>
          <a:schemeClr val="tx1"/>
        </a:solidFill>
        <a:latin typeface="Times New Roman" pitchFamily="18" charset="0"/>
        <a:ea typeface="楷体_GB2312" pitchFamily="49" charset="-122"/>
        <a:cs typeface="+mn-cs"/>
      </a:defRPr>
    </a:lvl4pPr>
    <a:lvl5pPr marL="1828800" algn="l" rtl="0" fontAlgn="base">
      <a:spcBef>
        <a:spcPct val="0"/>
      </a:spcBef>
      <a:spcAft>
        <a:spcPct val="0"/>
      </a:spcAft>
      <a:defRPr sz="2400" b="1" kern="1200">
        <a:solidFill>
          <a:schemeClr val="tx1"/>
        </a:solidFill>
        <a:latin typeface="Times New Roman" pitchFamily="18" charset="0"/>
        <a:ea typeface="楷体_GB2312" pitchFamily="49" charset="-122"/>
        <a:cs typeface="+mn-cs"/>
      </a:defRPr>
    </a:lvl5pPr>
    <a:lvl6pPr marL="2286000" algn="l" defTabSz="914400" rtl="0" eaLnBrk="1" latinLnBrk="0" hangingPunct="1">
      <a:defRPr sz="2400" b="1" kern="1200">
        <a:solidFill>
          <a:schemeClr val="tx1"/>
        </a:solidFill>
        <a:latin typeface="Times New Roman" pitchFamily="18" charset="0"/>
        <a:ea typeface="楷体_GB2312" pitchFamily="49" charset="-122"/>
        <a:cs typeface="+mn-cs"/>
      </a:defRPr>
    </a:lvl6pPr>
    <a:lvl7pPr marL="2743200" algn="l" defTabSz="914400" rtl="0" eaLnBrk="1" latinLnBrk="0" hangingPunct="1">
      <a:defRPr sz="2400" b="1" kern="1200">
        <a:solidFill>
          <a:schemeClr val="tx1"/>
        </a:solidFill>
        <a:latin typeface="Times New Roman" pitchFamily="18" charset="0"/>
        <a:ea typeface="楷体_GB2312" pitchFamily="49" charset="-122"/>
        <a:cs typeface="+mn-cs"/>
      </a:defRPr>
    </a:lvl7pPr>
    <a:lvl8pPr marL="3200400" algn="l" defTabSz="914400" rtl="0" eaLnBrk="1" latinLnBrk="0" hangingPunct="1">
      <a:defRPr sz="2400" b="1" kern="1200">
        <a:solidFill>
          <a:schemeClr val="tx1"/>
        </a:solidFill>
        <a:latin typeface="Times New Roman" pitchFamily="18" charset="0"/>
        <a:ea typeface="楷体_GB2312" pitchFamily="49" charset="-122"/>
        <a:cs typeface="+mn-cs"/>
      </a:defRPr>
    </a:lvl8pPr>
    <a:lvl9pPr marL="3657600" algn="l" defTabSz="914400" rtl="0" eaLnBrk="1" latinLnBrk="0" hangingPunct="1">
      <a:defRPr sz="2400" b="1" kern="1200">
        <a:solidFill>
          <a:schemeClr val="tx1"/>
        </a:solidFill>
        <a:latin typeface="Times New Roman"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99"/>
    <a:srgbClr val="000066"/>
    <a:srgbClr val="FFFF66"/>
    <a:srgbClr val="CCCC00"/>
    <a:srgbClr val="EAEAEA"/>
    <a:srgbClr val="F8F8F8"/>
    <a:srgbClr val="FF0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86364" autoAdjust="0"/>
  </p:normalViewPr>
  <p:slideViewPr>
    <p:cSldViewPr snapToGrid="0">
      <p:cViewPr varScale="1">
        <p:scale>
          <a:sx n="56" d="100"/>
          <a:sy n="56" d="100"/>
        </p:scale>
        <p:origin x="1460" y="48"/>
      </p:cViewPr>
      <p:guideLst>
        <p:guide orient="horz" pos="2160"/>
        <p:guide pos="2880"/>
      </p:guideLst>
    </p:cSldViewPr>
  </p:slideViewPr>
  <p:outlineViewPr>
    <p:cViewPr>
      <p:scale>
        <a:sx n="33" d="100"/>
        <a:sy n="33" d="100"/>
      </p:scale>
      <p:origin x="0" y="-3676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 r:id="rId161" collapse="1"/>
      <p:sld r:id="rId162" collapse="1"/>
      <p:sld r:id="rId163" collapse="1"/>
      <p:sld r:id="rId164" collapse="1"/>
      <p:sld r:id="rId165" collapse="1"/>
      <p:sld r:id="rId166" collapse="1"/>
      <p:sld r:id="rId167" collapse="1"/>
      <p:sld r:id="rId168" collapse="1"/>
      <p:sld r:id="rId169" collapse="1"/>
      <p:sld r:id="rId170" collapse="1"/>
      <p:sld r:id="rId171" collapse="1"/>
      <p:sld r:id="rId172" collapse="1"/>
      <p:sld r:id="rId173" collapse="1"/>
      <p:sld r:id="rId174" collapse="1"/>
      <p:sld r:id="rId175" collapse="1"/>
      <p:sld r:id="rId176" collapse="1"/>
      <p:sld r:id="rId177" collapse="1"/>
      <p:sld r:id="rId178" collapse="1"/>
      <p:sld r:id="rId179" collapse="1"/>
      <p:sld r:id="rId180" collapse="1"/>
      <p:sld r:id="rId181" collapse="1"/>
      <p:sld r:id="rId182" collapse="1"/>
      <p:sld r:id="rId183" collapse="1"/>
      <p:sld r:id="rId184" collapse="1"/>
      <p:sld r:id="rId185" collapse="1"/>
      <p:sld r:id="rId186" collapse="1"/>
      <p:sld r:id="rId187" collapse="1"/>
      <p:sld r:id="rId188" collapse="1"/>
      <p:sld r:id="rId189" collapse="1"/>
      <p:sld r:id="rId190" collapse="1"/>
    </p:sldLst>
  </p:outlineViewPr>
  <p:notesTextViewPr>
    <p:cViewPr>
      <p:scale>
        <a:sx n="100" d="100"/>
        <a:sy n="100" d="100"/>
      </p:scale>
      <p:origin x="0" y="0"/>
    </p:cViewPr>
  </p:notesTextViewPr>
  <p:sorterViewPr>
    <p:cViewPr>
      <p:scale>
        <a:sx n="66" d="100"/>
        <a:sy n="66" d="100"/>
      </p:scale>
      <p:origin x="0" y="20172"/>
    </p:cViewPr>
  </p:sorter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font" Target="fonts/font4.fntdata"/><Relationship Id="rId206" Type="http://schemas.openxmlformats.org/officeDocument/2006/relationships/font" Target="fonts/font13.fntdata"/><Relationship Id="rId201"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5.fntdata"/><Relationship Id="rId172" Type="http://schemas.openxmlformats.org/officeDocument/2006/relationships/slide" Target="slides/slide171.xml"/><Relationship Id="rId193" Type="http://schemas.openxmlformats.org/officeDocument/2006/relationships/notesMaster" Target="notesMasters/notesMaster1.xml"/><Relationship Id="rId202" Type="http://schemas.openxmlformats.org/officeDocument/2006/relationships/font" Target="fonts/font9.fntdata"/><Relationship Id="rId207"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fntdata"/><Relationship Id="rId199" Type="http://schemas.openxmlformats.org/officeDocument/2006/relationships/font" Target="fonts/font6.fntdata"/><Relationship Id="rId203" Type="http://schemas.openxmlformats.org/officeDocument/2006/relationships/font" Target="fonts/font10.fntdata"/><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2.fntdata"/><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3.fntdata"/><Relationship Id="rId200" Type="http://schemas.openxmlformats.org/officeDocument/2006/relationships/font" Target="fonts/font7.fntdata"/><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117" Type="http://schemas.openxmlformats.org/officeDocument/2006/relationships/slide" Target="slides/slide118.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3.xml"/><Relationship Id="rId68" Type="http://schemas.openxmlformats.org/officeDocument/2006/relationships/slide" Target="slides/slide68.xml"/><Relationship Id="rId84" Type="http://schemas.openxmlformats.org/officeDocument/2006/relationships/slide" Target="slides/slide84.xml"/><Relationship Id="rId89" Type="http://schemas.openxmlformats.org/officeDocument/2006/relationships/slide" Target="slides/slide89.xml"/><Relationship Id="rId112" Type="http://schemas.openxmlformats.org/officeDocument/2006/relationships/slide" Target="slides/slide112.xml"/><Relationship Id="rId133" Type="http://schemas.openxmlformats.org/officeDocument/2006/relationships/slide" Target="slides/slide134.xml"/><Relationship Id="rId138" Type="http://schemas.openxmlformats.org/officeDocument/2006/relationships/slide" Target="slides/slide139.xml"/><Relationship Id="rId154" Type="http://schemas.openxmlformats.org/officeDocument/2006/relationships/slide" Target="slides/slide155.xml"/><Relationship Id="rId159" Type="http://schemas.openxmlformats.org/officeDocument/2006/relationships/slide" Target="slides/slide160.xml"/><Relationship Id="rId175" Type="http://schemas.openxmlformats.org/officeDocument/2006/relationships/slide" Target="slides/slide176.xml"/><Relationship Id="rId170" Type="http://schemas.openxmlformats.org/officeDocument/2006/relationships/slide" Target="slides/slide171.xml"/><Relationship Id="rId16" Type="http://schemas.openxmlformats.org/officeDocument/2006/relationships/slide" Target="slides/slide16.xml"/><Relationship Id="rId107" Type="http://schemas.openxmlformats.org/officeDocument/2006/relationships/slide" Target="slides/slide107.xml"/><Relationship Id="rId11" Type="http://schemas.openxmlformats.org/officeDocument/2006/relationships/slide" Target="slides/slide11.xml"/><Relationship Id="rId32" Type="http://schemas.openxmlformats.org/officeDocument/2006/relationships/slide" Target="slides/slide32.xml"/><Relationship Id="rId37" Type="http://schemas.openxmlformats.org/officeDocument/2006/relationships/slide" Target="slides/slide37.xml"/><Relationship Id="rId53" Type="http://schemas.openxmlformats.org/officeDocument/2006/relationships/slide" Target="slides/slide53.xml"/><Relationship Id="rId58" Type="http://schemas.openxmlformats.org/officeDocument/2006/relationships/slide" Target="slides/slide58.xml"/><Relationship Id="rId74" Type="http://schemas.openxmlformats.org/officeDocument/2006/relationships/slide" Target="slides/slide74.xml"/><Relationship Id="rId79" Type="http://schemas.openxmlformats.org/officeDocument/2006/relationships/slide" Target="slides/slide79.xml"/><Relationship Id="rId102" Type="http://schemas.openxmlformats.org/officeDocument/2006/relationships/slide" Target="slides/slide102.xml"/><Relationship Id="rId123" Type="http://schemas.openxmlformats.org/officeDocument/2006/relationships/slide" Target="slides/slide124.xml"/><Relationship Id="rId128" Type="http://schemas.openxmlformats.org/officeDocument/2006/relationships/slide" Target="slides/slide129.xml"/><Relationship Id="rId144" Type="http://schemas.openxmlformats.org/officeDocument/2006/relationships/slide" Target="slides/slide145.xml"/><Relationship Id="rId149" Type="http://schemas.openxmlformats.org/officeDocument/2006/relationships/slide" Target="slides/slide150.xml"/><Relationship Id="rId5" Type="http://schemas.openxmlformats.org/officeDocument/2006/relationships/slide" Target="slides/slide5.xml"/><Relationship Id="rId90" Type="http://schemas.openxmlformats.org/officeDocument/2006/relationships/slide" Target="slides/slide90.xml"/><Relationship Id="rId95" Type="http://schemas.openxmlformats.org/officeDocument/2006/relationships/slide" Target="slides/slide95.xml"/><Relationship Id="rId160" Type="http://schemas.openxmlformats.org/officeDocument/2006/relationships/slide" Target="slides/slide161.xml"/><Relationship Id="rId165" Type="http://schemas.openxmlformats.org/officeDocument/2006/relationships/slide" Target="slides/slide166.xml"/><Relationship Id="rId181" Type="http://schemas.openxmlformats.org/officeDocument/2006/relationships/slide" Target="slides/slide182.xml"/><Relationship Id="rId186" Type="http://schemas.openxmlformats.org/officeDocument/2006/relationships/slide" Target="slides/slide187.xml"/><Relationship Id="rId22" Type="http://schemas.openxmlformats.org/officeDocument/2006/relationships/slide" Target="slides/slide22.xml"/><Relationship Id="rId27" Type="http://schemas.openxmlformats.org/officeDocument/2006/relationships/slide" Target="slides/slide27.xml"/><Relationship Id="rId43" Type="http://schemas.openxmlformats.org/officeDocument/2006/relationships/slide" Target="slides/slide43.xml"/><Relationship Id="rId48" Type="http://schemas.openxmlformats.org/officeDocument/2006/relationships/slide" Target="slides/slide48.xml"/><Relationship Id="rId64" Type="http://schemas.openxmlformats.org/officeDocument/2006/relationships/slide" Target="slides/slide64.xml"/><Relationship Id="rId69" Type="http://schemas.openxmlformats.org/officeDocument/2006/relationships/slide" Target="slides/slide69.xml"/><Relationship Id="rId113" Type="http://schemas.openxmlformats.org/officeDocument/2006/relationships/slide" Target="slides/slide113.xml"/><Relationship Id="rId118" Type="http://schemas.openxmlformats.org/officeDocument/2006/relationships/slide" Target="slides/slide119.xml"/><Relationship Id="rId134" Type="http://schemas.openxmlformats.org/officeDocument/2006/relationships/slide" Target="slides/slide135.xml"/><Relationship Id="rId139" Type="http://schemas.openxmlformats.org/officeDocument/2006/relationships/slide" Target="slides/slide140.xml"/><Relationship Id="rId80" Type="http://schemas.openxmlformats.org/officeDocument/2006/relationships/slide" Target="slides/slide80.xml"/><Relationship Id="rId85" Type="http://schemas.openxmlformats.org/officeDocument/2006/relationships/slide" Target="slides/slide85.xml"/><Relationship Id="rId150" Type="http://schemas.openxmlformats.org/officeDocument/2006/relationships/slide" Target="slides/slide151.xml"/><Relationship Id="rId155" Type="http://schemas.openxmlformats.org/officeDocument/2006/relationships/slide" Target="slides/slide156.xml"/><Relationship Id="rId171" Type="http://schemas.openxmlformats.org/officeDocument/2006/relationships/slide" Target="slides/slide172.xml"/><Relationship Id="rId176" Type="http://schemas.openxmlformats.org/officeDocument/2006/relationships/slide" Target="slides/slide177.xml"/><Relationship Id="rId12" Type="http://schemas.openxmlformats.org/officeDocument/2006/relationships/slide" Target="slides/slide12.xml"/><Relationship Id="rId17" Type="http://schemas.openxmlformats.org/officeDocument/2006/relationships/slide" Target="slides/slide17.xml"/><Relationship Id="rId33" Type="http://schemas.openxmlformats.org/officeDocument/2006/relationships/slide" Target="slides/slide33.xml"/><Relationship Id="rId38" Type="http://schemas.openxmlformats.org/officeDocument/2006/relationships/slide" Target="slides/slide38.xml"/><Relationship Id="rId59" Type="http://schemas.openxmlformats.org/officeDocument/2006/relationships/slide" Target="slides/slide59.xml"/><Relationship Id="rId103" Type="http://schemas.openxmlformats.org/officeDocument/2006/relationships/slide" Target="slides/slide103.xml"/><Relationship Id="rId108" Type="http://schemas.openxmlformats.org/officeDocument/2006/relationships/slide" Target="slides/slide108.xml"/><Relationship Id="rId124" Type="http://schemas.openxmlformats.org/officeDocument/2006/relationships/slide" Target="slides/slide125.xml"/><Relationship Id="rId129" Type="http://schemas.openxmlformats.org/officeDocument/2006/relationships/slide" Target="slides/slide130.xml"/><Relationship Id="rId54" Type="http://schemas.openxmlformats.org/officeDocument/2006/relationships/slide" Target="slides/slide54.xml"/><Relationship Id="rId70" Type="http://schemas.openxmlformats.org/officeDocument/2006/relationships/slide" Target="slides/slide70.xml"/><Relationship Id="rId75" Type="http://schemas.openxmlformats.org/officeDocument/2006/relationships/slide" Target="slides/slide75.xml"/><Relationship Id="rId91" Type="http://schemas.openxmlformats.org/officeDocument/2006/relationships/slide" Target="slides/slide91.xml"/><Relationship Id="rId96" Type="http://schemas.openxmlformats.org/officeDocument/2006/relationships/slide" Target="slides/slide96.xml"/><Relationship Id="rId140" Type="http://schemas.openxmlformats.org/officeDocument/2006/relationships/slide" Target="slides/slide141.xml"/><Relationship Id="rId145" Type="http://schemas.openxmlformats.org/officeDocument/2006/relationships/slide" Target="slides/slide146.xml"/><Relationship Id="rId161" Type="http://schemas.openxmlformats.org/officeDocument/2006/relationships/slide" Target="slides/slide162.xml"/><Relationship Id="rId166" Type="http://schemas.openxmlformats.org/officeDocument/2006/relationships/slide" Target="slides/slide167.xml"/><Relationship Id="rId182" Type="http://schemas.openxmlformats.org/officeDocument/2006/relationships/slide" Target="slides/slide183.xml"/><Relationship Id="rId187" Type="http://schemas.openxmlformats.org/officeDocument/2006/relationships/slide" Target="slides/slide188.xml"/><Relationship Id="rId1" Type="http://schemas.openxmlformats.org/officeDocument/2006/relationships/slide" Target="slides/slide1.xml"/><Relationship Id="rId6" Type="http://schemas.openxmlformats.org/officeDocument/2006/relationships/slide" Target="slides/slide6.xml"/><Relationship Id="rId23" Type="http://schemas.openxmlformats.org/officeDocument/2006/relationships/slide" Target="slides/slide23.xml"/><Relationship Id="rId28" Type="http://schemas.openxmlformats.org/officeDocument/2006/relationships/slide" Target="slides/slide28.xml"/><Relationship Id="rId49" Type="http://schemas.openxmlformats.org/officeDocument/2006/relationships/slide" Target="slides/slide49.xml"/><Relationship Id="rId114" Type="http://schemas.openxmlformats.org/officeDocument/2006/relationships/slide" Target="slides/slide115.xml"/><Relationship Id="rId119" Type="http://schemas.openxmlformats.org/officeDocument/2006/relationships/slide" Target="slides/slide120.xml"/><Relationship Id="rId44" Type="http://schemas.openxmlformats.org/officeDocument/2006/relationships/slide" Target="slides/slide44.xml"/><Relationship Id="rId60" Type="http://schemas.openxmlformats.org/officeDocument/2006/relationships/slide" Target="slides/slide60.xml"/><Relationship Id="rId65" Type="http://schemas.openxmlformats.org/officeDocument/2006/relationships/slide" Target="slides/slide65.xml"/><Relationship Id="rId81" Type="http://schemas.openxmlformats.org/officeDocument/2006/relationships/slide" Target="slides/slide81.xml"/><Relationship Id="rId86" Type="http://schemas.openxmlformats.org/officeDocument/2006/relationships/slide" Target="slides/slide86.xml"/><Relationship Id="rId130" Type="http://schemas.openxmlformats.org/officeDocument/2006/relationships/slide" Target="slides/slide131.xml"/><Relationship Id="rId135" Type="http://schemas.openxmlformats.org/officeDocument/2006/relationships/slide" Target="slides/slide136.xml"/><Relationship Id="rId151" Type="http://schemas.openxmlformats.org/officeDocument/2006/relationships/slide" Target="slides/slide152.xml"/><Relationship Id="rId156" Type="http://schemas.openxmlformats.org/officeDocument/2006/relationships/slide" Target="slides/slide157.xml"/><Relationship Id="rId177" Type="http://schemas.openxmlformats.org/officeDocument/2006/relationships/slide" Target="slides/slide178.xml"/><Relationship Id="rId172" Type="http://schemas.openxmlformats.org/officeDocument/2006/relationships/slide" Target="slides/slide173.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109" Type="http://schemas.openxmlformats.org/officeDocument/2006/relationships/slide" Target="slides/slide109.xml"/><Relationship Id="rId34" Type="http://schemas.openxmlformats.org/officeDocument/2006/relationships/slide" Target="slides/slide34.xml"/><Relationship Id="rId50" Type="http://schemas.openxmlformats.org/officeDocument/2006/relationships/slide" Target="slides/slide50.xml"/><Relationship Id="rId55" Type="http://schemas.openxmlformats.org/officeDocument/2006/relationships/slide" Target="slides/slide55.xml"/><Relationship Id="rId76" Type="http://schemas.openxmlformats.org/officeDocument/2006/relationships/slide" Target="slides/slide76.xml"/><Relationship Id="rId97" Type="http://schemas.openxmlformats.org/officeDocument/2006/relationships/slide" Target="slides/slide97.xml"/><Relationship Id="rId104" Type="http://schemas.openxmlformats.org/officeDocument/2006/relationships/slide" Target="slides/slide104.xml"/><Relationship Id="rId120" Type="http://schemas.openxmlformats.org/officeDocument/2006/relationships/slide" Target="slides/slide121.xml"/><Relationship Id="rId125" Type="http://schemas.openxmlformats.org/officeDocument/2006/relationships/slide" Target="slides/slide126.xml"/><Relationship Id="rId141" Type="http://schemas.openxmlformats.org/officeDocument/2006/relationships/slide" Target="slides/slide142.xml"/><Relationship Id="rId146" Type="http://schemas.openxmlformats.org/officeDocument/2006/relationships/slide" Target="slides/slide147.xml"/><Relationship Id="rId167" Type="http://schemas.openxmlformats.org/officeDocument/2006/relationships/slide" Target="slides/slide168.xml"/><Relationship Id="rId188" Type="http://schemas.openxmlformats.org/officeDocument/2006/relationships/slide" Target="slides/slide189.xml"/><Relationship Id="rId7" Type="http://schemas.openxmlformats.org/officeDocument/2006/relationships/slide" Target="slides/slide7.xml"/><Relationship Id="rId71" Type="http://schemas.openxmlformats.org/officeDocument/2006/relationships/slide" Target="slides/slide71.xml"/><Relationship Id="rId92" Type="http://schemas.openxmlformats.org/officeDocument/2006/relationships/slide" Target="slides/slide92.xml"/><Relationship Id="rId162" Type="http://schemas.openxmlformats.org/officeDocument/2006/relationships/slide" Target="slides/slide163.xml"/><Relationship Id="rId183" Type="http://schemas.openxmlformats.org/officeDocument/2006/relationships/slide" Target="slides/slide184.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6.xml"/><Relationship Id="rId87" Type="http://schemas.openxmlformats.org/officeDocument/2006/relationships/slide" Target="slides/slide87.xml"/><Relationship Id="rId110" Type="http://schemas.openxmlformats.org/officeDocument/2006/relationships/slide" Target="slides/slide110.xml"/><Relationship Id="rId115" Type="http://schemas.openxmlformats.org/officeDocument/2006/relationships/slide" Target="slides/slide116.xml"/><Relationship Id="rId131" Type="http://schemas.openxmlformats.org/officeDocument/2006/relationships/slide" Target="slides/slide132.xml"/><Relationship Id="rId136" Type="http://schemas.openxmlformats.org/officeDocument/2006/relationships/slide" Target="slides/slide137.xml"/><Relationship Id="rId157" Type="http://schemas.openxmlformats.org/officeDocument/2006/relationships/slide" Target="slides/slide158.xml"/><Relationship Id="rId178" Type="http://schemas.openxmlformats.org/officeDocument/2006/relationships/slide" Target="slides/slide179.xml"/><Relationship Id="rId61" Type="http://schemas.openxmlformats.org/officeDocument/2006/relationships/slide" Target="slides/slide61.xml"/><Relationship Id="rId82" Type="http://schemas.openxmlformats.org/officeDocument/2006/relationships/slide" Target="slides/slide82.xml"/><Relationship Id="rId152" Type="http://schemas.openxmlformats.org/officeDocument/2006/relationships/slide" Target="slides/slide153.xml"/><Relationship Id="rId173" Type="http://schemas.openxmlformats.org/officeDocument/2006/relationships/slide" Target="slides/slide174.xml"/><Relationship Id="rId19" Type="http://schemas.openxmlformats.org/officeDocument/2006/relationships/slide" Target="slides/slide19.xml"/><Relationship Id="rId14" Type="http://schemas.openxmlformats.org/officeDocument/2006/relationships/slide" Target="slides/slide14.xml"/><Relationship Id="rId30" Type="http://schemas.openxmlformats.org/officeDocument/2006/relationships/slide" Target="slides/slide30.xml"/><Relationship Id="rId35" Type="http://schemas.openxmlformats.org/officeDocument/2006/relationships/slide" Target="slides/slide35.xml"/><Relationship Id="rId56" Type="http://schemas.openxmlformats.org/officeDocument/2006/relationships/slide" Target="slides/slide56.xml"/><Relationship Id="rId77" Type="http://schemas.openxmlformats.org/officeDocument/2006/relationships/slide" Target="slides/slide77.xml"/><Relationship Id="rId100" Type="http://schemas.openxmlformats.org/officeDocument/2006/relationships/slide" Target="slides/slide100.xml"/><Relationship Id="rId105" Type="http://schemas.openxmlformats.org/officeDocument/2006/relationships/slide" Target="slides/slide105.xml"/><Relationship Id="rId126" Type="http://schemas.openxmlformats.org/officeDocument/2006/relationships/slide" Target="slides/slide127.xml"/><Relationship Id="rId147" Type="http://schemas.openxmlformats.org/officeDocument/2006/relationships/slide" Target="slides/slide148.xml"/><Relationship Id="rId168" Type="http://schemas.openxmlformats.org/officeDocument/2006/relationships/slide" Target="slides/slide169.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93" Type="http://schemas.openxmlformats.org/officeDocument/2006/relationships/slide" Target="slides/slide93.xml"/><Relationship Id="rId98" Type="http://schemas.openxmlformats.org/officeDocument/2006/relationships/slide" Target="slides/slide98.xml"/><Relationship Id="rId121" Type="http://schemas.openxmlformats.org/officeDocument/2006/relationships/slide" Target="slides/slide122.xml"/><Relationship Id="rId142" Type="http://schemas.openxmlformats.org/officeDocument/2006/relationships/slide" Target="slides/slide143.xml"/><Relationship Id="rId163" Type="http://schemas.openxmlformats.org/officeDocument/2006/relationships/slide" Target="slides/slide164.xml"/><Relationship Id="rId184" Type="http://schemas.openxmlformats.org/officeDocument/2006/relationships/slide" Target="slides/slide185.xml"/><Relationship Id="rId189" Type="http://schemas.openxmlformats.org/officeDocument/2006/relationships/slide" Target="slides/slide190.xml"/><Relationship Id="rId3" Type="http://schemas.openxmlformats.org/officeDocument/2006/relationships/slide" Target="slides/slide3.xml"/><Relationship Id="rId25" Type="http://schemas.openxmlformats.org/officeDocument/2006/relationships/slide" Target="slides/slide25.xml"/><Relationship Id="rId46" Type="http://schemas.openxmlformats.org/officeDocument/2006/relationships/slide" Target="slides/slide46.xml"/><Relationship Id="rId67" Type="http://schemas.openxmlformats.org/officeDocument/2006/relationships/slide" Target="slides/slide67.xml"/><Relationship Id="rId116" Type="http://schemas.openxmlformats.org/officeDocument/2006/relationships/slide" Target="slides/slide117.xml"/><Relationship Id="rId137" Type="http://schemas.openxmlformats.org/officeDocument/2006/relationships/slide" Target="slides/slide138.xml"/><Relationship Id="rId158" Type="http://schemas.openxmlformats.org/officeDocument/2006/relationships/slide" Target="slides/slide159.xml"/><Relationship Id="rId20" Type="http://schemas.openxmlformats.org/officeDocument/2006/relationships/slide" Target="slides/slide20.xml"/><Relationship Id="rId41" Type="http://schemas.openxmlformats.org/officeDocument/2006/relationships/slide" Target="slides/slide41.xml"/><Relationship Id="rId62" Type="http://schemas.openxmlformats.org/officeDocument/2006/relationships/slide" Target="slides/slide62.xml"/><Relationship Id="rId83" Type="http://schemas.openxmlformats.org/officeDocument/2006/relationships/slide" Target="slides/slide83.xml"/><Relationship Id="rId88" Type="http://schemas.openxmlformats.org/officeDocument/2006/relationships/slide" Target="slides/slide88.xml"/><Relationship Id="rId111" Type="http://schemas.openxmlformats.org/officeDocument/2006/relationships/slide" Target="slides/slide111.xml"/><Relationship Id="rId132" Type="http://schemas.openxmlformats.org/officeDocument/2006/relationships/slide" Target="slides/slide133.xml"/><Relationship Id="rId153" Type="http://schemas.openxmlformats.org/officeDocument/2006/relationships/slide" Target="slides/slide154.xml"/><Relationship Id="rId174" Type="http://schemas.openxmlformats.org/officeDocument/2006/relationships/slide" Target="slides/slide175.xml"/><Relationship Id="rId179" Type="http://schemas.openxmlformats.org/officeDocument/2006/relationships/slide" Target="slides/slide180.xml"/><Relationship Id="rId190" Type="http://schemas.openxmlformats.org/officeDocument/2006/relationships/slide" Target="slides/slide191.xml"/><Relationship Id="rId15" Type="http://schemas.openxmlformats.org/officeDocument/2006/relationships/slide" Target="slides/slide15.xml"/><Relationship Id="rId36" Type="http://schemas.openxmlformats.org/officeDocument/2006/relationships/slide" Target="slides/slide36.xml"/><Relationship Id="rId57" Type="http://schemas.openxmlformats.org/officeDocument/2006/relationships/slide" Target="slides/slide57.xml"/><Relationship Id="rId106" Type="http://schemas.openxmlformats.org/officeDocument/2006/relationships/slide" Target="slides/slide106.xml"/><Relationship Id="rId127" Type="http://schemas.openxmlformats.org/officeDocument/2006/relationships/slide" Target="slides/slide128.xml"/><Relationship Id="rId10" Type="http://schemas.openxmlformats.org/officeDocument/2006/relationships/slide" Target="slides/slide10.xml"/><Relationship Id="rId31" Type="http://schemas.openxmlformats.org/officeDocument/2006/relationships/slide" Target="slides/slide31.xml"/><Relationship Id="rId52" Type="http://schemas.openxmlformats.org/officeDocument/2006/relationships/slide" Target="slides/slide52.xml"/><Relationship Id="rId73" Type="http://schemas.openxmlformats.org/officeDocument/2006/relationships/slide" Target="slides/slide73.xml"/><Relationship Id="rId78" Type="http://schemas.openxmlformats.org/officeDocument/2006/relationships/slide" Target="slides/slide78.xml"/><Relationship Id="rId94" Type="http://schemas.openxmlformats.org/officeDocument/2006/relationships/slide" Target="slides/slide94.xml"/><Relationship Id="rId99" Type="http://schemas.openxmlformats.org/officeDocument/2006/relationships/slide" Target="slides/slide99.xml"/><Relationship Id="rId101" Type="http://schemas.openxmlformats.org/officeDocument/2006/relationships/slide" Target="slides/slide101.xml"/><Relationship Id="rId122" Type="http://schemas.openxmlformats.org/officeDocument/2006/relationships/slide" Target="slides/slide123.xml"/><Relationship Id="rId143" Type="http://schemas.openxmlformats.org/officeDocument/2006/relationships/slide" Target="slides/slide144.xml"/><Relationship Id="rId148" Type="http://schemas.openxmlformats.org/officeDocument/2006/relationships/slide" Target="slides/slide149.xml"/><Relationship Id="rId164" Type="http://schemas.openxmlformats.org/officeDocument/2006/relationships/slide" Target="slides/slide165.xml"/><Relationship Id="rId169" Type="http://schemas.openxmlformats.org/officeDocument/2006/relationships/slide" Target="slides/slide170.xml"/><Relationship Id="rId185" Type="http://schemas.openxmlformats.org/officeDocument/2006/relationships/slide" Target="slides/slide186.xml"/><Relationship Id="rId4" Type="http://schemas.openxmlformats.org/officeDocument/2006/relationships/slide" Target="slides/slide4.xml"/><Relationship Id="rId9" Type="http://schemas.openxmlformats.org/officeDocument/2006/relationships/slide" Target="slides/slide9.xml"/><Relationship Id="rId180" Type="http://schemas.openxmlformats.org/officeDocument/2006/relationships/slide" Target="slides/slide1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 Id="rId5" Type="http://schemas.openxmlformats.org/officeDocument/2006/relationships/image" Target="../media/image46.wmf"/><Relationship Id="rId4" Type="http://schemas.openxmlformats.org/officeDocument/2006/relationships/image" Target="../media/image4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emf"/><Relationship Id="rId1" Type="http://schemas.openxmlformats.org/officeDocument/2006/relationships/image" Target="../media/image49.emf"/><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 Id="rId4" Type="http://schemas.openxmlformats.org/officeDocument/2006/relationships/image" Target="../media/image60.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4" Type="http://schemas.openxmlformats.org/officeDocument/2006/relationships/image" Target="../media/image64.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10" Type="http://schemas.openxmlformats.org/officeDocument/2006/relationships/image" Target="../media/image13.wmf"/><Relationship Id="rId4" Type="http://schemas.openxmlformats.org/officeDocument/2006/relationships/image" Target="../media/image7.wmf"/><Relationship Id="rId9"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emf"/><Relationship Id="rId4" Type="http://schemas.openxmlformats.org/officeDocument/2006/relationships/image" Target="../media/image71.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emf"/><Relationship Id="rId1" Type="http://schemas.openxmlformats.org/officeDocument/2006/relationships/image" Target="../media/image72.emf"/><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image" Target="../media/image80.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wmf"/><Relationship Id="rId1" Type="http://schemas.openxmlformats.org/officeDocument/2006/relationships/image" Target="../media/image91.wmf"/><Relationship Id="rId4" Type="http://schemas.openxmlformats.org/officeDocument/2006/relationships/image" Target="../media/image9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image" Target="../media/image95.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 Id="rId4" Type="http://schemas.openxmlformats.org/officeDocument/2006/relationships/image" Target="../media/image101.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image" Target="../media/image10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19.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105.emf"/><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image" Target="../media/image112.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image" Target="../media/image115.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image" Target="../media/image118.emf"/><Relationship Id="rId4" Type="http://schemas.openxmlformats.org/officeDocument/2006/relationships/image" Target="../media/image121.e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29.emf"/><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image" Target="../media/image123.emf"/><Relationship Id="rId1" Type="http://schemas.openxmlformats.org/officeDocument/2006/relationships/image" Target="../media/image122.emf"/><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 Id="rId9" Type="http://schemas.openxmlformats.org/officeDocument/2006/relationships/image" Target="../media/image130.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emf"/><Relationship Id="rId4" Type="http://schemas.openxmlformats.org/officeDocument/2006/relationships/image" Target="../media/image134.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image" Target="../media/image135.emf"/><Relationship Id="rId4" Type="http://schemas.openxmlformats.org/officeDocument/2006/relationships/image" Target="../media/image138.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39.emf"/><Relationship Id="rId5" Type="http://schemas.openxmlformats.org/officeDocument/2006/relationships/image" Target="../media/image143.emf"/><Relationship Id="rId4" Type="http://schemas.openxmlformats.org/officeDocument/2006/relationships/image" Target="../media/image14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4" Type="http://schemas.openxmlformats.org/officeDocument/2006/relationships/image" Target="../media/image14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 Id="rId4" Type="http://schemas.openxmlformats.org/officeDocument/2006/relationships/image" Target="../media/image23.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73.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image" Target="../media/image174.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80.emf"/><Relationship Id="rId1" Type="http://schemas.openxmlformats.org/officeDocument/2006/relationships/image" Target="../media/image179.emf"/><Relationship Id="rId4" Type="http://schemas.openxmlformats.org/officeDocument/2006/relationships/image" Target="../media/image18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emf"/><Relationship Id="rId1" Type="http://schemas.openxmlformats.org/officeDocument/2006/relationships/image" Target="../media/image186.emf"/><Relationship Id="rId4" Type="http://schemas.openxmlformats.org/officeDocument/2006/relationships/image" Target="../media/image189.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image" Target="../media/image19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200.emf"/><Relationship Id="rId13" Type="http://schemas.openxmlformats.org/officeDocument/2006/relationships/image" Target="../media/image205.emf"/><Relationship Id="rId18" Type="http://schemas.openxmlformats.org/officeDocument/2006/relationships/image" Target="../media/image210.emf"/><Relationship Id="rId3" Type="http://schemas.openxmlformats.org/officeDocument/2006/relationships/image" Target="../media/image195.emf"/><Relationship Id="rId7" Type="http://schemas.openxmlformats.org/officeDocument/2006/relationships/image" Target="../media/image199.emf"/><Relationship Id="rId12" Type="http://schemas.openxmlformats.org/officeDocument/2006/relationships/image" Target="../media/image204.emf"/><Relationship Id="rId17" Type="http://schemas.openxmlformats.org/officeDocument/2006/relationships/image" Target="../media/image209.emf"/><Relationship Id="rId2" Type="http://schemas.openxmlformats.org/officeDocument/2006/relationships/image" Target="../media/image194.emf"/><Relationship Id="rId16" Type="http://schemas.openxmlformats.org/officeDocument/2006/relationships/image" Target="../media/image208.emf"/><Relationship Id="rId1" Type="http://schemas.openxmlformats.org/officeDocument/2006/relationships/image" Target="../media/image193.emf"/><Relationship Id="rId6" Type="http://schemas.openxmlformats.org/officeDocument/2006/relationships/image" Target="../media/image198.emf"/><Relationship Id="rId11" Type="http://schemas.openxmlformats.org/officeDocument/2006/relationships/image" Target="../media/image203.emf"/><Relationship Id="rId5" Type="http://schemas.openxmlformats.org/officeDocument/2006/relationships/image" Target="../media/image197.emf"/><Relationship Id="rId15" Type="http://schemas.openxmlformats.org/officeDocument/2006/relationships/image" Target="../media/image207.emf"/><Relationship Id="rId10" Type="http://schemas.openxmlformats.org/officeDocument/2006/relationships/image" Target="../media/image202.emf"/><Relationship Id="rId4" Type="http://schemas.openxmlformats.org/officeDocument/2006/relationships/image" Target="../media/image196.emf"/><Relationship Id="rId9" Type="http://schemas.openxmlformats.org/officeDocument/2006/relationships/image" Target="../media/image201.emf"/><Relationship Id="rId14" Type="http://schemas.openxmlformats.org/officeDocument/2006/relationships/image" Target="../media/image206.e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18.wmf"/><Relationship Id="rId13" Type="http://schemas.openxmlformats.org/officeDocument/2006/relationships/image" Target="../media/image223.wmf"/><Relationship Id="rId18" Type="http://schemas.openxmlformats.org/officeDocument/2006/relationships/image" Target="../media/image228.wmf"/><Relationship Id="rId3" Type="http://schemas.openxmlformats.org/officeDocument/2006/relationships/image" Target="../media/image213.wmf"/><Relationship Id="rId21" Type="http://schemas.openxmlformats.org/officeDocument/2006/relationships/image" Target="../media/image231.wmf"/><Relationship Id="rId7" Type="http://schemas.openxmlformats.org/officeDocument/2006/relationships/image" Target="../media/image217.wmf"/><Relationship Id="rId12" Type="http://schemas.openxmlformats.org/officeDocument/2006/relationships/image" Target="../media/image222.wmf"/><Relationship Id="rId17" Type="http://schemas.openxmlformats.org/officeDocument/2006/relationships/image" Target="../media/image227.wmf"/><Relationship Id="rId2" Type="http://schemas.openxmlformats.org/officeDocument/2006/relationships/image" Target="../media/image212.wmf"/><Relationship Id="rId16" Type="http://schemas.openxmlformats.org/officeDocument/2006/relationships/image" Target="../media/image226.wmf"/><Relationship Id="rId20" Type="http://schemas.openxmlformats.org/officeDocument/2006/relationships/image" Target="../media/image230.wmf"/><Relationship Id="rId1" Type="http://schemas.openxmlformats.org/officeDocument/2006/relationships/image" Target="../media/image211.wmf"/><Relationship Id="rId6" Type="http://schemas.openxmlformats.org/officeDocument/2006/relationships/image" Target="../media/image216.wmf"/><Relationship Id="rId11" Type="http://schemas.openxmlformats.org/officeDocument/2006/relationships/image" Target="../media/image221.wmf"/><Relationship Id="rId24" Type="http://schemas.openxmlformats.org/officeDocument/2006/relationships/image" Target="../media/image234.wmf"/><Relationship Id="rId5" Type="http://schemas.openxmlformats.org/officeDocument/2006/relationships/image" Target="../media/image215.wmf"/><Relationship Id="rId15" Type="http://schemas.openxmlformats.org/officeDocument/2006/relationships/image" Target="../media/image225.wmf"/><Relationship Id="rId23" Type="http://schemas.openxmlformats.org/officeDocument/2006/relationships/image" Target="../media/image233.wmf"/><Relationship Id="rId10" Type="http://schemas.openxmlformats.org/officeDocument/2006/relationships/image" Target="../media/image220.wmf"/><Relationship Id="rId19" Type="http://schemas.openxmlformats.org/officeDocument/2006/relationships/image" Target="../media/image229.wmf"/><Relationship Id="rId4" Type="http://schemas.openxmlformats.org/officeDocument/2006/relationships/image" Target="../media/image214.wmf"/><Relationship Id="rId9" Type="http://schemas.openxmlformats.org/officeDocument/2006/relationships/image" Target="../media/image219.wmf"/><Relationship Id="rId14" Type="http://schemas.openxmlformats.org/officeDocument/2006/relationships/image" Target="../media/image224.wmf"/><Relationship Id="rId22" Type="http://schemas.openxmlformats.org/officeDocument/2006/relationships/image" Target="../media/image232.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42.emf"/><Relationship Id="rId13" Type="http://schemas.openxmlformats.org/officeDocument/2006/relationships/image" Target="../media/image247.wmf"/><Relationship Id="rId18" Type="http://schemas.openxmlformats.org/officeDocument/2006/relationships/image" Target="../media/image252.wmf"/><Relationship Id="rId3" Type="http://schemas.openxmlformats.org/officeDocument/2006/relationships/image" Target="../media/image237.emf"/><Relationship Id="rId21" Type="http://schemas.openxmlformats.org/officeDocument/2006/relationships/image" Target="../media/image255.wmf"/><Relationship Id="rId7" Type="http://schemas.openxmlformats.org/officeDocument/2006/relationships/image" Target="../media/image241.emf"/><Relationship Id="rId12" Type="http://schemas.openxmlformats.org/officeDocument/2006/relationships/image" Target="../media/image246.emf"/><Relationship Id="rId17" Type="http://schemas.openxmlformats.org/officeDocument/2006/relationships/image" Target="../media/image251.emf"/><Relationship Id="rId2" Type="http://schemas.openxmlformats.org/officeDocument/2006/relationships/image" Target="../media/image236.emf"/><Relationship Id="rId16" Type="http://schemas.openxmlformats.org/officeDocument/2006/relationships/image" Target="../media/image250.emf"/><Relationship Id="rId20" Type="http://schemas.openxmlformats.org/officeDocument/2006/relationships/image" Target="../media/image254.emf"/><Relationship Id="rId1" Type="http://schemas.openxmlformats.org/officeDocument/2006/relationships/image" Target="../media/image235.emf"/><Relationship Id="rId6" Type="http://schemas.openxmlformats.org/officeDocument/2006/relationships/image" Target="../media/image240.emf"/><Relationship Id="rId11" Type="http://schemas.openxmlformats.org/officeDocument/2006/relationships/image" Target="../media/image245.emf"/><Relationship Id="rId5" Type="http://schemas.openxmlformats.org/officeDocument/2006/relationships/image" Target="../media/image239.emf"/><Relationship Id="rId15" Type="http://schemas.openxmlformats.org/officeDocument/2006/relationships/image" Target="../media/image249.emf"/><Relationship Id="rId10" Type="http://schemas.openxmlformats.org/officeDocument/2006/relationships/image" Target="../media/image244.emf"/><Relationship Id="rId19" Type="http://schemas.openxmlformats.org/officeDocument/2006/relationships/image" Target="../media/image253.emf"/><Relationship Id="rId4" Type="http://schemas.openxmlformats.org/officeDocument/2006/relationships/image" Target="../media/image238.emf"/><Relationship Id="rId9" Type="http://schemas.openxmlformats.org/officeDocument/2006/relationships/image" Target="../media/image243.emf"/><Relationship Id="rId14" Type="http://schemas.openxmlformats.org/officeDocument/2006/relationships/image" Target="../media/image248.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image" Target="../media/image258.wmf"/><Relationship Id="rId7" Type="http://schemas.openxmlformats.org/officeDocument/2006/relationships/image" Target="../media/image262.wmf"/><Relationship Id="rId2" Type="http://schemas.openxmlformats.org/officeDocument/2006/relationships/image" Target="../media/image257.wmf"/><Relationship Id="rId1" Type="http://schemas.openxmlformats.org/officeDocument/2006/relationships/image" Target="../media/image256.wmf"/><Relationship Id="rId6" Type="http://schemas.openxmlformats.org/officeDocument/2006/relationships/image" Target="../media/image261.wmf"/><Relationship Id="rId5" Type="http://schemas.openxmlformats.org/officeDocument/2006/relationships/image" Target="../media/image260.wmf"/><Relationship Id="rId4" Type="http://schemas.openxmlformats.org/officeDocument/2006/relationships/image" Target="../media/image259.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272.emf"/><Relationship Id="rId13" Type="http://schemas.openxmlformats.org/officeDocument/2006/relationships/image" Target="../media/image277.emf"/><Relationship Id="rId3" Type="http://schemas.openxmlformats.org/officeDocument/2006/relationships/image" Target="../media/image267.emf"/><Relationship Id="rId7" Type="http://schemas.openxmlformats.org/officeDocument/2006/relationships/image" Target="../media/image271.emf"/><Relationship Id="rId12" Type="http://schemas.openxmlformats.org/officeDocument/2006/relationships/image" Target="../media/image276.emf"/><Relationship Id="rId2" Type="http://schemas.openxmlformats.org/officeDocument/2006/relationships/image" Target="../media/image266.emf"/><Relationship Id="rId1" Type="http://schemas.openxmlformats.org/officeDocument/2006/relationships/image" Target="../media/image265.emf"/><Relationship Id="rId6" Type="http://schemas.openxmlformats.org/officeDocument/2006/relationships/image" Target="../media/image270.emf"/><Relationship Id="rId11" Type="http://schemas.openxmlformats.org/officeDocument/2006/relationships/image" Target="../media/image275.emf"/><Relationship Id="rId5" Type="http://schemas.openxmlformats.org/officeDocument/2006/relationships/image" Target="../media/image269.emf"/><Relationship Id="rId15" Type="http://schemas.openxmlformats.org/officeDocument/2006/relationships/image" Target="../media/image279.emf"/><Relationship Id="rId10" Type="http://schemas.openxmlformats.org/officeDocument/2006/relationships/image" Target="../media/image274.emf"/><Relationship Id="rId4" Type="http://schemas.openxmlformats.org/officeDocument/2006/relationships/image" Target="../media/image268.emf"/><Relationship Id="rId9" Type="http://schemas.openxmlformats.org/officeDocument/2006/relationships/image" Target="../media/image273.emf"/><Relationship Id="rId14" Type="http://schemas.openxmlformats.org/officeDocument/2006/relationships/image" Target="../media/image278.e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287.emf"/><Relationship Id="rId13" Type="http://schemas.openxmlformats.org/officeDocument/2006/relationships/image" Target="../media/image292.emf"/><Relationship Id="rId18" Type="http://schemas.openxmlformats.org/officeDocument/2006/relationships/image" Target="../media/image297.emf"/><Relationship Id="rId3" Type="http://schemas.openxmlformats.org/officeDocument/2006/relationships/image" Target="../media/image282.emf"/><Relationship Id="rId7" Type="http://schemas.openxmlformats.org/officeDocument/2006/relationships/image" Target="../media/image286.emf"/><Relationship Id="rId12" Type="http://schemas.openxmlformats.org/officeDocument/2006/relationships/image" Target="../media/image291.emf"/><Relationship Id="rId17" Type="http://schemas.openxmlformats.org/officeDocument/2006/relationships/image" Target="../media/image296.emf"/><Relationship Id="rId2" Type="http://schemas.openxmlformats.org/officeDocument/2006/relationships/image" Target="../media/image281.emf"/><Relationship Id="rId16" Type="http://schemas.openxmlformats.org/officeDocument/2006/relationships/image" Target="../media/image295.emf"/><Relationship Id="rId1" Type="http://schemas.openxmlformats.org/officeDocument/2006/relationships/image" Target="../media/image280.emf"/><Relationship Id="rId6" Type="http://schemas.openxmlformats.org/officeDocument/2006/relationships/image" Target="../media/image285.emf"/><Relationship Id="rId11" Type="http://schemas.openxmlformats.org/officeDocument/2006/relationships/image" Target="../media/image290.emf"/><Relationship Id="rId5" Type="http://schemas.openxmlformats.org/officeDocument/2006/relationships/image" Target="../media/image284.emf"/><Relationship Id="rId15" Type="http://schemas.openxmlformats.org/officeDocument/2006/relationships/image" Target="../media/image294.emf"/><Relationship Id="rId10" Type="http://schemas.openxmlformats.org/officeDocument/2006/relationships/image" Target="../media/image289.emf"/><Relationship Id="rId19" Type="http://schemas.openxmlformats.org/officeDocument/2006/relationships/image" Target="../media/image298.emf"/><Relationship Id="rId4" Type="http://schemas.openxmlformats.org/officeDocument/2006/relationships/image" Target="../media/image283.emf"/><Relationship Id="rId9" Type="http://schemas.openxmlformats.org/officeDocument/2006/relationships/image" Target="../media/image288.emf"/><Relationship Id="rId14" Type="http://schemas.openxmlformats.org/officeDocument/2006/relationships/image" Target="../media/image293.e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306.emf"/><Relationship Id="rId13" Type="http://schemas.openxmlformats.org/officeDocument/2006/relationships/image" Target="../media/image311.emf"/><Relationship Id="rId18" Type="http://schemas.openxmlformats.org/officeDocument/2006/relationships/image" Target="../media/image316.emf"/><Relationship Id="rId3" Type="http://schemas.openxmlformats.org/officeDocument/2006/relationships/image" Target="../media/image301.emf"/><Relationship Id="rId7" Type="http://schemas.openxmlformats.org/officeDocument/2006/relationships/image" Target="../media/image305.emf"/><Relationship Id="rId12" Type="http://schemas.openxmlformats.org/officeDocument/2006/relationships/image" Target="../media/image310.emf"/><Relationship Id="rId17" Type="http://schemas.openxmlformats.org/officeDocument/2006/relationships/image" Target="../media/image315.emf"/><Relationship Id="rId2" Type="http://schemas.openxmlformats.org/officeDocument/2006/relationships/image" Target="../media/image300.wmf"/><Relationship Id="rId16" Type="http://schemas.openxmlformats.org/officeDocument/2006/relationships/image" Target="../media/image314.emf"/><Relationship Id="rId1" Type="http://schemas.openxmlformats.org/officeDocument/2006/relationships/image" Target="../media/image299.emf"/><Relationship Id="rId6" Type="http://schemas.openxmlformats.org/officeDocument/2006/relationships/image" Target="../media/image304.emf"/><Relationship Id="rId11" Type="http://schemas.openxmlformats.org/officeDocument/2006/relationships/image" Target="../media/image309.emf"/><Relationship Id="rId5" Type="http://schemas.openxmlformats.org/officeDocument/2006/relationships/image" Target="../media/image303.emf"/><Relationship Id="rId15" Type="http://schemas.openxmlformats.org/officeDocument/2006/relationships/image" Target="../media/image313.emf"/><Relationship Id="rId10" Type="http://schemas.openxmlformats.org/officeDocument/2006/relationships/image" Target="../media/image308.emf"/><Relationship Id="rId19" Type="http://schemas.openxmlformats.org/officeDocument/2006/relationships/image" Target="../media/image317.emf"/><Relationship Id="rId4" Type="http://schemas.openxmlformats.org/officeDocument/2006/relationships/image" Target="../media/image302.emf"/><Relationship Id="rId9" Type="http://schemas.openxmlformats.org/officeDocument/2006/relationships/image" Target="../media/image307.emf"/><Relationship Id="rId14" Type="http://schemas.openxmlformats.org/officeDocument/2006/relationships/image" Target="../media/image312.e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325.emf"/><Relationship Id="rId13" Type="http://schemas.openxmlformats.org/officeDocument/2006/relationships/image" Target="../media/image330.emf"/><Relationship Id="rId18" Type="http://schemas.openxmlformats.org/officeDocument/2006/relationships/image" Target="../media/image335.emf"/><Relationship Id="rId3" Type="http://schemas.openxmlformats.org/officeDocument/2006/relationships/image" Target="../media/image320.emf"/><Relationship Id="rId7" Type="http://schemas.openxmlformats.org/officeDocument/2006/relationships/image" Target="../media/image324.emf"/><Relationship Id="rId12" Type="http://schemas.openxmlformats.org/officeDocument/2006/relationships/image" Target="../media/image329.emf"/><Relationship Id="rId17" Type="http://schemas.openxmlformats.org/officeDocument/2006/relationships/image" Target="../media/image334.emf"/><Relationship Id="rId2" Type="http://schemas.openxmlformats.org/officeDocument/2006/relationships/image" Target="../media/image319.emf"/><Relationship Id="rId16" Type="http://schemas.openxmlformats.org/officeDocument/2006/relationships/image" Target="../media/image333.emf"/><Relationship Id="rId1" Type="http://schemas.openxmlformats.org/officeDocument/2006/relationships/image" Target="../media/image318.emf"/><Relationship Id="rId6" Type="http://schemas.openxmlformats.org/officeDocument/2006/relationships/image" Target="../media/image323.emf"/><Relationship Id="rId11" Type="http://schemas.openxmlformats.org/officeDocument/2006/relationships/image" Target="../media/image328.emf"/><Relationship Id="rId5" Type="http://schemas.openxmlformats.org/officeDocument/2006/relationships/image" Target="../media/image322.emf"/><Relationship Id="rId15" Type="http://schemas.openxmlformats.org/officeDocument/2006/relationships/image" Target="../media/image332.emf"/><Relationship Id="rId10" Type="http://schemas.openxmlformats.org/officeDocument/2006/relationships/image" Target="../media/image327.emf"/><Relationship Id="rId19" Type="http://schemas.openxmlformats.org/officeDocument/2006/relationships/image" Target="../media/image336.emf"/><Relationship Id="rId4" Type="http://schemas.openxmlformats.org/officeDocument/2006/relationships/image" Target="../media/image321.emf"/><Relationship Id="rId9" Type="http://schemas.openxmlformats.org/officeDocument/2006/relationships/image" Target="../media/image326.emf"/><Relationship Id="rId14" Type="http://schemas.openxmlformats.org/officeDocument/2006/relationships/image" Target="../media/image331.e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344.emf"/><Relationship Id="rId13" Type="http://schemas.openxmlformats.org/officeDocument/2006/relationships/image" Target="../media/image349.emf"/><Relationship Id="rId3" Type="http://schemas.openxmlformats.org/officeDocument/2006/relationships/image" Target="../media/image339.emf"/><Relationship Id="rId7" Type="http://schemas.openxmlformats.org/officeDocument/2006/relationships/image" Target="../media/image343.emf"/><Relationship Id="rId12" Type="http://schemas.openxmlformats.org/officeDocument/2006/relationships/image" Target="../media/image348.emf"/><Relationship Id="rId2" Type="http://schemas.openxmlformats.org/officeDocument/2006/relationships/image" Target="../media/image338.emf"/><Relationship Id="rId1" Type="http://schemas.openxmlformats.org/officeDocument/2006/relationships/image" Target="../media/image337.emf"/><Relationship Id="rId6" Type="http://schemas.openxmlformats.org/officeDocument/2006/relationships/image" Target="../media/image342.emf"/><Relationship Id="rId11" Type="http://schemas.openxmlformats.org/officeDocument/2006/relationships/image" Target="../media/image347.emf"/><Relationship Id="rId5" Type="http://schemas.openxmlformats.org/officeDocument/2006/relationships/image" Target="../media/image341.emf"/><Relationship Id="rId10" Type="http://schemas.openxmlformats.org/officeDocument/2006/relationships/image" Target="../media/image346.emf"/><Relationship Id="rId4" Type="http://schemas.openxmlformats.org/officeDocument/2006/relationships/image" Target="../media/image340.emf"/><Relationship Id="rId9" Type="http://schemas.openxmlformats.org/officeDocument/2006/relationships/image" Target="../media/image345.emf"/><Relationship Id="rId14" Type="http://schemas.openxmlformats.org/officeDocument/2006/relationships/image" Target="../media/image350.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53.emf"/><Relationship Id="rId2" Type="http://schemas.openxmlformats.org/officeDocument/2006/relationships/image" Target="../media/image352.emf"/><Relationship Id="rId1" Type="http://schemas.openxmlformats.org/officeDocument/2006/relationships/image" Target="../media/image351.emf"/><Relationship Id="rId5" Type="http://schemas.openxmlformats.org/officeDocument/2006/relationships/image" Target="../media/image355.emf"/><Relationship Id="rId4" Type="http://schemas.openxmlformats.org/officeDocument/2006/relationships/image" Target="../media/image354.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363.emf"/><Relationship Id="rId3" Type="http://schemas.openxmlformats.org/officeDocument/2006/relationships/image" Target="../media/image358.emf"/><Relationship Id="rId7" Type="http://schemas.openxmlformats.org/officeDocument/2006/relationships/image" Target="../media/image362.emf"/><Relationship Id="rId12" Type="http://schemas.openxmlformats.org/officeDocument/2006/relationships/image" Target="../media/image367.emf"/><Relationship Id="rId2" Type="http://schemas.openxmlformats.org/officeDocument/2006/relationships/image" Target="../media/image357.emf"/><Relationship Id="rId1" Type="http://schemas.openxmlformats.org/officeDocument/2006/relationships/image" Target="../media/image356.emf"/><Relationship Id="rId6" Type="http://schemas.openxmlformats.org/officeDocument/2006/relationships/image" Target="../media/image361.emf"/><Relationship Id="rId11" Type="http://schemas.openxmlformats.org/officeDocument/2006/relationships/image" Target="../media/image366.emf"/><Relationship Id="rId5" Type="http://schemas.openxmlformats.org/officeDocument/2006/relationships/image" Target="../media/image360.emf"/><Relationship Id="rId10" Type="http://schemas.openxmlformats.org/officeDocument/2006/relationships/image" Target="../media/image365.emf"/><Relationship Id="rId4" Type="http://schemas.openxmlformats.org/officeDocument/2006/relationships/image" Target="../media/image359.emf"/><Relationship Id="rId9" Type="http://schemas.openxmlformats.org/officeDocument/2006/relationships/image" Target="../media/image364.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70.emf"/><Relationship Id="rId2" Type="http://schemas.openxmlformats.org/officeDocument/2006/relationships/image" Target="../media/image369.emf"/><Relationship Id="rId1" Type="http://schemas.openxmlformats.org/officeDocument/2006/relationships/image" Target="../media/image368.emf"/><Relationship Id="rId4" Type="http://schemas.openxmlformats.org/officeDocument/2006/relationships/image" Target="../media/image371.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image" Target="../media/image372.jpeg"/><Relationship Id="rId4" Type="http://schemas.openxmlformats.org/officeDocument/2006/relationships/image" Target="../media/image375.png"/></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377.wmf"/><Relationship Id="rId1" Type="http://schemas.openxmlformats.org/officeDocument/2006/relationships/image" Target="../media/image376.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81.emf"/><Relationship Id="rId2" Type="http://schemas.openxmlformats.org/officeDocument/2006/relationships/image" Target="../media/image380.emf"/><Relationship Id="rId1" Type="http://schemas.openxmlformats.org/officeDocument/2006/relationships/image" Target="../media/image379.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84.emf"/><Relationship Id="rId2" Type="http://schemas.openxmlformats.org/officeDocument/2006/relationships/image" Target="../media/image383.wmf"/><Relationship Id="rId1" Type="http://schemas.openxmlformats.org/officeDocument/2006/relationships/image" Target="../media/image382.emf"/><Relationship Id="rId5" Type="http://schemas.openxmlformats.org/officeDocument/2006/relationships/image" Target="../media/image386.emf"/><Relationship Id="rId4" Type="http://schemas.openxmlformats.org/officeDocument/2006/relationships/image" Target="../media/image385.e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89.emf"/><Relationship Id="rId2" Type="http://schemas.openxmlformats.org/officeDocument/2006/relationships/image" Target="../media/image388.emf"/><Relationship Id="rId1" Type="http://schemas.openxmlformats.org/officeDocument/2006/relationships/image" Target="../media/image387.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95.emf"/><Relationship Id="rId2" Type="http://schemas.openxmlformats.org/officeDocument/2006/relationships/image" Target="../media/image394.emf"/><Relationship Id="rId1" Type="http://schemas.openxmlformats.org/officeDocument/2006/relationships/image" Target="../media/image393.emf"/><Relationship Id="rId4" Type="http://schemas.openxmlformats.org/officeDocument/2006/relationships/image" Target="../media/image396.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398.wmf"/><Relationship Id="rId1" Type="http://schemas.openxmlformats.org/officeDocument/2006/relationships/image" Target="../media/image397.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9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402.emf"/><Relationship Id="rId2" Type="http://schemas.openxmlformats.org/officeDocument/2006/relationships/image" Target="../media/image401.emf"/><Relationship Id="rId1" Type="http://schemas.openxmlformats.org/officeDocument/2006/relationships/image" Target="../media/image400.emf"/><Relationship Id="rId5" Type="http://schemas.openxmlformats.org/officeDocument/2006/relationships/image" Target="../media/image399.emf"/><Relationship Id="rId4" Type="http://schemas.openxmlformats.org/officeDocument/2006/relationships/image" Target="../media/image403.e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406.emf"/><Relationship Id="rId2" Type="http://schemas.openxmlformats.org/officeDocument/2006/relationships/image" Target="../media/image405.emf"/><Relationship Id="rId1" Type="http://schemas.openxmlformats.org/officeDocument/2006/relationships/image" Target="../media/image404.wmf"/><Relationship Id="rId5" Type="http://schemas.openxmlformats.org/officeDocument/2006/relationships/image" Target="../media/image408.emf"/><Relationship Id="rId4" Type="http://schemas.openxmlformats.org/officeDocument/2006/relationships/image" Target="../media/image407.e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416.emf"/><Relationship Id="rId3" Type="http://schemas.openxmlformats.org/officeDocument/2006/relationships/image" Target="../media/image411.emf"/><Relationship Id="rId7" Type="http://schemas.openxmlformats.org/officeDocument/2006/relationships/image" Target="../media/image415.emf"/><Relationship Id="rId2" Type="http://schemas.openxmlformats.org/officeDocument/2006/relationships/image" Target="../media/image410.emf"/><Relationship Id="rId1" Type="http://schemas.openxmlformats.org/officeDocument/2006/relationships/image" Target="../media/image409.emf"/><Relationship Id="rId6" Type="http://schemas.openxmlformats.org/officeDocument/2006/relationships/image" Target="../media/image414.emf"/><Relationship Id="rId11" Type="http://schemas.openxmlformats.org/officeDocument/2006/relationships/image" Target="../media/image399.emf"/><Relationship Id="rId5" Type="http://schemas.openxmlformats.org/officeDocument/2006/relationships/image" Target="../media/image413.emf"/><Relationship Id="rId10" Type="http://schemas.openxmlformats.org/officeDocument/2006/relationships/image" Target="../media/image418.emf"/><Relationship Id="rId4" Type="http://schemas.openxmlformats.org/officeDocument/2006/relationships/image" Target="../media/image412.emf"/><Relationship Id="rId9" Type="http://schemas.openxmlformats.org/officeDocument/2006/relationships/image" Target="../media/image417.e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426.wmf"/><Relationship Id="rId13" Type="http://schemas.openxmlformats.org/officeDocument/2006/relationships/image" Target="../media/image431.wmf"/><Relationship Id="rId3" Type="http://schemas.openxmlformats.org/officeDocument/2006/relationships/image" Target="../media/image421.wmf"/><Relationship Id="rId7" Type="http://schemas.openxmlformats.org/officeDocument/2006/relationships/image" Target="../media/image425.wmf"/><Relationship Id="rId12" Type="http://schemas.openxmlformats.org/officeDocument/2006/relationships/image" Target="../media/image430.wmf"/><Relationship Id="rId17" Type="http://schemas.openxmlformats.org/officeDocument/2006/relationships/image" Target="../media/image399.emf"/><Relationship Id="rId2" Type="http://schemas.openxmlformats.org/officeDocument/2006/relationships/image" Target="../media/image420.wmf"/><Relationship Id="rId16" Type="http://schemas.openxmlformats.org/officeDocument/2006/relationships/image" Target="../media/image434.wmf"/><Relationship Id="rId1" Type="http://schemas.openxmlformats.org/officeDocument/2006/relationships/image" Target="../media/image419.wmf"/><Relationship Id="rId6" Type="http://schemas.openxmlformats.org/officeDocument/2006/relationships/image" Target="../media/image424.wmf"/><Relationship Id="rId11" Type="http://schemas.openxmlformats.org/officeDocument/2006/relationships/image" Target="../media/image429.wmf"/><Relationship Id="rId5" Type="http://schemas.openxmlformats.org/officeDocument/2006/relationships/image" Target="../media/image423.wmf"/><Relationship Id="rId15" Type="http://schemas.openxmlformats.org/officeDocument/2006/relationships/image" Target="../media/image433.wmf"/><Relationship Id="rId10" Type="http://schemas.openxmlformats.org/officeDocument/2006/relationships/image" Target="../media/image428.wmf"/><Relationship Id="rId4" Type="http://schemas.openxmlformats.org/officeDocument/2006/relationships/image" Target="../media/image422.wmf"/><Relationship Id="rId9" Type="http://schemas.openxmlformats.org/officeDocument/2006/relationships/image" Target="../media/image427.wmf"/><Relationship Id="rId14" Type="http://schemas.openxmlformats.org/officeDocument/2006/relationships/image" Target="../media/image432.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442.emf"/><Relationship Id="rId3" Type="http://schemas.openxmlformats.org/officeDocument/2006/relationships/image" Target="../media/image437.emf"/><Relationship Id="rId7" Type="http://schemas.openxmlformats.org/officeDocument/2006/relationships/image" Target="../media/image441.emf"/><Relationship Id="rId2" Type="http://schemas.openxmlformats.org/officeDocument/2006/relationships/image" Target="../media/image436.emf"/><Relationship Id="rId1" Type="http://schemas.openxmlformats.org/officeDocument/2006/relationships/image" Target="../media/image435.emf"/><Relationship Id="rId6" Type="http://schemas.openxmlformats.org/officeDocument/2006/relationships/image" Target="../media/image440.emf"/><Relationship Id="rId5" Type="http://schemas.openxmlformats.org/officeDocument/2006/relationships/image" Target="../media/image439.emf"/><Relationship Id="rId10" Type="http://schemas.openxmlformats.org/officeDocument/2006/relationships/image" Target="../media/image444.emf"/><Relationship Id="rId4" Type="http://schemas.openxmlformats.org/officeDocument/2006/relationships/image" Target="../media/image438.emf"/><Relationship Id="rId9" Type="http://schemas.openxmlformats.org/officeDocument/2006/relationships/image" Target="../media/image443.e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452.emf"/><Relationship Id="rId3" Type="http://schemas.openxmlformats.org/officeDocument/2006/relationships/image" Target="../media/image447.emf"/><Relationship Id="rId7" Type="http://schemas.openxmlformats.org/officeDocument/2006/relationships/image" Target="../media/image451.emf"/><Relationship Id="rId2" Type="http://schemas.openxmlformats.org/officeDocument/2006/relationships/image" Target="../media/image446.emf"/><Relationship Id="rId1" Type="http://schemas.openxmlformats.org/officeDocument/2006/relationships/image" Target="../media/image445.emf"/><Relationship Id="rId6" Type="http://schemas.openxmlformats.org/officeDocument/2006/relationships/image" Target="../media/image450.emf"/><Relationship Id="rId5" Type="http://schemas.openxmlformats.org/officeDocument/2006/relationships/image" Target="../media/image449.emf"/><Relationship Id="rId10" Type="http://schemas.openxmlformats.org/officeDocument/2006/relationships/image" Target="../media/image454.emf"/><Relationship Id="rId4" Type="http://schemas.openxmlformats.org/officeDocument/2006/relationships/image" Target="../media/image448.emf"/><Relationship Id="rId9" Type="http://schemas.openxmlformats.org/officeDocument/2006/relationships/image" Target="../media/image453.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456.e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460.emf"/><Relationship Id="rId1" Type="http://schemas.openxmlformats.org/officeDocument/2006/relationships/image" Target="../media/image459.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466.emf"/><Relationship Id="rId1" Type="http://schemas.openxmlformats.org/officeDocument/2006/relationships/image" Target="../media/image465.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469.wmf"/><Relationship Id="rId2" Type="http://schemas.openxmlformats.org/officeDocument/2006/relationships/image" Target="../media/image468.wmf"/><Relationship Id="rId1" Type="http://schemas.openxmlformats.org/officeDocument/2006/relationships/image" Target="../media/image467.wmf"/><Relationship Id="rId4" Type="http://schemas.openxmlformats.org/officeDocument/2006/relationships/image" Target="../media/image47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471.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476.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479.wmf"/><Relationship Id="rId2" Type="http://schemas.openxmlformats.org/officeDocument/2006/relationships/image" Target="../media/image478.png"/><Relationship Id="rId1" Type="http://schemas.openxmlformats.org/officeDocument/2006/relationships/image" Target="../media/image477.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482.wmf"/><Relationship Id="rId2" Type="http://schemas.openxmlformats.org/officeDocument/2006/relationships/image" Target="../media/image481.wmf"/><Relationship Id="rId1" Type="http://schemas.openxmlformats.org/officeDocument/2006/relationships/image" Target="../media/image480.wmf"/><Relationship Id="rId6" Type="http://schemas.openxmlformats.org/officeDocument/2006/relationships/image" Target="../media/image485.wmf"/><Relationship Id="rId5" Type="http://schemas.openxmlformats.org/officeDocument/2006/relationships/image" Target="../media/image484.png"/><Relationship Id="rId4" Type="http://schemas.openxmlformats.org/officeDocument/2006/relationships/image" Target="../media/image483.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488.wmf"/><Relationship Id="rId2" Type="http://schemas.openxmlformats.org/officeDocument/2006/relationships/image" Target="../media/image487.wmf"/><Relationship Id="rId1" Type="http://schemas.openxmlformats.org/officeDocument/2006/relationships/image" Target="../media/image486.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489.png"/></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489.png"/></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492.wmf"/><Relationship Id="rId2" Type="http://schemas.openxmlformats.org/officeDocument/2006/relationships/image" Target="../media/image491.wmf"/><Relationship Id="rId1" Type="http://schemas.openxmlformats.org/officeDocument/2006/relationships/image" Target="../media/image490.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495.wmf"/><Relationship Id="rId1" Type="http://schemas.openxmlformats.org/officeDocument/2006/relationships/image" Target="../media/image494.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498.wmf"/><Relationship Id="rId1" Type="http://schemas.openxmlformats.org/officeDocument/2006/relationships/image" Target="../media/image49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501.wmf"/><Relationship Id="rId2" Type="http://schemas.openxmlformats.org/officeDocument/2006/relationships/image" Target="../media/image490.wmf"/><Relationship Id="rId1" Type="http://schemas.openxmlformats.org/officeDocument/2006/relationships/image" Target="../media/image500.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50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defRPr sz="1200" b="0">
                <a:latin typeface="Arial" pitchFamily="34" charset="0"/>
                <a:ea typeface="宋体" pitchFamily="2" charset="-122"/>
              </a:defRPr>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b="0">
                <a:latin typeface="Arial" pitchFamily="34" charset="0"/>
                <a:ea typeface="宋体" pitchFamily="2" charset="-122"/>
              </a:defRPr>
            </a:lvl1pPr>
          </a:lstStyle>
          <a:p>
            <a:pPr>
              <a:defRPr/>
            </a:pPr>
            <a:endParaRPr lang="en-US" altLang="zh-CN"/>
          </a:p>
        </p:txBody>
      </p:sp>
      <p:sp>
        <p:nvSpPr>
          <p:cNvPr id="169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defRPr sz="1200" b="0">
                <a:latin typeface="Arial" pitchFamily="34" charset="0"/>
                <a:ea typeface="宋体" pitchFamily="2"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b="0">
                <a:latin typeface="Arial" pitchFamily="34" charset="0"/>
                <a:ea typeface="宋体" pitchFamily="2" charset="-122"/>
              </a:defRPr>
            </a:lvl1pPr>
          </a:lstStyle>
          <a:p>
            <a:pPr>
              <a:defRPr/>
            </a:pPr>
            <a:fld id="{DA9373EA-0C8E-477A-93E3-60085A50F1B7}" type="slidenum">
              <a:rPr lang="en-US" altLang="zh-CN"/>
              <a:pPr>
                <a:defRPr/>
              </a:pPr>
              <a:t>‹#›</a:t>
            </a:fld>
            <a:endParaRPr lang="en-US" altLang="zh-CN"/>
          </a:p>
        </p:txBody>
      </p:sp>
    </p:spTree>
    <p:extLst>
      <p:ext uri="{BB962C8B-B14F-4D97-AF65-F5344CB8AC3E}">
        <p14:creationId xmlns:p14="http://schemas.microsoft.com/office/powerpoint/2010/main" val="40900269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a typeface="宋体" charset="-122"/>
            </a:endParaRPr>
          </a:p>
        </p:txBody>
      </p:sp>
      <p:sp>
        <p:nvSpPr>
          <p:cNvPr id="171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fld id="{715896CD-9E4D-4DD6-93B1-1EE3CBD7C169}" type="slidenum">
              <a:rPr lang="en-US" altLang="zh-CN" sz="1200" b="0" smtClean="0">
                <a:latin typeface="Arial" charset="0"/>
                <a:ea typeface="宋体" charset="-122"/>
              </a:rPr>
              <a:pPr eaLnBrk="1" hangingPunct="1"/>
              <a:t>1</a:t>
            </a:fld>
            <a:endParaRPr lang="en-US" altLang="zh-CN" sz="1200" b="0" smtClean="0">
              <a:latin typeface="Arial" charset="0"/>
              <a:ea typeface="宋体" charset="-122"/>
            </a:endParaRPr>
          </a:p>
        </p:txBody>
      </p:sp>
    </p:spTree>
    <p:extLst>
      <p:ext uri="{BB962C8B-B14F-4D97-AF65-F5344CB8AC3E}">
        <p14:creationId xmlns:p14="http://schemas.microsoft.com/office/powerpoint/2010/main" val="4293251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9373EA-0C8E-477A-93E3-60085A50F1B7}" type="slidenum">
              <a:rPr lang="en-US" altLang="zh-CN" smtClean="0"/>
              <a:pPr>
                <a:defRPr/>
              </a:pPr>
              <a:t>27</a:t>
            </a:fld>
            <a:endParaRPr lang="en-US" altLang="zh-CN"/>
          </a:p>
        </p:txBody>
      </p:sp>
    </p:spTree>
    <p:extLst>
      <p:ext uri="{BB962C8B-B14F-4D97-AF65-F5344CB8AC3E}">
        <p14:creationId xmlns:p14="http://schemas.microsoft.com/office/powerpoint/2010/main" val="3997797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5000"/>
              </a:lnSpc>
            </a:pPr>
            <a:r>
              <a:rPr kumimoji="1" lang="zh-CN" altLang="en-US" sz="1200" b="1" i="1" dirty="0" smtClean="0">
                <a:latin typeface="楷体_GB2312" pitchFamily="49" charset="-122"/>
                <a:ea typeface="楷体_GB2312" pitchFamily="49" charset="-122"/>
                <a:sym typeface="Symbol" panose="05050102010706020507" pitchFamily="18" charset="2"/>
              </a:rPr>
              <a:t></a:t>
            </a:r>
            <a:r>
              <a:rPr kumimoji="1" lang="en-US" altLang="zh-CN" sz="1200" b="1" baseline="-25000" dirty="0" smtClean="0">
                <a:latin typeface="Times New Roman" panose="02020603050405020304" pitchFamily="18" charset="0"/>
                <a:ea typeface="楷体_GB2312" pitchFamily="49" charset="-122"/>
                <a:sym typeface="Symbol" panose="05050102010706020507" pitchFamily="18" charset="2"/>
              </a:rPr>
              <a:t>n </a:t>
            </a:r>
            <a:r>
              <a:rPr kumimoji="1" lang="zh-CN" altLang="en-US" sz="1200" b="1" dirty="0" smtClean="0">
                <a:latin typeface="楷体_GB2312" pitchFamily="49" charset="-122"/>
                <a:ea typeface="楷体_GB2312" pitchFamily="49" charset="-122"/>
              </a:rPr>
              <a:t>：反型层中电子迁移率</a:t>
            </a:r>
          </a:p>
          <a:p>
            <a:pPr algn="just">
              <a:lnSpc>
                <a:spcPct val="135000"/>
              </a:lnSpc>
            </a:pPr>
            <a:r>
              <a:rPr kumimoji="1" lang="en-US" altLang="zh-CN" sz="1200" b="1" dirty="0" smtClean="0">
                <a:latin typeface="Times New Roman" panose="02020603050405020304" pitchFamily="18" charset="0"/>
                <a:ea typeface="楷体_GB2312" pitchFamily="49" charset="-122"/>
              </a:rPr>
              <a:t>C</a:t>
            </a:r>
            <a:r>
              <a:rPr kumimoji="1" lang="en-US" altLang="zh-CN" sz="1200" b="1" baseline="-30000" dirty="0" smtClean="0">
                <a:latin typeface="Times New Roman" panose="02020603050405020304" pitchFamily="18" charset="0"/>
                <a:ea typeface="楷体_GB2312" pitchFamily="49" charset="-122"/>
              </a:rPr>
              <a:t>ox </a:t>
            </a:r>
            <a:r>
              <a:rPr kumimoji="1" lang="zh-CN" altLang="en-US" sz="1200" b="1" dirty="0" smtClean="0">
                <a:latin typeface="楷体_GB2312" pitchFamily="49" charset="-122"/>
                <a:ea typeface="楷体_GB2312" pitchFamily="49" charset="-122"/>
              </a:rPr>
              <a:t>：栅极（与衬底间）氧化层单位面积电容</a:t>
            </a:r>
            <a:endParaRPr kumimoji="1" lang="en-US" altLang="zh-CN" sz="1200" b="1" dirty="0" smtClean="0">
              <a:latin typeface="楷体_GB2312" pitchFamily="49" charset="-122"/>
              <a:ea typeface="楷体_GB2312" pitchFamily="49" charset="-122"/>
            </a:endParaRPr>
          </a:p>
          <a:p>
            <a:pPr algn="just">
              <a:lnSpc>
                <a:spcPct val="135000"/>
              </a:lnSpc>
            </a:pPr>
            <a:endParaRPr kumimoji="1" lang="zh-CN" altLang="en-US" sz="1200" b="1" dirty="0" smtClean="0">
              <a:latin typeface="楷体_GB2312" pitchFamily="49" charset="-122"/>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DA9373EA-0C8E-477A-93E3-60085A50F1B7}" type="slidenum">
              <a:rPr lang="en-US" altLang="zh-CN" smtClean="0"/>
              <a:pPr>
                <a:defRPr/>
              </a:pPr>
              <a:t>80</a:t>
            </a:fld>
            <a:endParaRPr lang="en-US" altLang="zh-CN"/>
          </a:p>
        </p:txBody>
      </p:sp>
    </p:spTree>
    <p:extLst>
      <p:ext uri="{BB962C8B-B14F-4D97-AF65-F5344CB8AC3E}">
        <p14:creationId xmlns:p14="http://schemas.microsoft.com/office/powerpoint/2010/main" val="339958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9373EA-0C8E-477A-93E3-60085A50F1B7}" type="slidenum">
              <a:rPr lang="en-US" altLang="zh-CN" smtClean="0"/>
              <a:pPr>
                <a:defRPr/>
              </a:pPr>
              <a:t>81</a:t>
            </a:fld>
            <a:endParaRPr lang="en-US" altLang="zh-CN"/>
          </a:p>
        </p:txBody>
      </p:sp>
    </p:spTree>
    <p:extLst>
      <p:ext uri="{BB962C8B-B14F-4D97-AF65-F5344CB8AC3E}">
        <p14:creationId xmlns:p14="http://schemas.microsoft.com/office/powerpoint/2010/main" val="569358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9373EA-0C8E-477A-93E3-60085A50F1B7}" type="slidenum">
              <a:rPr lang="en-US" altLang="zh-CN" smtClean="0"/>
              <a:pPr>
                <a:defRPr/>
              </a:pPr>
              <a:t>94</a:t>
            </a:fld>
            <a:endParaRPr lang="en-US" altLang="zh-CN"/>
          </a:p>
        </p:txBody>
      </p:sp>
    </p:spTree>
    <p:extLst>
      <p:ext uri="{BB962C8B-B14F-4D97-AF65-F5344CB8AC3E}">
        <p14:creationId xmlns:p14="http://schemas.microsoft.com/office/powerpoint/2010/main" val="3988110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charset="0"/>
              <a:ea typeface="宋体" charset="-122"/>
            </a:endParaRPr>
          </a:p>
        </p:txBody>
      </p:sp>
      <p:sp>
        <p:nvSpPr>
          <p:cNvPr id="172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fld id="{EA1443EC-1410-4B23-AA30-DDC64836B5AF}" type="slidenum">
              <a:rPr lang="en-US" altLang="zh-CN" sz="1200" b="0" smtClean="0">
                <a:latin typeface="Arial" charset="0"/>
                <a:ea typeface="宋体" charset="-122"/>
              </a:rPr>
              <a:pPr eaLnBrk="1" hangingPunct="1"/>
              <a:t>138</a:t>
            </a:fld>
            <a:endParaRPr lang="en-US" altLang="zh-CN" sz="1200" b="0" smtClean="0">
              <a:latin typeface="Arial" charset="0"/>
              <a:ea typeface="宋体" charset="-122"/>
            </a:endParaRPr>
          </a:p>
        </p:txBody>
      </p:sp>
    </p:spTree>
    <p:extLst>
      <p:ext uri="{BB962C8B-B14F-4D97-AF65-F5344CB8AC3E}">
        <p14:creationId xmlns:p14="http://schemas.microsoft.com/office/powerpoint/2010/main" val="1004150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charset="0"/>
              <a:ea typeface="宋体" charset="-122"/>
            </a:endParaRPr>
          </a:p>
        </p:txBody>
      </p:sp>
      <p:sp>
        <p:nvSpPr>
          <p:cNvPr id="173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fld id="{DF037163-0054-473A-80C6-121269A5F9A9}" type="slidenum">
              <a:rPr lang="en-US" altLang="zh-CN" sz="1200" b="0" smtClean="0">
                <a:latin typeface="Arial" charset="0"/>
                <a:ea typeface="宋体" charset="-122"/>
              </a:rPr>
              <a:pPr eaLnBrk="1" hangingPunct="1"/>
              <a:t>177</a:t>
            </a:fld>
            <a:endParaRPr lang="en-US" altLang="zh-CN" sz="1200" b="0" smtClean="0">
              <a:latin typeface="Arial" charset="0"/>
              <a:ea typeface="宋体" charset="-122"/>
            </a:endParaRPr>
          </a:p>
        </p:txBody>
      </p:sp>
    </p:spTree>
    <p:extLst>
      <p:ext uri="{BB962C8B-B14F-4D97-AF65-F5344CB8AC3E}">
        <p14:creationId xmlns:p14="http://schemas.microsoft.com/office/powerpoint/2010/main" val="206707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A7C1FAD-56A8-409C-9C9D-F39AF77C9C22}" type="slidenum">
              <a:rPr lang="en-US" altLang="zh-CN"/>
              <a:pPr eaLnBrk="1" hangingPunct="1"/>
              <a:t>178</a:t>
            </a:fld>
            <a:endParaRPr lang="en-US" altLang="zh-CN"/>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p:spPr>
        <p:txBody>
          <a:bodyPr/>
          <a:lstStyle/>
          <a:p>
            <a:pPr eaLnBrk="1" hangingPunct="1"/>
            <a:endParaRPr lang="zh-CN" altLang="zh-CN" smtClean="0">
              <a:latin typeface="Arial" pitchFamily="34" charset="0"/>
            </a:endParaRPr>
          </a:p>
        </p:txBody>
      </p:sp>
    </p:spTree>
    <p:extLst>
      <p:ext uri="{BB962C8B-B14F-4D97-AF65-F5344CB8AC3E}">
        <p14:creationId xmlns:p14="http://schemas.microsoft.com/office/powerpoint/2010/main" val="1532915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DA9373EA-0C8E-477A-93E3-60085A50F1B7}" type="slidenum">
              <a:rPr lang="en-US" altLang="zh-CN" smtClean="0"/>
              <a:pPr>
                <a:defRPr/>
              </a:pPr>
              <a:t>180</a:t>
            </a:fld>
            <a:endParaRPr lang="en-US" altLang="zh-CN"/>
          </a:p>
        </p:txBody>
      </p:sp>
    </p:spTree>
    <p:extLst>
      <p:ext uri="{BB962C8B-B14F-4D97-AF65-F5344CB8AC3E}">
        <p14:creationId xmlns:p14="http://schemas.microsoft.com/office/powerpoint/2010/main" val="3766137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etrxyin@scut.edu.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109" name="Rectangle 37"/>
          <p:cNvSpPr>
            <a:spLocks noChangeArrowheads="1"/>
          </p:cNvSpPr>
          <p:nvPr/>
        </p:nvSpPr>
        <p:spPr bwMode="auto">
          <a:xfrm>
            <a:off x="1600200" y="0"/>
            <a:ext cx="716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25" name="Group 53"/>
          <p:cNvGrpSpPr>
            <a:grpSpLocks/>
          </p:cNvGrpSpPr>
          <p:nvPr/>
        </p:nvGrpSpPr>
        <p:grpSpPr bwMode="auto">
          <a:xfrm>
            <a:off x="19050" y="2330450"/>
            <a:ext cx="9115425" cy="358775"/>
            <a:chOff x="3827" y="1468"/>
            <a:chExt cx="1927" cy="226"/>
          </a:xfrm>
        </p:grpSpPr>
        <p:sp>
          <p:nvSpPr>
            <p:cNvPr id="3126" name="Line 54"/>
            <p:cNvSpPr>
              <a:spLocks noChangeShapeType="1"/>
            </p:cNvSpPr>
            <p:nvPr/>
          </p:nvSpPr>
          <p:spPr bwMode="white">
            <a:xfrm>
              <a:off x="3827" y="1468"/>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7" name="Line 55"/>
            <p:cNvSpPr>
              <a:spLocks noChangeShapeType="1"/>
            </p:cNvSpPr>
            <p:nvPr/>
          </p:nvSpPr>
          <p:spPr bwMode="white">
            <a:xfrm>
              <a:off x="3827" y="1540"/>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8" name="Line 56"/>
            <p:cNvSpPr>
              <a:spLocks noChangeShapeType="1"/>
            </p:cNvSpPr>
            <p:nvPr/>
          </p:nvSpPr>
          <p:spPr bwMode="white">
            <a:xfrm>
              <a:off x="3827" y="1616"/>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9" name="Line 57"/>
            <p:cNvSpPr>
              <a:spLocks noChangeShapeType="1"/>
            </p:cNvSpPr>
            <p:nvPr/>
          </p:nvSpPr>
          <p:spPr bwMode="white">
            <a:xfrm>
              <a:off x="3827" y="1694"/>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4" name="Rectangle 2"/>
          <p:cNvSpPr>
            <a:spLocks noGrp="1" noChangeArrowheads="1"/>
          </p:cNvSpPr>
          <p:nvPr>
            <p:ph type="ctrTitle"/>
          </p:nvPr>
        </p:nvSpPr>
        <p:spPr bwMode="ltGray">
          <a:xfrm>
            <a:off x="791580" y="1988840"/>
            <a:ext cx="8208912" cy="1728192"/>
          </a:xfrm>
          <a:extLst>
            <a:ext uri="{AF507438-7753-43E0-B8FC-AC1667EBCBE1}">
              <a14:hiddenEffects xmlns:a14="http://schemas.microsoft.com/office/drawing/2010/main">
                <a:effectLst>
                  <a:outerShdw dist="53882" dir="2700000" algn="ctr" rotWithShape="0">
                    <a:srgbClr val="000000"/>
                  </a:outerShdw>
                </a:effectLst>
              </a14:hiddenEffects>
            </a:ext>
          </a:extLst>
        </p:spPr>
        <p:txBody>
          <a:bodyPr/>
          <a:lstStyle>
            <a:lvl1pPr algn="ctr">
              <a:defRPr sz="4800">
                <a:solidFill>
                  <a:schemeClr val="tx2"/>
                </a:solidFill>
              </a:defRPr>
            </a:lvl1pPr>
          </a:lstStyle>
          <a:p>
            <a:pPr lvl="0"/>
            <a:r>
              <a:rPr lang="zh-CN" altLang="en-US" noProof="0" smtClean="0"/>
              <a:t>单击此处编辑母版标题样式</a:t>
            </a:r>
            <a:endParaRPr lang="zh-CN" altLang="en-US" noProof="0" dirty="0" smtClean="0"/>
          </a:p>
        </p:txBody>
      </p:sp>
      <p:sp>
        <p:nvSpPr>
          <p:cNvPr id="3" name="TextBox 2"/>
          <p:cNvSpPr txBox="1"/>
          <p:nvPr/>
        </p:nvSpPr>
        <p:spPr>
          <a:xfrm>
            <a:off x="1835696" y="6372036"/>
            <a:ext cx="7300396" cy="369332"/>
          </a:xfrm>
          <a:prstGeom prst="rect">
            <a:avLst/>
          </a:prstGeom>
          <a:noFill/>
        </p:spPr>
        <p:txBody>
          <a:bodyPr wrap="none" rtlCol="0">
            <a:spAutoFit/>
          </a:bodyPr>
          <a:lstStyle/>
          <a:p>
            <a:pPr algn="ctr"/>
            <a:r>
              <a:rPr lang="zh-CN" altLang="en-US" sz="1800" b="1" dirty="0" smtClean="0">
                <a:solidFill>
                  <a:schemeClr val="accent6">
                    <a:lumMod val="50000"/>
                  </a:schemeClr>
                </a:solidFill>
                <a:latin typeface="隶书" pitchFamily="49" charset="-122"/>
                <a:ea typeface="隶书" pitchFamily="49" charset="-122"/>
              </a:rPr>
              <a:t>殷瑞祥教授 </a:t>
            </a:r>
            <a:r>
              <a:rPr lang="en-US" altLang="zh-CN" sz="1800" b="1" dirty="0" smtClean="0">
                <a:solidFill>
                  <a:schemeClr val="accent6">
                    <a:lumMod val="50000"/>
                  </a:schemeClr>
                </a:solidFill>
                <a:latin typeface="隶书" pitchFamily="49" charset="-122"/>
                <a:ea typeface="隶书" pitchFamily="49" charset="-122"/>
              </a:rPr>
              <a:t>Professor </a:t>
            </a:r>
            <a:r>
              <a:rPr lang="en-US" altLang="zh-CN" sz="1800" b="1" dirty="0" err="1" smtClean="0">
                <a:solidFill>
                  <a:schemeClr val="accent6">
                    <a:lumMod val="50000"/>
                  </a:schemeClr>
                </a:solidFill>
                <a:latin typeface="隶书" pitchFamily="49" charset="-122"/>
                <a:ea typeface="隶书" pitchFamily="49" charset="-122"/>
              </a:rPr>
              <a:t>Rui</a:t>
            </a:r>
            <a:r>
              <a:rPr lang="en-US" altLang="zh-CN" sz="1800" b="1" dirty="0" smtClean="0">
                <a:solidFill>
                  <a:schemeClr val="accent6">
                    <a:lumMod val="50000"/>
                  </a:schemeClr>
                </a:solidFill>
                <a:latin typeface="隶书" pitchFamily="49" charset="-122"/>
                <a:ea typeface="隶书" pitchFamily="49" charset="-122"/>
              </a:rPr>
              <a:t>-Xiang Yin</a:t>
            </a:r>
            <a:r>
              <a:rPr lang="zh-CN" altLang="en-US" sz="1800" b="1" dirty="0" smtClean="0">
                <a:solidFill>
                  <a:schemeClr val="accent6">
                    <a:lumMod val="50000"/>
                  </a:schemeClr>
                </a:solidFill>
                <a:latin typeface="隶书" pitchFamily="49" charset="-122"/>
                <a:ea typeface="隶书" pitchFamily="49" charset="-122"/>
              </a:rPr>
              <a:t>（</a:t>
            </a:r>
            <a:r>
              <a:rPr lang="en-US" altLang="zh-CN" sz="1800" b="1" dirty="0" smtClean="0">
                <a:solidFill>
                  <a:schemeClr val="accent6">
                    <a:lumMod val="50000"/>
                  </a:schemeClr>
                </a:solidFill>
                <a:latin typeface="隶书" pitchFamily="49" charset="-122"/>
                <a:ea typeface="隶书" pitchFamily="49" charset="-122"/>
              </a:rPr>
              <a:t>PhD) </a:t>
            </a:r>
            <a:r>
              <a:rPr lang="en-US" altLang="zh-CN" sz="1800" b="1" dirty="0" smtClean="0">
                <a:solidFill>
                  <a:schemeClr val="accent6">
                    <a:lumMod val="50000"/>
                  </a:schemeClr>
                </a:solidFill>
                <a:latin typeface="+mn-lt"/>
                <a:ea typeface="隶书" pitchFamily="49" charset="-122"/>
                <a:hlinkClick r:id="rId2"/>
              </a:rPr>
              <a:t>etrxyin@scut.edu.cn</a:t>
            </a:r>
            <a:r>
              <a:rPr lang="en-US" altLang="zh-CN" sz="1800" b="1" dirty="0" smtClean="0">
                <a:solidFill>
                  <a:schemeClr val="accent6">
                    <a:lumMod val="50000"/>
                  </a:schemeClr>
                </a:solidFill>
                <a:latin typeface="+mn-lt"/>
                <a:ea typeface="隶书" pitchFamily="49" charset="-122"/>
              </a:rPr>
              <a:t> </a:t>
            </a:r>
            <a:endParaRPr lang="zh-CN" altLang="en-US" sz="1800" b="1" dirty="0">
              <a:solidFill>
                <a:schemeClr val="accent6">
                  <a:lumMod val="50000"/>
                </a:schemeClr>
              </a:solidFill>
              <a:latin typeface="+mn-lt"/>
              <a:ea typeface="隶书" pitchFamily="49" charset="-122"/>
            </a:endParaRPr>
          </a:p>
        </p:txBody>
      </p:sp>
      <p:pic>
        <p:nvPicPr>
          <p:cNvPr id="14"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51"/>
            <a:ext cx="1979712" cy="6858000"/>
          </a:xfrm>
          <a:prstGeom prst="rect">
            <a:avLst/>
          </a:prstGeom>
        </p:spPr>
      </p:pic>
      <p:sp>
        <p:nvSpPr>
          <p:cNvPr id="4" name="TextBox 3"/>
          <p:cNvSpPr txBox="1"/>
          <p:nvPr/>
        </p:nvSpPr>
        <p:spPr>
          <a:xfrm>
            <a:off x="1043608" y="550421"/>
            <a:ext cx="7704856" cy="1446550"/>
          </a:xfrm>
          <a:prstGeom prst="rect">
            <a:avLst/>
          </a:prstGeom>
          <a:noFill/>
        </p:spPr>
        <p:txBody>
          <a:bodyPr wrap="square" rtlCol="0">
            <a:spAutoFit/>
          </a:bodyPr>
          <a:lstStyle/>
          <a:p>
            <a:pPr algn="ctr"/>
            <a:r>
              <a:rPr lang="en-US" altLang="zh-CN" sz="4400" b="1" dirty="0" smtClean="0">
                <a:solidFill>
                  <a:srgbClr val="FF0000"/>
                </a:solidFill>
                <a:latin typeface="华文新魏" pitchFamily="2" charset="-122"/>
                <a:ea typeface="华文新魏" pitchFamily="2" charset="-122"/>
              </a:rPr>
              <a:t>《</a:t>
            </a:r>
            <a:r>
              <a:rPr lang="zh-CN" altLang="en-US" sz="4400" b="1" dirty="0" smtClean="0">
                <a:solidFill>
                  <a:srgbClr val="FF0000"/>
                </a:solidFill>
                <a:latin typeface="华文新魏" pitchFamily="2" charset="-122"/>
                <a:ea typeface="华文新魏" pitchFamily="2" charset="-122"/>
              </a:rPr>
              <a:t>电路与模拟电子技术</a:t>
            </a:r>
            <a:r>
              <a:rPr lang="en-US" altLang="zh-CN" sz="4400" b="1" dirty="0" smtClean="0">
                <a:solidFill>
                  <a:srgbClr val="FF0000"/>
                </a:solidFill>
                <a:latin typeface="华文新魏" pitchFamily="2" charset="-122"/>
                <a:ea typeface="华文新魏" pitchFamily="2" charset="-122"/>
              </a:rPr>
              <a:t>》</a:t>
            </a:r>
          </a:p>
          <a:p>
            <a:pPr algn="ctr"/>
            <a:r>
              <a:rPr lang="zh-CN" altLang="en-US" sz="4400" b="1" dirty="0" smtClean="0">
                <a:solidFill>
                  <a:srgbClr val="FF0000"/>
                </a:solidFill>
                <a:latin typeface="华文新魏" pitchFamily="2" charset="-122"/>
                <a:ea typeface="华文新魏" pitchFamily="2" charset="-122"/>
              </a:rPr>
              <a:t>课程讲义</a:t>
            </a:r>
            <a:endParaRPr lang="zh-CN" altLang="en-US" sz="4400" b="1" dirty="0">
              <a:solidFill>
                <a:srgbClr val="FF0000"/>
              </a:solidFill>
              <a:latin typeface="华文新魏" pitchFamily="2" charset="-122"/>
              <a:ea typeface="华文新魏" pitchFamily="2" charset="-122"/>
            </a:endParaRPr>
          </a:p>
        </p:txBody>
      </p:sp>
      <p:sp>
        <p:nvSpPr>
          <p:cNvPr id="17" name="Date Placeholder 3"/>
          <p:cNvSpPr>
            <a:spLocks noGrp="1"/>
          </p:cNvSpPr>
          <p:nvPr>
            <p:ph type="dt" sz="half" idx="2"/>
          </p:nvPr>
        </p:nvSpPr>
        <p:spPr>
          <a:xfrm>
            <a:off x="2669094" y="4509120"/>
            <a:ext cx="4453883" cy="648072"/>
          </a:xfrm>
          <a:prstGeom prst="rect">
            <a:avLst/>
          </a:prstGeom>
        </p:spPr>
        <p:txBody>
          <a:bodyPr vert="horz" lIns="91440" tIns="45720" rIns="91440" bIns="45720" rtlCol="0" anchor="ctr"/>
          <a:lstStyle>
            <a:lvl1pPr algn="ctr" eaLnBrk="1" latinLnBrk="0" hangingPunct="1">
              <a:defRPr kumimoji="0" lang="zh-CN" sz="3600" b="1">
                <a:solidFill>
                  <a:schemeClr val="tx2"/>
                </a:solidFill>
                <a:latin typeface="宋体" pitchFamily="2" charset="-122"/>
                <a:ea typeface="宋体" pitchFamily="2" charset="-122"/>
              </a:defRPr>
            </a:lvl1pP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wipe(left)">
                                      <p:cBhvr>
                                        <p:cTn id="15" dur="500"/>
                                        <p:tgtEl>
                                          <p:spTgt spid="307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 grpId="0"/>
      <p:bldP spid="4" grpId="0"/>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a:t>
            </a:fld>
            <a:endParaRPr lang="zh-CN" altLang="en-US"/>
          </a:p>
        </p:txBody>
      </p:sp>
      <p:sp>
        <p:nvSpPr>
          <p:cNvPr id="5" name="内容占位符 4"/>
          <p:cNvSpPr>
            <a:spLocks noGrp="1"/>
          </p:cNvSpPr>
          <p:nvPr>
            <p:ph sz="quarter" idx="11"/>
          </p:nvPr>
        </p:nvSpPr>
        <p:spPr>
          <a:xfrm>
            <a:off x="107504" y="764704"/>
            <a:ext cx="8892480" cy="5544616"/>
          </a:xfrm>
        </p:spPr>
        <p:txBody>
          <a:bodyPr/>
          <a:lstStyle>
            <a:lvl1pPr marL="457200" indent="-457200">
              <a:lnSpc>
                <a:spcPct val="150000"/>
              </a:lnSpc>
              <a:spcBef>
                <a:spcPts val="0"/>
              </a:spcBef>
              <a:buFont typeface="Wingdings" pitchFamily="2" charset="2"/>
              <a:buChar char="u"/>
              <a:defRPr sz="2800" baseline="0"/>
            </a:lvl1pPr>
            <a:lvl2pPr marL="539750" indent="-360363">
              <a:lnSpc>
                <a:spcPct val="150000"/>
              </a:lnSpc>
              <a:spcBef>
                <a:spcPts val="0"/>
              </a:spcBef>
              <a:buSzPct val="100000"/>
              <a:buFont typeface="Wingdings" pitchFamily="2" charset="2"/>
              <a:buChar char="Ø"/>
              <a:defRPr baseline="0"/>
            </a:lvl2pPr>
            <a:lvl3pPr marL="623888" indent="-263525">
              <a:lnSpc>
                <a:spcPct val="150000"/>
              </a:lnSpc>
              <a:spcBef>
                <a:spcPts val="0"/>
              </a:spcBef>
              <a:buFont typeface="Wingdings" pitchFamily="2" charset="2"/>
              <a:buChar char="n"/>
              <a:defRPr baseline="0"/>
            </a:lvl3pPr>
            <a:lvl4pPr marL="900113" indent="-360363">
              <a:lnSpc>
                <a:spcPct val="150000"/>
              </a:lnSpc>
              <a:spcBef>
                <a:spcPts val="0"/>
              </a:spcBef>
              <a:buSzPct val="100000"/>
              <a:buFont typeface="Wingdings" pitchFamily="2" charset="2"/>
              <a:buChar char="l"/>
              <a:defRPr/>
            </a:lvl4pPr>
            <a:lvl5pPr>
              <a:lnSpc>
                <a:spcPct val="150000"/>
              </a:lnSpc>
              <a:spcBef>
                <a:spcPts val="0"/>
              </a:spcBef>
              <a:defRPr/>
            </a:lvl5pPr>
          </a:lstStyle>
          <a:p>
            <a:pPr lvl="0"/>
            <a:r>
              <a:rPr lang="zh-CN" altLang="en-US" smtClean="0"/>
              <a:t>单击此处编辑母版文本样式</a:t>
            </a:r>
          </a:p>
          <a:p>
            <a:pPr lvl="1"/>
            <a:r>
              <a:rPr lang="zh-CN" altLang="en-US" smtClean="0"/>
              <a:t>第二级</a:t>
            </a:r>
          </a:p>
          <a:p>
            <a:pPr lvl="2"/>
            <a:r>
              <a:rPr lang="zh-CN" altLang="en-US" smtClean="0"/>
              <a:t>第三级</a:t>
            </a:r>
          </a:p>
        </p:txBody>
      </p:sp>
    </p:spTree>
    <p:extLst>
      <p:ext uri="{BB962C8B-B14F-4D97-AF65-F5344CB8AC3E}">
        <p14:creationId xmlns:p14="http://schemas.microsoft.com/office/powerpoint/2010/main" val="438630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31640" y="116632"/>
            <a:ext cx="7632848" cy="533400"/>
          </a:xfrm>
        </p:spPr>
        <p:txBody>
          <a:bodyPr/>
          <a:lstStyle/>
          <a:p>
            <a:r>
              <a:rPr lang="zh-CN" altLang="en-US" smtClean="0"/>
              <a:t>单击此处编辑母版标题样式</a:t>
            </a:r>
            <a:endParaRPr lang="zh-CN" altLang="en-US" dirty="0"/>
          </a:p>
        </p:txBody>
      </p:sp>
      <p:sp>
        <p:nvSpPr>
          <p:cNvPr id="3" name="表格占位符 2"/>
          <p:cNvSpPr>
            <a:spLocks noGrp="1"/>
          </p:cNvSpPr>
          <p:nvPr>
            <p:ph type="tbl" idx="1"/>
          </p:nvPr>
        </p:nvSpPr>
        <p:spPr>
          <a:xfrm>
            <a:off x="179512" y="836712"/>
            <a:ext cx="8784976" cy="5484713"/>
          </a:xfrm>
        </p:spPr>
        <p:txBody>
          <a:bodyPr/>
          <a:lstStyle>
            <a:lvl1pPr marL="0" indent="0">
              <a:buNone/>
              <a:defRPr/>
            </a:lvl1pPr>
          </a:lstStyle>
          <a:p>
            <a:r>
              <a:rPr lang="zh-CN" altLang="en-US" smtClean="0"/>
              <a:t>单击图标添加表格</a:t>
            </a:r>
            <a:endParaRPr lang="zh-CN" altLang="en-US" dirty="0"/>
          </a:p>
        </p:txBody>
      </p:sp>
      <p:sp>
        <p:nvSpPr>
          <p:cNvPr id="6" name="灯片编号占位符 5"/>
          <p:cNvSpPr>
            <a:spLocks noGrp="1"/>
          </p:cNvSpPr>
          <p:nvPr>
            <p:ph type="sldNum" sz="quarter" idx="12"/>
          </p:nvPr>
        </p:nvSpPr>
        <p:spPr>
          <a:xfrm>
            <a:off x="7884368" y="6428779"/>
            <a:ext cx="1090464" cy="384597"/>
          </a:xfrm>
        </p:spPr>
        <p:txBody>
          <a:bodyPr/>
          <a:lstStyle>
            <a:lvl1pPr>
              <a:defRPr/>
            </a:lvl1pPr>
          </a:lstStyle>
          <a:p>
            <a:pPr>
              <a:defRPr/>
            </a:pPr>
            <a:fld id="{77851349-B7D9-403A-A43C-C644AFE9196E}" type="slidenum">
              <a:rPr lang="zh-CN" altLang="en-US" smtClean="0"/>
              <a:pPr>
                <a:defRPr/>
              </a:pPr>
              <a:t>‹#›</a:t>
            </a:fld>
            <a:endParaRPr lang="zh-CN" altLang="en-US"/>
          </a:p>
        </p:txBody>
      </p:sp>
    </p:spTree>
    <p:extLst>
      <p:ext uri="{BB962C8B-B14F-4D97-AF65-F5344CB8AC3E}">
        <p14:creationId xmlns:p14="http://schemas.microsoft.com/office/powerpoint/2010/main" val="2705735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和对象">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a:defRPr/>
            </a:pPr>
            <a:fld id="{77851349-B7D9-403A-A43C-C644AFE9196E}" type="slidenum">
              <a:rPr lang="zh-CN" altLang="en-US" smtClean="0"/>
              <a:pPr>
                <a:defRPr/>
              </a:pPr>
              <a:t>‹#›</a:t>
            </a:fld>
            <a:endParaRPr lang="zh-CN" altLang="en-US"/>
          </a:p>
        </p:txBody>
      </p:sp>
      <p:sp>
        <p:nvSpPr>
          <p:cNvPr id="5" name="SmartArt 占位符 4"/>
          <p:cNvSpPr>
            <a:spLocks noGrp="1"/>
          </p:cNvSpPr>
          <p:nvPr>
            <p:ph type="dgm" sz="quarter" idx="11"/>
          </p:nvPr>
        </p:nvSpPr>
        <p:spPr>
          <a:xfrm>
            <a:off x="179512" y="836712"/>
            <a:ext cx="8712968" cy="5472608"/>
          </a:xfrm>
        </p:spPr>
        <p:txBody>
          <a:bodyPr/>
          <a:lstStyle/>
          <a:p>
            <a:r>
              <a:rPr lang="zh-CN" altLang="en-US" smtClean="0"/>
              <a:t>单击图标添加 </a:t>
            </a:r>
            <a:r>
              <a:rPr lang="en-US" altLang="zh-CN" smtClean="0"/>
              <a:t>SmartArt </a:t>
            </a:r>
            <a:r>
              <a:rPr lang="zh-CN" altLang="en-US" smtClean="0"/>
              <a:t>图形</a:t>
            </a:r>
            <a:endParaRPr lang="zh-CN" altLang="en-US" dirty="0"/>
          </a:p>
        </p:txBody>
      </p:sp>
    </p:spTree>
    <p:extLst>
      <p:ext uri="{BB962C8B-B14F-4D97-AF65-F5344CB8AC3E}">
        <p14:creationId xmlns:p14="http://schemas.microsoft.com/office/powerpoint/2010/main" val="263373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页脚占位符 3"/>
          <p:cNvSpPr>
            <a:spLocks noGrp="1"/>
          </p:cNvSpPr>
          <p:nvPr>
            <p:ph type="ftr" sz="quarter" idx="11"/>
          </p:nvPr>
        </p:nvSpPr>
        <p:spPr>
          <a:xfrm>
            <a:off x="2195736" y="6453336"/>
            <a:ext cx="4464496" cy="384597"/>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020670B1-1FB1-4A58-9AD7-5E524B89C57C}" type="slidenum">
              <a:rPr lang="zh-CN" altLang="en-US" smtClean="0"/>
              <a:pPr>
                <a:defRPr/>
              </a:pPr>
              <a:t>‹#›</a:t>
            </a:fld>
            <a:endParaRPr lang="zh-CN" altLang="en-US"/>
          </a:p>
        </p:txBody>
      </p:sp>
    </p:spTree>
    <p:extLst>
      <p:ext uri="{BB962C8B-B14F-4D97-AF65-F5344CB8AC3E}">
        <p14:creationId xmlns:p14="http://schemas.microsoft.com/office/powerpoint/2010/main" val="822747859"/>
      </p:ext>
    </p:extLst>
  </p:cSld>
  <p:clrMapOvr>
    <a:masterClrMapping/>
  </p:clrMapOvr>
  <p:transition>
    <p:rand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3075" name="Rectangle 3"/>
          <p:cNvSpPr>
            <a:spLocks noGrp="1" noChangeArrowheads="1"/>
          </p:cNvSpPr>
          <p:nvPr>
            <p:ph type="subTitle" idx="1"/>
          </p:nvPr>
        </p:nvSpPr>
        <p:spPr bwMode="grayWhite">
          <a:xfrm>
            <a:off x="1142976" y="4429132"/>
            <a:ext cx="8001024" cy="1171580"/>
          </a:xfrm>
          <a:noFill/>
          <a:ln>
            <a:noFill/>
          </a:ln>
        </p:spPr>
        <p:txBody>
          <a:bodyPr/>
          <a:lstStyle>
            <a:lvl1pPr marL="0" indent="0">
              <a:buFont typeface="Wingdings" pitchFamily="2" charset="2"/>
              <a:buNone/>
              <a:defRPr sz="4400" b="1" i="0" baseline="0">
                <a:solidFill>
                  <a:srgbClr val="002060"/>
                </a:solidFill>
                <a:latin typeface="华文中宋" pitchFamily="2" charset="-122"/>
                <a:ea typeface="华文中宋" pitchFamily="2" charset="-122"/>
              </a:defRPr>
            </a:lvl1pPr>
          </a:lstStyle>
          <a:p>
            <a:r>
              <a:rPr lang="zh-CN" altLang="en-US" smtClean="0"/>
              <a:t>单击此处编辑母版副标题样式</a:t>
            </a:r>
            <a:endParaRPr lang="zh-CN" altLang="en-US" dirty="0"/>
          </a:p>
        </p:txBody>
      </p:sp>
      <p:sp>
        <p:nvSpPr>
          <p:cNvPr id="3074" name="Rectangle 2"/>
          <p:cNvSpPr>
            <a:spLocks noGrp="1" noChangeArrowheads="1"/>
          </p:cNvSpPr>
          <p:nvPr>
            <p:ph type="ctrTitle"/>
          </p:nvPr>
        </p:nvSpPr>
        <p:spPr bwMode="ltGray">
          <a:xfrm>
            <a:off x="585790" y="2819400"/>
            <a:ext cx="8558242" cy="1466856"/>
          </a:xfrm>
        </p:spPr>
        <p:txBody>
          <a:bodyPr/>
          <a:lstStyle>
            <a:lvl1pPr algn="l">
              <a:defRPr sz="5400" b="1" i="0" baseline="0">
                <a:solidFill>
                  <a:srgbClr val="C00000"/>
                </a:solidFill>
                <a:effectLst/>
                <a:latin typeface="Arial Unicode MS" pitchFamily="34" charset="-122"/>
                <a:ea typeface="黑体" pitchFamily="2"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57609978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mailto:etrxyin@scut.edu.cn"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11" name="Rectangle 32"/>
          <p:cNvSpPr>
            <a:spLocks noChangeArrowheads="1"/>
          </p:cNvSpPr>
          <p:nvPr/>
        </p:nvSpPr>
        <p:spPr bwMode="ltGray">
          <a:xfrm>
            <a:off x="-17873" y="6363899"/>
            <a:ext cx="9180782" cy="515624"/>
          </a:xfrm>
          <a:prstGeom prst="rect">
            <a:avLst/>
          </a:prstGeom>
          <a:solidFill>
            <a:srgbClr val="BC0000"/>
          </a:solidFill>
          <a:ln>
            <a:noFill/>
          </a:ln>
          <a:effectLst/>
          <a:extLst/>
        </p:spPr>
        <p:txBody>
          <a:bodyPr wrap="none" anchor="ctr"/>
          <a:lstStyle/>
          <a:p>
            <a:endParaRPr lang="zh-CN" altLang="en-US"/>
          </a:p>
        </p:txBody>
      </p:sp>
      <p:grpSp>
        <p:nvGrpSpPr>
          <p:cNvPr id="2" name="组合 1"/>
          <p:cNvGrpSpPr/>
          <p:nvPr/>
        </p:nvGrpSpPr>
        <p:grpSpPr>
          <a:xfrm>
            <a:off x="-17874" y="0"/>
            <a:ext cx="9180783" cy="738282"/>
            <a:chOff x="-17874" y="0"/>
            <a:chExt cx="9180783" cy="738282"/>
          </a:xfrm>
        </p:grpSpPr>
        <p:sp>
          <p:nvSpPr>
            <p:cNvPr id="1056" name="Rectangle 32"/>
            <p:cNvSpPr>
              <a:spLocks noChangeArrowheads="1"/>
            </p:cNvSpPr>
            <p:nvPr/>
          </p:nvSpPr>
          <p:spPr bwMode="ltGray">
            <a:xfrm>
              <a:off x="-17874" y="0"/>
              <a:ext cx="9180783" cy="692696"/>
            </a:xfrm>
            <a:prstGeom prst="rect">
              <a:avLst/>
            </a:prstGeom>
            <a:solidFill>
              <a:srgbClr val="2B0CE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Rectangle 40"/>
            <p:cNvSpPr>
              <a:spLocks noChangeArrowheads="1"/>
            </p:cNvSpPr>
            <p:nvPr userDrawn="1"/>
          </p:nvSpPr>
          <p:spPr bwMode="gray">
            <a:xfrm>
              <a:off x="-11133" y="666845"/>
              <a:ext cx="9160186" cy="71437"/>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6" name="Rectangle 2"/>
          <p:cNvSpPr>
            <a:spLocks noGrp="1" noChangeArrowheads="1"/>
          </p:cNvSpPr>
          <p:nvPr>
            <p:ph type="title"/>
          </p:nvPr>
        </p:nvSpPr>
        <p:spPr bwMode="auto">
          <a:xfrm>
            <a:off x="-1" y="0"/>
            <a:ext cx="9162909" cy="664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rgbClr val="000000">
                      <a:alpha val="50000"/>
                    </a:srgbClr>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158824" y="779239"/>
            <a:ext cx="8877672" cy="545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030" name="Rectangle 6"/>
          <p:cNvSpPr>
            <a:spLocks noGrp="1" noChangeArrowheads="1"/>
          </p:cNvSpPr>
          <p:nvPr>
            <p:ph type="sldNum" sz="quarter" idx="4"/>
          </p:nvPr>
        </p:nvSpPr>
        <p:spPr bwMode="auto">
          <a:xfrm>
            <a:off x="8194644" y="6496846"/>
            <a:ext cx="864096" cy="28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800" b="1">
                <a:solidFill>
                  <a:srgbClr val="FFFF00"/>
                </a:solidFill>
                <a:ea typeface="宋体" charset="-122"/>
              </a:defRPr>
            </a:lvl1pPr>
          </a:lstStyle>
          <a:p>
            <a:pPr>
              <a:defRPr/>
            </a:pPr>
            <a:fld id="{77851349-B7D9-403A-A43C-C644AFE9196E}" type="slidenum">
              <a:rPr lang="zh-CN" altLang="en-US" smtClean="0"/>
              <a:pPr>
                <a:defRPr/>
              </a:pPr>
              <a:t>‹#›</a:t>
            </a:fld>
            <a:endParaRPr lang="zh-CN" altLang="en-US"/>
          </a:p>
        </p:txBody>
      </p:sp>
      <p:sp>
        <p:nvSpPr>
          <p:cNvPr id="5" name="矩形 4"/>
          <p:cNvSpPr/>
          <p:nvPr/>
        </p:nvSpPr>
        <p:spPr>
          <a:xfrm>
            <a:off x="179512" y="6474822"/>
            <a:ext cx="8064896" cy="338554"/>
          </a:xfrm>
          <a:prstGeom prst="rect">
            <a:avLst/>
          </a:prstGeom>
        </p:spPr>
        <p:txBody>
          <a:bodyPr wrap="square">
            <a:spAutoFit/>
          </a:bodyPr>
          <a:lstStyle/>
          <a:p>
            <a:r>
              <a:rPr lang="en-US" altLang="zh-CN" sz="1600" b="1" i="0" dirty="0" smtClean="0">
                <a:solidFill>
                  <a:srgbClr val="FFC000"/>
                </a:solidFill>
                <a:latin typeface="Times New Roman" pitchFamily="18" charset="0"/>
                <a:cs typeface="Times New Roman" pitchFamily="18" charset="0"/>
              </a:rPr>
              <a:t>《</a:t>
            </a:r>
            <a:r>
              <a:rPr lang="zh-CN" altLang="en-US" sz="1600" b="1" i="0" dirty="0" smtClean="0">
                <a:solidFill>
                  <a:srgbClr val="FFC000"/>
                </a:solidFill>
                <a:latin typeface="Times New Roman" pitchFamily="18" charset="0"/>
                <a:cs typeface="Times New Roman" pitchFamily="18" charset="0"/>
              </a:rPr>
              <a:t>电路与模拟电子技术</a:t>
            </a:r>
            <a:r>
              <a:rPr lang="en-US" altLang="zh-CN" sz="1600" b="1" i="0" dirty="0" smtClean="0">
                <a:solidFill>
                  <a:srgbClr val="FFC000"/>
                </a:solidFill>
                <a:latin typeface="Times New Roman" pitchFamily="18" charset="0"/>
                <a:cs typeface="Times New Roman" pitchFamily="18" charset="0"/>
              </a:rPr>
              <a:t>》</a:t>
            </a:r>
            <a:r>
              <a:rPr lang="zh-CN" altLang="en-US" sz="1600" b="1" i="0" dirty="0" smtClean="0">
                <a:solidFill>
                  <a:srgbClr val="FFC000"/>
                </a:solidFill>
                <a:latin typeface="Times New Roman" pitchFamily="18" charset="0"/>
                <a:cs typeface="Times New Roman" pitchFamily="18" charset="0"/>
              </a:rPr>
              <a:t>课程讲义 </a:t>
            </a:r>
            <a:r>
              <a:rPr lang="en-US" altLang="zh-CN" sz="1600" b="1" i="1" dirty="0" smtClean="0">
                <a:solidFill>
                  <a:srgbClr val="FFC000"/>
                </a:solidFill>
                <a:latin typeface="Times New Roman" pitchFamily="18" charset="0"/>
                <a:cs typeface="Times New Roman" pitchFamily="18" charset="0"/>
              </a:rPr>
              <a:t>Professor </a:t>
            </a:r>
            <a:r>
              <a:rPr lang="en-US" altLang="zh-CN" sz="1600" b="1" i="1" dirty="0" err="1" smtClean="0">
                <a:solidFill>
                  <a:srgbClr val="FFC000"/>
                </a:solidFill>
                <a:latin typeface="Times New Roman" pitchFamily="18" charset="0"/>
                <a:cs typeface="Times New Roman" pitchFamily="18" charset="0"/>
              </a:rPr>
              <a:t>Rui</a:t>
            </a:r>
            <a:r>
              <a:rPr lang="en-US" altLang="zh-CN" sz="1600" b="1" i="1" dirty="0" smtClean="0">
                <a:solidFill>
                  <a:srgbClr val="FFC000"/>
                </a:solidFill>
                <a:latin typeface="Times New Roman" pitchFamily="18" charset="0"/>
                <a:cs typeface="Times New Roman" pitchFamily="18" charset="0"/>
              </a:rPr>
              <a:t>-Xiang Yin</a:t>
            </a:r>
            <a:r>
              <a:rPr lang="en-US" altLang="zh-CN" sz="1600" b="1" i="0" dirty="0" smtClean="0">
                <a:solidFill>
                  <a:srgbClr val="FFC000"/>
                </a:solidFill>
                <a:latin typeface="Times New Roman" pitchFamily="18" charset="0"/>
                <a:cs typeface="Times New Roman" pitchFamily="18" charset="0"/>
              </a:rPr>
              <a:t>(</a:t>
            </a:r>
            <a:r>
              <a:rPr lang="en-US" altLang="zh-CN" sz="1600" b="1" i="1" dirty="0" smtClean="0">
                <a:solidFill>
                  <a:srgbClr val="FFC000"/>
                </a:solidFill>
                <a:latin typeface="Times New Roman" pitchFamily="18" charset="0"/>
                <a:cs typeface="Times New Roman" pitchFamily="18" charset="0"/>
              </a:rPr>
              <a:t>PhD</a:t>
            </a:r>
            <a:r>
              <a:rPr lang="en-US" altLang="zh-CN" sz="1600" b="1" i="0" dirty="0" smtClean="0">
                <a:solidFill>
                  <a:srgbClr val="FFC000"/>
                </a:solidFill>
                <a:latin typeface="Times New Roman" pitchFamily="18" charset="0"/>
                <a:cs typeface="Times New Roman" pitchFamily="18" charset="0"/>
              </a:rPr>
              <a:t>)</a:t>
            </a:r>
            <a:r>
              <a:rPr lang="en-US" altLang="zh-CN" sz="1600" b="1" i="1" dirty="0" smtClean="0">
                <a:solidFill>
                  <a:srgbClr val="FFC000"/>
                </a:solidFill>
                <a:latin typeface="Times New Roman" pitchFamily="18" charset="0"/>
                <a:cs typeface="Times New Roman" pitchFamily="18" charset="0"/>
              </a:rPr>
              <a:t>  </a:t>
            </a:r>
            <a:r>
              <a:rPr lang="en-US" altLang="zh-CN" sz="1600" dirty="0" smtClean="0">
                <a:solidFill>
                  <a:srgbClr val="FFC000"/>
                </a:solidFill>
                <a:hlinkClick r:id="rId9"/>
              </a:rPr>
              <a:t>etrxyin@scut.edu.cn</a:t>
            </a:r>
            <a:r>
              <a:rPr lang="en-US" altLang="zh-CN" sz="1600" dirty="0" smtClean="0">
                <a:solidFill>
                  <a:srgbClr val="FFC000"/>
                </a:solidFill>
              </a:rPr>
              <a:t>  </a:t>
            </a:r>
            <a:endParaRPr lang="zh-CN" altLang="en-US" sz="1600" dirty="0">
              <a:solidFill>
                <a:srgbClr val="FFC000"/>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iming>
    <p:tnLst>
      <p:par>
        <p:cTn id="1" dur="indefinite" restart="never" nodeType="tmRoot"/>
      </p:par>
    </p:tnLst>
  </p:timing>
  <p:hf hdr="0" ftr="0" dt="0"/>
  <p:txStyles>
    <p:titleStyle>
      <a:lvl1pPr algn="ctr" rtl="0" eaLnBrk="1" fontAlgn="base" hangingPunct="1">
        <a:spcBef>
          <a:spcPct val="0"/>
        </a:spcBef>
        <a:spcAft>
          <a:spcPct val="0"/>
        </a:spcAft>
        <a:defRPr sz="3600" b="1" baseline="0">
          <a:solidFill>
            <a:srgbClr val="FFFF00"/>
          </a:solidFill>
          <a:latin typeface="Times New Roman" pitchFamily="18" charset="0"/>
          <a:ea typeface="黑体" pitchFamily="49" charset="-122"/>
          <a:cs typeface="+mj-cs"/>
        </a:defRPr>
      </a:lvl1pPr>
      <a:lvl2pPr algn="r" rtl="0" eaLnBrk="1" fontAlgn="base" hangingPunct="1">
        <a:spcBef>
          <a:spcPct val="0"/>
        </a:spcBef>
        <a:spcAft>
          <a:spcPct val="0"/>
        </a:spcAft>
        <a:defRPr sz="4000">
          <a:solidFill>
            <a:schemeClr val="bg1"/>
          </a:solidFill>
          <a:latin typeface="Arial" charset="0"/>
        </a:defRPr>
      </a:lvl2pPr>
      <a:lvl3pPr algn="r" rtl="0" eaLnBrk="1" fontAlgn="base" hangingPunct="1">
        <a:spcBef>
          <a:spcPct val="0"/>
        </a:spcBef>
        <a:spcAft>
          <a:spcPct val="0"/>
        </a:spcAft>
        <a:defRPr sz="4000">
          <a:solidFill>
            <a:schemeClr val="bg1"/>
          </a:solidFill>
          <a:latin typeface="Arial" charset="0"/>
        </a:defRPr>
      </a:lvl3pPr>
      <a:lvl4pPr algn="r" rtl="0" eaLnBrk="1" fontAlgn="base" hangingPunct="1">
        <a:spcBef>
          <a:spcPct val="0"/>
        </a:spcBef>
        <a:spcAft>
          <a:spcPct val="0"/>
        </a:spcAft>
        <a:defRPr sz="4000">
          <a:solidFill>
            <a:schemeClr val="bg1"/>
          </a:solidFill>
          <a:latin typeface="Arial" charset="0"/>
        </a:defRPr>
      </a:lvl4pPr>
      <a:lvl5pPr algn="r" rtl="0" eaLnBrk="1" fontAlgn="base" hangingPunct="1">
        <a:spcBef>
          <a:spcPct val="0"/>
        </a:spcBef>
        <a:spcAft>
          <a:spcPct val="0"/>
        </a:spcAft>
        <a:defRPr sz="4000">
          <a:solidFill>
            <a:schemeClr val="bg1"/>
          </a:solidFill>
          <a:latin typeface="Arial" charset="0"/>
        </a:defRPr>
      </a:lvl5pPr>
      <a:lvl6pPr marL="457200" algn="r" rtl="0" eaLnBrk="1" fontAlgn="base" hangingPunct="1">
        <a:spcBef>
          <a:spcPct val="0"/>
        </a:spcBef>
        <a:spcAft>
          <a:spcPct val="0"/>
        </a:spcAft>
        <a:defRPr sz="4000">
          <a:solidFill>
            <a:schemeClr val="bg1"/>
          </a:solidFill>
          <a:latin typeface="Arial" charset="0"/>
        </a:defRPr>
      </a:lvl6pPr>
      <a:lvl7pPr marL="914400" algn="r" rtl="0" eaLnBrk="1" fontAlgn="base" hangingPunct="1">
        <a:spcBef>
          <a:spcPct val="0"/>
        </a:spcBef>
        <a:spcAft>
          <a:spcPct val="0"/>
        </a:spcAft>
        <a:defRPr sz="4000">
          <a:solidFill>
            <a:schemeClr val="bg1"/>
          </a:solidFill>
          <a:latin typeface="Arial" charset="0"/>
        </a:defRPr>
      </a:lvl7pPr>
      <a:lvl8pPr marL="1371600" algn="r" rtl="0" eaLnBrk="1" fontAlgn="base" hangingPunct="1">
        <a:spcBef>
          <a:spcPct val="0"/>
        </a:spcBef>
        <a:spcAft>
          <a:spcPct val="0"/>
        </a:spcAft>
        <a:defRPr sz="4000">
          <a:solidFill>
            <a:schemeClr val="bg1"/>
          </a:solidFill>
          <a:latin typeface="Arial" charset="0"/>
        </a:defRPr>
      </a:lvl8pPr>
      <a:lvl9pPr marL="1828800" algn="r" rtl="0" eaLnBrk="1" fontAlgn="base" hangingPunct="1">
        <a:spcBef>
          <a:spcPct val="0"/>
        </a:spcBef>
        <a:spcAft>
          <a:spcPct val="0"/>
        </a:spcAft>
        <a:defRPr sz="4000">
          <a:solidFill>
            <a:schemeClr val="bg1"/>
          </a:solidFill>
          <a:latin typeface="Arial" charset="0"/>
        </a:defRPr>
      </a:lvl9pPr>
    </p:titleStyle>
    <p:bodyStyle>
      <a:lvl1pPr marL="342900" indent="-342900" algn="l" rtl="0" eaLnBrk="1" fontAlgn="base" hangingPunct="1">
        <a:spcBef>
          <a:spcPct val="20000"/>
        </a:spcBef>
        <a:spcAft>
          <a:spcPct val="0"/>
        </a:spcAft>
        <a:buFont typeface="Wingdings" pitchFamily="2" charset="2"/>
        <a:buChar char="n"/>
        <a:defRPr sz="2800" b="1" baseline="0">
          <a:solidFill>
            <a:schemeClr val="tx2"/>
          </a:solidFill>
          <a:latin typeface="Times New Roman" pitchFamily="18" charset="0"/>
          <a:ea typeface="+mn-ea"/>
          <a:cs typeface="+mn-cs"/>
        </a:defRPr>
      </a:lvl1pPr>
      <a:lvl2pPr marL="742950" indent="-285750" algn="l" rtl="0" eaLnBrk="1" fontAlgn="base" hangingPunct="1">
        <a:spcBef>
          <a:spcPct val="20000"/>
        </a:spcBef>
        <a:spcAft>
          <a:spcPct val="0"/>
        </a:spcAft>
        <a:buSzPct val="100000"/>
        <a:buFont typeface="Wingdings" pitchFamily="2" charset="2"/>
        <a:buChar char="u"/>
        <a:defRPr sz="2800" b="1" baseline="0">
          <a:solidFill>
            <a:schemeClr val="tx2"/>
          </a:solidFill>
          <a:latin typeface="Times New Roman" pitchFamily="18" charset="0"/>
        </a:defRPr>
      </a:lvl2pPr>
      <a:lvl3pPr marL="1143000" indent="-228600" algn="l" rtl="0" eaLnBrk="1" fontAlgn="base" hangingPunct="1">
        <a:spcBef>
          <a:spcPct val="20000"/>
        </a:spcBef>
        <a:spcAft>
          <a:spcPct val="0"/>
        </a:spcAft>
        <a:buFont typeface="Wingdings" pitchFamily="2" charset="2"/>
        <a:buChar char="Ø"/>
        <a:defRPr sz="2400" b="1" baseline="0">
          <a:solidFill>
            <a:schemeClr val="tx2"/>
          </a:solidFill>
          <a:latin typeface="Times New Roman" pitchFamily="18" charset="0"/>
        </a:defRPr>
      </a:lvl3pPr>
      <a:lvl4pPr marL="1600200" indent="-228600" algn="l" rtl="0" eaLnBrk="1" fontAlgn="base" hangingPunct="1">
        <a:spcBef>
          <a:spcPct val="20000"/>
        </a:spcBef>
        <a:spcAft>
          <a:spcPct val="0"/>
        </a:spcAft>
        <a:buSzPct val="60000"/>
        <a:buFont typeface="Wingdings 2" pitchFamily="18" charset="2"/>
        <a:buChar char=""/>
        <a:defRPr sz="2000" b="1">
          <a:solidFill>
            <a:schemeClr val="tx2"/>
          </a:solidFill>
          <a:latin typeface="+mn-lt"/>
        </a:defRPr>
      </a:lvl4pPr>
      <a:lvl5pPr marL="2057400" indent="-228600" algn="l" rtl="0" eaLnBrk="1" fontAlgn="base" hangingPunct="1">
        <a:spcBef>
          <a:spcPct val="20000"/>
        </a:spcBef>
        <a:spcAft>
          <a:spcPct val="0"/>
        </a:spcAft>
        <a:buFont typeface="Wingdings" pitchFamily="2" charset="2"/>
        <a:buChar char="§"/>
        <a:defRPr sz="2000" b="1">
          <a:solidFill>
            <a:schemeClr val="tx2"/>
          </a:solidFill>
          <a:latin typeface="+mn-lt"/>
        </a:defRPr>
      </a:lvl5pPr>
      <a:lvl6pPr marL="2514600" indent="-228600" algn="l" rtl="0" eaLnBrk="1" fontAlgn="base" hangingPunct="1">
        <a:spcBef>
          <a:spcPct val="20000"/>
        </a:spcBef>
        <a:spcAft>
          <a:spcPct val="0"/>
        </a:spcAft>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5.xml"/><Relationship Id="rId1" Type="http://schemas.openxmlformats.org/officeDocument/2006/relationships/vmlDrawing" Target="../drawings/vmlDrawing43.vml"/><Relationship Id="rId4" Type="http://schemas.openxmlformats.org/officeDocument/2006/relationships/image" Target="../media/image173.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5.xml"/><Relationship Id="rId1" Type="http://schemas.openxmlformats.org/officeDocument/2006/relationships/vmlDrawing" Target="../drawings/vmlDrawing44.vml"/><Relationship Id="rId6" Type="http://schemas.openxmlformats.org/officeDocument/2006/relationships/image" Target="../media/image175.emf"/><Relationship Id="rId5" Type="http://schemas.openxmlformats.org/officeDocument/2006/relationships/oleObject" Target="../embeddings/oleObject150.bin"/><Relationship Id="rId4" Type="http://schemas.openxmlformats.org/officeDocument/2006/relationships/image" Target="../media/image174.emf"/></Relationships>
</file>

<file path=ppt/slides/_rels/slide102.x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oleObject" Target="../embeddings/oleObject151.bin"/><Relationship Id="rId7" Type="http://schemas.openxmlformats.org/officeDocument/2006/relationships/oleObject" Target="../embeddings/oleObject153.bin"/><Relationship Id="rId2" Type="http://schemas.openxmlformats.org/officeDocument/2006/relationships/slideLayout" Target="../slideLayouts/slideLayout5.xml"/><Relationship Id="rId1" Type="http://schemas.openxmlformats.org/officeDocument/2006/relationships/vmlDrawing" Target="../drawings/vmlDrawing45.vml"/><Relationship Id="rId6" Type="http://schemas.openxmlformats.org/officeDocument/2006/relationships/image" Target="../media/image177.wmf"/><Relationship Id="rId5" Type="http://schemas.openxmlformats.org/officeDocument/2006/relationships/oleObject" Target="../embeddings/oleObject152.bin"/><Relationship Id="rId4" Type="http://schemas.openxmlformats.org/officeDocument/2006/relationships/image" Target="../media/image176.emf"/></Relationships>
</file>

<file path=ppt/slides/_rels/slide103.xml.rels><?xml version="1.0" encoding="UTF-8" standalone="yes"?>
<Relationships xmlns="http://schemas.openxmlformats.org/package/2006/relationships"><Relationship Id="rId8" Type="http://schemas.openxmlformats.org/officeDocument/2006/relationships/image" Target="../media/image181.emf"/><Relationship Id="rId3" Type="http://schemas.openxmlformats.org/officeDocument/2006/relationships/oleObject" Target="../embeddings/oleObject154.bin"/><Relationship Id="rId7" Type="http://schemas.openxmlformats.org/officeDocument/2006/relationships/oleObject" Target="../embeddings/oleObject156.bin"/><Relationship Id="rId2" Type="http://schemas.openxmlformats.org/officeDocument/2006/relationships/slideLayout" Target="../slideLayouts/slideLayout5.xml"/><Relationship Id="rId1" Type="http://schemas.openxmlformats.org/officeDocument/2006/relationships/vmlDrawing" Target="../drawings/vmlDrawing46.vml"/><Relationship Id="rId6" Type="http://schemas.openxmlformats.org/officeDocument/2006/relationships/image" Target="../media/image180.emf"/><Relationship Id="rId5" Type="http://schemas.openxmlformats.org/officeDocument/2006/relationships/oleObject" Target="../embeddings/oleObject155.bin"/><Relationship Id="rId10" Type="http://schemas.openxmlformats.org/officeDocument/2006/relationships/image" Target="../media/image182.emf"/><Relationship Id="rId4" Type="http://schemas.openxmlformats.org/officeDocument/2006/relationships/image" Target="../media/image179.emf"/><Relationship Id="rId9" Type="http://schemas.openxmlformats.org/officeDocument/2006/relationships/oleObject" Target="../embeddings/oleObject157.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5.xml"/><Relationship Id="rId1" Type="http://schemas.openxmlformats.org/officeDocument/2006/relationships/vmlDrawing" Target="../drawings/vmlDrawing47.vml"/><Relationship Id="rId4" Type="http://schemas.openxmlformats.org/officeDocument/2006/relationships/image" Target="../media/image183.emf"/></Relationships>
</file>

<file path=ppt/slides/_rels/slide10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Circuit_Files/Chapter6/N-JFET&#20849;&#28304;&#25918;&#22823;&#30005;&#36335;.ms12" TargetMode="External"/><Relationship Id="rId1" Type="http://schemas.openxmlformats.org/officeDocument/2006/relationships/slideLayout" Target="../slideLayouts/slideLayout5.xml"/><Relationship Id="rId5" Type="http://schemas.openxmlformats.org/officeDocument/2006/relationships/image" Target="../media/image185.png"/><Relationship Id="rId4" Type="http://schemas.openxmlformats.org/officeDocument/2006/relationships/hyperlink" Target="Circuit_Files/Chapter6/N-EMOS&#20849;&#28304;&#25918;&#22823;&#30005;&#36335;.ms12" TargetMode="External"/></Relationships>
</file>

<file path=ppt/slides/_rels/slide106.xml.rels><?xml version="1.0" encoding="UTF-8" standalone="yes"?>
<Relationships xmlns="http://schemas.openxmlformats.org/package/2006/relationships"><Relationship Id="rId8" Type="http://schemas.openxmlformats.org/officeDocument/2006/relationships/image" Target="../media/image188.emf"/><Relationship Id="rId3" Type="http://schemas.openxmlformats.org/officeDocument/2006/relationships/oleObject" Target="../embeddings/oleObject159.bin"/><Relationship Id="rId7" Type="http://schemas.openxmlformats.org/officeDocument/2006/relationships/oleObject" Target="../embeddings/oleObject161.bin"/><Relationship Id="rId2" Type="http://schemas.openxmlformats.org/officeDocument/2006/relationships/slideLayout" Target="../slideLayouts/slideLayout5.xml"/><Relationship Id="rId1" Type="http://schemas.openxmlformats.org/officeDocument/2006/relationships/vmlDrawing" Target="../drawings/vmlDrawing48.vml"/><Relationship Id="rId6" Type="http://schemas.openxmlformats.org/officeDocument/2006/relationships/image" Target="../media/image187.emf"/><Relationship Id="rId5" Type="http://schemas.openxmlformats.org/officeDocument/2006/relationships/oleObject" Target="../embeddings/oleObject160.bin"/><Relationship Id="rId10" Type="http://schemas.openxmlformats.org/officeDocument/2006/relationships/image" Target="../media/image189.emf"/><Relationship Id="rId4" Type="http://schemas.openxmlformats.org/officeDocument/2006/relationships/image" Target="../media/image186.emf"/><Relationship Id="rId9" Type="http://schemas.openxmlformats.org/officeDocument/2006/relationships/oleObject" Target="../embeddings/oleObject162.bin"/></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5.xml"/><Relationship Id="rId1" Type="http://schemas.openxmlformats.org/officeDocument/2006/relationships/vmlDrawing" Target="../drawings/vmlDrawing49.vml"/><Relationship Id="rId6" Type="http://schemas.openxmlformats.org/officeDocument/2006/relationships/image" Target="../media/image191.emf"/><Relationship Id="rId5" Type="http://schemas.openxmlformats.org/officeDocument/2006/relationships/oleObject" Target="../embeddings/oleObject164.bin"/><Relationship Id="rId4" Type="http://schemas.openxmlformats.org/officeDocument/2006/relationships/image" Target="../media/image190.emf"/></Relationships>
</file>

<file path=ppt/slides/_rels/slide10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Circuit_Files/Chapter6/&#28304;&#26497;&#36755;&#20986;&#22120;.ms12" TargetMode="Externa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8" Type="http://schemas.openxmlformats.org/officeDocument/2006/relationships/image" Target="../media/image195.emf"/><Relationship Id="rId13" Type="http://schemas.openxmlformats.org/officeDocument/2006/relationships/oleObject" Target="../embeddings/oleObject170.bin"/><Relationship Id="rId18" Type="http://schemas.openxmlformats.org/officeDocument/2006/relationships/image" Target="../media/image200.emf"/><Relationship Id="rId26" Type="http://schemas.openxmlformats.org/officeDocument/2006/relationships/image" Target="../media/image204.emf"/><Relationship Id="rId3" Type="http://schemas.openxmlformats.org/officeDocument/2006/relationships/oleObject" Target="../embeddings/oleObject165.bin"/><Relationship Id="rId21" Type="http://schemas.openxmlformats.org/officeDocument/2006/relationships/oleObject" Target="../embeddings/oleObject174.bin"/><Relationship Id="rId34" Type="http://schemas.openxmlformats.org/officeDocument/2006/relationships/image" Target="../media/image208.emf"/><Relationship Id="rId7" Type="http://schemas.openxmlformats.org/officeDocument/2006/relationships/oleObject" Target="../embeddings/oleObject167.bin"/><Relationship Id="rId12" Type="http://schemas.openxmlformats.org/officeDocument/2006/relationships/image" Target="../media/image197.emf"/><Relationship Id="rId17" Type="http://schemas.openxmlformats.org/officeDocument/2006/relationships/oleObject" Target="../embeddings/oleObject172.bin"/><Relationship Id="rId25" Type="http://schemas.openxmlformats.org/officeDocument/2006/relationships/oleObject" Target="../embeddings/oleObject176.bin"/><Relationship Id="rId33" Type="http://schemas.openxmlformats.org/officeDocument/2006/relationships/oleObject" Target="../embeddings/oleObject180.bin"/><Relationship Id="rId38" Type="http://schemas.openxmlformats.org/officeDocument/2006/relationships/image" Target="../media/image210.emf"/><Relationship Id="rId2" Type="http://schemas.openxmlformats.org/officeDocument/2006/relationships/slideLayout" Target="../slideLayouts/slideLayout5.xml"/><Relationship Id="rId16" Type="http://schemas.openxmlformats.org/officeDocument/2006/relationships/image" Target="../media/image199.emf"/><Relationship Id="rId20" Type="http://schemas.openxmlformats.org/officeDocument/2006/relationships/image" Target="../media/image201.emf"/><Relationship Id="rId29" Type="http://schemas.openxmlformats.org/officeDocument/2006/relationships/oleObject" Target="../embeddings/oleObject178.bin"/><Relationship Id="rId1" Type="http://schemas.openxmlformats.org/officeDocument/2006/relationships/vmlDrawing" Target="../drawings/vmlDrawing50.vml"/><Relationship Id="rId6" Type="http://schemas.openxmlformats.org/officeDocument/2006/relationships/image" Target="../media/image194.emf"/><Relationship Id="rId11" Type="http://schemas.openxmlformats.org/officeDocument/2006/relationships/oleObject" Target="../embeddings/oleObject169.bin"/><Relationship Id="rId24" Type="http://schemas.openxmlformats.org/officeDocument/2006/relationships/image" Target="../media/image203.emf"/><Relationship Id="rId32" Type="http://schemas.openxmlformats.org/officeDocument/2006/relationships/image" Target="../media/image207.emf"/><Relationship Id="rId37" Type="http://schemas.openxmlformats.org/officeDocument/2006/relationships/oleObject" Target="../embeddings/oleObject182.bin"/><Relationship Id="rId5" Type="http://schemas.openxmlformats.org/officeDocument/2006/relationships/oleObject" Target="../embeddings/oleObject166.bin"/><Relationship Id="rId15" Type="http://schemas.openxmlformats.org/officeDocument/2006/relationships/oleObject" Target="../embeddings/oleObject171.bin"/><Relationship Id="rId23" Type="http://schemas.openxmlformats.org/officeDocument/2006/relationships/oleObject" Target="../embeddings/oleObject175.bin"/><Relationship Id="rId28" Type="http://schemas.openxmlformats.org/officeDocument/2006/relationships/image" Target="../media/image205.emf"/><Relationship Id="rId36" Type="http://schemas.openxmlformats.org/officeDocument/2006/relationships/image" Target="../media/image209.emf"/><Relationship Id="rId10" Type="http://schemas.openxmlformats.org/officeDocument/2006/relationships/image" Target="../media/image196.emf"/><Relationship Id="rId19" Type="http://schemas.openxmlformats.org/officeDocument/2006/relationships/oleObject" Target="../embeddings/oleObject173.bin"/><Relationship Id="rId31" Type="http://schemas.openxmlformats.org/officeDocument/2006/relationships/oleObject" Target="../embeddings/oleObject179.bin"/><Relationship Id="rId4" Type="http://schemas.openxmlformats.org/officeDocument/2006/relationships/image" Target="../media/image193.emf"/><Relationship Id="rId9" Type="http://schemas.openxmlformats.org/officeDocument/2006/relationships/oleObject" Target="../embeddings/oleObject168.bin"/><Relationship Id="rId14" Type="http://schemas.openxmlformats.org/officeDocument/2006/relationships/image" Target="../media/image198.emf"/><Relationship Id="rId22" Type="http://schemas.openxmlformats.org/officeDocument/2006/relationships/image" Target="../media/image202.emf"/><Relationship Id="rId27" Type="http://schemas.openxmlformats.org/officeDocument/2006/relationships/oleObject" Target="../embeddings/oleObject177.bin"/><Relationship Id="rId30" Type="http://schemas.openxmlformats.org/officeDocument/2006/relationships/image" Target="../media/image206.emf"/><Relationship Id="rId35" Type="http://schemas.openxmlformats.org/officeDocument/2006/relationships/oleObject" Target="../embeddings/oleObject181.bin"/></Relationships>
</file>

<file path=ppt/slides/_rels/slide114.xml.rels><?xml version="1.0" encoding="UTF-8" standalone="yes"?>
<Relationships xmlns="http://schemas.openxmlformats.org/package/2006/relationships"><Relationship Id="rId13" Type="http://schemas.openxmlformats.org/officeDocument/2006/relationships/image" Target="../media/image213.wmf"/><Relationship Id="rId18" Type="http://schemas.openxmlformats.org/officeDocument/2006/relationships/oleObject" Target="../embeddings/oleObject186.bin"/><Relationship Id="rId26" Type="http://schemas.openxmlformats.org/officeDocument/2006/relationships/oleObject" Target="../embeddings/oleObject188.bin"/><Relationship Id="rId39" Type="http://schemas.openxmlformats.org/officeDocument/2006/relationships/image" Target="../media/image219.wmf"/><Relationship Id="rId21" Type="http://schemas.openxmlformats.org/officeDocument/2006/relationships/image" Target="../media/image215.wmf"/><Relationship Id="rId34" Type="http://schemas.openxmlformats.org/officeDocument/2006/relationships/oleObject" Target="../embeddings/oleObject190.bin"/><Relationship Id="rId42" Type="http://schemas.openxmlformats.org/officeDocument/2006/relationships/oleObject" Target="../embeddings/oleObject193.bin"/><Relationship Id="rId47" Type="http://schemas.openxmlformats.org/officeDocument/2006/relationships/oleObject" Target="../embeddings/oleObject195.bin"/><Relationship Id="rId50" Type="http://schemas.openxmlformats.org/officeDocument/2006/relationships/image" Target="../media/image223.wmf"/><Relationship Id="rId55" Type="http://schemas.openxmlformats.org/officeDocument/2006/relationships/oleObject" Target="../embeddings/oleObject197.bin"/><Relationship Id="rId63" Type="http://schemas.openxmlformats.org/officeDocument/2006/relationships/oleObject" Target="../embeddings/oleObject199.bin"/><Relationship Id="rId68" Type="http://schemas.openxmlformats.org/officeDocument/2006/relationships/image" Target="../media/image228.wmf"/><Relationship Id="rId76" Type="http://schemas.openxmlformats.org/officeDocument/2006/relationships/oleObject" Target="../embeddings/oleObject202.bin"/><Relationship Id="rId84" Type="http://schemas.openxmlformats.org/officeDocument/2006/relationships/oleObject" Target="../embeddings/oleObject204.bin"/><Relationship Id="rId89" Type="http://schemas.openxmlformats.org/officeDocument/2006/relationships/image" Target="../media/image232.wmf"/><Relationship Id="rId7" Type="http://schemas.openxmlformats.org/officeDocument/2006/relationships/image" Target="../media/image211.wmf"/><Relationship Id="rId71" Type="http://schemas.openxmlformats.org/officeDocument/2006/relationships/oleObject" Target="../embeddings/oleObject201.bin"/><Relationship Id="rId92" Type="http://schemas.openxmlformats.org/officeDocument/2006/relationships/oleObject" Target="../embeddings/oleObject207.bin"/><Relationship Id="rId2" Type="http://schemas.openxmlformats.org/officeDocument/2006/relationships/slideLayout" Target="../slideLayouts/slideLayout5.xml"/><Relationship Id="rId16" Type="http://schemas.openxmlformats.org/officeDocument/2006/relationships/oleObject" Target="../embeddings/oleObject186.bin"/><Relationship Id="rId29" Type="http://schemas.openxmlformats.org/officeDocument/2006/relationships/image" Target="../media/image217.wmf"/><Relationship Id="rId11" Type="http://schemas.openxmlformats.org/officeDocument/2006/relationships/image" Target="../media/image212.wmf"/><Relationship Id="rId24" Type="http://schemas.openxmlformats.org/officeDocument/2006/relationships/oleObject" Target="../embeddings/oleObject188.bin"/><Relationship Id="rId32" Type="http://schemas.openxmlformats.org/officeDocument/2006/relationships/oleObject" Target="../embeddings/oleObject190.bin"/><Relationship Id="rId37" Type="http://schemas.openxmlformats.org/officeDocument/2006/relationships/image" Target="../media/image219.wmf"/><Relationship Id="rId40" Type="http://schemas.openxmlformats.org/officeDocument/2006/relationships/oleObject" Target="../embeddings/oleObject192.bin"/><Relationship Id="rId45" Type="http://schemas.openxmlformats.org/officeDocument/2006/relationships/image" Target="../media/image222.wmf"/><Relationship Id="rId53" Type="http://schemas.openxmlformats.org/officeDocument/2006/relationships/oleObject" Target="../embeddings/oleObject196.bin"/><Relationship Id="rId58" Type="http://schemas.openxmlformats.org/officeDocument/2006/relationships/image" Target="../media/image225.wmf"/><Relationship Id="rId66" Type="http://schemas.openxmlformats.org/officeDocument/2006/relationships/image" Target="../media/image227.wmf"/><Relationship Id="rId74" Type="http://schemas.openxmlformats.org/officeDocument/2006/relationships/oleObject" Target="../embeddings/oleObject202.bin"/><Relationship Id="rId79" Type="http://schemas.openxmlformats.org/officeDocument/2006/relationships/image" Target="../media/image230.wmf"/><Relationship Id="rId87" Type="http://schemas.openxmlformats.org/officeDocument/2006/relationships/image" Target="../media/image232.wmf"/><Relationship Id="rId5" Type="http://schemas.openxmlformats.org/officeDocument/2006/relationships/image" Target="../media/image211.wmf"/><Relationship Id="rId61" Type="http://schemas.openxmlformats.org/officeDocument/2006/relationships/oleObject" Target="../embeddings/oleObject198.bin"/><Relationship Id="rId82" Type="http://schemas.openxmlformats.org/officeDocument/2006/relationships/oleObject" Target="../embeddings/oleObject204.bin"/><Relationship Id="rId90" Type="http://schemas.openxmlformats.org/officeDocument/2006/relationships/oleObject" Target="../embeddings/oleObject206.bin"/><Relationship Id="rId19" Type="http://schemas.openxmlformats.org/officeDocument/2006/relationships/image" Target="../media/image214.wmf"/><Relationship Id="rId14" Type="http://schemas.openxmlformats.org/officeDocument/2006/relationships/oleObject" Target="../embeddings/oleObject185.bin"/><Relationship Id="rId22" Type="http://schemas.openxmlformats.org/officeDocument/2006/relationships/oleObject" Target="../embeddings/oleObject187.bin"/><Relationship Id="rId27" Type="http://schemas.openxmlformats.org/officeDocument/2006/relationships/image" Target="../media/image216.wmf"/><Relationship Id="rId30" Type="http://schemas.openxmlformats.org/officeDocument/2006/relationships/oleObject" Target="../embeddings/oleObject189.bin"/><Relationship Id="rId35" Type="http://schemas.openxmlformats.org/officeDocument/2006/relationships/image" Target="../media/image218.wmf"/><Relationship Id="rId43" Type="http://schemas.openxmlformats.org/officeDocument/2006/relationships/image" Target="../media/image221.wmf"/><Relationship Id="rId48" Type="http://schemas.openxmlformats.org/officeDocument/2006/relationships/image" Target="../media/image223.wmf"/><Relationship Id="rId56" Type="http://schemas.openxmlformats.org/officeDocument/2006/relationships/image" Target="../media/image225.wmf"/><Relationship Id="rId64" Type="http://schemas.openxmlformats.org/officeDocument/2006/relationships/image" Target="../media/image227.wmf"/><Relationship Id="rId69" Type="http://schemas.openxmlformats.org/officeDocument/2006/relationships/oleObject" Target="../embeddings/oleObject200.bin"/><Relationship Id="rId77" Type="http://schemas.openxmlformats.org/officeDocument/2006/relationships/image" Target="../media/image229.wmf"/><Relationship Id="rId8" Type="http://schemas.openxmlformats.org/officeDocument/2006/relationships/oleObject" Target="../embeddings/oleObject184.bin"/><Relationship Id="rId51" Type="http://schemas.openxmlformats.org/officeDocument/2006/relationships/oleObject" Target="../embeddings/oleObject196.bin"/><Relationship Id="rId72" Type="http://schemas.openxmlformats.org/officeDocument/2006/relationships/oleObject" Target="../embeddings/oleObject201.bin"/><Relationship Id="rId80" Type="http://schemas.openxmlformats.org/officeDocument/2006/relationships/oleObject" Target="../embeddings/oleObject203.bin"/><Relationship Id="rId85" Type="http://schemas.openxmlformats.org/officeDocument/2006/relationships/image" Target="../media/image231.wmf"/><Relationship Id="rId93" Type="http://schemas.openxmlformats.org/officeDocument/2006/relationships/image" Target="../media/image234.wmf"/><Relationship Id="rId3" Type="http://schemas.openxmlformats.org/officeDocument/2006/relationships/image" Target="../media/image500.png"/><Relationship Id="rId12" Type="http://schemas.openxmlformats.org/officeDocument/2006/relationships/oleObject" Target="../embeddings/oleObject185.bin"/><Relationship Id="rId17" Type="http://schemas.openxmlformats.org/officeDocument/2006/relationships/image" Target="../media/image214.wmf"/><Relationship Id="rId25" Type="http://schemas.openxmlformats.org/officeDocument/2006/relationships/image" Target="../media/image216.wmf"/><Relationship Id="rId33" Type="http://schemas.openxmlformats.org/officeDocument/2006/relationships/image" Target="../media/image218.wmf"/><Relationship Id="rId38" Type="http://schemas.openxmlformats.org/officeDocument/2006/relationships/oleObject" Target="../embeddings/oleObject191.bin"/><Relationship Id="rId46" Type="http://schemas.openxmlformats.org/officeDocument/2006/relationships/image" Target="../media/image235.png"/><Relationship Id="rId59" Type="http://schemas.openxmlformats.org/officeDocument/2006/relationships/oleObject" Target="../embeddings/oleObject198.bin"/><Relationship Id="rId67" Type="http://schemas.openxmlformats.org/officeDocument/2006/relationships/oleObject" Target="../embeddings/oleObject200.bin"/><Relationship Id="rId20" Type="http://schemas.openxmlformats.org/officeDocument/2006/relationships/oleObject" Target="../embeddings/oleObject187.bin"/><Relationship Id="rId41" Type="http://schemas.openxmlformats.org/officeDocument/2006/relationships/image" Target="../media/image220.wmf"/><Relationship Id="rId54" Type="http://schemas.openxmlformats.org/officeDocument/2006/relationships/image" Target="../media/image224.wmf"/><Relationship Id="rId62" Type="http://schemas.openxmlformats.org/officeDocument/2006/relationships/image" Target="../media/image226.wmf"/><Relationship Id="rId70" Type="http://schemas.openxmlformats.org/officeDocument/2006/relationships/image" Target="../media/image228.wmf"/><Relationship Id="rId75" Type="http://schemas.openxmlformats.org/officeDocument/2006/relationships/image" Target="../media/image229.wmf"/><Relationship Id="rId83" Type="http://schemas.openxmlformats.org/officeDocument/2006/relationships/image" Target="../media/image231.wmf"/><Relationship Id="rId88" Type="http://schemas.openxmlformats.org/officeDocument/2006/relationships/oleObject" Target="../embeddings/oleObject205.bin"/><Relationship Id="rId91" Type="http://schemas.openxmlformats.org/officeDocument/2006/relationships/image" Target="../media/image233.wmf"/><Relationship Id="rId1" Type="http://schemas.openxmlformats.org/officeDocument/2006/relationships/vmlDrawing" Target="../drawings/vmlDrawing51.vml"/><Relationship Id="rId6" Type="http://schemas.openxmlformats.org/officeDocument/2006/relationships/oleObject" Target="../embeddings/oleObject183.bin"/><Relationship Id="rId15" Type="http://schemas.openxmlformats.org/officeDocument/2006/relationships/image" Target="../media/image213.wmf"/><Relationship Id="rId23" Type="http://schemas.openxmlformats.org/officeDocument/2006/relationships/image" Target="../media/image215.wmf"/><Relationship Id="rId28" Type="http://schemas.openxmlformats.org/officeDocument/2006/relationships/oleObject" Target="../embeddings/oleObject189.bin"/><Relationship Id="rId36" Type="http://schemas.openxmlformats.org/officeDocument/2006/relationships/oleObject" Target="../embeddings/oleObject191.bin"/><Relationship Id="rId49" Type="http://schemas.openxmlformats.org/officeDocument/2006/relationships/oleObject" Target="../embeddings/oleObject195.bin"/><Relationship Id="rId57" Type="http://schemas.openxmlformats.org/officeDocument/2006/relationships/oleObject" Target="../embeddings/oleObject197.bin"/><Relationship Id="rId10" Type="http://schemas.openxmlformats.org/officeDocument/2006/relationships/oleObject" Target="../embeddings/oleObject184.bin"/><Relationship Id="rId31" Type="http://schemas.openxmlformats.org/officeDocument/2006/relationships/image" Target="../media/image217.wmf"/><Relationship Id="rId44" Type="http://schemas.openxmlformats.org/officeDocument/2006/relationships/oleObject" Target="../embeddings/oleObject194.bin"/><Relationship Id="rId52" Type="http://schemas.openxmlformats.org/officeDocument/2006/relationships/image" Target="../media/image224.wmf"/><Relationship Id="rId60" Type="http://schemas.openxmlformats.org/officeDocument/2006/relationships/image" Target="../media/image226.wmf"/><Relationship Id="rId65" Type="http://schemas.openxmlformats.org/officeDocument/2006/relationships/oleObject" Target="../embeddings/oleObject199.bin"/><Relationship Id="rId73" Type="http://schemas.openxmlformats.org/officeDocument/2006/relationships/image" Target="../media/image217.wmf"/><Relationship Id="rId78" Type="http://schemas.openxmlformats.org/officeDocument/2006/relationships/oleObject" Target="../embeddings/oleObject203.bin"/><Relationship Id="rId81" Type="http://schemas.openxmlformats.org/officeDocument/2006/relationships/image" Target="../media/image230.wmf"/><Relationship Id="rId86" Type="http://schemas.openxmlformats.org/officeDocument/2006/relationships/oleObject" Target="../embeddings/oleObject205.bin"/><Relationship Id="rId4" Type="http://schemas.openxmlformats.org/officeDocument/2006/relationships/oleObject" Target="../embeddings/oleObject183.bin"/><Relationship Id="rId9" Type="http://schemas.openxmlformats.org/officeDocument/2006/relationships/image" Target="../media/image212.wmf"/></Relationships>
</file>

<file path=ppt/slides/_rels/slide115.xml.rels><?xml version="1.0" encoding="UTF-8" standalone="yes"?>
<Relationships xmlns="http://schemas.openxmlformats.org/package/2006/relationships"><Relationship Id="rId8" Type="http://schemas.openxmlformats.org/officeDocument/2006/relationships/image" Target="../media/image237.emf"/><Relationship Id="rId13" Type="http://schemas.openxmlformats.org/officeDocument/2006/relationships/oleObject" Target="../embeddings/oleObject213.bin"/><Relationship Id="rId18" Type="http://schemas.openxmlformats.org/officeDocument/2006/relationships/image" Target="../media/image242.emf"/><Relationship Id="rId26" Type="http://schemas.openxmlformats.org/officeDocument/2006/relationships/image" Target="../media/image246.emf"/><Relationship Id="rId39" Type="http://schemas.openxmlformats.org/officeDocument/2006/relationships/oleObject" Target="../embeddings/oleObject226.bin"/><Relationship Id="rId3" Type="http://schemas.openxmlformats.org/officeDocument/2006/relationships/oleObject" Target="../embeddings/oleObject208.bin"/><Relationship Id="rId21" Type="http://schemas.openxmlformats.org/officeDocument/2006/relationships/oleObject" Target="../embeddings/oleObject217.bin"/><Relationship Id="rId34" Type="http://schemas.openxmlformats.org/officeDocument/2006/relationships/image" Target="../media/image250.emf"/><Relationship Id="rId42" Type="http://schemas.openxmlformats.org/officeDocument/2006/relationships/image" Target="../media/image254.emf"/><Relationship Id="rId7" Type="http://schemas.openxmlformats.org/officeDocument/2006/relationships/oleObject" Target="../embeddings/oleObject210.bin"/><Relationship Id="rId12" Type="http://schemas.openxmlformats.org/officeDocument/2006/relationships/image" Target="../media/image239.emf"/><Relationship Id="rId17" Type="http://schemas.openxmlformats.org/officeDocument/2006/relationships/oleObject" Target="../embeddings/oleObject215.bin"/><Relationship Id="rId25" Type="http://schemas.openxmlformats.org/officeDocument/2006/relationships/oleObject" Target="../embeddings/oleObject219.bin"/><Relationship Id="rId33" Type="http://schemas.openxmlformats.org/officeDocument/2006/relationships/oleObject" Target="../embeddings/oleObject223.bin"/><Relationship Id="rId38" Type="http://schemas.openxmlformats.org/officeDocument/2006/relationships/image" Target="../media/image252.wmf"/><Relationship Id="rId2" Type="http://schemas.openxmlformats.org/officeDocument/2006/relationships/slideLayout" Target="../slideLayouts/slideLayout2.xml"/><Relationship Id="rId16" Type="http://schemas.openxmlformats.org/officeDocument/2006/relationships/image" Target="../media/image241.emf"/><Relationship Id="rId20" Type="http://schemas.openxmlformats.org/officeDocument/2006/relationships/image" Target="../media/image243.emf"/><Relationship Id="rId29" Type="http://schemas.openxmlformats.org/officeDocument/2006/relationships/oleObject" Target="../embeddings/oleObject221.bin"/><Relationship Id="rId41" Type="http://schemas.openxmlformats.org/officeDocument/2006/relationships/oleObject" Target="../embeddings/oleObject227.bin"/><Relationship Id="rId1" Type="http://schemas.openxmlformats.org/officeDocument/2006/relationships/vmlDrawing" Target="../drawings/vmlDrawing52.vml"/><Relationship Id="rId6" Type="http://schemas.openxmlformats.org/officeDocument/2006/relationships/image" Target="../media/image236.emf"/><Relationship Id="rId11" Type="http://schemas.openxmlformats.org/officeDocument/2006/relationships/oleObject" Target="../embeddings/oleObject212.bin"/><Relationship Id="rId24" Type="http://schemas.openxmlformats.org/officeDocument/2006/relationships/image" Target="../media/image245.emf"/><Relationship Id="rId32" Type="http://schemas.openxmlformats.org/officeDocument/2006/relationships/image" Target="../media/image249.emf"/><Relationship Id="rId37" Type="http://schemas.openxmlformats.org/officeDocument/2006/relationships/oleObject" Target="../embeddings/oleObject225.bin"/><Relationship Id="rId40" Type="http://schemas.openxmlformats.org/officeDocument/2006/relationships/image" Target="../media/image253.emf"/><Relationship Id="rId5" Type="http://schemas.openxmlformats.org/officeDocument/2006/relationships/oleObject" Target="../embeddings/oleObject209.bin"/><Relationship Id="rId15" Type="http://schemas.openxmlformats.org/officeDocument/2006/relationships/oleObject" Target="../embeddings/oleObject214.bin"/><Relationship Id="rId23" Type="http://schemas.openxmlformats.org/officeDocument/2006/relationships/oleObject" Target="../embeddings/oleObject218.bin"/><Relationship Id="rId28" Type="http://schemas.openxmlformats.org/officeDocument/2006/relationships/image" Target="../media/image247.wmf"/><Relationship Id="rId36" Type="http://schemas.openxmlformats.org/officeDocument/2006/relationships/image" Target="../media/image251.emf"/><Relationship Id="rId10" Type="http://schemas.openxmlformats.org/officeDocument/2006/relationships/image" Target="../media/image238.emf"/><Relationship Id="rId19" Type="http://schemas.openxmlformats.org/officeDocument/2006/relationships/oleObject" Target="../embeddings/oleObject216.bin"/><Relationship Id="rId31" Type="http://schemas.openxmlformats.org/officeDocument/2006/relationships/oleObject" Target="../embeddings/oleObject222.bin"/><Relationship Id="rId44" Type="http://schemas.openxmlformats.org/officeDocument/2006/relationships/image" Target="../media/image255.wmf"/><Relationship Id="rId4" Type="http://schemas.openxmlformats.org/officeDocument/2006/relationships/image" Target="../media/image235.emf"/><Relationship Id="rId9" Type="http://schemas.openxmlformats.org/officeDocument/2006/relationships/oleObject" Target="../embeddings/oleObject211.bin"/><Relationship Id="rId14" Type="http://schemas.openxmlformats.org/officeDocument/2006/relationships/image" Target="../media/image240.emf"/><Relationship Id="rId22" Type="http://schemas.openxmlformats.org/officeDocument/2006/relationships/image" Target="../media/image244.emf"/><Relationship Id="rId27" Type="http://schemas.openxmlformats.org/officeDocument/2006/relationships/oleObject" Target="../embeddings/oleObject220.bin"/><Relationship Id="rId30" Type="http://schemas.openxmlformats.org/officeDocument/2006/relationships/image" Target="../media/image248.wmf"/><Relationship Id="rId35" Type="http://schemas.openxmlformats.org/officeDocument/2006/relationships/oleObject" Target="../embeddings/oleObject224.bin"/><Relationship Id="rId43" Type="http://schemas.openxmlformats.org/officeDocument/2006/relationships/oleObject" Target="../embeddings/oleObject228.bin"/></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231.bin"/><Relationship Id="rId13" Type="http://schemas.openxmlformats.org/officeDocument/2006/relationships/image" Target="../media/image260.wmf"/><Relationship Id="rId18" Type="http://schemas.openxmlformats.org/officeDocument/2006/relationships/oleObject" Target="../embeddings/oleObject236.bin"/><Relationship Id="rId3" Type="http://schemas.openxmlformats.org/officeDocument/2006/relationships/image" Target="../media/image264.png"/><Relationship Id="rId7" Type="http://schemas.openxmlformats.org/officeDocument/2006/relationships/image" Target="../media/image257.wmf"/><Relationship Id="rId12" Type="http://schemas.openxmlformats.org/officeDocument/2006/relationships/oleObject" Target="../embeddings/oleObject233.bin"/><Relationship Id="rId17" Type="http://schemas.openxmlformats.org/officeDocument/2006/relationships/image" Target="../media/image262.wmf"/><Relationship Id="rId2" Type="http://schemas.openxmlformats.org/officeDocument/2006/relationships/slideLayout" Target="../slideLayouts/slideLayout5.xml"/><Relationship Id="rId16" Type="http://schemas.openxmlformats.org/officeDocument/2006/relationships/oleObject" Target="../embeddings/oleObject235.bin"/><Relationship Id="rId1" Type="http://schemas.openxmlformats.org/officeDocument/2006/relationships/vmlDrawing" Target="../drawings/vmlDrawing53.vml"/><Relationship Id="rId6" Type="http://schemas.openxmlformats.org/officeDocument/2006/relationships/oleObject" Target="../embeddings/oleObject230.bin"/><Relationship Id="rId11" Type="http://schemas.openxmlformats.org/officeDocument/2006/relationships/image" Target="../media/image259.wmf"/><Relationship Id="rId5" Type="http://schemas.openxmlformats.org/officeDocument/2006/relationships/image" Target="../media/image256.wmf"/><Relationship Id="rId15" Type="http://schemas.openxmlformats.org/officeDocument/2006/relationships/image" Target="../media/image261.wmf"/><Relationship Id="rId10" Type="http://schemas.openxmlformats.org/officeDocument/2006/relationships/oleObject" Target="../embeddings/oleObject232.bin"/><Relationship Id="rId19" Type="http://schemas.openxmlformats.org/officeDocument/2006/relationships/image" Target="../media/image263.wmf"/><Relationship Id="rId4" Type="http://schemas.openxmlformats.org/officeDocument/2006/relationships/oleObject" Target="../embeddings/oleObject229.bin"/><Relationship Id="rId9" Type="http://schemas.openxmlformats.org/officeDocument/2006/relationships/image" Target="../media/image258.wmf"/><Relationship Id="rId14" Type="http://schemas.openxmlformats.org/officeDocument/2006/relationships/oleObject" Target="../embeddings/oleObject234.bin"/></Relationships>
</file>

<file path=ppt/slides/_rels/slide117.xml.rels><?xml version="1.0" encoding="UTF-8" standalone="yes"?>
<Relationships xmlns="http://schemas.openxmlformats.org/package/2006/relationships"><Relationship Id="rId8" Type="http://schemas.openxmlformats.org/officeDocument/2006/relationships/image" Target="../media/image267.emf"/><Relationship Id="rId13" Type="http://schemas.openxmlformats.org/officeDocument/2006/relationships/oleObject" Target="../embeddings/oleObject242.bin"/><Relationship Id="rId18" Type="http://schemas.openxmlformats.org/officeDocument/2006/relationships/image" Target="../media/image272.emf"/><Relationship Id="rId26" Type="http://schemas.openxmlformats.org/officeDocument/2006/relationships/image" Target="../media/image276.emf"/><Relationship Id="rId3" Type="http://schemas.openxmlformats.org/officeDocument/2006/relationships/oleObject" Target="../embeddings/oleObject237.bin"/><Relationship Id="rId21" Type="http://schemas.openxmlformats.org/officeDocument/2006/relationships/oleObject" Target="../embeddings/oleObject246.bin"/><Relationship Id="rId7" Type="http://schemas.openxmlformats.org/officeDocument/2006/relationships/oleObject" Target="../embeddings/oleObject239.bin"/><Relationship Id="rId12" Type="http://schemas.openxmlformats.org/officeDocument/2006/relationships/image" Target="../media/image269.emf"/><Relationship Id="rId17" Type="http://schemas.openxmlformats.org/officeDocument/2006/relationships/oleObject" Target="../embeddings/oleObject244.bin"/><Relationship Id="rId25" Type="http://schemas.openxmlformats.org/officeDocument/2006/relationships/oleObject" Target="../embeddings/oleObject248.bin"/><Relationship Id="rId2" Type="http://schemas.openxmlformats.org/officeDocument/2006/relationships/slideLayout" Target="../slideLayouts/slideLayout5.xml"/><Relationship Id="rId16" Type="http://schemas.openxmlformats.org/officeDocument/2006/relationships/image" Target="../media/image271.emf"/><Relationship Id="rId20" Type="http://schemas.openxmlformats.org/officeDocument/2006/relationships/image" Target="../media/image273.emf"/><Relationship Id="rId29" Type="http://schemas.openxmlformats.org/officeDocument/2006/relationships/oleObject" Target="../embeddings/oleObject250.bin"/><Relationship Id="rId1" Type="http://schemas.openxmlformats.org/officeDocument/2006/relationships/vmlDrawing" Target="../drawings/vmlDrawing54.vml"/><Relationship Id="rId6" Type="http://schemas.openxmlformats.org/officeDocument/2006/relationships/image" Target="../media/image266.emf"/><Relationship Id="rId11" Type="http://schemas.openxmlformats.org/officeDocument/2006/relationships/oleObject" Target="../embeddings/oleObject241.bin"/><Relationship Id="rId24" Type="http://schemas.openxmlformats.org/officeDocument/2006/relationships/image" Target="../media/image275.emf"/><Relationship Id="rId32" Type="http://schemas.openxmlformats.org/officeDocument/2006/relationships/image" Target="../media/image279.emf"/><Relationship Id="rId5" Type="http://schemas.openxmlformats.org/officeDocument/2006/relationships/oleObject" Target="../embeddings/oleObject238.bin"/><Relationship Id="rId15" Type="http://schemas.openxmlformats.org/officeDocument/2006/relationships/oleObject" Target="../embeddings/oleObject243.bin"/><Relationship Id="rId23" Type="http://schemas.openxmlformats.org/officeDocument/2006/relationships/oleObject" Target="../embeddings/oleObject247.bin"/><Relationship Id="rId28" Type="http://schemas.openxmlformats.org/officeDocument/2006/relationships/image" Target="../media/image277.emf"/><Relationship Id="rId10" Type="http://schemas.openxmlformats.org/officeDocument/2006/relationships/image" Target="../media/image268.emf"/><Relationship Id="rId19" Type="http://schemas.openxmlformats.org/officeDocument/2006/relationships/oleObject" Target="../embeddings/oleObject245.bin"/><Relationship Id="rId31" Type="http://schemas.openxmlformats.org/officeDocument/2006/relationships/oleObject" Target="../embeddings/oleObject251.bin"/><Relationship Id="rId4" Type="http://schemas.openxmlformats.org/officeDocument/2006/relationships/image" Target="../media/image265.emf"/><Relationship Id="rId9" Type="http://schemas.openxmlformats.org/officeDocument/2006/relationships/oleObject" Target="../embeddings/oleObject240.bin"/><Relationship Id="rId14" Type="http://schemas.openxmlformats.org/officeDocument/2006/relationships/image" Target="../media/image270.emf"/><Relationship Id="rId22" Type="http://schemas.openxmlformats.org/officeDocument/2006/relationships/image" Target="../media/image274.emf"/><Relationship Id="rId27" Type="http://schemas.openxmlformats.org/officeDocument/2006/relationships/oleObject" Target="../embeddings/oleObject249.bin"/><Relationship Id="rId30" Type="http://schemas.openxmlformats.org/officeDocument/2006/relationships/image" Target="../media/image278.emf"/></Relationships>
</file>

<file path=ppt/slides/_rels/slide118.xml.rels><?xml version="1.0" encoding="UTF-8" standalone="yes"?>
<Relationships xmlns="http://schemas.openxmlformats.org/package/2006/relationships"><Relationship Id="rId8" Type="http://schemas.openxmlformats.org/officeDocument/2006/relationships/image" Target="../media/image282.emf"/><Relationship Id="rId13" Type="http://schemas.openxmlformats.org/officeDocument/2006/relationships/oleObject" Target="../embeddings/oleObject257.bin"/><Relationship Id="rId18" Type="http://schemas.openxmlformats.org/officeDocument/2006/relationships/image" Target="../media/image287.emf"/><Relationship Id="rId26" Type="http://schemas.openxmlformats.org/officeDocument/2006/relationships/image" Target="../media/image291.emf"/><Relationship Id="rId39" Type="http://schemas.openxmlformats.org/officeDocument/2006/relationships/oleObject" Target="../embeddings/oleObject270.bin"/><Relationship Id="rId3" Type="http://schemas.openxmlformats.org/officeDocument/2006/relationships/oleObject" Target="../embeddings/oleObject252.bin"/><Relationship Id="rId21" Type="http://schemas.openxmlformats.org/officeDocument/2006/relationships/oleObject" Target="../embeddings/oleObject261.bin"/><Relationship Id="rId34" Type="http://schemas.openxmlformats.org/officeDocument/2006/relationships/image" Target="../media/image295.emf"/><Relationship Id="rId7" Type="http://schemas.openxmlformats.org/officeDocument/2006/relationships/oleObject" Target="../embeddings/oleObject254.bin"/><Relationship Id="rId12" Type="http://schemas.openxmlformats.org/officeDocument/2006/relationships/image" Target="../media/image284.emf"/><Relationship Id="rId17" Type="http://schemas.openxmlformats.org/officeDocument/2006/relationships/oleObject" Target="../embeddings/oleObject259.bin"/><Relationship Id="rId25" Type="http://schemas.openxmlformats.org/officeDocument/2006/relationships/oleObject" Target="../embeddings/oleObject263.bin"/><Relationship Id="rId33" Type="http://schemas.openxmlformats.org/officeDocument/2006/relationships/oleObject" Target="../embeddings/oleObject267.bin"/><Relationship Id="rId38" Type="http://schemas.openxmlformats.org/officeDocument/2006/relationships/image" Target="../media/image297.emf"/><Relationship Id="rId2" Type="http://schemas.openxmlformats.org/officeDocument/2006/relationships/slideLayout" Target="../slideLayouts/slideLayout5.xml"/><Relationship Id="rId16" Type="http://schemas.openxmlformats.org/officeDocument/2006/relationships/image" Target="../media/image286.emf"/><Relationship Id="rId20" Type="http://schemas.openxmlformats.org/officeDocument/2006/relationships/image" Target="../media/image288.emf"/><Relationship Id="rId29" Type="http://schemas.openxmlformats.org/officeDocument/2006/relationships/oleObject" Target="../embeddings/oleObject265.bin"/><Relationship Id="rId1" Type="http://schemas.openxmlformats.org/officeDocument/2006/relationships/vmlDrawing" Target="../drawings/vmlDrawing55.vml"/><Relationship Id="rId6" Type="http://schemas.openxmlformats.org/officeDocument/2006/relationships/image" Target="../media/image281.emf"/><Relationship Id="rId11" Type="http://schemas.openxmlformats.org/officeDocument/2006/relationships/oleObject" Target="../embeddings/oleObject256.bin"/><Relationship Id="rId24" Type="http://schemas.openxmlformats.org/officeDocument/2006/relationships/image" Target="../media/image290.emf"/><Relationship Id="rId32" Type="http://schemas.openxmlformats.org/officeDocument/2006/relationships/image" Target="../media/image294.emf"/><Relationship Id="rId37" Type="http://schemas.openxmlformats.org/officeDocument/2006/relationships/oleObject" Target="../embeddings/oleObject269.bin"/><Relationship Id="rId40" Type="http://schemas.openxmlformats.org/officeDocument/2006/relationships/image" Target="../media/image298.emf"/><Relationship Id="rId5" Type="http://schemas.openxmlformats.org/officeDocument/2006/relationships/oleObject" Target="../embeddings/oleObject253.bin"/><Relationship Id="rId15" Type="http://schemas.openxmlformats.org/officeDocument/2006/relationships/oleObject" Target="../embeddings/oleObject258.bin"/><Relationship Id="rId23" Type="http://schemas.openxmlformats.org/officeDocument/2006/relationships/oleObject" Target="../embeddings/oleObject262.bin"/><Relationship Id="rId28" Type="http://schemas.openxmlformats.org/officeDocument/2006/relationships/image" Target="../media/image292.emf"/><Relationship Id="rId36" Type="http://schemas.openxmlformats.org/officeDocument/2006/relationships/image" Target="../media/image296.emf"/><Relationship Id="rId10" Type="http://schemas.openxmlformats.org/officeDocument/2006/relationships/image" Target="../media/image283.emf"/><Relationship Id="rId19" Type="http://schemas.openxmlformats.org/officeDocument/2006/relationships/oleObject" Target="../embeddings/oleObject260.bin"/><Relationship Id="rId31" Type="http://schemas.openxmlformats.org/officeDocument/2006/relationships/oleObject" Target="../embeddings/oleObject266.bin"/><Relationship Id="rId4" Type="http://schemas.openxmlformats.org/officeDocument/2006/relationships/image" Target="../media/image280.emf"/><Relationship Id="rId9" Type="http://schemas.openxmlformats.org/officeDocument/2006/relationships/oleObject" Target="../embeddings/oleObject255.bin"/><Relationship Id="rId14" Type="http://schemas.openxmlformats.org/officeDocument/2006/relationships/image" Target="../media/image285.emf"/><Relationship Id="rId22" Type="http://schemas.openxmlformats.org/officeDocument/2006/relationships/image" Target="../media/image289.emf"/><Relationship Id="rId27" Type="http://schemas.openxmlformats.org/officeDocument/2006/relationships/oleObject" Target="../embeddings/oleObject264.bin"/><Relationship Id="rId30" Type="http://schemas.openxmlformats.org/officeDocument/2006/relationships/image" Target="../media/image293.emf"/><Relationship Id="rId35" Type="http://schemas.openxmlformats.org/officeDocument/2006/relationships/oleObject" Target="../embeddings/oleObject268.bin"/></Relationships>
</file>

<file path=ppt/slides/_rels/slide119.xml.rels><?xml version="1.0" encoding="UTF-8" standalone="yes"?>
<Relationships xmlns="http://schemas.openxmlformats.org/package/2006/relationships"><Relationship Id="rId8" Type="http://schemas.openxmlformats.org/officeDocument/2006/relationships/image" Target="../media/image301.emf"/><Relationship Id="rId13" Type="http://schemas.openxmlformats.org/officeDocument/2006/relationships/oleObject" Target="../embeddings/oleObject276.bin"/><Relationship Id="rId18" Type="http://schemas.openxmlformats.org/officeDocument/2006/relationships/image" Target="../media/image306.emf"/><Relationship Id="rId26" Type="http://schemas.openxmlformats.org/officeDocument/2006/relationships/image" Target="../media/image310.emf"/><Relationship Id="rId39" Type="http://schemas.openxmlformats.org/officeDocument/2006/relationships/oleObject" Target="../embeddings/oleObject289.bin"/><Relationship Id="rId3" Type="http://schemas.openxmlformats.org/officeDocument/2006/relationships/oleObject" Target="../embeddings/oleObject271.bin"/><Relationship Id="rId21" Type="http://schemas.openxmlformats.org/officeDocument/2006/relationships/oleObject" Target="../embeddings/oleObject280.bin"/><Relationship Id="rId34" Type="http://schemas.openxmlformats.org/officeDocument/2006/relationships/image" Target="../media/image314.emf"/><Relationship Id="rId7" Type="http://schemas.openxmlformats.org/officeDocument/2006/relationships/oleObject" Target="../embeddings/oleObject273.bin"/><Relationship Id="rId12" Type="http://schemas.openxmlformats.org/officeDocument/2006/relationships/image" Target="../media/image303.emf"/><Relationship Id="rId17" Type="http://schemas.openxmlformats.org/officeDocument/2006/relationships/oleObject" Target="../embeddings/oleObject278.bin"/><Relationship Id="rId25" Type="http://schemas.openxmlformats.org/officeDocument/2006/relationships/oleObject" Target="../embeddings/oleObject282.bin"/><Relationship Id="rId33" Type="http://schemas.openxmlformats.org/officeDocument/2006/relationships/oleObject" Target="../embeddings/oleObject286.bin"/><Relationship Id="rId38" Type="http://schemas.openxmlformats.org/officeDocument/2006/relationships/image" Target="../media/image316.emf"/><Relationship Id="rId2" Type="http://schemas.openxmlformats.org/officeDocument/2006/relationships/slideLayout" Target="../slideLayouts/slideLayout5.xml"/><Relationship Id="rId16" Type="http://schemas.openxmlformats.org/officeDocument/2006/relationships/image" Target="../media/image305.emf"/><Relationship Id="rId20" Type="http://schemas.openxmlformats.org/officeDocument/2006/relationships/image" Target="../media/image307.emf"/><Relationship Id="rId29" Type="http://schemas.openxmlformats.org/officeDocument/2006/relationships/oleObject" Target="../embeddings/oleObject284.bin"/><Relationship Id="rId1" Type="http://schemas.openxmlformats.org/officeDocument/2006/relationships/vmlDrawing" Target="../drawings/vmlDrawing56.vml"/><Relationship Id="rId6" Type="http://schemas.openxmlformats.org/officeDocument/2006/relationships/image" Target="../media/image300.wmf"/><Relationship Id="rId11" Type="http://schemas.openxmlformats.org/officeDocument/2006/relationships/oleObject" Target="../embeddings/oleObject275.bin"/><Relationship Id="rId24" Type="http://schemas.openxmlformats.org/officeDocument/2006/relationships/image" Target="../media/image309.emf"/><Relationship Id="rId32" Type="http://schemas.openxmlformats.org/officeDocument/2006/relationships/image" Target="../media/image313.emf"/><Relationship Id="rId37" Type="http://schemas.openxmlformats.org/officeDocument/2006/relationships/oleObject" Target="../embeddings/oleObject288.bin"/><Relationship Id="rId40" Type="http://schemas.openxmlformats.org/officeDocument/2006/relationships/image" Target="../media/image317.emf"/><Relationship Id="rId5" Type="http://schemas.openxmlformats.org/officeDocument/2006/relationships/oleObject" Target="../embeddings/oleObject272.bin"/><Relationship Id="rId15" Type="http://schemas.openxmlformats.org/officeDocument/2006/relationships/oleObject" Target="../embeddings/oleObject277.bin"/><Relationship Id="rId23" Type="http://schemas.openxmlformats.org/officeDocument/2006/relationships/oleObject" Target="../embeddings/oleObject281.bin"/><Relationship Id="rId28" Type="http://schemas.openxmlformats.org/officeDocument/2006/relationships/image" Target="../media/image311.emf"/><Relationship Id="rId36" Type="http://schemas.openxmlformats.org/officeDocument/2006/relationships/image" Target="../media/image315.emf"/><Relationship Id="rId10" Type="http://schemas.openxmlformats.org/officeDocument/2006/relationships/image" Target="../media/image302.emf"/><Relationship Id="rId19" Type="http://schemas.openxmlformats.org/officeDocument/2006/relationships/oleObject" Target="../embeddings/oleObject279.bin"/><Relationship Id="rId31" Type="http://schemas.openxmlformats.org/officeDocument/2006/relationships/oleObject" Target="../embeddings/oleObject285.bin"/><Relationship Id="rId4" Type="http://schemas.openxmlformats.org/officeDocument/2006/relationships/image" Target="../media/image299.emf"/><Relationship Id="rId9" Type="http://schemas.openxmlformats.org/officeDocument/2006/relationships/oleObject" Target="../embeddings/oleObject274.bin"/><Relationship Id="rId14" Type="http://schemas.openxmlformats.org/officeDocument/2006/relationships/image" Target="../media/image304.emf"/><Relationship Id="rId22" Type="http://schemas.openxmlformats.org/officeDocument/2006/relationships/image" Target="../media/image308.emf"/><Relationship Id="rId27" Type="http://schemas.openxmlformats.org/officeDocument/2006/relationships/oleObject" Target="../embeddings/oleObject283.bin"/><Relationship Id="rId30" Type="http://schemas.openxmlformats.org/officeDocument/2006/relationships/image" Target="../media/image312.emf"/><Relationship Id="rId35" Type="http://schemas.openxmlformats.org/officeDocument/2006/relationships/oleObject" Target="../embeddings/oleObject287.bin"/></Relationships>
</file>

<file path=ppt/slides/_rels/slide12.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21.emf"/><Relationship Id="rId5" Type="http://schemas.openxmlformats.org/officeDocument/2006/relationships/oleObject" Target="../embeddings/oleObject23.bin"/><Relationship Id="rId10" Type="http://schemas.openxmlformats.org/officeDocument/2006/relationships/image" Target="../media/image23.emf"/><Relationship Id="rId4" Type="http://schemas.openxmlformats.org/officeDocument/2006/relationships/image" Target="../media/image20.emf"/><Relationship Id="rId9" Type="http://schemas.openxmlformats.org/officeDocument/2006/relationships/oleObject" Target="../embeddings/oleObject25.bin"/></Relationships>
</file>

<file path=ppt/slides/_rels/slide120.xml.rels><?xml version="1.0" encoding="UTF-8" standalone="yes"?>
<Relationships xmlns="http://schemas.openxmlformats.org/package/2006/relationships"><Relationship Id="rId8" Type="http://schemas.openxmlformats.org/officeDocument/2006/relationships/image" Target="../media/image320.emf"/><Relationship Id="rId13" Type="http://schemas.openxmlformats.org/officeDocument/2006/relationships/oleObject" Target="../embeddings/oleObject295.bin"/><Relationship Id="rId18" Type="http://schemas.openxmlformats.org/officeDocument/2006/relationships/image" Target="../media/image325.emf"/><Relationship Id="rId26" Type="http://schemas.openxmlformats.org/officeDocument/2006/relationships/image" Target="../media/image329.emf"/><Relationship Id="rId39" Type="http://schemas.openxmlformats.org/officeDocument/2006/relationships/oleObject" Target="../embeddings/oleObject308.bin"/><Relationship Id="rId3" Type="http://schemas.openxmlformats.org/officeDocument/2006/relationships/oleObject" Target="../embeddings/oleObject290.bin"/><Relationship Id="rId21" Type="http://schemas.openxmlformats.org/officeDocument/2006/relationships/oleObject" Target="../embeddings/oleObject299.bin"/><Relationship Id="rId34" Type="http://schemas.openxmlformats.org/officeDocument/2006/relationships/image" Target="../media/image333.emf"/><Relationship Id="rId7" Type="http://schemas.openxmlformats.org/officeDocument/2006/relationships/oleObject" Target="../embeddings/oleObject292.bin"/><Relationship Id="rId12" Type="http://schemas.openxmlformats.org/officeDocument/2006/relationships/image" Target="../media/image322.emf"/><Relationship Id="rId17" Type="http://schemas.openxmlformats.org/officeDocument/2006/relationships/oleObject" Target="../embeddings/oleObject297.bin"/><Relationship Id="rId25" Type="http://schemas.openxmlformats.org/officeDocument/2006/relationships/oleObject" Target="../embeddings/oleObject301.bin"/><Relationship Id="rId33" Type="http://schemas.openxmlformats.org/officeDocument/2006/relationships/oleObject" Target="../embeddings/oleObject305.bin"/><Relationship Id="rId38" Type="http://schemas.openxmlformats.org/officeDocument/2006/relationships/image" Target="../media/image335.emf"/><Relationship Id="rId2" Type="http://schemas.openxmlformats.org/officeDocument/2006/relationships/slideLayout" Target="../slideLayouts/slideLayout5.xml"/><Relationship Id="rId16" Type="http://schemas.openxmlformats.org/officeDocument/2006/relationships/image" Target="../media/image324.emf"/><Relationship Id="rId20" Type="http://schemas.openxmlformats.org/officeDocument/2006/relationships/image" Target="../media/image326.emf"/><Relationship Id="rId29" Type="http://schemas.openxmlformats.org/officeDocument/2006/relationships/oleObject" Target="../embeddings/oleObject303.bin"/><Relationship Id="rId1" Type="http://schemas.openxmlformats.org/officeDocument/2006/relationships/vmlDrawing" Target="../drawings/vmlDrawing57.vml"/><Relationship Id="rId6" Type="http://schemas.openxmlformats.org/officeDocument/2006/relationships/image" Target="../media/image319.emf"/><Relationship Id="rId11" Type="http://schemas.openxmlformats.org/officeDocument/2006/relationships/oleObject" Target="../embeddings/oleObject294.bin"/><Relationship Id="rId24" Type="http://schemas.openxmlformats.org/officeDocument/2006/relationships/image" Target="../media/image328.emf"/><Relationship Id="rId32" Type="http://schemas.openxmlformats.org/officeDocument/2006/relationships/image" Target="../media/image332.emf"/><Relationship Id="rId37" Type="http://schemas.openxmlformats.org/officeDocument/2006/relationships/oleObject" Target="../embeddings/oleObject307.bin"/><Relationship Id="rId40" Type="http://schemas.openxmlformats.org/officeDocument/2006/relationships/image" Target="../media/image336.emf"/><Relationship Id="rId5" Type="http://schemas.openxmlformats.org/officeDocument/2006/relationships/oleObject" Target="../embeddings/oleObject291.bin"/><Relationship Id="rId15" Type="http://schemas.openxmlformats.org/officeDocument/2006/relationships/oleObject" Target="../embeddings/oleObject296.bin"/><Relationship Id="rId23" Type="http://schemas.openxmlformats.org/officeDocument/2006/relationships/oleObject" Target="../embeddings/oleObject300.bin"/><Relationship Id="rId28" Type="http://schemas.openxmlformats.org/officeDocument/2006/relationships/image" Target="../media/image330.emf"/><Relationship Id="rId36" Type="http://schemas.openxmlformats.org/officeDocument/2006/relationships/image" Target="../media/image334.emf"/><Relationship Id="rId10" Type="http://schemas.openxmlformats.org/officeDocument/2006/relationships/image" Target="../media/image321.emf"/><Relationship Id="rId19" Type="http://schemas.openxmlformats.org/officeDocument/2006/relationships/oleObject" Target="../embeddings/oleObject298.bin"/><Relationship Id="rId31" Type="http://schemas.openxmlformats.org/officeDocument/2006/relationships/oleObject" Target="../embeddings/oleObject304.bin"/><Relationship Id="rId4" Type="http://schemas.openxmlformats.org/officeDocument/2006/relationships/image" Target="../media/image318.emf"/><Relationship Id="rId9" Type="http://schemas.openxmlformats.org/officeDocument/2006/relationships/oleObject" Target="../embeddings/oleObject293.bin"/><Relationship Id="rId14" Type="http://schemas.openxmlformats.org/officeDocument/2006/relationships/image" Target="../media/image323.emf"/><Relationship Id="rId22" Type="http://schemas.openxmlformats.org/officeDocument/2006/relationships/image" Target="../media/image327.emf"/><Relationship Id="rId27" Type="http://schemas.openxmlformats.org/officeDocument/2006/relationships/oleObject" Target="../embeddings/oleObject302.bin"/><Relationship Id="rId30" Type="http://schemas.openxmlformats.org/officeDocument/2006/relationships/image" Target="../media/image331.emf"/><Relationship Id="rId35" Type="http://schemas.openxmlformats.org/officeDocument/2006/relationships/oleObject" Target="../embeddings/oleObject306.bin"/></Relationships>
</file>

<file path=ppt/slides/_rels/slide121.xml.rels><?xml version="1.0" encoding="UTF-8" standalone="yes"?>
<Relationships xmlns="http://schemas.openxmlformats.org/package/2006/relationships"><Relationship Id="rId8" Type="http://schemas.openxmlformats.org/officeDocument/2006/relationships/image" Target="../media/image339.emf"/><Relationship Id="rId13" Type="http://schemas.openxmlformats.org/officeDocument/2006/relationships/oleObject" Target="../embeddings/oleObject314.bin"/><Relationship Id="rId18" Type="http://schemas.openxmlformats.org/officeDocument/2006/relationships/image" Target="../media/image344.emf"/><Relationship Id="rId26" Type="http://schemas.openxmlformats.org/officeDocument/2006/relationships/image" Target="../media/image348.emf"/><Relationship Id="rId3" Type="http://schemas.openxmlformats.org/officeDocument/2006/relationships/oleObject" Target="../embeddings/oleObject309.bin"/><Relationship Id="rId21" Type="http://schemas.openxmlformats.org/officeDocument/2006/relationships/oleObject" Target="../embeddings/oleObject318.bin"/><Relationship Id="rId7" Type="http://schemas.openxmlformats.org/officeDocument/2006/relationships/oleObject" Target="../embeddings/oleObject311.bin"/><Relationship Id="rId12" Type="http://schemas.openxmlformats.org/officeDocument/2006/relationships/image" Target="../media/image341.emf"/><Relationship Id="rId17" Type="http://schemas.openxmlformats.org/officeDocument/2006/relationships/oleObject" Target="../embeddings/oleObject316.bin"/><Relationship Id="rId25" Type="http://schemas.openxmlformats.org/officeDocument/2006/relationships/oleObject" Target="../embeddings/oleObject320.bin"/><Relationship Id="rId2" Type="http://schemas.openxmlformats.org/officeDocument/2006/relationships/slideLayout" Target="../slideLayouts/slideLayout2.xml"/><Relationship Id="rId16" Type="http://schemas.openxmlformats.org/officeDocument/2006/relationships/image" Target="../media/image343.emf"/><Relationship Id="rId20" Type="http://schemas.openxmlformats.org/officeDocument/2006/relationships/image" Target="../media/image345.emf"/><Relationship Id="rId29" Type="http://schemas.openxmlformats.org/officeDocument/2006/relationships/oleObject" Target="../embeddings/oleObject322.bin"/><Relationship Id="rId1" Type="http://schemas.openxmlformats.org/officeDocument/2006/relationships/vmlDrawing" Target="../drawings/vmlDrawing58.vml"/><Relationship Id="rId6" Type="http://schemas.openxmlformats.org/officeDocument/2006/relationships/image" Target="../media/image338.emf"/><Relationship Id="rId11" Type="http://schemas.openxmlformats.org/officeDocument/2006/relationships/oleObject" Target="../embeddings/oleObject313.bin"/><Relationship Id="rId24" Type="http://schemas.openxmlformats.org/officeDocument/2006/relationships/image" Target="../media/image347.emf"/><Relationship Id="rId5" Type="http://schemas.openxmlformats.org/officeDocument/2006/relationships/oleObject" Target="../embeddings/oleObject310.bin"/><Relationship Id="rId15" Type="http://schemas.openxmlformats.org/officeDocument/2006/relationships/oleObject" Target="../embeddings/oleObject315.bin"/><Relationship Id="rId23" Type="http://schemas.openxmlformats.org/officeDocument/2006/relationships/oleObject" Target="../embeddings/oleObject319.bin"/><Relationship Id="rId28" Type="http://schemas.openxmlformats.org/officeDocument/2006/relationships/image" Target="../media/image349.emf"/><Relationship Id="rId10" Type="http://schemas.openxmlformats.org/officeDocument/2006/relationships/image" Target="../media/image340.emf"/><Relationship Id="rId19" Type="http://schemas.openxmlformats.org/officeDocument/2006/relationships/oleObject" Target="../embeddings/oleObject317.bin"/><Relationship Id="rId4" Type="http://schemas.openxmlformats.org/officeDocument/2006/relationships/image" Target="../media/image337.emf"/><Relationship Id="rId9" Type="http://schemas.openxmlformats.org/officeDocument/2006/relationships/oleObject" Target="../embeddings/oleObject312.bin"/><Relationship Id="rId14" Type="http://schemas.openxmlformats.org/officeDocument/2006/relationships/image" Target="../media/image342.emf"/><Relationship Id="rId22" Type="http://schemas.openxmlformats.org/officeDocument/2006/relationships/image" Target="../media/image346.emf"/><Relationship Id="rId27" Type="http://schemas.openxmlformats.org/officeDocument/2006/relationships/oleObject" Target="../embeddings/oleObject321.bin"/><Relationship Id="rId30" Type="http://schemas.openxmlformats.org/officeDocument/2006/relationships/image" Target="../media/image350.emf"/></Relationships>
</file>

<file path=ppt/slides/_rels/slide122.xml.rels><?xml version="1.0" encoding="UTF-8" standalone="yes"?>
<Relationships xmlns="http://schemas.openxmlformats.org/package/2006/relationships"><Relationship Id="rId8" Type="http://schemas.openxmlformats.org/officeDocument/2006/relationships/image" Target="../media/image353.emf"/><Relationship Id="rId3" Type="http://schemas.openxmlformats.org/officeDocument/2006/relationships/oleObject" Target="../embeddings/oleObject323.bin"/><Relationship Id="rId7" Type="http://schemas.openxmlformats.org/officeDocument/2006/relationships/oleObject" Target="../embeddings/oleObject325.bin"/><Relationship Id="rId12" Type="http://schemas.openxmlformats.org/officeDocument/2006/relationships/image" Target="../media/image355.emf"/><Relationship Id="rId2" Type="http://schemas.openxmlformats.org/officeDocument/2006/relationships/slideLayout" Target="../slideLayouts/slideLayout5.xml"/><Relationship Id="rId1" Type="http://schemas.openxmlformats.org/officeDocument/2006/relationships/vmlDrawing" Target="../drawings/vmlDrawing59.vml"/><Relationship Id="rId6" Type="http://schemas.openxmlformats.org/officeDocument/2006/relationships/image" Target="../media/image352.emf"/><Relationship Id="rId11" Type="http://schemas.openxmlformats.org/officeDocument/2006/relationships/oleObject" Target="../embeddings/oleObject327.bin"/><Relationship Id="rId5" Type="http://schemas.openxmlformats.org/officeDocument/2006/relationships/oleObject" Target="../embeddings/oleObject324.bin"/><Relationship Id="rId10" Type="http://schemas.openxmlformats.org/officeDocument/2006/relationships/image" Target="../media/image354.emf"/><Relationship Id="rId4" Type="http://schemas.openxmlformats.org/officeDocument/2006/relationships/image" Target="../media/image351.emf"/><Relationship Id="rId9" Type="http://schemas.openxmlformats.org/officeDocument/2006/relationships/oleObject" Target="../embeddings/oleObject326.bin"/></Relationships>
</file>

<file path=ppt/slides/_rels/slide123.xml.rels><?xml version="1.0" encoding="UTF-8" standalone="yes"?>
<Relationships xmlns="http://schemas.openxmlformats.org/package/2006/relationships"><Relationship Id="rId8" Type="http://schemas.openxmlformats.org/officeDocument/2006/relationships/image" Target="../media/image358.emf"/><Relationship Id="rId13" Type="http://schemas.openxmlformats.org/officeDocument/2006/relationships/oleObject" Target="../embeddings/oleObject333.bin"/><Relationship Id="rId18" Type="http://schemas.openxmlformats.org/officeDocument/2006/relationships/image" Target="../media/image363.emf"/><Relationship Id="rId26" Type="http://schemas.openxmlformats.org/officeDocument/2006/relationships/image" Target="../media/image367.emf"/><Relationship Id="rId3" Type="http://schemas.openxmlformats.org/officeDocument/2006/relationships/oleObject" Target="../embeddings/oleObject328.bin"/><Relationship Id="rId21" Type="http://schemas.openxmlformats.org/officeDocument/2006/relationships/oleObject" Target="../embeddings/oleObject337.bin"/><Relationship Id="rId7" Type="http://schemas.openxmlformats.org/officeDocument/2006/relationships/oleObject" Target="../embeddings/oleObject330.bin"/><Relationship Id="rId12" Type="http://schemas.openxmlformats.org/officeDocument/2006/relationships/image" Target="../media/image360.emf"/><Relationship Id="rId17" Type="http://schemas.openxmlformats.org/officeDocument/2006/relationships/oleObject" Target="../embeddings/oleObject335.bin"/><Relationship Id="rId25" Type="http://schemas.openxmlformats.org/officeDocument/2006/relationships/oleObject" Target="../embeddings/oleObject339.bin"/><Relationship Id="rId2" Type="http://schemas.openxmlformats.org/officeDocument/2006/relationships/slideLayout" Target="../slideLayouts/slideLayout5.xml"/><Relationship Id="rId16" Type="http://schemas.openxmlformats.org/officeDocument/2006/relationships/image" Target="../media/image362.emf"/><Relationship Id="rId20" Type="http://schemas.openxmlformats.org/officeDocument/2006/relationships/image" Target="../media/image364.emf"/><Relationship Id="rId1" Type="http://schemas.openxmlformats.org/officeDocument/2006/relationships/vmlDrawing" Target="../drawings/vmlDrawing60.vml"/><Relationship Id="rId6" Type="http://schemas.openxmlformats.org/officeDocument/2006/relationships/image" Target="../media/image357.emf"/><Relationship Id="rId11" Type="http://schemas.openxmlformats.org/officeDocument/2006/relationships/oleObject" Target="../embeddings/oleObject332.bin"/><Relationship Id="rId24" Type="http://schemas.openxmlformats.org/officeDocument/2006/relationships/image" Target="../media/image366.emf"/><Relationship Id="rId5" Type="http://schemas.openxmlformats.org/officeDocument/2006/relationships/oleObject" Target="../embeddings/oleObject329.bin"/><Relationship Id="rId15" Type="http://schemas.openxmlformats.org/officeDocument/2006/relationships/oleObject" Target="../embeddings/oleObject334.bin"/><Relationship Id="rId23" Type="http://schemas.openxmlformats.org/officeDocument/2006/relationships/oleObject" Target="../embeddings/oleObject338.bin"/><Relationship Id="rId10" Type="http://schemas.openxmlformats.org/officeDocument/2006/relationships/image" Target="../media/image359.emf"/><Relationship Id="rId19" Type="http://schemas.openxmlformats.org/officeDocument/2006/relationships/oleObject" Target="../embeddings/oleObject336.bin"/><Relationship Id="rId4" Type="http://schemas.openxmlformats.org/officeDocument/2006/relationships/image" Target="../media/image356.emf"/><Relationship Id="rId9" Type="http://schemas.openxmlformats.org/officeDocument/2006/relationships/oleObject" Target="../embeddings/oleObject331.bin"/><Relationship Id="rId14" Type="http://schemas.openxmlformats.org/officeDocument/2006/relationships/image" Target="../media/image361.emf"/><Relationship Id="rId22" Type="http://schemas.openxmlformats.org/officeDocument/2006/relationships/image" Target="../media/image365.emf"/></Relationships>
</file>

<file path=ppt/slides/_rels/slide124.xml.rels><?xml version="1.0" encoding="UTF-8" standalone="yes"?>
<Relationships xmlns="http://schemas.openxmlformats.org/package/2006/relationships"><Relationship Id="rId8" Type="http://schemas.openxmlformats.org/officeDocument/2006/relationships/image" Target="../media/image370.emf"/><Relationship Id="rId3" Type="http://schemas.openxmlformats.org/officeDocument/2006/relationships/oleObject" Target="../embeddings/oleObject340.bin"/><Relationship Id="rId7" Type="http://schemas.openxmlformats.org/officeDocument/2006/relationships/oleObject" Target="../embeddings/oleObject342.bin"/><Relationship Id="rId2" Type="http://schemas.openxmlformats.org/officeDocument/2006/relationships/slideLayout" Target="../slideLayouts/slideLayout5.xml"/><Relationship Id="rId1" Type="http://schemas.openxmlformats.org/officeDocument/2006/relationships/vmlDrawing" Target="../drawings/vmlDrawing61.vml"/><Relationship Id="rId6" Type="http://schemas.openxmlformats.org/officeDocument/2006/relationships/image" Target="../media/image369.emf"/><Relationship Id="rId5" Type="http://schemas.openxmlformats.org/officeDocument/2006/relationships/oleObject" Target="../embeddings/oleObject341.bin"/><Relationship Id="rId10" Type="http://schemas.openxmlformats.org/officeDocument/2006/relationships/image" Target="../media/image371.emf"/><Relationship Id="rId4" Type="http://schemas.openxmlformats.org/officeDocument/2006/relationships/image" Target="../media/image368.emf"/><Relationship Id="rId9" Type="http://schemas.openxmlformats.org/officeDocument/2006/relationships/oleObject" Target="../embeddings/oleObject343.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346.bin"/><Relationship Id="rId3" Type="http://schemas.openxmlformats.org/officeDocument/2006/relationships/oleObject" Target="../embeddings/oleObject344.bin"/><Relationship Id="rId7" Type="http://schemas.openxmlformats.org/officeDocument/2006/relationships/image" Target="../media/image374.png"/><Relationship Id="rId2" Type="http://schemas.openxmlformats.org/officeDocument/2006/relationships/slideLayout" Target="../slideLayouts/slideLayout5.xml"/><Relationship Id="rId1" Type="http://schemas.openxmlformats.org/officeDocument/2006/relationships/vmlDrawing" Target="../drawings/vmlDrawing62.vml"/><Relationship Id="rId6" Type="http://schemas.openxmlformats.org/officeDocument/2006/relationships/oleObject" Target="../embeddings/oleObject345.bin"/><Relationship Id="rId5" Type="http://schemas.openxmlformats.org/officeDocument/2006/relationships/image" Target="../media/image372.jpeg"/><Relationship Id="rId4" Type="http://schemas.openxmlformats.org/officeDocument/2006/relationships/image" Target="../media/image373.png"/><Relationship Id="rId9" Type="http://schemas.openxmlformats.org/officeDocument/2006/relationships/image" Target="../media/image375.png"/></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347.bin"/><Relationship Id="rId2" Type="http://schemas.openxmlformats.org/officeDocument/2006/relationships/slideLayout" Target="../slideLayouts/slideLayout5.xml"/><Relationship Id="rId1" Type="http://schemas.openxmlformats.org/officeDocument/2006/relationships/vmlDrawing" Target="../drawings/vmlDrawing63.vml"/><Relationship Id="rId6" Type="http://schemas.openxmlformats.org/officeDocument/2006/relationships/image" Target="../media/image377.wmf"/><Relationship Id="rId5" Type="http://schemas.openxmlformats.org/officeDocument/2006/relationships/oleObject" Target="../embeddings/oleObject348.bin"/><Relationship Id="rId4" Type="http://schemas.openxmlformats.org/officeDocument/2006/relationships/image" Target="../media/image376.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hyperlink" Target="Circuit_Files/Chapter6/&#30002;&#31867;&#21151;&#25918;.ms12" TargetMode="Externa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381.emf"/><Relationship Id="rId3" Type="http://schemas.openxmlformats.org/officeDocument/2006/relationships/oleObject" Target="../embeddings/oleObject349.bin"/><Relationship Id="rId7" Type="http://schemas.openxmlformats.org/officeDocument/2006/relationships/oleObject" Target="../embeddings/oleObject351.bin"/><Relationship Id="rId2" Type="http://schemas.openxmlformats.org/officeDocument/2006/relationships/slideLayout" Target="../slideLayouts/slideLayout5.xml"/><Relationship Id="rId1" Type="http://schemas.openxmlformats.org/officeDocument/2006/relationships/vmlDrawing" Target="../drawings/vmlDrawing64.vml"/><Relationship Id="rId6" Type="http://schemas.openxmlformats.org/officeDocument/2006/relationships/image" Target="../media/image380.emf"/><Relationship Id="rId5" Type="http://schemas.openxmlformats.org/officeDocument/2006/relationships/oleObject" Target="../embeddings/oleObject350.bin"/><Relationship Id="rId4" Type="http://schemas.openxmlformats.org/officeDocument/2006/relationships/image" Target="../media/image379.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8" Type="http://schemas.openxmlformats.org/officeDocument/2006/relationships/image" Target="../media/image384.emf"/><Relationship Id="rId3" Type="http://schemas.openxmlformats.org/officeDocument/2006/relationships/oleObject" Target="../embeddings/oleObject352.bin"/><Relationship Id="rId7" Type="http://schemas.openxmlformats.org/officeDocument/2006/relationships/oleObject" Target="../embeddings/oleObject354.bin"/><Relationship Id="rId12" Type="http://schemas.openxmlformats.org/officeDocument/2006/relationships/image" Target="../media/image386.emf"/><Relationship Id="rId2" Type="http://schemas.openxmlformats.org/officeDocument/2006/relationships/slideLayout" Target="../slideLayouts/slideLayout5.xml"/><Relationship Id="rId1" Type="http://schemas.openxmlformats.org/officeDocument/2006/relationships/vmlDrawing" Target="../drawings/vmlDrawing65.vml"/><Relationship Id="rId6" Type="http://schemas.openxmlformats.org/officeDocument/2006/relationships/image" Target="../media/image383.wmf"/><Relationship Id="rId11" Type="http://schemas.openxmlformats.org/officeDocument/2006/relationships/oleObject" Target="../embeddings/oleObject356.bin"/><Relationship Id="rId5" Type="http://schemas.openxmlformats.org/officeDocument/2006/relationships/oleObject" Target="../embeddings/oleObject353.bin"/><Relationship Id="rId10" Type="http://schemas.openxmlformats.org/officeDocument/2006/relationships/image" Target="../media/image385.emf"/><Relationship Id="rId4" Type="http://schemas.openxmlformats.org/officeDocument/2006/relationships/image" Target="../media/image382.emf"/><Relationship Id="rId9" Type="http://schemas.openxmlformats.org/officeDocument/2006/relationships/oleObject" Target="../embeddings/oleObject355.bin"/></Relationships>
</file>

<file path=ppt/slides/_rels/slide136.xml.rels><?xml version="1.0" encoding="UTF-8" standalone="yes"?>
<Relationships xmlns="http://schemas.openxmlformats.org/package/2006/relationships"><Relationship Id="rId8" Type="http://schemas.openxmlformats.org/officeDocument/2006/relationships/image" Target="../media/image389.emf"/><Relationship Id="rId3" Type="http://schemas.openxmlformats.org/officeDocument/2006/relationships/oleObject" Target="../embeddings/oleObject357.bin"/><Relationship Id="rId7" Type="http://schemas.openxmlformats.org/officeDocument/2006/relationships/oleObject" Target="../embeddings/oleObject359.bin"/><Relationship Id="rId2" Type="http://schemas.openxmlformats.org/officeDocument/2006/relationships/slideLayout" Target="../slideLayouts/slideLayout5.xml"/><Relationship Id="rId1" Type="http://schemas.openxmlformats.org/officeDocument/2006/relationships/vmlDrawing" Target="../drawings/vmlDrawing66.vml"/><Relationship Id="rId6" Type="http://schemas.openxmlformats.org/officeDocument/2006/relationships/image" Target="../media/image388.emf"/><Relationship Id="rId5" Type="http://schemas.openxmlformats.org/officeDocument/2006/relationships/oleObject" Target="../embeddings/oleObject358.bin"/><Relationship Id="rId10" Type="http://schemas.openxmlformats.org/officeDocument/2006/relationships/image" Target="../media/image390.jpeg"/><Relationship Id="rId4" Type="http://schemas.openxmlformats.org/officeDocument/2006/relationships/image" Target="../media/image387.emf"/><Relationship Id="rId9" Type="http://schemas.openxmlformats.org/officeDocument/2006/relationships/hyperlink" Target="Circuit_Files/Chapter6/OTL.ms12"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hyperlink" Target="Circuit_Files/Chapter6/&#30002;&#20057;&#31867;OTL.ms12"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9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hyperlink" Target="Circuit_Files/Chapter6/OCL.ms12" TargetMode="Externa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8" Type="http://schemas.openxmlformats.org/officeDocument/2006/relationships/image" Target="../media/image395.emf"/><Relationship Id="rId3" Type="http://schemas.openxmlformats.org/officeDocument/2006/relationships/oleObject" Target="../embeddings/oleObject360.bin"/><Relationship Id="rId7" Type="http://schemas.openxmlformats.org/officeDocument/2006/relationships/oleObject" Target="../embeddings/oleObject362.bin"/><Relationship Id="rId2" Type="http://schemas.openxmlformats.org/officeDocument/2006/relationships/slideLayout" Target="../slideLayouts/slideLayout5.xml"/><Relationship Id="rId1" Type="http://schemas.openxmlformats.org/officeDocument/2006/relationships/vmlDrawing" Target="../drawings/vmlDrawing67.vml"/><Relationship Id="rId6" Type="http://schemas.openxmlformats.org/officeDocument/2006/relationships/image" Target="../media/image394.emf"/><Relationship Id="rId5" Type="http://schemas.openxmlformats.org/officeDocument/2006/relationships/oleObject" Target="../embeddings/oleObject361.bin"/><Relationship Id="rId10" Type="http://schemas.openxmlformats.org/officeDocument/2006/relationships/image" Target="../media/image396.wmf"/><Relationship Id="rId4" Type="http://schemas.openxmlformats.org/officeDocument/2006/relationships/image" Target="../media/image393.emf"/><Relationship Id="rId9" Type="http://schemas.openxmlformats.org/officeDocument/2006/relationships/oleObject" Target="../embeddings/oleObject363.bin"/></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364.bin"/><Relationship Id="rId2" Type="http://schemas.openxmlformats.org/officeDocument/2006/relationships/slideLayout" Target="../slideLayouts/slideLayout5.xml"/><Relationship Id="rId1" Type="http://schemas.openxmlformats.org/officeDocument/2006/relationships/vmlDrawing" Target="../drawings/vmlDrawing68.vml"/><Relationship Id="rId6" Type="http://schemas.openxmlformats.org/officeDocument/2006/relationships/image" Target="../media/image398.wmf"/><Relationship Id="rId5" Type="http://schemas.openxmlformats.org/officeDocument/2006/relationships/oleObject" Target="../embeddings/oleObject365.bin"/><Relationship Id="rId4" Type="http://schemas.openxmlformats.org/officeDocument/2006/relationships/image" Target="../media/image397.w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366.bin"/><Relationship Id="rId2" Type="http://schemas.openxmlformats.org/officeDocument/2006/relationships/slideLayout" Target="../slideLayouts/slideLayout5.xml"/><Relationship Id="rId1" Type="http://schemas.openxmlformats.org/officeDocument/2006/relationships/vmlDrawing" Target="../drawings/vmlDrawing69.vml"/><Relationship Id="rId4" Type="http://schemas.openxmlformats.org/officeDocument/2006/relationships/image" Target="../media/image399.emf"/></Relationships>
</file>

<file path=ppt/slides/_rels/slide147.xml.rels><?xml version="1.0" encoding="UTF-8" standalone="yes"?>
<Relationships xmlns="http://schemas.openxmlformats.org/package/2006/relationships"><Relationship Id="rId8" Type="http://schemas.openxmlformats.org/officeDocument/2006/relationships/image" Target="../media/image402.emf"/><Relationship Id="rId3" Type="http://schemas.openxmlformats.org/officeDocument/2006/relationships/oleObject" Target="../embeddings/oleObject367.bin"/><Relationship Id="rId7" Type="http://schemas.openxmlformats.org/officeDocument/2006/relationships/oleObject" Target="../embeddings/oleObject369.bin"/><Relationship Id="rId12" Type="http://schemas.openxmlformats.org/officeDocument/2006/relationships/image" Target="../media/image399.emf"/><Relationship Id="rId2" Type="http://schemas.openxmlformats.org/officeDocument/2006/relationships/slideLayout" Target="../slideLayouts/slideLayout5.xml"/><Relationship Id="rId1" Type="http://schemas.openxmlformats.org/officeDocument/2006/relationships/vmlDrawing" Target="../drawings/vmlDrawing70.vml"/><Relationship Id="rId6" Type="http://schemas.openxmlformats.org/officeDocument/2006/relationships/image" Target="../media/image401.emf"/><Relationship Id="rId11" Type="http://schemas.openxmlformats.org/officeDocument/2006/relationships/oleObject" Target="../embeddings/oleObject371.bin"/><Relationship Id="rId5" Type="http://schemas.openxmlformats.org/officeDocument/2006/relationships/oleObject" Target="../embeddings/oleObject368.bin"/><Relationship Id="rId10" Type="http://schemas.openxmlformats.org/officeDocument/2006/relationships/image" Target="../media/image403.emf"/><Relationship Id="rId4" Type="http://schemas.openxmlformats.org/officeDocument/2006/relationships/image" Target="../media/image400.emf"/><Relationship Id="rId9" Type="http://schemas.openxmlformats.org/officeDocument/2006/relationships/oleObject" Target="../embeddings/oleObject370.bin"/></Relationships>
</file>

<file path=ppt/slides/_rels/slide148.xml.rels><?xml version="1.0" encoding="UTF-8" standalone="yes"?>
<Relationships xmlns="http://schemas.openxmlformats.org/package/2006/relationships"><Relationship Id="rId8" Type="http://schemas.openxmlformats.org/officeDocument/2006/relationships/image" Target="../media/image406.emf"/><Relationship Id="rId3" Type="http://schemas.openxmlformats.org/officeDocument/2006/relationships/oleObject" Target="../embeddings/oleObject372.bin"/><Relationship Id="rId7" Type="http://schemas.openxmlformats.org/officeDocument/2006/relationships/oleObject" Target="../embeddings/oleObject374.bin"/><Relationship Id="rId12" Type="http://schemas.openxmlformats.org/officeDocument/2006/relationships/image" Target="../media/image408.emf"/><Relationship Id="rId2" Type="http://schemas.openxmlformats.org/officeDocument/2006/relationships/slideLayout" Target="../slideLayouts/slideLayout5.xml"/><Relationship Id="rId1" Type="http://schemas.openxmlformats.org/officeDocument/2006/relationships/vmlDrawing" Target="../drawings/vmlDrawing71.vml"/><Relationship Id="rId6" Type="http://schemas.openxmlformats.org/officeDocument/2006/relationships/image" Target="../media/image405.emf"/><Relationship Id="rId11" Type="http://schemas.openxmlformats.org/officeDocument/2006/relationships/oleObject" Target="../embeddings/oleObject376.bin"/><Relationship Id="rId5" Type="http://schemas.openxmlformats.org/officeDocument/2006/relationships/oleObject" Target="../embeddings/oleObject373.bin"/><Relationship Id="rId10" Type="http://schemas.openxmlformats.org/officeDocument/2006/relationships/image" Target="../media/image407.emf"/><Relationship Id="rId4" Type="http://schemas.openxmlformats.org/officeDocument/2006/relationships/image" Target="../media/image404.wmf"/><Relationship Id="rId9" Type="http://schemas.openxmlformats.org/officeDocument/2006/relationships/oleObject" Target="../embeddings/oleObject375.bin"/></Relationships>
</file>

<file path=ppt/slides/_rels/slide149.xml.rels><?xml version="1.0" encoding="UTF-8" standalone="yes"?>
<Relationships xmlns="http://schemas.openxmlformats.org/package/2006/relationships"><Relationship Id="rId8" Type="http://schemas.openxmlformats.org/officeDocument/2006/relationships/image" Target="../media/image411.emf"/><Relationship Id="rId13" Type="http://schemas.openxmlformats.org/officeDocument/2006/relationships/oleObject" Target="../embeddings/oleObject382.bin"/><Relationship Id="rId18" Type="http://schemas.openxmlformats.org/officeDocument/2006/relationships/image" Target="../media/image416.emf"/><Relationship Id="rId3" Type="http://schemas.openxmlformats.org/officeDocument/2006/relationships/oleObject" Target="../embeddings/oleObject377.bin"/><Relationship Id="rId21" Type="http://schemas.openxmlformats.org/officeDocument/2006/relationships/oleObject" Target="../embeddings/oleObject386.bin"/><Relationship Id="rId7" Type="http://schemas.openxmlformats.org/officeDocument/2006/relationships/oleObject" Target="../embeddings/oleObject379.bin"/><Relationship Id="rId12" Type="http://schemas.openxmlformats.org/officeDocument/2006/relationships/image" Target="../media/image413.emf"/><Relationship Id="rId17" Type="http://schemas.openxmlformats.org/officeDocument/2006/relationships/oleObject" Target="../embeddings/oleObject384.bin"/><Relationship Id="rId2" Type="http://schemas.openxmlformats.org/officeDocument/2006/relationships/slideLayout" Target="../slideLayouts/slideLayout5.xml"/><Relationship Id="rId16" Type="http://schemas.openxmlformats.org/officeDocument/2006/relationships/image" Target="../media/image415.emf"/><Relationship Id="rId20" Type="http://schemas.openxmlformats.org/officeDocument/2006/relationships/image" Target="../media/image417.emf"/><Relationship Id="rId1" Type="http://schemas.openxmlformats.org/officeDocument/2006/relationships/vmlDrawing" Target="../drawings/vmlDrawing72.vml"/><Relationship Id="rId6" Type="http://schemas.openxmlformats.org/officeDocument/2006/relationships/image" Target="../media/image410.emf"/><Relationship Id="rId11" Type="http://schemas.openxmlformats.org/officeDocument/2006/relationships/oleObject" Target="../embeddings/oleObject381.bin"/><Relationship Id="rId24" Type="http://schemas.openxmlformats.org/officeDocument/2006/relationships/image" Target="../media/image399.emf"/><Relationship Id="rId5" Type="http://schemas.openxmlformats.org/officeDocument/2006/relationships/oleObject" Target="../embeddings/oleObject378.bin"/><Relationship Id="rId15" Type="http://schemas.openxmlformats.org/officeDocument/2006/relationships/oleObject" Target="../embeddings/oleObject383.bin"/><Relationship Id="rId23" Type="http://schemas.openxmlformats.org/officeDocument/2006/relationships/oleObject" Target="../embeddings/oleObject387.bin"/><Relationship Id="rId10" Type="http://schemas.openxmlformats.org/officeDocument/2006/relationships/image" Target="../media/image412.emf"/><Relationship Id="rId19" Type="http://schemas.openxmlformats.org/officeDocument/2006/relationships/oleObject" Target="../embeddings/oleObject385.bin"/><Relationship Id="rId4" Type="http://schemas.openxmlformats.org/officeDocument/2006/relationships/image" Target="../media/image409.emf"/><Relationship Id="rId9" Type="http://schemas.openxmlformats.org/officeDocument/2006/relationships/oleObject" Target="../embeddings/oleObject380.bin"/><Relationship Id="rId14" Type="http://schemas.openxmlformats.org/officeDocument/2006/relationships/image" Target="../media/image414.emf"/><Relationship Id="rId22" Type="http://schemas.openxmlformats.org/officeDocument/2006/relationships/image" Target="../media/image41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421.wmf"/><Relationship Id="rId13" Type="http://schemas.openxmlformats.org/officeDocument/2006/relationships/oleObject" Target="../embeddings/oleObject393.bin"/><Relationship Id="rId18" Type="http://schemas.openxmlformats.org/officeDocument/2006/relationships/image" Target="../media/image426.wmf"/><Relationship Id="rId26" Type="http://schemas.openxmlformats.org/officeDocument/2006/relationships/image" Target="../media/image430.wmf"/><Relationship Id="rId3" Type="http://schemas.openxmlformats.org/officeDocument/2006/relationships/oleObject" Target="../embeddings/oleObject388.bin"/><Relationship Id="rId21" Type="http://schemas.openxmlformats.org/officeDocument/2006/relationships/oleObject" Target="../embeddings/oleObject397.bin"/><Relationship Id="rId34" Type="http://schemas.openxmlformats.org/officeDocument/2006/relationships/image" Target="../media/image434.wmf"/><Relationship Id="rId7" Type="http://schemas.openxmlformats.org/officeDocument/2006/relationships/oleObject" Target="../embeddings/oleObject390.bin"/><Relationship Id="rId12" Type="http://schemas.openxmlformats.org/officeDocument/2006/relationships/image" Target="../media/image423.wmf"/><Relationship Id="rId17" Type="http://schemas.openxmlformats.org/officeDocument/2006/relationships/oleObject" Target="../embeddings/oleObject395.bin"/><Relationship Id="rId25" Type="http://schemas.openxmlformats.org/officeDocument/2006/relationships/oleObject" Target="../embeddings/oleObject399.bin"/><Relationship Id="rId33" Type="http://schemas.openxmlformats.org/officeDocument/2006/relationships/oleObject" Target="../embeddings/oleObject403.bin"/><Relationship Id="rId2" Type="http://schemas.openxmlformats.org/officeDocument/2006/relationships/slideLayout" Target="../slideLayouts/slideLayout5.xml"/><Relationship Id="rId16" Type="http://schemas.openxmlformats.org/officeDocument/2006/relationships/image" Target="../media/image425.wmf"/><Relationship Id="rId20" Type="http://schemas.openxmlformats.org/officeDocument/2006/relationships/image" Target="../media/image427.wmf"/><Relationship Id="rId29" Type="http://schemas.openxmlformats.org/officeDocument/2006/relationships/oleObject" Target="../embeddings/oleObject401.bin"/><Relationship Id="rId1" Type="http://schemas.openxmlformats.org/officeDocument/2006/relationships/vmlDrawing" Target="../drawings/vmlDrawing73.vml"/><Relationship Id="rId6" Type="http://schemas.openxmlformats.org/officeDocument/2006/relationships/image" Target="../media/image420.wmf"/><Relationship Id="rId11" Type="http://schemas.openxmlformats.org/officeDocument/2006/relationships/oleObject" Target="../embeddings/oleObject392.bin"/><Relationship Id="rId24" Type="http://schemas.openxmlformats.org/officeDocument/2006/relationships/image" Target="../media/image429.wmf"/><Relationship Id="rId32" Type="http://schemas.openxmlformats.org/officeDocument/2006/relationships/image" Target="../media/image433.wmf"/><Relationship Id="rId5" Type="http://schemas.openxmlformats.org/officeDocument/2006/relationships/oleObject" Target="../embeddings/oleObject389.bin"/><Relationship Id="rId15" Type="http://schemas.openxmlformats.org/officeDocument/2006/relationships/oleObject" Target="../embeddings/oleObject394.bin"/><Relationship Id="rId23" Type="http://schemas.openxmlformats.org/officeDocument/2006/relationships/oleObject" Target="../embeddings/oleObject398.bin"/><Relationship Id="rId28" Type="http://schemas.openxmlformats.org/officeDocument/2006/relationships/image" Target="../media/image431.wmf"/><Relationship Id="rId36" Type="http://schemas.openxmlformats.org/officeDocument/2006/relationships/image" Target="../media/image399.emf"/><Relationship Id="rId10" Type="http://schemas.openxmlformats.org/officeDocument/2006/relationships/image" Target="../media/image422.wmf"/><Relationship Id="rId19" Type="http://schemas.openxmlformats.org/officeDocument/2006/relationships/oleObject" Target="../embeddings/oleObject396.bin"/><Relationship Id="rId31" Type="http://schemas.openxmlformats.org/officeDocument/2006/relationships/oleObject" Target="../embeddings/oleObject402.bin"/><Relationship Id="rId4" Type="http://schemas.openxmlformats.org/officeDocument/2006/relationships/image" Target="../media/image419.wmf"/><Relationship Id="rId9" Type="http://schemas.openxmlformats.org/officeDocument/2006/relationships/oleObject" Target="../embeddings/oleObject391.bin"/><Relationship Id="rId14" Type="http://schemas.openxmlformats.org/officeDocument/2006/relationships/image" Target="../media/image424.wmf"/><Relationship Id="rId22" Type="http://schemas.openxmlformats.org/officeDocument/2006/relationships/image" Target="../media/image428.wmf"/><Relationship Id="rId27" Type="http://schemas.openxmlformats.org/officeDocument/2006/relationships/oleObject" Target="../embeddings/oleObject400.bin"/><Relationship Id="rId30" Type="http://schemas.openxmlformats.org/officeDocument/2006/relationships/image" Target="../media/image432.wmf"/><Relationship Id="rId35" Type="http://schemas.openxmlformats.org/officeDocument/2006/relationships/oleObject" Target="../embeddings/oleObject404.bin"/></Relationships>
</file>

<file path=ppt/slides/_rels/slide151.xml.rels><?xml version="1.0" encoding="UTF-8" standalone="yes"?>
<Relationships xmlns="http://schemas.openxmlformats.org/package/2006/relationships"><Relationship Id="rId8" Type="http://schemas.openxmlformats.org/officeDocument/2006/relationships/image" Target="../media/image437.emf"/><Relationship Id="rId13" Type="http://schemas.openxmlformats.org/officeDocument/2006/relationships/oleObject" Target="../embeddings/oleObject410.bin"/><Relationship Id="rId18" Type="http://schemas.openxmlformats.org/officeDocument/2006/relationships/image" Target="../media/image442.emf"/><Relationship Id="rId3" Type="http://schemas.openxmlformats.org/officeDocument/2006/relationships/oleObject" Target="../embeddings/oleObject405.bin"/><Relationship Id="rId21" Type="http://schemas.openxmlformats.org/officeDocument/2006/relationships/oleObject" Target="../embeddings/oleObject414.bin"/><Relationship Id="rId7" Type="http://schemas.openxmlformats.org/officeDocument/2006/relationships/oleObject" Target="../embeddings/oleObject407.bin"/><Relationship Id="rId12" Type="http://schemas.openxmlformats.org/officeDocument/2006/relationships/image" Target="../media/image439.emf"/><Relationship Id="rId17" Type="http://schemas.openxmlformats.org/officeDocument/2006/relationships/oleObject" Target="../embeddings/oleObject412.bin"/><Relationship Id="rId2" Type="http://schemas.openxmlformats.org/officeDocument/2006/relationships/slideLayout" Target="../slideLayouts/slideLayout5.xml"/><Relationship Id="rId16" Type="http://schemas.openxmlformats.org/officeDocument/2006/relationships/image" Target="../media/image441.emf"/><Relationship Id="rId20" Type="http://schemas.openxmlformats.org/officeDocument/2006/relationships/image" Target="../media/image443.emf"/><Relationship Id="rId1" Type="http://schemas.openxmlformats.org/officeDocument/2006/relationships/vmlDrawing" Target="../drawings/vmlDrawing74.vml"/><Relationship Id="rId6" Type="http://schemas.openxmlformats.org/officeDocument/2006/relationships/image" Target="../media/image436.emf"/><Relationship Id="rId11" Type="http://schemas.openxmlformats.org/officeDocument/2006/relationships/oleObject" Target="../embeddings/oleObject409.bin"/><Relationship Id="rId5" Type="http://schemas.openxmlformats.org/officeDocument/2006/relationships/oleObject" Target="../embeddings/oleObject406.bin"/><Relationship Id="rId15" Type="http://schemas.openxmlformats.org/officeDocument/2006/relationships/oleObject" Target="../embeddings/oleObject411.bin"/><Relationship Id="rId10" Type="http://schemas.openxmlformats.org/officeDocument/2006/relationships/image" Target="../media/image438.emf"/><Relationship Id="rId19" Type="http://schemas.openxmlformats.org/officeDocument/2006/relationships/oleObject" Target="../embeddings/oleObject413.bin"/><Relationship Id="rId4" Type="http://schemas.openxmlformats.org/officeDocument/2006/relationships/image" Target="../media/image435.emf"/><Relationship Id="rId9" Type="http://schemas.openxmlformats.org/officeDocument/2006/relationships/oleObject" Target="../embeddings/oleObject408.bin"/><Relationship Id="rId14" Type="http://schemas.openxmlformats.org/officeDocument/2006/relationships/image" Target="../media/image440.emf"/><Relationship Id="rId22" Type="http://schemas.openxmlformats.org/officeDocument/2006/relationships/image" Target="../media/image444.emf"/></Relationships>
</file>

<file path=ppt/slides/_rels/slide152.xml.rels><?xml version="1.0" encoding="UTF-8" standalone="yes"?>
<Relationships xmlns="http://schemas.openxmlformats.org/package/2006/relationships"><Relationship Id="rId8" Type="http://schemas.openxmlformats.org/officeDocument/2006/relationships/image" Target="../media/image447.emf"/><Relationship Id="rId13" Type="http://schemas.openxmlformats.org/officeDocument/2006/relationships/oleObject" Target="../embeddings/oleObject420.bin"/><Relationship Id="rId18" Type="http://schemas.openxmlformats.org/officeDocument/2006/relationships/image" Target="../media/image452.emf"/><Relationship Id="rId3" Type="http://schemas.openxmlformats.org/officeDocument/2006/relationships/oleObject" Target="../embeddings/oleObject415.bin"/><Relationship Id="rId21" Type="http://schemas.openxmlformats.org/officeDocument/2006/relationships/oleObject" Target="../embeddings/oleObject424.bin"/><Relationship Id="rId7" Type="http://schemas.openxmlformats.org/officeDocument/2006/relationships/oleObject" Target="../embeddings/oleObject417.bin"/><Relationship Id="rId12" Type="http://schemas.openxmlformats.org/officeDocument/2006/relationships/image" Target="../media/image449.emf"/><Relationship Id="rId17" Type="http://schemas.openxmlformats.org/officeDocument/2006/relationships/oleObject" Target="../embeddings/oleObject422.bin"/><Relationship Id="rId2" Type="http://schemas.openxmlformats.org/officeDocument/2006/relationships/slideLayout" Target="../slideLayouts/slideLayout5.xml"/><Relationship Id="rId16" Type="http://schemas.openxmlformats.org/officeDocument/2006/relationships/image" Target="../media/image451.emf"/><Relationship Id="rId20" Type="http://schemas.openxmlformats.org/officeDocument/2006/relationships/image" Target="../media/image453.emf"/><Relationship Id="rId1" Type="http://schemas.openxmlformats.org/officeDocument/2006/relationships/vmlDrawing" Target="../drawings/vmlDrawing75.vml"/><Relationship Id="rId6" Type="http://schemas.openxmlformats.org/officeDocument/2006/relationships/image" Target="../media/image446.emf"/><Relationship Id="rId11" Type="http://schemas.openxmlformats.org/officeDocument/2006/relationships/oleObject" Target="../embeddings/oleObject419.bin"/><Relationship Id="rId5" Type="http://schemas.openxmlformats.org/officeDocument/2006/relationships/oleObject" Target="../embeddings/oleObject416.bin"/><Relationship Id="rId15" Type="http://schemas.openxmlformats.org/officeDocument/2006/relationships/oleObject" Target="../embeddings/oleObject421.bin"/><Relationship Id="rId10" Type="http://schemas.openxmlformats.org/officeDocument/2006/relationships/image" Target="../media/image448.emf"/><Relationship Id="rId19" Type="http://schemas.openxmlformats.org/officeDocument/2006/relationships/oleObject" Target="../embeddings/oleObject423.bin"/><Relationship Id="rId4" Type="http://schemas.openxmlformats.org/officeDocument/2006/relationships/image" Target="../media/image445.emf"/><Relationship Id="rId9" Type="http://schemas.openxmlformats.org/officeDocument/2006/relationships/oleObject" Target="../embeddings/oleObject418.bin"/><Relationship Id="rId14" Type="http://schemas.openxmlformats.org/officeDocument/2006/relationships/image" Target="../media/image450.emf"/><Relationship Id="rId22" Type="http://schemas.openxmlformats.org/officeDocument/2006/relationships/image" Target="../media/image454.emf"/></Relationships>
</file>

<file path=ppt/slides/_rels/slide153.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hyperlink" Target="Circuit_Files/Chapter6/&#38459;&#23481;&#32806;&#21512;&#25918;&#22823;&#30005;&#36335;.ms12" TargetMode="Externa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425.bin"/><Relationship Id="rId2" Type="http://schemas.openxmlformats.org/officeDocument/2006/relationships/slideLayout" Target="../slideLayouts/slideLayout5.xml"/><Relationship Id="rId1" Type="http://schemas.openxmlformats.org/officeDocument/2006/relationships/vmlDrawing" Target="../drawings/vmlDrawing76.vml"/><Relationship Id="rId4" Type="http://schemas.openxmlformats.org/officeDocument/2006/relationships/image" Target="../media/image456.emf"/></Relationships>
</file>

<file path=ppt/slides/_rels/slide156.xml.rels><?xml version="1.0" encoding="UTF-8" standalone="yes"?>
<Relationships xmlns="http://schemas.openxmlformats.org/package/2006/relationships"><Relationship Id="rId2" Type="http://schemas.openxmlformats.org/officeDocument/2006/relationships/image" Target="../media/image457.emf"/><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426.bin"/><Relationship Id="rId2" Type="http://schemas.openxmlformats.org/officeDocument/2006/relationships/slideLayout" Target="../slideLayouts/slideLayout5.xml"/><Relationship Id="rId1" Type="http://schemas.openxmlformats.org/officeDocument/2006/relationships/vmlDrawing" Target="../drawings/vmlDrawing77.vml"/><Relationship Id="rId6" Type="http://schemas.openxmlformats.org/officeDocument/2006/relationships/image" Target="../media/image460.emf"/><Relationship Id="rId5" Type="http://schemas.openxmlformats.org/officeDocument/2006/relationships/oleObject" Target="../embeddings/oleObject427.bin"/><Relationship Id="rId4" Type="http://schemas.openxmlformats.org/officeDocument/2006/relationships/image" Target="../media/image45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hyperlink" Target="../../Teaching/Electric%20Circuits%20and%20Analog%20Electronics/elec10_2.ewb" TargetMode="External"/><Relationship Id="rId2" Type="http://schemas.openxmlformats.org/officeDocument/2006/relationships/hyperlink" Target="../../Teaching/Electric%20Circuits%20and%20Analog%20Electronics/elec10_1.ewb" TargetMode="External"/><Relationship Id="rId1" Type="http://schemas.openxmlformats.org/officeDocument/2006/relationships/slideLayout" Target="../slideLayouts/slideLayout5.xml"/><Relationship Id="rId5" Type="http://schemas.openxmlformats.org/officeDocument/2006/relationships/hyperlink" Target="../../Teaching/Electric%20Circuits%20and%20Analog%20Electronics/elec10_4.ewb" TargetMode="External"/><Relationship Id="rId4" Type="http://schemas.openxmlformats.org/officeDocument/2006/relationships/hyperlink" Target="../../Teaching/Electric%20Circuits%20and%20Analog%20Electronics/elec10_3.ewb"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4.wmf"/></Relationships>
</file>

<file path=ppt/slides/_rels/slide170.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428.bin"/><Relationship Id="rId2" Type="http://schemas.openxmlformats.org/officeDocument/2006/relationships/slideLayout" Target="../slideLayouts/slideLayout5.xml"/><Relationship Id="rId1" Type="http://schemas.openxmlformats.org/officeDocument/2006/relationships/vmlDrawing" Target="../drawings/vmlDrawing78.vml"/><Relationship Id="rId6" Type="http://schemas.openxmlformats.org/officeDocument/2006/relationships/image" Target="../media/image466.emf"/><Relationship Id="rId5" Type="http://schemas.openxmlformats.org/officeDocument/2006/relationships/oleObject" Target="../embeddings/oleObject429.bin"/><Relationship Id="rId4" Type="http://schemas.openxmlformats.org/officeDocument/2006/relationships/image" Target="../media/image465.emf"/></Relationships>
</file>

<file path=ppt/slides/_rels/slide174.xml.rels><?xml version="1.0" encoding="UTF-8" standalone="yes"?>
<Relationships xmlns="http://schemas.openxmlformats.org/package/2006/relationships"><Relationship Id="rId8" Type="http://schemas.openxmlformats.org/officeDocument/2006/relationships/image" Target="../media/image469.wmf"/><Relationship Id="rId3" Type="http://schemas.openxmlformats.org/officeDocument/2006/relationships/oleObject" Target="../embeddings/oleObject430.bin"/><Relationship Id="rId7" Type="http://schemas.openxmlformats.org/officeDocument/2006/relationships/oleObject" Target="../embeddings/oleObject432.bin"/><Relationship Id="rId2" Type="http://schemas.openxmlformats.org/officeDocument/2006/relationships/slideLayout" Target="../slideLayouts/slideLayout5.xml"/><Relationship Id="rId1" Type="http://schemas.openxmlformats.org/officeDocument/2006/relationships/vmlDrawing" Target="../drawings/vmlDrawing79.vml"/><Relationship Id="rId6" Type="http://schemas.openxmlformats.org/officeDocument/2006/relationships/image" Target="../media/image468.wmf"/><Relationship Id="rId5" Type="http://schemas.openxmlformats.org/officeDocument/2006/relationships/oleObject" Target="../embeddings/oleObject431.bin"/><Relationship Id="rId10" Type="http://schemas.openxmlformats.org/officeDocument/2006/relationships/image" Target="../media/image470.wmf"/><Relationship Id="rId4" Type="http://schemas.openxmlformats.org/officeDocument/2006/relationships/image" Target="../media/image467.wmf"/><Relationship Id="rId9" Type="http://schemas.openxmlformats.org/officeDocument/2006/relationships/oleObject" Target="../embeddings/oleObject433.bin"/></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434.bin"/><Relationship Id="rId2" Type="http://schemas.openxmlformats.org/officeDocument/2006/relationships/slideLayout" Target="../slideLayouts/slideLayout5.xml"/><Relationship Id="rId1" Type="http://schemas.openxmlformats.org/officeDocument/2006/relationships/vmlDrawing" Target="../drawings/vmlDrawing80.vml"/><Relationship Id="rId4" Type="http://schemas.openxmlformats.org/officeDocument/2006/relationships/image" Target="../media/image471.w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8" Type="http://schemas.openxmlformats.org/officeDocument/2006/relationships/image" Target="../media/image474.png"/><Relationship Id="rId3" Type="http://schemas.openxmlformats.org/officeDocument/2006/relationships/hyperlink" Target="Circuit_Files/Chapter6/&#30005;&#21387;&#20018;&#32852;&#36127;&#21453;&#39304;.ms12" TargetMode="External"/><Relationship Id="rId7" Type="http://schemas.openxmlformats.org/officeDocument/2006/relationships/hyperlink" Target="Circuit_Files/Chapter6/&#30005;&#27969;&#20018;&#32852;&#36127;&#21453;&#39304;.ms12"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73.png"/><Relationship Id="rId5" Type="http://schemas.openxmlformats.org/officeDocument/2006/relationships/hyperlink" Target="Circuit_Files/Chapter6/&#30005;&#21387;&#24182;&#32852;&#36127;&#21453;&#39304;.ms12" TargetMode="External"/><Relationship Id="rId10" Type="http://schemas.openxmlformats.org/officeDocument/2006/relationships/image" Target="../media/image475.png"/><Relationship Id="rId4" Type="http://schemas.openxmlformats.org/officeDocument/2006/relationships/image" Target="../media/image472.png"/><Relationship Id="rId9" Type="http://schemas.openxmlformats.org/officeDocument/2006/relationships/hyperlink" Target="Circuit_Files/Chapter6/&#30005;&#27969;&#24182;&#32852;&#36127;&#21453;&#39304;.ms12" TargetMode="External"/></Relationships>
</file>

<file path=ppt/slides/_rels/slide178.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slide" Target="slide60.xml"/><Relationship Id="rId5" Type="http://schemas.openxmlformats.org/officeDocument/2006/relationships/slide" Target="slide58.xml"/><Relationship Id="rId4" Type="http://schemas.openxmlformats.org/officeDocument/2006/relationships/slide" Target="slide56.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435.bin"/><Relationship Id="rId2" Type="http://schemas.openxmlformats.org/officeDocument/2006/relationships/slideLayout" Target="../slideLayouts/slideLayout5.xml"/><Relationship Id="rId1" Type="http://schemas.openxmlformats.org/officeDocument/2006/relationships/vmlDrawing" Target="../drawings/vmlDrawing81.vml"/><Relationship Id="rId4" Type="http://schemas.openxmlformats.org/officeDocument/2006/relationships/image" Target="../media/image476.wmf"/></Relationships>
</file>

<file path=ppt/slides/_rels/slide1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oleObject" Target="../embeddings/oleObject438.bin"/><Relationship Id="rId3" Type="http://schemas.openxmlformats.org/officeDocument/2006/relationships/notesSlide" Target="../notesSlides/notesSlide9.xml"/><Relationship Id="rId7" Type="http://schemas.openxmlformats.org/officeDocument/2006/relationships/image" Target="../media/image478.png"/><Relationship Id="rId2" Type="http://schemas.openxmlformats.org/officeDocument/2006/relationships/slideLayout" Target="../slideLayouts/slideLayout5.xml"/><Relationship Id="rId1" Type="http://schemas.openxmlformats.org/officeDocument/2006/relationships/vmlDrawing" Target="../drawings/vmlDrawing82.vml"/><Relationship Id="rId6" Type="http://schemas.openxmlformats.org/officeDocument/2006/relationships/oleObject" Target="../embeddings/oleObject437.bin"/><Relationship Id="rId5" Type="http://schemas.openxmlformats.org/officeDocument/2006/relationships/image" Target="../media/image477.wmf"/><Relationship Id="rId4" Type="http://schemas.openxmlformats.org/officeDocument/2006/relationships/oleObject" Target="../embeddings/oleObject436.bin"/><Relationship Id="rId9" Type="http://schemas.openxmlformats.org/officeDocument/2006/relationships/image" Target="../media/image479.wmf"/></Relationships>
</file>

<file path=ppt/slides/_rels/slide181.xml.rels><?xml version="1.0" encoding="UTF-8" standalone="yes"?>
<Relationships xmlns="http://schemas.openxmlformats.org/package/2006/relationships"><Relationship Id="rId8" Type="http://schemas.openxmlformats.org/officeDocument/2006/relationships/image" Target="../media/image482.wmf"/><Relationship Id="rId13" Type="http://schemas.openxmlformats.org/officeDocument/2006/relationships/oleObject" Target="../embeddings/oleObject444.bin"/><Relationship Id="rId3" Type="http://schemas.openxmlformats.org/officeDocument/2006/relationships/oleObject" Target="../embeddings/oleObject439.bin"/><Relationship Id="rId7" Type="http://schemas.openxmlformats.org/officeDocument/2006/relationships/oleObject" Target="../embeddings/oleObject441.bin"/><Relationship Id="rId12" Type="http://schemas.openxmlformats.org/officeDocument/2006/relationships/image" Target="../media/image484.png"/><Relationship Id="rId2" Type="http://schemas.openxmlformats.org/officeDocument/2006/relationships/slideLayout" Target="../slideLayouts/slideLayout5.xml"/><Relationship Id="rId1" Type="http://schemas.openxmlformats.org/officeDocument/2006/relationships/vmlDrawing" Target="../drawings/vmlDrawing83.vml"/><Relationship Id="rId6" Type="http://schemas.openxmlformats.org/officeDocument/2006/relationships/image" Target="../media/image481.wmf"/><Relationship Id="rId11" Type="http://schemas.openxmlformats.org/officeDocument/2006/relationships/oleObject" Target="../embeddings/oleObject443.bin"/><Relationship Id="rId5" Type="http://schemas.openxmlformats.org/officeDocument/2006/relationships/oleObject" Target="../embeddings/oleObject440.bin"/><Relationship Id="rId10" Type="http://schemas.openxmlformats.org/officeDocument/2006/relationships/image" Target="../media/image483.wmf"/><Relationship Id="rId4" Type="http://schemas.openxmlformats.org/officeDocument/2006/relationships/image" Target="../media/image480.wmf"/><Relationship Id="rId9" Type="http://schemas.openxmlformats.org/officeDocument/2006/relationships/oleObject" Target="../embeddings/oleObject442.bin"/><Relationship Id="rId14" Type="http://schemas.openxmlformats.org/officeDocument/2006/relationships/image" Target="../media/image485.wmf"/></Relationships>
</file>

<file path=ppt/slides/_rels/slide182.xml.rels><?xml version="1.0" encoding="UTF-8" standalone="yes"?>
<Relationships xmlns="http://schemas.openxmlformats.org/package/2006/relationships"><Relationship Id="rId8" Type="http://schemas.openxmlformats.org/officeDocument/2006/relationships/image" Target="../media/image488.wmf"/><Relationship Id="rId3" Type="http://schemas.openxmlformats.org/officeDocument/2006/relationships/oleObject" Target="../embeddings/oleObject445.bin"/><Relationship Id="rId7" Type="http://schemas.openxmlformats.org/officeDocument/2006/relationships/oleObject" Target="../embeddings/oleObject447.bin"/><Relationship Id="rId2" Type="http://schemas.openxmlformats.org/officeDocument/2006/relationships/slideLayout" Target="../slideLayouts/slideLayout5.xml"/><Relationship Id="rId1" Type="http://schemas.openxmlformats.org/officeDocument/2006/relationships/vmlDrawing" Target="../drawings/vmlDrawing84.vml"/><Relationship Id="rId6" Type="http://schemas.openxmlformats.org/officeDocument/2006/relationships/image" Target="../media/image487.wmf"/><Relationship Id="rId5" Type="http://schemas.openxmlformats.org/officeDocument/2006/relationships/oleObject" Target="../embeddings/oleObject446.bin"/><Relationship Id="rId4" Type="http://schemas.openxmlformats.org/officeDocument/2006/relationships/image" Target="../media/image486.wmf"/></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448.bin"/><Relationship Id="rId2" Type="http://schemas.openxmlformats.org/officeDocument/2006/relationships/slideLayout" Target="../slideLayouts/slideLayout5.xml"/><Relationship Id="rId1" Type="http://schemas.openxmlformats.org/officeDocument/2006/relationships/vmlDrawing" Target="../drawings/vmlDrawing85.vml"/><Relationship Id="rId5" Type="http://schemas.openxmlformats.org/officeDocument/2006/relationships/oleObject" Target="../embeddings/oleObject449.bin"/><Relationship Id="rId4" Type="http://schemas.openxmlformats.org/officeDocument/2006/relationships/image" Target="../media/image489.png"/></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450.bin"/><Relationship Id="rId2" Type="http://schemas.openxmlformats.org/officeDocument/2006/relationships/slideLayout" Target="../slideLayouts/slideLayout5.xml"/><Relationship Id="rId1" Type="http://schemas.openxmlformats.org/officeDocument/2006/relationships/vmlDrawing" Target="../drawings/vmlDrawing86.vml"/><Relationship Id="rId5" Type="http://schemas.openxmlformats.org/officeDocument/2006/relationships/oleObject" Target="../embeddings/oleObject451.bin"/><Relationship Id="rId4" Type="http://schemas.openxmlformats.org/officeDocument/2006/relationships/image" Target="../media/image489.png"/></Relationships>
</file>

<file path=ppt/slides/_rels/slide186.xml.rels><?xml version="1.0" encoding="UTF-8" standalone="yes"?>
<Relationships xmlns="http://schemas.openxmlformats.org/package/2006/relationships"><Relationship Id="rId8" Type="http://schemas.openxmlformats.org/officeDocument/2006/relationships/oleObject" Target="../embeddings/oleObject454.bin"/><Relationship Id="rId3" Type="http://schemas.openxmlformats.org/officeDocument/2006/relationships/image" Target="../media/image493.png"/><Relationship Id="rId7" Type="http://schemas.openxmlformats.org/officeDocument/2006/relationships/image" Target="../media/image491.wmf"/><Relationship Id="rId2" Type="http://schemas.openxmlformats.org/officeDocument/2006/relationships/slideLayout" Target="../slideLayouts/slideLayout5.xml"/><Relationship Id="rId1" Type="http://schemas.openxmlformats.org/officeDocument/2006/relationships/vmlDrawing" Target="../drawings/vmlDrawing87.vml"/><Relationship Id="rId6" Type="http://schemas.openxmlformats.org/officeDocument/2006/relationships/oleObject" Target="../embeddings/oleObject453.bin"/><Relationship Id="rId5" Type="http://schemas.openxmlformats.org/officeDocument/2006/relationships/image" Target="../media/image490.wmf"/><Relationship Id="rId4" Type="http://schemas.openxmlformats.org/officeDocument/2006/relationships/oleObject" Target="../embeddings/oleObject452.bin"/><Relationship Id="rId9" Type="http://schemas.openxmlformats.org/officeDocument/2006/relationships/image" Target="../media/image492.wmf"/></Relationships>
</file>

<file path=ppt/slides/_rels/slide187.xml.rels><?xml version="1.0" encoding="UTF-8" standalone="yes"?>
<Relationships xmlns="http://schemas.openxmlformats.org/package/2006/relationships"><Relationship Id="rId3" Type="http://schemas.openxmlformats.org/officeDocument/2006/relationships/image" Target="../media/image496.png"/><Relationship Id="rId7" Type="http://schemas.openxmlformats.org/officeDocument/2006/relationships/image" Target="../media/image495.wmf"/><Relationship Id="rId2" Type="http://schemas.openxmlformats.org/officeDocument/2006/relationships/slideLayout" Target="../slideLayouts/slideLayout5.xml"/><Relationship Id="rId1" Type="http://schemas.openxmlformats.org/officeDocument/2006/relationships/vmlDrawing" Target="../drawings/vmlDrawing88.vml"/><Relationship Id="rId6" Type="http://schemas.openxmlformats.org/officeDocument/2006/relationships/oleObject" Target="../embeddings/oleObject456.bin"/><Relationship Id="rId5" Type="http://schemas.openxmlformats.org/officeDocument/2006/relationships/image" Target="../media/image494.wmf"/><Relationship Id="rId4" Type="http://schemas.openxmlformats.org/officeDocument/2006/relationships/oleObject" Target="../embeddings/oleObject455.bin"/></Relationships>
</file>

<file path=ppt/slides/_rels/slide188.xml.rels><?xml version="1.0" encoding="UTF-8" standalone="yes"?>
<Relationships xmlns="http://schemas.openxmlformats.org/package/2006/relationships"><Relationship Id="rId8" Type="http://schemas.openxmlformats.org/officeDocument/2006/relationships/image" Target="../media/image496.png"/><Relationship Id="rId3" Type="http://schemas.openxmlformats.org/officeDocument/2006/relationships/image" Target="../media/image499.png"/><Relationship Id="rId7" Type="http://schemas.openxmlformats.org/officeDocument/2006/relationships/image" Target="../media/image498.wmf"/><Relationship Id="rId2" Type="http://schemas.openxmlformats.org/officeDocument/2006/relationships/slideLayout" Target="../slideLayouts/slideLayout5.xml"/><Relationship Id="rId1" Type="http://schemas.openxmlformats.org/officeDocument/2006/relationships/vmlDrawing" Target="../drawings/vmlDrawing89.vml"/><Relationship Id="rId6" Type="http://schemas.openxmlformats.org/officeDocument/2006/relationships/oleObject" Target="../embeddings/oleObject458.bin"/><Relationship Id="rId5" Type="http://schemas.openxmlformats.org/officeDocument/2006/relationships/image" Target="../media/image497.wmf"/><Relationship Id="rId4" Type="http://schemas.openxmlformats.org/officeDocument/2006/relationships/oleObject" Target="../embeddings/oleObject457.bin"/></Relationships>
</file>

<file path=ppt/slides/_rels/slide189.xml.rels><?xml version="1.0" encoding="UTF-8" standalone="yes"?>
<Relationships xmlns="http://schemas.openxmlformats.org/package/2006/relationships"><Relationship Id="rId8" Type="http://schemas.openxmlformats.org/officeDocument/2006/relationships/image" Target="../media/image501.wmf"/><Relationship Id="rId3" Type="http://schemas.openxmlformats.org/officeDocument/2006/relationships/oleObject" Target="../embeddings/oleObject459.bin"/><Relationship Id="rId7" Type="http://schemas.openxmlformats.org/officeDocument/2006/relationships/oleObject" Target="../embeddings/oleObject461.bin"/><Relationship Id="rId2" Type="http://schemas.openxmlformats.org/officeDocument/2006/relationships/slideLayout" Target="../slideLayouts/slideLayout5.xml"/><Relationship Id="rId1" Type="http://schemas.openxmlformats.org/officeDocument/2006/relationships/vmlDrawing" Target="../drawings/vmlDrawing90.vml"/><Relationship Id="rId6" Type="http://schemas.openxmlformats.org/officeDocument/2006/relationships/image" Target="../media/image490.wmf"/><Relationship Id="rId5" Type="http://schemas.openxmlformats.org/officeDocument/2006/relationships/oleObject" Target="../embeddings/oleObject460.bin"/><Relationship Id="rId4" Type="http://schemas.openxmlformats.org/officeDocument/2006/relationships/image" Target="../media/image500.wmf"/><Relationship Id="rId9" Type="http://schemas.openxmlformats.org/officeDocument/2006/relationships/image" Target="../media/image502.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7.emf"/><Relationship Id="rId5" Type="http://schemas.openxmlformats.org/officeDocument/2006/relationships/oleObject" Target="../embeddings/oleObject28.bin"/><Relationship Id="rId4" Type="http://schemas.openxmlformats.org/officeDocument/2006/relationships/image" Target="../media/image26.emf"/></Relationships>
</file>

<file path=ppt/slides/_rels/slide190.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462.bin"/><Relationship Id="rId2" Type="http://schemas.openxmlformats.org/officeDocument/2006/relationships/slideLayout" Target="../slideLayouts/slideLayout5.xml"/><Relationship Id="rId1" Type="http://schemas.openxmlformats.org/officeDocument/2006/relationships/vmlDrawing" Target="../drawings/vmlDrawing91.vml"/><Relationship Id="rId4" Type="http://schemas.openxmlformats.org/officeDocument/2006/relationships/image" Target="../media/image5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Circuit_Files/Chapter6/BJT&#36755;&#20837;&#29305;&#24615;.ms1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Circuit_Files/Chapter6/BJT&#36755;&#20986;&#29305;&#24615;.ms12"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36.emf"/><Relationship Id="rId3" Type="http://schemas.openxmlformats.org/officeDocument/2006/relationships/notesSlide" Target="../notesSlides/notesSlide2.xml"/><Relationship Id="rId7" Type="http://schemas.openxmlformats.org/officeDocument/2006/relationships/image" Target="../media/image33.emf"/><Relationship Id="rId12" Type="http://schemas.openxmlformats.org/officeDocument/2006/relationships/oleObject" Target="../embeddings/oleObject34.bin"/><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oleObject" Target="../embeddings/oleObject31.bin"/><Relationship Id="rId11" Type="http://schemas.openxmlformats.org/officeDocument/2006/relationships/image" Target="../media/image35.emf"/><Relationship Id="rId5" Type="http://schemas.openxmlformats.org/officeDocument/2006/relationships/image" Target="../media/image32.emf"/><Relationship Id="rId15" Type="http://schemas.openxmlformats.org/officeDocument/2006/relationships/image" Target="../media/image37.e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34.emf"/><Relationship Id="rId14" Type="http://schemas.openxmlformats.org/officeDocument/2006/relationships/oleObject" Target="../embeddings/oleObject35.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5.xml"/><Relationship Id="rId1" Type="http://schemas.openxmlformats.org/officeDocument/2006/relationships/vmlDrawing" Target="../drawings/vmlDrawing11.vml"/><Relationship Id="rId4" Type="http://schemas.openxmlformats.org/officeDocument/2006/relationships/image" Target="../media/image40.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41.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46.wmf"/><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43.e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45.wmf"/><Relationship Id="rId4" Type="http://schemas.openxmlformats.org/officeDocument/2006/relationships/image" Target="../media/image42.emf"/><Relationship Id="rId9" Type="http://schemas.openxmlformats.org/officeDocument/2006/relationships/oleObject" Target="../embeddings/oleObject43.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image" Target="../media/image48.emf"/><Relationship Id="rId5" Type="http://schemas.openxmlformats.org/officeDocument/2006/relationships/oleObject" Target="../embeddings/oleObject46.bin"/><Relationship Id="rId4" Type="http://schemas.openxmlformats.org/officeDocument/2006/relationships/image" Target="../media/image47.emf"/></Relationships>
</file>

<file path=ppt/slides/_rels/slide43.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oleObject" Target="../embeddings/oleObject52.bin"/><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53.emf"/><Relationship Id="rId2" Type="http://schemas.openxmlformats.org/officeDocument/2006/relationships/slideLayout" Target="../slideLayouts/slideLayout5.xml"/><Relationship Id="rId16" Type="http://schemas.openxmlformats.org/officeDocument/2006/relationships/image" Target="../media/image55.emf"/><Relationship Id="rId1" Type="http://schemas.openxmlformats.org/officeDocument/2006/relationships/vmlDrawing" Target="../drawings/vmlDrawing15.vml"/><Relationship Id="rId6" Type="http://schemas.openxmlformats.org/officeDocument/2006/relationships/image" Target="../media/image50.emf"/><Relationship Id="rId11" Type="http://schemas.openxmlformats.org/officeDocument/2006/relationships/oleObject" Target="../embeddings/oleObject51.bin"/><Relationship Id="rId5" Type="http://schemas.openxmlformats.org/officeDocument/2006/relationships/oleObject" Target="../embeddings/oleObject48.bin"/><Relationship Id="rId15" Type="http://schemas.openxmlformats.org/officeDocument/2006/relationships/oleObject" Target="../embeddings/oleObject53.bin"/><Relationship Id="rId10" Type="http://schemas.openxmlformats.org/officeDocument/2006/relationships/image" Target="../media/image52.emf"/><Relationship Id="rId4" Type="http://schemas.openxmlformats.org/officeDocument/2006/relationships/image" Target="../media/image49.emf"/><Relationship Id="rId9" Type="http://schemas.openxmlformats.org/officeDocument/2006/relationships/oleObject" Target="../embeddings/oleObject50.bin"/><Relationship Id="rId14" Type="http://schemas.openxmlformats.org/officeDocument/2006/relationships/image" Target="../media/image54.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5.xml"/><Relationship Id="rId1" Type="http://schemas.openxmlformats.org/officeDocument/2006/relationships/vmlDrawing" Target="../drawings/vmlDrawing16.vml"/><Relationship Id="rId4" Type="http://schemas.openxmlformats.org/officeDocument/2006/relationships/image" Target="../media/image5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image" Target="../media/image58.emf"/><Relationship Id="rId5" Type="http://schemas.openxmlformats.org/officeDocument/2006/relationships/oleObject" Target="../embeddings/oleObject56.bin"/><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oleObject" Target="../embeddings/oleObject58.bin"/></Relationships>
</file>

<file path=ppt/slides/_rels/slide47.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image" Target="../media/image62.emf"/><Relationship Id="rId5" Type="http://schemas.openxmlformats.org/officeDocument/2006/relationships/oleObject" Target="../embeddings/oleObject60.bin"/><Relationship Id="rId10" Type="http://schemas.openxmlformats.org/officeDocument/2006/relationships/image" Target="../media/image64.emf"/><Relationship Id="rId4" Type="http://schemas.openxmlformats.org/officeDocument/2006/relationships/image" Target="../media/image61.emf"/><Relationship Id="rId9" Type="http://schemas.openxmlformats.org/officeDocument/2006/relationships/oleObject" Target="../embeddings/oleObject62.bin"/></Relationships>
</file>

<file path=ppt/slides/_rels/slide48.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image" Target="../media/image66.emf"/><Relationship Id="rId5" Type="http://schemas.openxmlformats.org/officeDocument/2006/relationships/oleObject" Target="../embeddings/oleObject64.bin"/><Relationship Id="rId4" Type="http://schemas.openxmlformats.org/officeDocument/2006/relationships/image" Target="../media/image65.emf"/></Relationships>
</file>

<file path=ppt/slides/_rels/slide49.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5.xml"/><Relationship Id="rId1" Type="http://schemas.openxmlformats.org/officeDocument/2006/relationships/vmlDrawing" Target="../drawings/vmlDrawing20.vml"/><Relationship Id="rId6" Type="http://schemas.openxmlformats.org/officeDocument/2006/relationships/image" Target="../media/image69.emf"/><Relationship Id="rId5" Type="http://schemas.openxmlformats.org/officeDocument/2006/relationships/oleObject" Target="../embeddings/oleObject67.bin"/><Relationship Id="rId10" Type="http://schemas.openxmlformats.org/officeDocument/2006/relationships/image" Target="../media/image71.emf"/><Relationship Id="rId4" Type="http://schemas.openxmlformats.org/officeDocument/2006/relationships/image" Target="../media/image68.emf"/><Relationship Id="rId9" Type="http://schemas.openxmlformats.org/officeDocument/2006/relationships/oleObject" Target="../embeddings/oleObject69.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oleObject" Target="../embeddings/oleObject75.bin"/><Relationship Id="rId3" Type="http://schemas.openxmlformats.org/officeDocument/2006/relationships/oleObject" Target="../embeddings/oleObject70.bin"/><Relationship Id="rId7" Type="http://schemas.openxmlformats.org/officeDocument/2006/relationships/oleObject" Target="../embeddings/oleObject72.bin"/><Relationship Id="rId12" Type="http://schemas.openxmlformats.org/officeDocument/2006/relationships/image" Target="../media/image76.emf"/><Relationship Id="rId2" Type="http://schemas.openxmlformats.org/officeDocument/2006/relationships/slideLayout" Target="../slideLayouts/slideLayout5.xml"/><Relationship Id="rId16" Type="http://schemas.openxmlformats.org/officeDocument/2006/relationships/image" Target="../media/image78.emf"/><Relationship Id="rId1" Type="http://schemas.openxmlformats.org/officeDocument/2006/relationships/vmlDrawing" Target="../drawings/vmlDrawing21.vml"/><Relationship Id="rId6" Type="http://schemas.openxmlformats.org/officeDocument/2006/relationships/image" Target="../media/image73.emf"/><Relationship Id="rId11" Type="http://schemas.openxmlformats.org/officeDocument/2006/relationships/oleObject" Target="../embeddings/oleObject74.bin"/><Relationship Id="rId5" Type="http://schemas.openxmlformats.org/officeDocument/2006/relationships/oleObject" Target="../embeddings/oleObject71.bin"/><Relationship Id="rId15" Type="http://schemas.openxmlformats.org/officeDocument/2006/relationships/oleObject" Target="../embeddings/oleObject76.bin"/><Relationship Id="rId10" Type="http://schemas.openxmlformats.org/officeDocument/2006/relationships/image" Target="../media/image75.emf"/><Relationship Id="rId4" Type="http://schemas.openxmlformats.org/officeDocument/2006/relationships/image" Target="../media/image72.emf"/><Relationship Id="rId9" Type="http://schemas.openxmlformats.org/officeDocument/2006/relationships/oleObject" Target="../embeddings/oleObject73.bin"/><Relationship Id="rId14" Type="http://schemas.openxmlformats.org/officeDocument/2006/relationships/image" Target="../media/image77.emf"/></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Circuit_Files/Chapter6/&#21333;&#31649;&#25918;&#22823;&#30005;&#36335;.ms13" TargetMode="Externa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image" Target="../media/image81.emf"/><Relationship Id="rId5" Type="http://schemas.openxmlformats.org/officeDocument/2006/relationships/oleObject" Target="../embeddings/oleObject78.bin"/><Relationship Id="rId4" Type="http://schemas.openxmlformats.org/officeDocument/2006/relationships/image" Target="../media/image80.emf"/></Relationships>
</file>

<file path=ppt/slides/_rels/slide53.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5.xml"/><Relationship Id="rId1" Type="http://schemas.openxmlformats.org/officeDocument/2006/relationships/vmlDrawing" Target="../drawings/vmlDrawing23.vml"/><Relationship Id="rId6" Type="http://schemas.openxmlformats.org/officeDocument/2006/relationships/image" Target="../media/image83.emf"/><Relationship Id="rId5" Type="http://schemas.openxmlformats.org/officeDocument/2006/relationships/oleObject" Target="../embeddings/oleObject80.bin"/><Relationship Id="rId4" Type="http://schemas.openxmlformats.org/officeDocument/2006/relationships/image" Target="../media/image82.emf"/></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Circuit_Files/Chapter6/PNP&#21333;&#31649;&#25918;&#22823;&#30005;&#36335;.ms13"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slideLayout" Target="../slideLayouts/slideLayout5.xml"/><Relationship Id="rId1" Type="http://schemas.openxmlformats.org/officeDocument/2006/relationships/vmlDrawing" Target="../drawings/vmlDrawing24.vml"/><Relationship Id="rId6" Type="http://schemas.openxmlformats.org/officeDocument/2006/relationships/image" Target="../media/image87.emf"/><Relationship Id="rId5" Type="http://schemas.openxmlformats.org/officeDocument/2006/relationships/oleObject" Target="../embeddings/oleObject83.bin"/><Relationship Id="rId4" Type="http://schemas.openxmlformats.org/officeDocument/2006/relationships/image" Target="../media/image86.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5.xml"/><Relationship Id="rId1" Type="http://schemas.openxmlformats.org/officeDocument/2006/relationships/vmlDrawing" Target="../drawings/vmlDrawing25.vml"/><Relationship Id="rId6" Type="http://schemas.openxmlformats.org/officeDocument/2006/relationships/image" Target="../media/image90.emf"/><Relationship Id="rId5" Type="http://schemas.openxmlformats.org/officeDocument/2006/relationships/oleObject" Target="../embeddings/oleObject86.bin"/><Relationship Id="rId4" Type="http://schemas.openxmlformats.org/officeDocument/2006/relationships/image" Target="../media/image89.emf"/></Relationships>
</file>

<file path=ppt/slides/_rels/slide59.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5.xml"/><Relationship Id="rId1" Type="http://schemas.openxmlformats.org/officeDocument/2006/relationships/vmlDrawing" Target="../drawings/vmlDrawing26.vml"/><Relationship Id="rId6" Type="http://schemas.openxmlformats.org/officeDocument/2006/relationships/image" Target="../media/image92.wmf"/><Relationship Id="rId5" Type="http://schemas.openxmlformats.org/officeDocument/2006/relationships/oleObject" Target="../embeddings/oleObject88.bin"/><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9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oleObject" Target="../embeddings/oleObject91.bin"/><Relationship Id="rId7" Type="http://schemas.openxmlformats.org/officeDocument/2006/relationships/oleObject" Target="../embeddings/oleObject93.bin"/><Relationship Id="rId2" Type="http://schemas.openxmlformats.org/officeDocument/2006/relationships/slideLayout" Target="../slideLayouts/slideLayout5.xml"/><Relationship Id="rId1" Type="http://schemas.openxmlformats.org/officeDocument/2006/relationships/vmlDrawing" Target="../drawings/vmlDrawing27.vml"/><Relationship Id="rId6" Type="http://schemas.openxmlformats.org/officeDocument/2006/relationships/image" Target="../media/image96.emf"/><Relationship Id="rId5" Type="http://schemas.openxmlformats.org/officeDocument/2006/relationships/oleObject" Target="../embeddings/oleObject92.bin"/><Relationship Id="rId4" Type="http://schemas.openxmlformats.org/officeDocument/2006/relationships/image" Target="../media/image95.emf"/></Relationships>
</file>

<file path=ppt/slides/_rels/slide61.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5.xml"/><Relationship Id="rId1" Type="http://schemas.openxmlformats.org/officeDocument/2006/relationships/vmlDrawing" Target="../drawings/vmlDrawing28.vml"/><Relationship Id="rId6" Type="http://schemas.openxmlformats.org/officeDocument/2006/relationships/image" Target="../media/image99.emf"/><Relationship Id="rId5" Type="http://schemas.openxmlformats.org/officeDocument/2006/relationships/oleObject" Target="../embeddings/oleObject95.bin"/><Relationship Id="rId10" Type="http://schemas.openxmlformats.org/officeDocument/2006/relationships/image" Target="../media/image101.emf"/><Relationship Id="rId4" Type="http://schemas.openxmlformats.org/officeDocument/2006/relationships/image" Target="../media/image98.emf"/><Relationship Id="rId9" Type="http://schemas.openxmlformats.org/officeDocument/2006/relationships/oleObject" Target="../embeddings/oleObject97.bin"/></Relationships>
</file>

<file path=ppt/slides/_rels/slide62.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oleObject" Target="../embeddings/oleObject98.bin"/><Relationship Id="rId7" Type="http://schemas.openxmlformats.org/officeDocument/2006/relationships/oleObject" Target="../embeddings/oleObject100.bin"/><Relationship Id="rId2" Type="http://schemas.openxmlformats.org/officeDocument/2006/relationships/slideLayout" Target="../slideLayouts/slideLayout5.xml"/><Relationship Id="rId1" Type="http://schemas.openxmlformats.org/officeDocument/2006/relationships/vmlDrawing" Target="../drawings/vmlDrawing29.vml"/><Relationship Id="rId6" Type="http://schemas.openxmlformats.org/officeDocument/2006/relationships/image" Target="../media/image103.emf"/><Relationship Id="rId5" Type="http://schemas.openxmlformats.org/officeDocument/2006/relationships/oleObject" Target="../embeddings/oleObject99.bin"/><Relationship Id="rId4" Type="http://schemas.openxmlformats.org/officeDocument/2006/relationships/image" Target="../media/image102.emf"/></Relationships>
</file>

<file path=ppt/slides/_rels/slide63.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oleObject" Target="../embeddings/oleObject106.bin"/><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109.emf"/><Relationship Id="rId2" Type="http://schemas.openxmlformats.org/officeDocument/2006/relationships/slideLayout" Target="../slideLayouts/slideLayout5.xml"/><Relationship Id="rId1" Type="http://schemas.openxmlformats.org/officeDocument/2006/relationships/vmlDrawing" Target="../drawings/vmlDrawing30.vml"/><Relationship Id="rId6" Type="http://schemas.openxmlformats.org/officeDocument/2006/relationships/image" Target="../media/image106.emf"/><Relationship Id="rId11" Type="http://schemas.openxmlformats.org/officeDocument/2006/relationships/oleObject" Target="../embeddings/oleObject105.bin"/><Relationship Id="rId5" Type="http://schemas.openxmlformats.org/officeDocument/2006/relationships/oleObject" Target="../embeddings/oleObject102.bin"/><Relationship Id="rId10" Type="http://schemas.openxmlformats.org/officeDocument/2006/relationships/image" Target="../media/image108.emf"/><Relationship Id="rId4" Type="http://schemas.openxmlformats.org/officeDocument/2006/relationships/image" Target="../media/image105.emf"/><Relationship Id="rId9" Type="http://schemas.openxmlformats.org/officeDocument/2006/relationships/oleObject" Target="../embeddings/oleObject104.bin"/><Relationship Id="rId14" Type="http://schemas.openxmlformats.org/officeDocument/2006/relationships/image" Target="../media/image110.emf"/></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Circuit_Files/Chapter6/&#20998;&#21387;&#20559;&#32622;&#30005;&#36335;.ms13" TargetMode="Externa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oleObject" Target="../embeddings/oleObject107.bin"/><Relationship Id="rId7" Type="http://schemas.openxmlformats.org/officeDocument/2006/relationships/oleObject" Target="../embeddings/oleObject109.bin"/><Relationship Id="rId2" Type="http://schemas.openxmlformats.org/officeDocument/2006/relationships/slideLayout" Target="../slideLayouts/slideLayout5.xml"/><Relationship Id="rId1" Type="http://schemas.openxmlformats.org/officeDocument/2006/relationships/vmlDrawing" Target="../drawings/vmlDrawing31.vml"/><Relationship Id="rId6" Type="http://schemas.openxmlformats.org/officeDocument/2006/relationships/image" Target="../media/image113.emf"/><Relationship Id="rId5" Type="http://schemas.openxmlformats.org/officeDocument/2006/relationships/oleObject" Target="../embeddings/oleObject108.bin"/><Relationship Id="rId4" Type="http://schemas.openxmlformats.org/officeDocument/2006/relationships/image" Target="../media/image112.emf"/></Relationships>
</file>

<file path=ppt/slides/_rels/slide66.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oleObject" Target="../embeddings/oleObject110.bin"/><Relationship Id="rId7" Type="http://schemas.openxmlformats.org/officeDocument/2006/relationships/oleObject" Target="../embeddings/oleObject112.bin"/><Relationship Id="rId2" Type="http://schemas.openxmlformats.org/officeDocument/2006/relationships/slideLayout" Target="../slideLayouts/slideLayout5.xml"/><Relationship Id="rId1" Type="http://schemas.openxmlformats.org/officeDocument/2006/relationships/vmlDrawing" Target="../drawings/vmlDrawing32.vml"/><Relationship Id="rId6" Type="http://schemas.openxmlformats.org/officeDocument/2006/relationships/image" Target="../media/image116.emf"/><Relationship Id="rId5" Type="http://schemas.openxmlformats.org/officeDocument/2006/relationships/oleObject" Target="../embeddings/oleObject111.bin"/><Relationship Id="rId4" Type="http://schemas.openxmlformats.org/officeDocument/2006/relationships/image" Target="../media/image115.emf"/></Relationships>
</file>

<file path=ppt/slides/_rels/slide67.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oleObject" Target="../embeddings/oleObject113.bin"/><Relationship Id="rId7" Type="http://schemas.openxmlformats.org/officeDocument/2006/relationships/oleObject" Target="../embeddings/oleObject115.bin"/><Relationship Id="rId2" Type="http://schemas.openxmlformats.org/officeDocument/2006/relationships/slideLayout" Target="../slideLayouts/slideLayout5.xml"/><Relationship Id="rId1" Type="http://schemas.openxmlformats.org/officeDocument/2006/relationships/vmlDrawing" Target="../drawings/vmlDrawing33.vml"/><Relationship Id="rId6" Type="http://schemas.openxmlformats.org/officeDocument/2006/relationships/image" Target="../media/image119.emf"/><Relationship Id="rId5" Type="http://schemas.openxmlformats.org/officeDocument/2006/relationships/oleObject" Target="../embeddings/oleObject114.bin"/><Relationship Id="rId10" Type="http://schemas.openxmlformats.org/officeDocument/2006/relationships/image" Target="../media/image121.emf"/><Relationship Id="rId4" Type="http://schemas.openxmlformats.org/officeDocument/2006/relationships/image" Target="../media/image118.emf"/><Relationship Id="rId9" Type="http://schemas.openxmlformats.org/officeDocument/2006/relationships/oleObject" Target="../embeddings/oleObject116.bin"/></Relationships>
</file>

<file path=ppt/slides/_rels/slide68.xml.rels><?xml version="1.0" encoding="UTF-8" standalone="yes"?>
<Relationships xmlns="http://schemas.openxmlformats.org/package/2006/relationships"><Relationship Id="rId8" Type="http://schemas.openxmlformats.org/officeDocument/2006/relationships/image" Target="../media/image124.emf"/><Relationship Id="rId13" Type="http://schemas.openxmlformats.org/officeDocument/2006/relationships/oleObject" Target="../embeddings/oleObject122.bin"/><Relationship Id="rId18" Type="http://schemas.openxmlformats.org/officeDocument/2006/relationships/image" Target="../media/image129.emf"/><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126.emf"/><Relationship Id="rId17" Type="http://schemas.openxmlformats.org/officeDocument/2006/relationships/oleObject" Target="../embeddings/oleObject124.bin"/><Relationship Id="rId2" Type="http://schemas.openxmlformats.org/officeDocument/2006/relationships/slideLayout" Target="../slideLayouts/slideLayout5.xml"/><Relationship Id="rId16" Type="http://schemas.openxmlformats.org/officeDocument/2006/relationships/image" Target="../media/image128.emf"/><Relationship Id="rId20" Type="http://schemas.openxmlformats.org/officeDocument/2006/relationships/image" Target="../media/image130.emf"/><Relationship Id="rId1" Type="http://schemas.openxmlformats.org/officeDocument/2006/relationships/vmlDrawing" Target="../drawings/vmlDrawing34.vml"/><Relationship Id="rId6" Type="http://schemas.openxmlformats.org/officeDocument/2006/relationships/image" Target="../media/image123.emf"/><Relationship Id="rId11" Type="http://schemas.openxmlformats.org/officeDocument/2006/relationships/oleObject" Target="../embeddings/oleObject121.bin"/><Relationship Id="rId5" Type="http://schemas.openxmlformats.org/officeDocument/2006/relationships/oleObject" Target="../embeddings/oleObject118.bin"/><Relationship Id="rId15" Type="http://schemas.openxmlformats.org/officeDocument/2006/relationships/oleObject" Target="../embeddings/oleObject123.bin"/><Relationship Id="rId10" Type="http://schemas.openxmlformats.org/officeDocument/2006/relationships/image" Target="../media/image125.emf"/><Relationship Id="rId19" Type="http://schemas.openxmlformats.org/officeDocument/2006/relationships/oleObject" Target="../embeddings/oleObject125.bin"/><Relationship Id="rId4" Type="http://schemas.openxmlformats.org/officeDocument/2006/relationships/image" Target="../media/image122.emf"/><Relationship Id="rId9" Type="http://schemas.openxmlformats.org/officeDocument/2006/relationships/oleObject" Target="../embeddings/oleObject120.bin"/><Relationship Id="rId14" Type="http://schemas.openxmlformats.org/officeDocument/2006/relationships/image" Target="../media/image127.emf"/></Relationships>
</file>

<file path=ppt/slides/_rels/slide69.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oleObject" Target="../embeddings/oleObject126.bin"/><Relationship Id="rId7" Type="http://schemas.openxmlformats.org/officeDocument/2006/relationships/oleObject" Target="../embeddings/oleObject128.bin"/><Relationship Id="rId2" Type="http://schemas.openxmlformats.org/officeDocument/2006/relationships/slideLayout" Target="../slideLayouts/slideLayout5.xml"/><Relationship Id="rId1" Type="http://schemas.openxmlformats.org/officeDocument/2006/relationships/vmlDrawing" Target="../drawings/vmlDrawing35.vml"/><Relationship Id="rId6" Type="http://schemas.openxmlformats.org/officeDocument/2006/relationships/image" Target="../media/image132.emf"/><Relationship Id="rId5" Type="http://schemas.openxmlformats.org/officeDocument/2006/relationships/oleObject" Target="../embeddings/oleObject127.bin"/><Relationship Id="rId10" Type="http://schemas.openxmlformats.org/officeDocument/2006/relationships/image" Target="../media/image134.emf"/><Relationship Id="rId4" Type="http://schemas.openxmlformats.org/officeDocument/2006/relationships/image" Target="../media/image131.emf"/><Relationship Id="rId9" Type="http://schemas.openxmlformats.org/officeDocument/2006/relationships/oleObject" Target="../embeddings/oleObject129.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oleObject" Target="../embeddings/oleObject130.bin"/><Relationship Id="rId7" Type="http://schemas.openxmlformats.org/officeDocument/2006/relationships/oleObject" Target="../embeddings/oleObject132.bin"/><Relationship Id="rId2" Type="http://schemas.openxmlformats.org/officeDocument/2006/relationships/slideLayout" Target="../slideLayouts/slideLayout5.xml"/><Relationship Id="rId1" Type="http://schemas.openxmlformats.org/officeDocument/2006/relationships/vmlDrawing" Target="../drawings/vmlDrawing36.vml"/><Relationship Id="rId6" Type="http://schemas.openxmlformats.org/officeDocument/2006/relationships/image" Target="../media/image136.emf"/><Relationship Id="rId5" Type="http://schemas.openxmlformats.org/officeDocument/2006/relationships/oleObject" Target="../embeddings/oleObject131.bin"/><Relationship Id="rId10" Type="http://schemas.openxmlformats.org/officeDocument/2006/relationships/image" Target="../media/image138.emf"/><Relationship Id="rId4" Type="http://schemas.openxmlformats.org/officeDocument/2006/relationships/image" Target="../media/image135.emf"/><Relationship Id="rId9" Type="http://schemas.openxmlformats.org/officeDocument/2006/relationships/oleObject" Target="../embeddings/oleObject133.bin"/></Relationships>
</file>

<file path=ppt/slides/_rels/slide71.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image" Target="../media/image143.emf"/><Relationship Id="rId2" Type="http://schemas.openxmlformats.org/officeDocument/2006/relationships/slideLayout" Target="../slideLayouts/slideLayout5.xml"/><Relationship Id="rId1" Type="http://schemas.openxmlformats.org/officeDocument/2006/relationships/vmlDrawing" Target="../drawings/vmlDrawing37.vml"/><Relationship Id="rId6" Type="http://schemas.openxmlformats.org/officeDocument/2006/relationships/image" Target="../media/image140.emf"/><Relationship Id="rId11" Type="http://schemas.openxmlformats.org/officeDocument/2006/relationships/oleObject" Target="../embeddings/oleObject138.bin"/><Relationship Id="rId5" Type="http://schemas.openxmlformats.org/officeDocument/2006/relationships/oleObject" Target="../embeddings/oleObject135.bin"/><Relationship Id="rId10" Type="http://schemas.openxmlformats.org/officeDocument/2006/relationships/image" Target="../media/image142.emf"/><Relationship Id="rId4" Type="http://schemas.openxmlformats.org/officeDocument/2006/relationships/image" Target="../media/image139.emf"/><Relationship Id="rId9" Type="http://schemas.openxmlformats.org/officeDocument/2006/relationships/oleObject" Target="../embeddings/oleObject137.bin"/></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Circuit_Files/Chapter6/&#23556;&#26497;&#36755;&#20986;&#22120;.ms12" TargetMode="Externa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5.xml"/><Relationship Id="rId1" Type="http://schemas.openxmlformats.org/officeDocument/2006/relationships/vmlDrawing" Target="../drawings/vmlDrawing38.vml"/><Relationship Id="rId4" Type="http://schemas.openxmlformats.org/officeDocument/2006/relationships/image" Target="../media/image145.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7.bin"/><Relationship Id="rId18" Type="http://schemas.openxmlformats.org/officeDocument/2006/relationships/image" Target="../media/image11.wmf"/><Relationship Id="rId3" Type="http://schemas.openxmlformats.org/officeDocument/2006/relationships/oleObject" Target="../embeddings/oleObject2.bin"/><Relationship Id="rId21" Type="http://schemas.openxmlformats.org/officeDocument/2006/relationships/oleObject" Target="../embeddings/oleObject11.bin"/><Relationship Id="rId7" Type="http://schemas.openxmlformats.org/officeDocument/2006/relationships/oleObject" Target="../embeddings/oleObject4.bin"/><Relationship Id="rId12" Type="http://schemas.openxmlformats.org/officeDocument/2006/relationships/image" Target="../media/image8.wmf"/><Relationship Id="rId17" Type="http://schemas.openxmlformats.org/officeDocument/2006/relationships/oleObject" Target="../embeddings/oleObject9.bin"/><Relationship Id="rId2" Type="http://schemas.openxmlformats.org/officeDocument/2006/relationships/slideLayout" Target="../slideLayouts/slideLayout5.xml"/><Relationship Id="rId16" Type="http://schemas.openxmlformats.org/officeDocument/2006/relationships/image" Target="../media/image10.wmf"/><Relationship Id="rId20" Type="http://schemas.openxmlformats.org/officeDocument/2006/relationships/image" Target="../media/image12.wmf"/><Relationship Id="rId1" Type="http://schemas.openxmlformats.org/officeDocument/2006/relationships/vmlDrawing" Target="../drawings/vmlDrawing2.vml"/><Relationship Id="rId6" Type="http://schemas.openxmlformats.org/officeDocument/2006/relationships/image" Target="../media/image5.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7.wmf"/><Relationship Id="rId19" Type="http://schemas.openxmlformats.org/officeDocument/2006/relationships/oleObject" Target="../embeddings/oleObject10.bin"/><Relationship Id="rId4" Type="http://schemas.openxmlformats.org/officeDocument/2006/relationships/image" Target="../media/image4.wmf"/><Relationship Id="rId9" Type="http://schemas.openxmlformats.org/officeDocument/2006/relationships/oleObject" Target="../embeddings/oleObject5.bin"/><Relationship Id="rId14" Type="http://schemas.openxmlformats.org/officeDocument/2006/relationships/image" Target="../media/image9.wmf"/><Relationship Id="rId22" Type="http://schemas.openxmlformats.org/officeDocument/2006/relationships/image" Target="../media/image13.w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notesSlide" Target="../notesSlides/notesSlide3.xml"/><Relationship Id="rId7" Type="http://schemas.openxmlformats.org/officeDocument/2006/relationships/image" Target="../media/image147.wmf"/><Relationship Id="rId2" Type="http://schemas.openxmlformats.org/officeDocument/2006/relationships/slideLayout" Target="../slideLayouts/slideLayout5.xml"/><Relationship Id="rId1" Type="http://schemas.openxmlformats.org/officeDocument/2006/relationships/vmlDrawing" Target="../drawings/vmlDrawing39.vml"/><Relationship Id="rId6" Type="http://schemas.openxmlformats.org/officeDocument/2006/relationships/oleObject" Target="../embeddings/oleObject141.bin"/><Relationship Id="rId11" Type="http://schemas.openxmlformats.org/officeDocument/2006/relationships/image" Target="../media/image149.wmf"/><Relationship Id="rId5" Type="http://schemas.openxmlformats.org/officeDocument/2006/relationships/image" Target="../media/image146.wmf"/><Relationship Id="rId10" Type="http://schemas.openxmlformats.org/officeDocument/2006/relationships/oleObject" Target="../embeddings/oleObject143.bin"/><Relationship Id="rId4" Type="http://schemas.openxmlformats.org/officeDocument/2006/relationships/oleObject" Target="../embeddings/oleObject140.bin"/><Relationship Id="rId9" Type="http://schemas.openxmlformats.org/officeDocument/2006/relationships/image" Target="../media/image148.w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51.wmf"/><Relationship Id="rId2" Type="http://schemas.openxmlformats.org/officeDocument/2006/relationships/slideLayout" Target="../slideLayouts/slideLayout5.xml"/><Relationship Id="rId1" Type="http://schemas.openxmlformats.org/officeDocument/2006/relationships/vmlDrawing" Target="../drawings/vmlDrawing40.vml"/><Relationship Id="rId6" Type="http://schemas.openxmlformats.org/officeDocument/2006/relationships/oleObject" Target="../embeddings/oleObject145.bin"/><Relationship Id="rId5" Type="http://schemas.openxmlformats.org/officeDocument/2006/relationships/image" Target="../media/image150.wmf"/><Relationship Id="rId4" Type="http://schemas.openxmlformats.org/officeDocument/2006/relationships/oleObject" Target="../embeddings/oleObject144.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5.xml"/><Relationship Id="rId1" Type="http://schemas.openxmlformats.org/officeDocument/2006/relationships/vmlDrawing" Target="../drawings/vmlDrawing41.vml"/><Relationship Id="rId4" Type="http://schemas.openxmlformats.org/officeDocument/2006/relationships/image" Target="../media/image152.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17.bin"/><Relationship Id="rId18" Type="http://schemas.openxmlformats.org/officeDocument/2006/relationships/oleObject" Target="../embeddings/oleObject21.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17.wmf"/><Relationship Id="rId17" Type="http://schemas.openxmlformats.org/officeDocument/2006/relationships/oleObject" Target="../embeddings/oleObject20.bin"/><Relationship Id="rId2" Type="http://schemas.openxmlformats.org/officeDocument/2006/relationships/slideLayout" Target="../slideLayouts/slideLayout5.xml"/><Relationship Id="rId16" Type="http://schemas.openxmlformats.org/officeDocument/2006/relationships/image" Target="../media/image18.wmf"/><Relationship Id="rId1" Type="http://schemas.openxmlformats.org/officeDocument/2006/relationships/vmlDrawing" Target="../drawings/vmlDrawing3.vml"/><Relationship Id="rId6" Type="http://schemas.openxmlformats.org/officeDocument/2006/relationships/image" Target="../media/image15.w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9.bin"/><Relationship Id="rId10" Type="http://schemas.openxmlformats.org/officeDocument/2006/relationships/image" Target="../media/image16.wmf"/><Relationship Id="rId19" Type="http://schemas.openxmlformats.org/officeDocument/2006/relationships/image" Target="../media/image19.wmf"/><Relationship Id="rId4" Type="http://schemas.openxmlformats.org/officeDocument/2006/relationships/image" Target="../media/image14.wmf"/><Relationship Id="rId9" Type="http://schemas.openxmlformats.org/officeDocument/2006/relationships/oleObject" Target="../embeddings/oleObject15.bin"/><Relationship Id="rId14" Type="http://schemas.openxmlformats.org/officeDocument/2006/relationships/oleObject" Target="../embeddings/oleObject18.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image" Target="../media/image154.png"/><Relationship Id="rId16" Type="http://schemas.openxmlformats.org/officeDocument/2006/relationships/image" Target="../media/image168.png"/><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5.xml"/><Relationship Id="rId1" Type="http://schemas.openxmlformats.org/officeDocument/2006/relationships/vmlDrawing" Target="../drawings/vmlDrawing42.vml"/><Relationship Id="rId4" Type="http://schemas.openxmlformats.org/officeDocument/2006/relationships/image" Target="../media/image17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标题 3"/>
          <p:cNvSpPr>
            <a:spLocks noGrp="1"/>
          </p:cNvSpPr>
          <p:nvPr>
            <p:ph type="ctrTitle"/>
          </p:nvPr>
        </p:nvSpPr>
        <p:spPr/>
        <p:txBody>
          <a:bodyPr/>
          <a:lstStyle/>
          <a:p>
            <a:r>
              <a:rPr lang="zh-CN" altLang="en-US" dirty="0"/>
              <a:t>第</a:t>
            </a:r>
            <a:r>
              <a:rPr lang="en-US" altLang="zh-CN" dirty="0"/>
              <a:t>6</a:t>
            </a:r>
            <a:r>
              <a:rPr lang="zh-CN" altLang="en-US" dirty="0"/>
              <a:t>章 晶体管放大电路基础</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含有受控电源的电路分析方法</a:t>
            </a:r>
            <a:endParaRPr lang="zh-CN" altLang="en-US" dirty="0"/>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10</a:t>
            </a:fld>
            <a:endParaRPr lang="zh-CN" altLang="en-US"/>
          </a:p>
        </p:txBody>
      </p:sp>
      <p:sp>
        <p:nvSpPr>
          <p:cNvPr id="4" name="内容占位符 3"/>
          <p:cNvSpPr>
            <a:spLocks noGrp="1"/>
          </p:cNvSpPr>
          <p:nvPr>
            <p:ph sz="quarter" idx="11"/>
          </p:nvPr>
        </p:nvSpPr>
        <p:spPr/>
        <p:txBody>
          <a:bodyPr/>
          <a:lstStyle/>
          <a:p>
            <a:r>
              <a:rPr lang="zh-CN" altLang="en-US" dirty="0" smtClean="0"/>
              <a:t>受控电源是一种新的理想电路元件，既具有电源的特性又不同于独立（理想）电源。</a:t>
            </a:r>
            <a:endParaRPr lang="en-US" altLang="zh-CN" dirty="0" smtClean="0"/>
          </a:p>
          <a:p>
            <a:r>
              <a:rPr lang="zh-CN" altLang="en-US" dirty="0"/>
              <a:t>受</a:t>
            </a:r>
            <a:r>
              <a:rPr lang="zh-CN" altLang="en-US" dirty="0" smtClean="0"/>
              <a:t>控电源虽然可向外输出，但却不能单独作为电路的激励源。所以，不能作为叠加定理的叠加对象。</a:t>
            </a:r>
            <a:endParaRPr lang="en-US" altLang="zh-CN" dirty="0" smtClean="0"/>
          </a:p>
          <a:p>
            <a:r>
              <a:rPr lang="zh-CN" altLang="en-US" dirty="0" smtClean="0"/>
              <a:t>分析中，受控电源的处理方法：</a:t>
            </a:r>
            <a:endParaRPr lang="en-US" altLang="zh-CN" dirty="0" smtClean="0"/>
          </a:p>
          <a:p>
            <a:pPr marL="514350" indent="-514350">
              <a:buFont typeface="+mj-lt"/>
              <a:buAutoNum type="arabicPeriod"/>
            </a:pPr>
            <a:r>
              <a:rPr lang="zh-CN" altLang="en-US" sz="2400" dirty="0" smtClean="0"/>
              <a:t>首先将受控电源当作“</a:t>
            </a:r>
            <a:r>
              <a:rPr lang="zh-CN" altLang="en-US" sz="2400" dirty="0" smtClean="0">
                <a:solidFill>
                  <a:srgbClr val="FF0000"/>
                </a:solidFill>
              </a:rPr>
              <a:t>变量电源</a:t>
            </a:r>
            <a:r>
              <a:rPr lang="zh-CN" altLang="en-US" sz="2400" dirty="0" smtClean="0"/>
              <a:t>”进行分析；</a:t>
            </a:r>
            <a:endParaRPr lang="en-US" altLang="zh-CN" sz="2400" dirty="0" smtClean="0"/>
          </a:p>
          <a:p>
            <a:pPr marL="514350" indent="-514350">
              <a:buFont typeface="+mj-lt"/>
              <a:buAutoNum type="arabicPeriod"/>
            </a:pPr>
            <a:r>
              <a:rPr lang="zh-CN" altLang="en-US" sz="2400" dirty="0" smtClean="0">
                <a:solidFill>
                  <a:srgbClr val="FF0000"/>
                </a:solidFill>
              </a:rPr>
              <a:t>增加</a:t>
            </a:r>
            <a:r>
              <a:rPr lang="zh-CN" altLang="en-US" sz="2400" dirty="0" smtClean="0"/>
              <a:t>对受控电源控制量的表示（确定）</a:t>
            </a:r>
            <a:r>
              <a:rPr lang="zh-CN" altLang="en-US" sz="2400" dirty="0" smtClean="0">
                <a:solidFill>
                  <a:srgbClr val="FF0000"/>
                </a:solidFill>
              </a:rPr>
              <a:t>方程</a:t>
            </a:r>
            <a:r>
              <a:rPr lang="zh-CN" altLang="en-US" sz="2400" dirty="0" smtClean="0"/>
              <a:t>；</a:t>
            </a:r>
            <a:endParaRPr lang="en-US" altLang="zh-CN" sz="2400" dirty="0" smtClean="0"/>
          </a:p>
          <a:p>
            <a:pPr marL="514350" indent="-514350">
              <a:buFont typeface="+mj-lt"/>
              <a:buAutoNum type="arabicPeriod"/>
            </a:pPr>
            <a:r>
              <a:rPr lang="zh-CN" altLang="en-US" sz="2400" dirty="0" smtClean="0"/>
              <a:t>含有受控电源的电路等效变换过程中必须保证控制量不丢失。</a:t>
            </a:r>
            <a:endParaRPr lang="zh-CN" altLang="en-US" sz="2400" dirty="0"/>
          </a:p>
        </p:txBody>
      </p:sp>
    </p:spTree>
    <p:extLst>
      <p:ext uri="{BB962C8B-B14F-4D97-AF65-F5344CB8AC3E}">
        <p14:creationId xmlns:p14="http://schemas.microsoft.com/office/powerpoint/2010/main" val="402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10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10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zh-CN" sz="2800" dirty="0" smtClean="0">
                <a:ea typeface="楷体_GB2312" pitchFamily="49" charset="-122"/>
              </a:rPr>
              <a:t>6.5.1 </a:t>
            </a:r>
            <a:r>
              <a:rPr lang="zh-CN" altLang="en-US" sz="2800" dirty="0" smtClean="0">
                <a:ea typeface="楷体_GB2312" pitchFamily="49" charset="-122"/>
              </a:rPr>
              <a:t>场效应管放大电路静态工作点的设置及分析</a:t>
            </a:r>
            <a:r>
              <a:rPr lang="en-US" altLang="zh-CN" sz="2800" dirty="0" smtClean="0">
                <a:ea typeface="楷体_GB2312" pitchFamily="49" charset="-122"/>
              </a:rPr>
              <a:t>(</a:t>
            </a:r>
            <a:r>
              <a:rPr lang="zh-CN" altLang="en-US" sz="2800" dirty="0" smtClean="0">
                <a:ea typeface="宋体" charset="-122"/>
              </a:rPr>
              <a:t>续</a:t>
            </a:r>
            <a:r>
              <a:rPr lang="en-US" altLang="zh-CN" sz="2800" dirty="0" smtClean="0">
                <a:ea typeface="宋体" charset="-122"/>
              </a:rPr>
              <a:t>2</a:t>
            </a:r>
            <a:r>
              <a:rPr lang="en-US" altLang="zh-CN" sz="2800" dirty="0" smtClean="0">
                <a:ea typeface="楷体_GB2312" pitchFamily="49" charset="-122"/>
              </a:rPr>
              <a:t>)</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100</a:t>
            </a:fld>
            <a:endParaRPr lang="zh-CN" altLang="en-US"/>
          </a:p>
        </p:txBody>
      </p:sp>
      <p:sp>
        <p:nvSpPr>
          <p:cNvPr id="277508" name="Rectangle 4"/>
          <p:cNvSpPr>
            <a:spLocks noChangeArrowheads="1"/>
          </p:cNvSpPr>
          <p:nvPr/>
        </p:nvSpPr>
        <p:spPr bwMode="auto">
          <a:xfrm>
            <a:off x="381000" y="1374775"/>
            <a:ext cx="84899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indent="568325">
              <a:lnSpc>
                <a:spcPct val="130000"/>
              </a:lnSpc>
            </a:pPr>
            <a:r>
              <a:rPr kumimoji="1" lang="zh-CN" altLang="en-US"/>
              <a:t>分压偏置电路利用电阻分压和源极电阻压降调节偏置电压大小，适用于各种类型的</a:t>
            </a:r>
            <a:r>
              <a:rPr kumimoji="1" lang="en-US" altLang="zh-CN"/>
              <a:t>FET</a:t>
            </a:r>
            <a:r>
              <a:rPr kumimoji="1" lang="zh-CN" altLang="en-US"/>
              <a:t>。</a:t>
            </a:r>
          </a:p>
        </p:txBody>
      </p:sp>
      <p:sp>
        <p:nvSpPr>
          <p:cNvPr id="277509" name="Text Box 5"/>
          <p:cNvSpPr txBox="1">
            <a:spLocks noChangeArrowheads="1"/>
          </p:cNvSpPr>
          <p:nvPr/>
        </p:nvSpPr>
        <p:spPr bwMode="auto">
          <a:xfrm>
            <a:off x="412750" y="2357438"/>
            <a:ext cx="8458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568325"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r>
              <a:rPr kumimoji="1" lang="zh-CN" altLang="en-US"/>
              <a:t>栅极电位由电阻分压确定，源极电阻产生的电压和栅极电位共同产生栅源偏压：</a:t>
            </a:r>
          </a:p>
        </p:txBody>
      </p:sp>
      <p:sp>
        <p:nvSpPr>
          <p:cNvPr id="43014" name="Rectangle 6"/>
          <p:cNvSpPr>
            <a:spLocks noChangeArrowheads="1"/>
          </p:cNvSpPr>
          <p:nvPr/>
        </p:nvSpPr>
        <p:spPr bwMode="auto">
          <a:xfrm>
            <a:off x="286544" y="868363"/>
            <a:ext cx="232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dirty="0"/>
              <a:t>2. </a:t>
            </a:r>
            <a:r>
              <a:rPr kumimoji="1" lang="zh-CN" altLang="en-US" dirty="0"/>
              <a:t>分压偏置电路</a:t>
            </a:r>
          </a:p>
        </p:txBody>
      </p:sp>
      <p:grpSp>
        <p:nvGrpSpPr>
          <p:cNvPr id="2" name="Group 7"/>
          <p:cNvGrpSpPr>
            <a:grpSpLocks/>
          </p:cNvGrpSpPr>
          <p:nvPr/>
        </p:nvGrpSpPr>
        <p:grpSpPr bwMode="auto">
          <a:xfrm>
            <a:off x="714375" y="3263900"/>
            <a:ext cx="3513138" cy="3033713"/>
            <a:chOff x="288" y="1327"/>
            <a:chExt cx="2213" cy="1911"/>
          </a:xfrm>
        </p:grpSpPr>
        <p:grpSp>
          <p:nvGrpSpPr>
            <p:cNvPr id="43023" name="Group 8"/>
            <p:cNvGrpSpPr>
              <a:grpSpLocks/>
            </p:cNvGrpSpPr>
            <p:nvPr/>
          </p:nvGrpSpPr>
          <p:grpSpPr bwMode="auto">
            <a:xfrm>
              <a:off x="528" y="1327"/>
              <a:ext cx="1973" cy="1911"/>
              <a:chOff x="1632" y="1401"/>
              <a:chExt cx="1973" cy="1911"/>
            </a:xfrm>
          </p:grpSpPr>
          <p:sp>
            <p:nvSpPr>
              <p:cNvPr id="43039" name="Oval 9"/>
              <p:cNvSpPr>
                <a:spLocks noChangeArrowheads="1"/>
              </p:cNvSpPr>
              <p:nvPr/>
            </p:nvSpPr>
            <p:spPr bwMode="auto">
              <a:xfrm>
                <a:off x="2448" y="2160"/>
                <a:ext cx="432" cy="384"/>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sz="2000">
                    <a:ea typeface="宋体" charset="-122"/>
                  </a:rPr>
                  <a:t>FET</a:t>
                </a:r>
              </a:p>
            </p:txBody>
          </p:sp>
          <p:sp>
            <p:nvSpPr>
              <p:cNvPr id="43040" name="Line 10"/>
              <p:cNvSpPr>
                <a:spLocks noChangeShapeType="1"/>
              </p:cNvSpPr>
              <p:nvPr/>
            </p:nvSpPr>
            <p:spPr bwMode="auto">
              <a:xfrm flipH="1">
                <a:off x="1632" y="235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1" name="Line 11"/>
              <p:cNvSpPr>
                <a:spLocks noChangeShapeType="1"/>
              </p:cNvSpPr>
              <p:nvPr/>
            </p:nvSpPr>
            <p:spPr bwMode="auto">
              <a:xfrm flipV="1">
                <a:off x="2688" y="2016"/>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2" name="Rectangle 12"/>
              <p:cNvSpPr>
                <a:spLocks noChangeArrowheads="1"/>
              </p:cNvSpPr>
              <p:nvPr/>
            </p:nvSpPr>
            <p:spPr bwMode="auto">
              <a:xfrm rot="-5400000">
                <a:off x="2568" y="185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43" name="Rectangle 13"/>
              <p:cNvSpPr>
                <a:spLocks noChangeArrowheads="1"/>
              </p:cNvSpPr>
              <p:nvPr/>
            </p:nvSpPr>
            <p:spPr bwMode="auto">
              <a:xfrm rot="-5400000">
                <a:off x="2568" y="2808"/>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44" name="Line 14"/>
              <p:cNvSpPr>
                <a:spLocks noChangeShapeType="1"/>
              </p:cNvSpPr>
              <p:nvPr/>
            </p:nvSpPr>
            <p:spPr bwMode="auto">
              <a:xfrm>
                <a:off x="2688" y="2544"/>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5" name="Line 15"/>
              <p:cNvSpPr>
                <a:spLocks noChangeShapeType="1"/>
              </p:cNvSpPr>
              <p:nvPr/>
            </p:nvSpPr>
            <p:spPr bwMode="auto">
              <a:xfrm>
                <a:off x="2688" y="2976"/>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6" name="Line 16"/>
              <p:cNvSpPr>
                <a:spLocks noChangeShapeType="1"/>
              </p:cNvSpPr>
              <p:nvPr/>
            </p:nvSpPr>
            <p:spPr bwMode="auto">
              <a:xfrm>
                <a:off x="2592" y="3312"/>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7" name="Freeform 17"/>
              <p:cNvSpPr>
                <a:spLocks/>
              </p:cNvSpPr>
              <p:nvPr/>
            </p:nvSpPr>
            <p:spPr bwMode="auto">
              <a:xfrm>
                <a:off x="2688" y="1536"/>
                <a:ext cx="528" cy="240"/>
              </a:xfrm>
              <a:custGeom>
                <a:avLst/>
                <a:gdLst>
                  <a:gd name="T0" fmla="*/ 0 w 960"/>
                  <a:gd name="T1" fmla="*/ 240 h 240"/>
                  <a:gd name="T2" fmla="*/ 0 w 960"/>
                  <a:gd name="T3" fmla="*/ 0 h 240"/>
                  <a:gd name="T4" fmla="*/ 29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48" name="Oval 18"/>
              <p:cNvSpPr>
                <a:spLocks noChangeArrowheads="1"/>
              </p:cNvSpPr>
              <p:nvPr/>
            </p:nvSpPr>
            <p:spPr bwMode="auto">
              <a:xfrm>
                <a:off x="3206" y="1526"/>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49" name="Text Box 19"/>
              <p:cNvSpPr txBox="1">
                <a:spLocks noChangeArrowheads="1"/>
              </p:cNvSpPr>
              <p:nvPr/>
            </p:nvSpPr>
            <p:spPr bwMode="auto">
              <a:xfrm>
                <a:off x="3216" y="1401"/>
                <a:ext cx="3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U</a:t>
                </a:r>
                <a:r>
                  <a:rPr kumimoji="1" lang="en-US" altLang="zh-CN" sz="2000" baseline="-25000">
                    <a:ea typeface="宋体" charset="-122"/>
                  </a:rPr>
                  <a:t>DD</a:t>
                </a:r>
                <a:endParaRPr kumimoji="1" lang="en-US" altLang="zh-CN" sz="2000">
                  <a:ea typeface="宋体" charset="-122"/>
                </a:endParaRPr>
              </a:p>
            </p:txBody>
          </p:sp>
          <p:sp>
            <p:nvSpPr>
              <p:cNvPr id="43050" name="Text Box 20"/>
              <p:cNvSpPr txBox="1">
                <a:spLocks noChangeArrowheads="1"/>
              </p:cNvSpPr>
              <p:nvPr/>
            </p:nvSpPr>
            <p:spPr bwMode="auto">
              <a:xfrm>
                <a:off x="2736" y="197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D</a:t>
                </a:r>
              </a:p>
            </p:txBody>
          </p:sp>
          <p:sp>
            <p:nvSpPr>
              <p:cNvPr id="43051" name="Text Box 21"/>
              <p:cNvSpPr txBox="1">
                <a:spLocks noChangeArrowheads="1"/>
              </p:cNvSpPr>
              <p:nvPr/>
            </p:nvSpPr>
            <p:spPr bwMode="auto">
              <a:xfrm>
                <a:off x="2486" y="250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S</a:t>
                </a:r>
              </a:p>
            </p:txBody>
          </p:sp>
          <p:sp>
            <p:nvSpPr>
              <p:cNvPr id="43052" name="Text Box 22"/>
              <p:cNvSpPr txBox="1">
                <a:spLocks noChangeArrowheads="1"/>
              </p:cNvSpPr>
              <p:nvPr/>
            </p:nvSpPr>
            <p:spPr bwMode="auto">
              <a:xfrm>
                <a:off x="2208" y="209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G</a:t>
                </a:r>
              </a:p>
            </p:txBody>
          </p:sp>
          <p:sp>
            <p:nvSpPr>
              <p:cNvPr id="43053" name="Text Box 23"/>
              <p:cNvSpPr txBox="1">
                <a:spLocks noChangeArrowheads="1"/>
              </p:cNvSpPr>
              <p:nvPr/>
            </p:nvSpPr>
            <p:spPr bwMode="auto">
              <a:xfrm>
                <a:off x="2315" y="1711"/>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D</a:t>
                </a:r>
                <a:endParaRPr kumimoji="1" lang="en-US" altLang="zh-CN" sz="2000">
                  <a:ea typeface="宋体" charset="-122"/>
                </a:endParaRPr>
              </a:p>
            </p:txBody>
          </p:sp>
          <p:sp>
            <p:nvSpPr>
              <p:cNvPr id="43054" name="Text Box 24"/>
              <p:cNvSpPr txBox="1">
                <a:spLocks noChangeArrowheads="1"/>
              </p:cNvSpPr>
              <p:nvPr/>
            </p:nvSpPr>
            <p:spPr bwMode="auto">
              <a:xfrm>
                <a:off x="2315" y="2767"/>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S</a:t>
                </a:r>
                <a:endParaRPr kumimoji="1" lang="en-US" altLang="zh-CN" sz="2000">
                  <a:ea typeface="宋体" charset="-122"/>
                </a:endParaRPr>
              </a:p>
            </p:txBody>
          </p:sp>
          <p:grpSp>
            <p:nvGrpSpPr>
              <p:cNvPr id="43055" name="Group 25"/>
              <p:cNvGrpSpPr>
                <a:grpSpLocks/>
              </p:cNvGrpSpPr>
              <p:nvPr/>
            </p:nvGrpSpPr>
            <p:grpSpPr bwMode="auto">
              <a:xfrm rot="-5400000">
                <a:off x="2901" y="2791"/>
                <a:ext cx="78" cy="159"/>
                <a:chOff x="4012" y="432"/>
                <a:chExt cx="78" cy="159"/>
              </a:xfrm>
            </p:grpSpPr>
            <p:sp>
              <p:nvSpPr>
                <p:cNvPr id="43061" name="Rectangle 26"/>
                <p:cNvSpPr>
                  <a:spLocks noChangeArrowheads="1"/>
                </p:cNvSpPr>
                <p:nvPr/>
              </p:nvSpPr>
              <p:spPr bwMode="auto">
                <a:xfrm>
                  <a:off x="4058" y="432"/>
                  <a:ext cx="3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sp>
              <p:nvSpPr>
                <p:cNvPr id="43062" name="Line 27"/>
                <p:cNvSpPr>
                  <a:spLocks noChangeShapeType="1"/>
                </p:cNvSpPr>
                <p:nvPr/>
              </p:nvSpPr>
              <p:spPr bwMode="auto">
                <a:xfrm>
                  <a:off x="4012" y="432"/>
                  <a:ext cx="0" cy="15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anchor="ctr"/>
                <a:lstStyle/>
                <a:p>
                  <a:endParaRPr lang="zh-CN" altLang="en-US"/>
                </a:p>
              </p:txBody>
            </p:sp>
          </p:grpSp>
          <p:sp>
            <p:nvSpPr>
              <p:cNvPr id="43056" name="Freeform 28"/>
              <p:cNvSpPr>
                <a:spLocks/>
              </p:cNvSpPr>
              <p:nvPr/>
            </p:nvSpPr>
            <p:spPr bwMode="auto">
              <a:xfrm>
                <a:off x="2688" y="2640"/>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57" name="Freeform 29"/>
              <p:cNvSpPr>
                <a:spLocks/>
              </p:cNvSpPr>
              <p:nvPr/>
            </p:nvSpPr>
            <p:spPr bwMode="auto">
              <a:xfrm flipV="1">
                <a:off x="2688" y="2928"/>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58" name="Oval 30"/>
              <p:cNvSpPr>
                <a:spLocks noChangeArrowheads="1"/>
              </p:cNvSpPr>
              <p:nvPr/>
            </p:nvSpPr>
            <p:spPr bwMode="auto">
              <a:xfrm>
                <a:off x="2668" y="261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3059" name="Oval 31"/>
              <p:cNvSpPr>
                <a:spLocks noChangeArrowheads="1"/>
              </p:cNvSpPr>
              <p:nvPr/>
            </p:nvSpPr>
            <p:spPr bwMode="auto">
              <a:xfrm>
                <a:off x="2658" y="311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3060" name="Text Box 32"/>
              <p:cNvSpPr txBox="1">
                <a:spLocks noChangeArrowheads="1"/>
              </p:cNvSpPr>
              <p:nvPr/>
            </p:nvSpPr>
            <p:spPr bwMode="auto">
              <a:xfrm>
                <a:off x="2976" y="2745"/>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C</a:t>
                </a:r>
                <a:r>
                  <a:rPr kumimoji="1" lang="en-US" altLang="zh-CN" sz="2000" baseline="-25000">
                    <a:ea typeface="宋体" charset="-122"/>
                  </a:rPr>
                  <a:t>S</a:t>
                </a:r>
                <a:endParaRPr kumimoji="1" lang="en-US" altLang="zh-CN" sz="2000">
                  <a:ea typeface="宋体" charset="-122"/>
                </a:endParaRPr>
              </a:p>
            </p:txBody>
          </p:sp>
        </p:grpSp>
        <p:sp>
          <p:nvSpPr>
            <p:cNvPr id="43024" name="Rectangle 33"/>
            <p:cNvSpPr>
              <a:spLocks noChangeArrowheads="1"/>
            </p:cNvSpPr>
            <p:nvPr/>
          </p:nvSpPr>
          <p:spPr bwMode="auto">
            <a:xfrm rot="10800000">
              <a:off x="672" y="2448"/>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25" name="Rectangle 34"/>
            <p:cNvSpPr>
              <a:spLocks noChangeArrowheads="1"/>
            </p:cNvSpPr>
            <p:nvPr/>
          </p:nvSpPr>
          <p:spPr bwMode="auto">
            <a:xfrm rot="-5400000">
              <a:off x="936" y="175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26" name="Rectangle 35"/>
            <p:cNvSpPr>
              <a:spLocks noChangeArrowheads="1"/>
            </p:cNvSpPr>
            <p:nvPr/>
          </p:nvSpPr>
          <p:spPr bwMode="auto">
            <a:xfrm rot="-5400000">
              <a:off x="936" y="276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27" name="Line 36"/>
            <p:cNvSpPr>
              <a:spLocks noChangeShapeType="1"/>
            </p:cNvSpPr>
            <p:nvPr/>
          </p:nvSpPr>
          <p:spPr bwMode="auto">
            <a:xfrm>
              <a:off x="1056" y="1920"/>
              <a:ext cx="0" cy="76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8" name="Freeform 37"/>
            <p:cNvSpPr>
              <a:spLocks/>
            </p:cNvSpPr>
            <p:nvPr/>
          </p:nvSpPr>
          <p:spPr bwMode="auto">
            <a:xfrm>
              <a:off x="1056" y="1458"/>
              <a:ext cx="528" cy="213"/>
            </a:xfrm>
            <a:custGeom>
              <a:avLst/>
              <a:gdLst>
                <a:gd name="T0" fmla="*/ 0 w 528"/>
                <a:gd name="T1" fmla="*/ 236 h 192"/>
                <a:gd name="T2" fmla="*/ 0 w 528"/>
                <a:gd name="T3" fmla="*/ 0 h 192"/>
                <a:gd name="T4" fmla="*/ 528 w 528"/>
                <a:gd name="T5" fmla="*/ 0 h 192"/>
                <a:gd name="T6" fmla="*/ 0 60000 65536"/>
                <a:gd name="T7" fmla="*/ 0 60000 65536"/>
                <a:gd name="T8" fmla="*/ 0 60000 65536"/>
                <a:gd name="T9" fmla="*/ 0 w 528"/>
                <a:gd name="T10" fmla="*/ 0 h 192"/>
                <a:gd name="T11" fmla="*/ 528 w 528"/>
                <a:gd name="T12" fmla="*/ 192 h 192"/>
              </a:gdLst>
              <a:ahLst/>
              <a:cxnLst>
                <a:cxn ang="T6">
                  <a:pos x="T0" y="T1"/>
                </a:cxn>
                <a:cxn ang="T7">
                  <a:pos x="T2" y="T3"/>
                </a:cxn>
                <a:cxn ang="T8">
                  <a:pos x="T4" y="T5"/>
                </a:cxn>
              </a:cxnLst>
              <a:rect l="T9" t="T10" r="T11" b="T12"/>
              <a:pathLst>
                <a:path w="528" h="192">
                  <a:moveTo>
                    <a:pt x="0" y="192"/>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29" name="Freeform 38"/>
            <p:cNvSpPr>
              <a:spLocks/>
            </p:cNvSpPr>
            <p:nvPr/>
          </p:nvSpPr>
          <p:spPr bwMode="auto">
            <a:xfrm flipV="1">
              <a:off x="1056" y="2938"/>
              <a:ext cx="528" cy="117"/>
            </a:xfrm>
            <a:custGeom>
              <a:avLst/>
              <a:gdLst>
                <a:gd name="T0" fmla="*/ 0 w 528"/>
                <a:gd name="T1" fmla="*/ 71 h 192"/>
                <a:gd name="T2" fmla="*/ 0 w 528"/>
                <a:gd name="T3" fmla="*/ 0 h 192"/>
                <a:gd name="T4" fmla="*/ 528 w 528"/>
                <a:gd name="T5" fmla="*/ 0 h 192"/>
                <a:gd name="T6" fmla="*/ 0 60000 65536"/>
                <a:gd name="T7" fmla="*/ 0 60000 65536"/>
                <a:gd name="T8" fmla="*/ 0 60000 65536"/>
                <a:gd name="T9" fmla="*/ 0 w 528"/>
                <a:gd name="T10" fmla="*/ 0 h 192"/>
                <a:gd name="T11" fmla="*/ 528 w 528"/>
                <a:gd name="T12" fmla="*/ 192 h 192"/>
              </a:gdLst>
              <a:ahLst/>
              <a:cxnLst>
                <a:cxn ang="T6">
                  <a:pos x="T0" y="T1"/>
                </a:cxn>
                <a:cxn ang="T7">
                  <a:pos x="T2" y="T3"/>
                </a:cxn>
                <a:cxn ang="T8">
                  <a:pos x="T4" y="T5"/>
                </a:cxn>
              </a:cxnLst>
              <a:rect l="T9" t="T10" r="T11" b="T12"/>
              <a:pathLst>
                <a:path w="528" h="192">
                  <a:moveTo>
                    <a:pt x="0" y="192"/>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30" name="Line 39"/>
            <p:cNvSpPr>
              <a:spLocks noChangeShapeType="1"/>
            </p:cNvSpPr>
            <p:nvPr/>
          </p:nvSpPr>
          <p:spPr bwMode="auto">
            <a:xfrm>
              <a:off x="912" y="2496"/>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1" name="Freeform 40"/>
            <p:cNvSpPr>
              <a:spLocks/>
            </p:cNvSpPr>
            <p:nvPr/>
          </p:nvSpPr>
          <p:spPr bwMode="auto">
            <a:xfrm>
              <a:off x="528" y="2256"/>
              <a:ext cx="144" cy="240"/>
            </a:xfrm>
            <a:custGeom>
              <a:avLst/>
              <a:gdLst>
                <a:gd name="T0" fmla="*/ 144 w 144"/>
                <a:gd name="T1" fmla="*/ 240 h 240"/>
                <a:gd name="T2" fmla="*/ 0 w 144"/>
                <a:gd name="T3" fmla="*/ 240 h 240"/>
                <a:gd name="T4" fmla="*/ 0 w 144"/>
                <a:gd name="T5" fmla="*/ 0 h 240"/>
                <a:gd name="T6" fmla="*/ 0 60000 65536"/>
                <a:gd name="T7" fmla="*/ 0 60000 65536"/>
                <a:gd name="T8" fmla="*/ 0 60000 65536"/>
                <a:gd name="T9" fmla="*/ 0 w 144"/>
                <a:gd name="T10" fmla="*/ 0 h 240"/>
                <a:gd name="T11" fmla="*/ 144 w 144"/>
                <a:gd name="T12" fmla="*/ 240 h 240"/>
              </a:gdLst>
              <a:ahLst/>
              <a:cxnLst>
                <a:cxn ang="T6">
                  <a:pos x="T0" y="T1"/>
                </a:cxn>
                <a:cxn ang="T7">
                  <a:pos x="T2" y="T3"/>
                </a:cxn>
                <a:cxn ang="T8">
                  <a:pos x="T4" y="T5"/>
                </a:cxn>
              </a:cxnLst>
              <a:rect l="T9" t="T10" r="T11" b="T12"/>
              <a:pathLst>
                <a:path w="144" h="240">
                  <a:moveTo>
                    <a:pt x="144" y="240"/>
                  </a:moveTo>
                  <a:lnTo>
                    <a:pt x="0" y="24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3032" name="Line 41"/>
            <p:cNvSpPr>
              <a:spLocks noChangeShapeType="1"/>
            </p:cNvSpPr>
            <p:nvPr/>
          </p:nvSpPr>
          <p:spPr bwMode="auto">
            <a:xfrm flipH="1">
              <a:off x="288" y="2280"/>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3" name="Oval 42"/>
            <p:cNvSpPr>
              <a:spLocks noChangeArrowheads="1"/>
            </p:cNvSpPr>
            <p:nvPr/>
          </p:nvSpPr>
          <p:spPr bwMode="auto">
            <a:xfrm>
              <a:off x="500" y="225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3034" name="Oval 43"/>
            <p:cNvSpPr>
              <a:spLocks noChangeArrowheads="1"/>
            </p:cNvSpPr>
            <p:nvPr/>
          </p:nvSpPr>
          <p:spPr bwMode="auto">
            <a:xfrm>
              <a:off x="1026" y="247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3035" name="Text Box 44"/>
            <p:cNvSpPr txBox="1">
              <a:spLocks noChangeArrowheads="1"/>
            </p:cNvSpPr>
            <p:nvPr/>
          </p:nvSpPr>
          <p:spPr bwMode="auto">
            <a:xfrm>
              <a:off x="759" y="1663"/>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1</a:t>
              </a:r>
              <a:endParaRPr kumimoji="1" lang="en-US" altLang="zh-CN" sz="2000" i="1">
                <a:ea typeface="宋体" charset="-122"/>
              </a:endParaRPr>
            </a:p>
          </p:txBody>
        </p:sp>
        <p:sp>
          <p:nvSpPr>
            <p:cNvPr id="43036" name="Text Box 45"/>
            <p:cNvSpPr txBox="1">
              <a:spLocks noChangeArrowheads="1"/>
            </p:cNvSpPr>
            <p:nvPr/>
          </p:nvSpPr>
          <p:spPr bwMode="auto">
            <a:xfrm>
              <a:off x="759" y="2767"/>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2</a:t>
              </a:r>
              <a:endParaRPr kumimoji="1" lang="en-US" altLang="zh-CN" sz="2000" i="1">
                <a:ea typeface="宋体" charset="-122"/>
              </a:endParaRPr>
            </a:p>
          </p:txBody>
        </p:sp>
        <p:sp>
          <p:nvSpPr>
            <p:cNvPr id="43037" name="Text Box 46"/>
            <p:cNvSpPr txBox="1">
              <a:spLocks noChangeArrowheads="1"/>
            </p:cNvSpPr>
            <p:nvPr/>
          </p:nvSpPr>
          <p:spPr bwMode="auto">
            <a:xfrm>
              <a:off x="576" y="2527"/>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G</a:t>
              </a:r>
              <a:endParaRPr kumimoji="1" lang="en-US" altLang="zh-CN" sz="2000" i="1">
                <a:ea typeface="宋体" charset="-122"/>
              </a:endParaRPr>
            </a:p>
          </p:txBody>
        </p:sp>
        <p:sp>
          <p:nvSpPr>
            <p:cNvPr id="43038" name="Oval 47"/>
            <p:cNvSpPr>
              <a:spLocks noChangeArrowheads="1"/>
            </p:cNvSpPr>
            <p:nvPr/>
          </p:nvSpPr>
          <p:spPr bwMode="auto">
            <a:xfrm>
              <a:off x="1556" y="144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grpSp>
      <p:sp>
        <p:nvSpPr>
          <p:cNvPr id="277552" name="Text Box 48"/>
          <p:cNvSpPr txBox="1">
            <a:spLocks noChangeArrowheads="1"/>
          </p:cNvSpPr>
          <p:nvPr/>
        </p:nvSpPr>
        <p:spPr bwMode="auto">
          <a:xfrm>
            <a:off x="4495800" y="3989388"/>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GS</a:t>
            </a:r>
            <a:r>
              <a:rPr kumimoji="1" lang="en-US" altLang="zh-CN" i="1">
                <a:ea typeface="宋体" charset="-122"/>
                <a:sym typeface="Symbol" pitchFamily="18" charset="2"/>
              </a:rPr>
              <a:t>≈U</a:t>
            </a:r>
            <a:r>
              <a:rPr kumimoji="1" lang="en-US" altLang="zh-CN" baseline="-25000">
                <a:ea typeface="宋体" charset="-122"/>
                <a:sym typeface="Symbol" pitchFamily="18" charset="2"/>
              </a:rPr>
              <a:t>G</a:t>
            </a:r>
            <a:r>
              <a:rPr kumimoji="1" lang="zh-CN" altLang="en-US" i="1">
                <a:ea typeface="宋体" charset="-122"/>
                <a:sym typeface="Symbol" pitchFamily="18" charset="2"/>
              </a:rPr>
              <a:t>－</a:t>
            </a:r>
            <a:r>
              <a:rPr kumimoji="1" lang="en-US" altLang="zh-CN" i="1">
                <a:ea typeface="宋体" charset="-122"/>
                <a:sym typeface="Symbol" pitchFamily="18" charset="2"/>
              </a:rPr>
              <a:t>R</a:t>
            </a:r>
            <a:r>
              <a:rPr kumimoji="1" lang="en-US" altLang="zh-CN" baseline="-25000">
                <a:ea typeface="宋体" charset="-122"/>
                <a:sym typeface="Symbol" pitchFamily="18" charset="2"/>
              </a:rPr>
              <a:t>S</a:t>
            </a:r>
            <a:r>
              <a:rPr kumimoji="1" lang="en-US" altLang="zh-CN" i="1">
                <a:ea typeface="宋体" charset="-122"/>
                <a:sym typeface="Symbol" pitchFamily="18" charset="2"/>
              </a:rPr>
              <a:t>I</a:t>
            </a:r>
            <a:r>
              <a:rPr kumimoji="1" lang="en-US" altLang="zh-CN" baseline="-25000">
                <a:ea typeface="宋体" charset="-122"/>
                <a:sym typeface="Symbol" pitchFamily="18" charset="2"/>
              </a:rPr>
              <a:t>D</a:t>
            </a:r>
            <a:endParaRPr kumimoji="1" lang="en-US" altLang="zh-CN">
              <a:ea typeface="宋体" charset="-122"/>
            </a:endParaRPr>
          </a:p>
        </p:txBody>
      </p:sp>
      <p:graphicFrame>
        <p:nvGraphicFramePr>
          <p:cNvPr id="277553" name="Object 2"/>
          <p:cNvGraphicFramePr>
            <a:graphicFrameLocks noChangeAspect="1"/>
          </p:cNvGraphicFramePr>
          <p:nvPr/>
        </p:nvGraphicFramePr>
        <p:xfrm>
          <a:off x="4533900" y="2995613"/>
          <a:ext cx="2324100" cy="863600"/>
        </p:xfrm>
        <a:graphic>
          <a:graphicData uri="http://schemas.openxmlformats.org/presentationml/2006/ole">
            <mc:AlternateContent xmlns:mc="http://schemas.openxmlformats.org/markup-compatibility/2006">
              <mc:Choice xmlns:v="urn:schemas-microsoft-com:vml" Requires="v">
                <p:oleObj spid="_x0000_s43134" name="Equation" r:id="rId3" imgW="1155600" imgH="431640" progId="Equation.DSMT4">
                  <p:embed/>
                </p:oleObj>
              </mc:Choice>
              <mc:Fallback>
                <p:oleObj name="Equation" r:id="rId3" imgW="115560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2995613"/>
                        <a:ext cx="23241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7554" name="Text Box 50"/>
          <p:cNvSpPr txBox="1">
            <a:spLocks noChangeArrowheads="1"/>
          </p:cNvSpPr>
          <p:nvPr/>
        </p:nvSpPr>
        <p:spPr bwMode="auto">
          <a:xfrm>
            <a:off x="3702050" y="4735513"/>
            <a:ext cx="5065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利用</a:t>
            </a:r>
            <a:r>
              <a:rPr kumimoji="1" lang="en-US" altLang="zh-CN"/>
              <a:t>FET</a:t>
            </a:r>
            <a:r>
              <a:rPr kumimoji="1" lang="zh-CN" altLang="en-US"/>
              <a:t>转移特性计算静态漏极电流</a:t>
            </a:r>
          </a:p>
        </p:txBody>
      </p:sp>
      <p:grpSp>
        <p:nvGrpSpPr>
          <p:cNvPr id="5" name="Group 52"/>
          <p:cNvGrpSpPr>
            <a:grpSpLocks/>
          </p:cNvGrpSpPr>
          <p:nvPr/>
        </p:nvGrpSpPr>
        <p:grpSpPr bwMode="auto">
          <a:xfrm>
            <a:off x="3033713" y="5126038"/>
            <a:ext cx="420687" cy="531812"/>
            <a:chOff x="996" y="3522"/>
            <a:chExt cx="265" cy="335"/>
          </a:xfrm>
        </p:grpSpPr>
        <p:sp>
          <p:nvSpPr>
            <p:cNvPr id="43019" name="Text Box 53"/>
            <p:cNvSpPr txBox="1">
              <a:spLocks noChangeArrowheads="1"/>
            </p:cNvSpPr>
            <p:nvPr/>
          </p:nvSpPr>
          <p:spPr bwMode="auto">
            <a:xfrm>
              <a:off x="1048" y="3522"/>
              <a:ext cx="213"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lang="en-US" altLang="zh-CN">
                  <a:latin typeface="楷体_GB2312" pitchFamily="49" charset="-122"/>
                </a:rPr>
                <a:t>+</a:t>
              </a:r>
            </a:p>
          </p:txBody>
        </p:sp>
        <p:grpSp>
          <p:nvGrpSpPr>
            <p:cNvPr id="43020" name="Group 54"/>
            <p:cNvGrpSpPr>
              <a:grpSpLocks/>
            </p:cNvGrpSpPr>
            <p:nvPr/>
          </p:nvGrpSpPr>
          <p:grpSpPr bwMode="auto">
            <a:xfrm>
              <a:off x="996" y="3792"/>
              <a:ext cx="153" cy="65"/>
              <a:chOff x="996" y="3792"/>
              <a:chExt cx="153" cy="65"/>
            </a:xfrm>
          </p:grpSpPr>
          <p:sp>
            <p:nvSpPr>
              <p:cNvPr id="43021" name="Line 55"/>
              <p:cNvSpPr>
                <a:spLocks noChangeShapeType="1"/>
              </p:cNvSpPr>
              <p:nvPr/>
            </p:nvSpPr>
            <p:spPr bwMode="auto">
              <a:xfrm>
                <a:off x="996" y="3792"/>
                <a:ext cx="15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022" name="Line 56"/>
              <p:cNvSpPr>
                <a:spLocks noChangeShapeType="1"/>
              </p:cNvSpPr>
              <p:nvPr/>
            </p:nvSpPr>
            <p:spPr bwMode="auto">
              <a:xfrm>
                <a:off x="996" y="3857"/>
                <a:ext cx="15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7508"/>
                                        </p:tgtEl>
                                        <p:attrNameLst>
                                          <p:attrName>style.visibility</p:attrName>
                                        </p:attrNameLst>
                                      </p:cBhvr>
                                      <p:to>
                                        <p:strVal val="visible"/>
                                      </p:to>
                                    </p:set>
                                    <p:animEffect transition="in" filter="wipe(left)">
                                      <p:cBhvr>
                                        <p:cTn id="7" dur="500"/>
                                        <p:tgtEl>
                                          <p:spTgt spid="2775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7509"/>
                                        </p:tgtEl>
                                        <p:attrNameLst>
                                          <p:attrName>style.visibility</p:attrName>
                                        </p:attrNameLst>
                                      </p:cBhvr>
                                      <p:to>
                                        <p:strVal val="visible"/>
                                      </p:to>
                                    </p:set>
                                    <p:animEffect transition="in" filter="wipe(left)">
                                      <p:cBhvr>
                                        <p:cTn id="12" dur="500"/>
                                        <p:tgtEl>
                                          <p:spTgt spid="2775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nodeType="afterGroup">
                            <p:stCondLst>
                              <p:cond delay="1000"/>
                            </p:stCondLst>
                            <p:childTnLst>
                              <p:par>
                                <p:cTn id="23" presetID="22" presetClass="entr" presetSubtype="8" fill="hold" nodeType="afterEffect">
                                  <p:stCondLst>
                                    <p:cond delay="0"/>
                                  </p:stCondLst>
                                  <p:childTnLst>
                                    <p:set>
                                      <p:cBhvr>
                                        <p:cTn id="24" dur="1" fill="hold">
                                          <p:stCondLst>
                                            <p:cond delay="0"/>
                                          </p:stCondLst>
                                        </p:cTn>
                                        <p:tgtEl>
                                          <p:spTgt spid="277553"/>
                                        </p:tgtEl>
                                        <p:attrNameLst>
                                          <p:attrName>style.visibility</p:attrName>
                                        </p:attrNameLst>
                                      </p:cBhvr>
                                      <p:to>
                                        <p:strVal val="visible"/>
                                      </p:to>
                                    </p:set>
                                    <p:animEffect transition="in" filter="wipe(left)">
                                      <p:cBhvr>
                                        <p:cTn id="25" dur="500"/>
                                        <p:tgtEl>
                                          <p:spTgt spid="277553"/>
                                        </p:tgtEl>
                                      </p:cBhvr>
                                    </p:animEffect>
                                  </p:childTnLst>
                                </p:cTn>
                              </p:par>
                            </p:childTnLst>
                          </p:cTn>
                        </p:par>
                        <p:par>
                          <p:cTn id="26" fill="hold" nodeType="afterGroup">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77552"/>
                                        </p:tgtEl>
                                        <p:attrNameLst>
                                          <p:attrName>style.visibility</p:attrName>
                                        </p:attrNameLst>
                                      </p:cBhvr>
                                      <p:to>
                                        <p:strVal val="visible"/>
                                      </p:to>
                                    </p:set>
                                    <p:animEffect transition="in" filter="wipe(left)">
                                      <p:cBhvr>
                                        <p:cTn id="29" dur="500"/>
                                        <p:tgtEl>
                                          <p:spTgt spid="27755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77554"/>
                                        </p:tgtEl>
                                        <p:attrNameLst>
                                          <p:attrName>style.visibility</p:attrName>
                                        </p:attrNameLst>
                                      </p:cBhvr>
                                      <p:to>
                                        <p:strVal val="visible"/>
                                      </p:to>
                                    </p:set>
                                    <p:animEffect transition="in" filter="wipe(left)">
                                      <p:cBhvr>
                                        <p:cTn id="34" dur="500"/>
                                        <p:tgtEl>
                                          <p:spTgt spid="277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8" grpId="0" autoUpdateAnimBg="0"/>
      <p:bldP spid="277509" grpId="0" autoUpdateAnimBg="0"/>
      <p:bldP spid="277552" grpId="0" autoUpdateAnimBg="0"/>
      <p:bldP spid="277554"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pPr eaLnBrk="1" hangingPunct="1"/>
            <a:r>
              <a:rPr lang="en-US" altLang="zh-CN" sz="2800" dirty="0" smtClean="0">
                <a:ea typeface="楷体_GB2312" pitchFamily="49" charset="-122"/>
              </a:rPr>
              <a:t>6.5.1 </a:t>
            </a:r>
            <a:r>
              <a:rPr lang="zh-CN" altLang="en-US" sz="2800" dirty="0" smtClean="0">
                <a:ea typeface="楷体_GB2312" pitchFamily="49" charset="-122"/>
              </a:rPr>
              <a:t>场效应管放大电路静态工作点的设置及分析</a:t>
            </a:r>
            <a:r>
              <a:rPr lang="en-US" altLang="zh-CN" sz="2800" dirty="0" smtClean="0">
                <a:ea typeface="楷体_GB2312" pitchFamily="49" charset="-122"/>
              </a:rPr>
              <a:t>(</a:t>
            </a:r>
            <a:r>
              <a:rPr lang="zh-CN" altLang="en-US" sz="2800" dirty="0" smtClean="0">
                <a:ea typeface="宋体" charset="-122"/>
              </a:rPr>
              <a:t>续</a:t>
            </a:r>
            <a:r>
              <a:rPr lang="en-US" altLang="zh-CN" sz="2800" dirty="0" smtClean="0">
                <a:ea typeface="宋体" charset="-122"/>
              </a:rPr>
              <a:t>3</a:t>
            </a:r>
            <a:r>
              <a:rPr lang="en-US" altLang="zh-CN" sz="2800" dirty="0" smtClean="0">
                <a:ea typeface="楷体_GB2312" pitchFamily="49" charset="-122"/>
              </a:rPr>
              <a:t>)</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101</a:t>
            </a:fld>
            <a:endParaRPr lang="zh-CN" altLang="en-US"/>
          </a:p>
        </p:txBody>
      </p:sp>
      <p:graphicFrame>
        <p:nvGraphicFramePr>
          <p:cNvPr id="278532" name="Object 2"/>
          <p:cNvGraphicFramePr>
            <a:graphicFrameLocks noChangeAspect="1"/>
          </p:cNvGraphicFramePr>
          <p:nvPr>
            <p:extLst>
              <p:ext uri="{D42A27DB-BD31-4B8C-83A1-F6EECF244321}">
                <p14:modId xmlns:p14="http://schemas.microsoft.com/office/powerpoint/2010/main" val="3734547947"/>
              </p:ext>
            </p:extLst>
          </p:nvPr>
        </p:nvGraphicFramePr>
        <p:xfrm>
          <a:off x="1473200" y="1349598"/>
          <a:ext cx="2693988" cy="889000"/>
        </p:xfrm>
        <a:graphic>
          <a:graphicData uri="http://schemas.openxmlformats.org/presentationml/2006/ole">
            <mc:AlternateContent xmlns:mc="http://schemas.openxmlformats.org/markup-compatibility/2006">
              <mc:Choice xmlns:v="urn:schemas-microsoft-com:vml" Requires="v">
                <p:oleObj spid="_x0000_s44230" name="Equation" r:id="rId3" imgW="1346040" imgH="444240" progId="Equation.DSMT4">
                  <p:embed/>
                </p:oleObj>
              </mc:Choice>
              <mc:Fallback>
                <p:oleObj name="Equation" r:id="rId3" imgW="1346040" imgH="4442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1349598"/>
                        <a:ext cx="2693988"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8533" name="Object 3"/>
          <p:cNvGraphicFramePr>
            <a:graphicFrameLocks noChangeAspect="1"/>
          </p:cNvGraphicFramePr>
          <p:nvPr/>
        </p:nvGraphicFramePr>
        <p:xfrm>
          <a:off x="1420813" y="3238500"/>
          <a:ext cx="2501900" cy="884238"/>
        </p:xfrm>
        <a:graphic>
          <a:graphicData uri="http://schemas.openxmlformats.org/presentationml/2006/ole">
            <mc:AlternateContent xmlns:mc="http://schemas.openxmlformats.org/markup-compatibility/2006">
              <mc:Choice xmlns:v="urn:schemas-microsoft-com:vml" Requires="v">
                <p:oleObj spid="_x0000_s44231" name="Equation" r:id="rId5" imgW="1257120" imgH="444240" progId="Equation.DSMT4">
                  <p:embed/>
                </p:oleObj>
              </mc:Choice>
              <mc:Fallback>
                <p:oleObj name="Equation" r:id="rId5" imgW="1257120" imgH="4442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813" y="3238500"/>
                        <a:ext cx="2501900"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8534" name="Text Box 6"/>
          <p:cNvSpPr txBox="1">
            <a:spLocks noChangeArrowheads="1"/>
          </p:cNvSpPr>
          <p:nvPr/>
        </p:nvSpPr>
        <p:spPr bwMode="auto">
          <a:xfrm>
            <a:off x="290513" y="4681538"/>
            <a:ext cx="8726487" cy="15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zh-CN" altLang="en-US"/>
              <a:t>为了分压结果稳定，分压电阻一般不能取太大阻值，如果直接将分压点接到</a:t>
            </a:r>
            <a:r>
              <a:rPr kumimoji="1" lang="en-US" altLang="zh-CN"/>
              <a:t>FET</a:t>
            </a:r>
            <a:r>
              <a:rPr kumimoji="1" lang="zh-CN" altLang="en-US"/>
              <a:t>的</a:t>
            </a:r>
            <a:r>
              <a:rPr kumimoji="1" lang="en-US" altLang="zh-CN"/>
              <a:t>G</a:t>
            </a:r>
            <a:r>
              <a:rPr kumimoji="1" lang="zh-CN" altLang="en-US"/>
              <a:t>极，就会因分压电阻而破坏</a:t>
            </a:r>
            <a:r>
              <a:rPr kumimoji="1" lang="en-US" altLang="zh-CN"/>
              <a:t>FET</a:t>
            </a:r>
            <a:r>
              <a:rPr kumimoji="1" lang="zh-CN" altLang="en-US"/>
              <a:t>的高输入电阻特性，因此，在电路中引入了高阻值的</a:t>
            </a:r>
            <a:r>
              <a:rPr kumimoji="1" lang="en-US" altLang="zh-CN" i="1"/>
              <a:t>R</a:t>
            </a:r>
            <a:r>
              <a:rPr kumimoji="1" lang="en-US" altLang="zh-CN" baseline="-25000"/>
              <a:t>G</a:t>
            </a:r>
            <a:r>
              <a:rPr kumimoji="1" lang="en-US" altLang="zh-CN"/>
              <a:t>(</a:t>
            </a:r>
            <a:r>
              <a:rPr kumimoji="1" lang="zh-CN" altLang="en-US"/>
              <a:t>大于</a:t>
            </a:r>
            <a:r>
              <a:rPr kumimoji="1" lang="en-US" altLang="zh-CN"/>
              <a:t>1M</a:t>
            </a:r>
            <a:r>
              <a:rPr kumimoji="1" lang="en-US" altLang="zh-CN">
                <a:latin typeface="Symbol" pitchFamily="18" charset="2"/>
              </a:rPr>
              <a:t>W)</a:t>
            </a:r>
            <a:r>
              <a:rPr kumimoji="1" lang="zh-CN" altLang="en-US">
                <a:latin typeface="Symbol" pitchFamily="18" charset="2"/>
              </a:rPr>
              <a:t>。</a:t>
            </a:r>
          </a:p>
        </p:txBody>
      </p:sp>
      <p:grpSp>
        <p:nvGrpSpPr>
          <p:cNvPr id="44038" name="Group 50"/>
          <p:cNvGrpSpPr>
            <a:grpSpLocks/>
          </p:cNvGrpSpPr>
          <p:nvPr/>
        </p:nvGrpSpPr>
        <p:grpSpPr bwMode="auto">
          <a:xfrm>
            <a:off x="5630863" y="1054100"/>
            <a:ext cx="3513137" cy="3033713"/>
            <a:chOff x="288" y="1327"/>
            <a:chExt cx="2213" cy="1911"/>
          </a:xfrm>
        </p:grpSpPr>
        <p:grpSp>
          <p:nvGrpSpPr>
            <p:cNvPr id="44048" name="Group 51"/>
            <p:cNvGrpSpPr>
              <a:grpSpLocks/>
            </p:cNvGrpSpPr>
            <p:nvPr/>
          </p:nvGrpSpPr>
          <p:grpSpPr bwMode="auto">
            <a:xfrm>
              <a:off x="528" y="1327"/>
              <a:ext cx="1973" cy="1911"/>
              <a:chOff x="1632" y="1401"/>
              <a:chExt cx="1973" cy="1911"/>
            </a:xfrm>
          </p:grpSpPr>
          <p:sp>
            <p:nvSpPr>
              <p:cNvPr id="44064" name="Oval 52"/>
              <p:cNvSpPr>
                <a:spLocks noChangeArrowheads="1"/>
              </p:cNvSpPr>
              <p:nvPr/>
            </p:nvSpPr>
            <p:spPr bwMode="auto">
              <a:xfrm>
                <a:off x="2448" y="2160"/>
                <a:ext cx="432" cy="384"/>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sz="2000">
                    <a:ea typeface="宋体" charset="-122"/>
                  </a:rPr>
                  <a:t>FET</a:t>
                </a:r>
              </a:p>
            </p:txBody>
          </p:sp>
          <p:sp>
            <p:nvSpPr>
              <p:cNvPr id="44065" name="Line 53"/>
              <p:cNvSpPr>
                <a:spLocks noChangeShapeType="1"/>
              </p:cNvSpPr>
              <p:nvPr/>
            </p:nvSpPr>
            <p:spPr bwMode="auto">
              <a:xfrm flipH="1">
                <a:off x="1632" y="235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6" name="Line 54"/>
              <p:cNvSpPr>
                <a:spLocks noChangeShapeType="1"/>
              </p:cNvSpPr>
              <p:nvPr/>
            </p:nvSpPr>
            <p:spPr bwMode="auto">
              <a:xfrm flipV="1">
                <a:off x="2688" y="2016"/>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7" name="Rectangle 55"/>
              <p:cNvSpPr>
                <a:spLocks noChangeArrowheads="1"/>
              </p:cNvSpPr>
              <p:nvPr/>
            </p:nvSpPr>
            <p:spPr bwMode="auto">
              <a:xfrm rot="-5400000">
                <a:off x="2568" y="185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68" name="Rectangle 56"/>
              <p:cNvSpPr>
                <a:spLocks noChangeArrowheads="1"/>
              </p:cNvSpPr>
              <p:nvPr/>
            </p:nvSpPr>
            <p:spPr bwMode="auto">
              <a:xfrm rot="-5400000">
                <a:off x="2568" y="2808"/>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69" name="Line 57"/>
              <p:cNvSpPr>
                <a:spLocks noChangeShapeType="1"/>
              </p:cNvSpPr>
              <p:nvPr/>
            </p:nvSpPr>
            <p:spPr bwMode="auto">
              <a:xfrm>
                <a:off x="2688" y="2544"/>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0" name="Line 58"/>
              <p:cNvSpPr>
                <a:spLocks noChangeShapeType="1"/>
              </p:cNvSpPr>
              <p:nvPr/>
            </p:nvSpPr>
            <p:spPr bwMode="auto">
              <a:xfrm>
                <a:off x="2688" y="2976"/>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1" name="Line 59"/>
              <p:cNvSpPr>
                <a:spLocks noChangeShapeType="1"/>
              </p:cNvSpPr>
              <p:nvPr/>
            </p:nvSpPr>
            <p:spPr bwMode="auto">
              <a:xfrm>
                <a:off x="2592" y="3312"/>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72" name="Freeform 60"/>
              <p:cNvSpPr>
                <a:spLocks/>
              </p:cNvSpPr>
              <p:nvPr/>
            </p:nvSpPr>
            <p:spPr bwMode="auto">
              <a:xfrm>
                <a:off x="2688" y="1536"/>
                <a:ext cx="528" cy="240"/>
              </a:xfrm>
              <a:custGeom>
                <a:avLst/>
                <a:gdLst>
                  <a:gd name="T0" fmla="*/ 0 w 960"/>
                  <a:gd name="T1" fmla="*/ 240 h 240"/>
                  <a:gd name="T2" fmla="*/ 0 w 960"/>
                  <a:gd name="T3" fmla="*/ 0 h 240"/>
                  <a:gd name="T4" fmla="*/ 29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73" name="Oval 61"/>
              <p:cNvSpPr>
                <a:spLocks noChangeArrowheads="1"/>
              </p:cNvSpPr>
              <p:nvPr/>
            </p:nvSpPr>
            <p:spPr bwMode="auto">
              <a:xfrm>
                <a:off x="3206" y="1526"/>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74" name="Text Box 62"/>
              <p:cNvSpPr txBox="1">
                <a:spLocks noChangeArrowheads="1"/>
              </p:cNvSpPr>
              <p:nvPr/>
            </p:nvSpPr>
            <p:spPr bwMode="auto">
              <a:xfrm>
                <a:off x="3216" y="1401"/>
                <a:ext cx="3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U</a:t>
                </a:r>
                <a:r>
                  <a:rPr kumimoji="1" lang="en-US" altLang="zh-CN" sz="2000" baseline="-25000">
                    <a:ea typeface="宋体" charset="-122"/>
                  </a:rPr>
                  <a:t>DD</a:t>
                </a:r>
                <a:endParaRPr kumimoji="1" lang="en-US" altLang="zh-CN" sz="2000">
                  <a:ea typeface="宋体" charset="-122"/>
                </a:endParaRPr>
              </a:p>
            </p:txBody>
          </p:sp>
          <p:sp>
            <p:nvSpPr>
              <p:cNvPr id="44075" name="Text Box 63"/>
              <p:cNvSpPr txBox="1">
                <a:spLocks noChangeArrowheads="1"/>
              </p:cNvSpPr>
              <p:nvPr/>
            </p:nvSpPr>
            <p:spPr bwMode="auto">
              <a:xfrm>
                <a:off x="2736" y="197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D</a:t>
                </a:r>
              </a:p>
            </p:txBody>
          </p:sp>
          <p:sp>
            <p:nvSpPr>
              <p:cNvPr id="44076" name="Text Box 64"/>
              <p:cNvSpPr txBox="1">
                <a:spLocks noChangeArrowheads="1"/>
              </p:cNvSpPr>
              <p:nvPr/>
            </p:nvSpPr>
            <p:spPr bwMode="auto">
              <a:xfrm>
                <a:off x="2486" y="250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S</a:t>
                </a:r>
              </a:p>
            </p:txBody>
          </p:sp>
          <p:sp>
            <p:nvSpPr>
              <p:cNvPr id="44077" name="Text Box 65"/>
              <p:cNvSpPr txBox="1">
                <a:spLocks noChangeArrowheads="1"/>
              </p:cNvSpPr>
              <p:nvPr/>
            </p:nvSpPr>
            <p:spPr bwMode="auto">
              <a:xfrm>
                <a:off x="2208" y="209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G</a:t>
                </a:r>
              </a:p>
            </p:txBody>
          </p:sp>
          <p:sp>
            <p:nvSpPr>
              <p:cNvPr id="44078" name="Text Box 66"/>
              <p:cNvSpPr txBox="1">
                <a:spLocks noChangeArrowheads="1"/>
              </p:cNvSpPr>
              <p:nvPr/>
            </p:nvSpPr>
            <p:spPr bwMode="auto">
              <a:xfrm>
                <a:off x="2315" y="1711"/>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D</a:t>
                </a:r>
                <a:endParaRPr kumimoji="1" lang="en-US" altLang="zh-CN" sz="2000">
                  <a:ea typeface="宋体" charset="-122"/>
                </a:endParaRPr>
              </a:p>
            </p:txBody>
          </p:sp>
          <p:sp>
            <p:nvSpPr>
              <p:cNvPr id="44079" name="Text Box 67"/>
              <p:cNvSpPr txBox="1">
                <a:spLocks noChangeArrowheads="1"/>
              </p:cNvSpPr>
              <p:nvPr/>
            </p:nvSpPr>
            <p:spPr bwMode="auto">
              <a:xfrm>
                <a:off x="2315" y="2767"/>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S</a:t>
                </a:r>
                <a:endParaRPr kumimoji="1" lang="en-US" altLang="zh-CN" sz="2000">
                  <a:ea typeface="宋体" charset="-122"/>
                </a:endParaRPr>
              </a:p>
            </p:txBody>
          </p:sp>
          <p:grpSp>
            <p:nvGrpSpPr>
              <p:cNvPr id="44080" name="Group 68"/>
              <p:cNvGrpSpPr>
                <a:grpSpLocks/>
              </p:cNvGrpSpPr>
              <p:nvPr/>
            </p:nvGrpSpPr>
            <p:grpSpPr bwMode="auto">
              <a:xfrm rot="-5400000">
                <a:off x="2901" y="2791"/>
                <a:ext cx="78" cy="159"/>
                <a:chOff x="4012" y="432"/>
                <a:chExt cx="78" cy="159"/>
              </a:xfrm>
            </p:grpSpPr>
            <p:sp>
              <p:nvSpPr>
                <p:cNvPr id="44086" name="Rectangle 69"/>
                <p:cNvSpPr>
                  <a:spLocks noChangeArrowheads="1"/>
                </p:cNvSpPr>
                <p:nvPr/>
              </p:nvSpPr>
              <p:spPr bwMode="auto">
                <a:xfrm>
                  <a:off x="4058" y="432"/>
                  <a:ext cx="3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sp>
              <p:nvSpPr>
                <p:cNvPr id="44087" name="Line 70"/>
                <p:cNvSpPr>
                  <a:spLocks noChangeShapeType="1"/>
                </p:cNvSpPr>
                <p:nvPr/>
              </p:nvSpPr>
              <p:spPr bwMode="auto">
                <a:xfrm>
                  <a:off x="4012" y="432"/>
                  <a:ext cx="0" cy="15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anchor="ctr"/>
                <a:lstStyle/>
                <a:p>
                  <a:endParaRPr lang="zh-CN" altLang="en-US"/>
                </a:p>
              </p:txBody>
            </p:sp>
          </p:grpSp>
          <p:sp>
            <p:nvSpPr>
              <p:cNvPr id="44081" name="Freeform 71"/>
              <p:cNvSpPr>
                <a:spLocks/>
              </p:cNvSpPr>
              <p:nvPr/>
            </p:nvSpPr>
            <p:spPr bwMode="auto">
              <a:xfrm>
                <a:off x="2688" y="2640"/>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82" name="Freeform 72"/>
              <p:cNvSpPr>
                <a:spLocks/>
              </p:cNvSpPr>
              <p:nvPr/>
            </p:nvSpPr>
            <p:spPr bwMode="auto">
              <a:xfrm flipV="1">
                <a:off x="2688" y="2928"/>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83" name="Oval 73"/>
              <p:cNvSpPr>
                <a:spLocks noChangeArrowheads="1"/>
              </p:cNvSpPr>
              <p:nvPr/>
            </p:nvSpPr>
            <p:spPr bwMode="auto">
              <a:xfrm>
                <a:off x="2668" y="261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4084" name="Oval 74"/>
              <p:cNvSpPr>
                <a:spLocks noChangeArrowheads="1"/>
              </p:cNvSpPr>
              <p:nvPr/>
            </p:nvSpPr>
            <p:spPr bwMode="auto">
              <a:xfrm>
                <a:off x="2658" y="311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4085" name="Text Box 75"/>
              <p:cNvSpPr txBox="1">
                <a:spLocks noChangeArrowheads="1"/>
              </p:cNvSpPr>
              <p:nvPr/>
            </p:nvSpPr>
            <p:spPr bwMode="auto">
              <a:xfrm>
                <a:off x="2976" y="2745"/>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C</a:t>
                </a:r>
                <a:r>
                  <a:rPr kumimoji="1" lang="en-US" altLang="zh-CN" sz="2000" baseline="-25000">
                    <a:ea typeface="宋体" charset="-122"/>
                  </a:rPr>
                  <a:t>S</a:t>
                </a:r>
                <a:endParaRPr kumimoji="1" lang="en-US" altLang="zh-CN" sz="2000">
                  <a:ea typeface="宋体" charset="-122"/>
                </a:endParaRPr>
              </a:p>
            </p:txBody>
          </p:sp>
        </p:grpSp>
        <p:sp>
          <p:nvSpPr>
            <p:cNvPr id="44049" name="Rectangle 76"/>
            <p:cNvSpPr>
              <a:spLocks noChangeArrowheads="1"/>
            </p:cNvSpPr>
            <p:nvPr/>
          </p:nvSpPr>
          <p:spPr bwMode="auto">
            <a:xfrm rot="10800000">
              <a:off x="672" y="2448"/>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50" name="Rectangle 77"/>
            <p:cNvSpPr>
              <a:spLocks noChangeArrowheads="1"/>
            </p:cNvSpPr>
            <p:nvPr/>
          </p:nvSpPr>
          <p:spPr bwMode="auto">
            <a:xfrm rot="-5400000">
              <a:off x="936" y="175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51" name="Rectangle 78"/>
            <p:cNvSpPr>
              <a:spLocks noChangeArrowheads="1"/>
            </p:cNvSpPr>
            <p:nvPr/>
          </p:nvSpPr>
          <p:spPr bwMode="auto">
            <a:xfrm rot="-5400000">
              <a:off x="936" y="276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52" name="Line 79"/>
            <p:cNvSpPr>
              <a:spLocks noChangeShapeType="1"/>
            </p:cNvSpPr>
            <p:nvPr/>
          </p:nvSpPr>
          <p:spPr bwMode="auto">
            <a:xfrm>
              <a:off x="1056" y="1920"/>
              <a:ext cx="0" cy="76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3" name="Freeform 80"/>
            <p:cNvSpPr>
              <a:spLocks/>
            </p:cNvSpPr>
            <p:nvPr/>
          </p:nvSpPr>
          <p:spPr bwMode="auto">
            <a:xfrm>
              <a:off x="1056" y="1458"/>
              <a:ext cx="528" cy="213"/>
            </a:xfrm>
            <a:custGeom>
              <a:avLst/>
              <a:gdLst>
                <a:gd name="T0" fmla="*/ 0 w 528"/>
                <a:gd name="T1" fmla="*/ 236 h 192"/>
                <a:gd name="T2" fmla="*/ 0 w 528"/>
                <a:gd name="T3" fmla="*/ 0 h 192"/>
                <a:gd name="T4" fmla="*/ 528 w 528"/>
                <a:gd name="T5" fmla="*/ 0 h 192"/>
                <a:gd name="T6" fmla="*/ 0 60000 65536"/>
                <a:gd name="T7" fmla="*/ 0 60000 65536"/>
                <a:gd name="T8" fmla="*/ 0 60000 65536"/>
                <a:gd name="T9" fmla="*/ 0 w 528"/>
                <a:gd name="T10" fmla="*/ 0 h 192"/>
                <a:gd name="T11" fmla="*/ 528 w 528"/>
                <a:gd name="T12" fmla="*/ 192 h 192"/>
              </a:gdLst>
              <a:ahLst/>
              <a:cxnLst>
                <a:cxn ang="T6">
                  <a:pos x="T0" y="T1"/>
                </a:cxn>
                <a:cxn ang="T7">
                  <a:pos x="T2" y="T3"/>
                </a:cxn>
                <a:cxn ang="T8">
                  <a:pos x="T4" y="T5"/>
                </a:cxn>
              </a:cxnLst>
              <a:rect l="T9" t="T10" r="T11" b="T12"/>
              <a:pathLst>
                <a:path w="528" h="192">
                  <a:moveTo>
                    <a:pt x="0" y="192"/>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54" name="Freeform 81"/>
            <p:cNvSpPr>
              <a:spLocks/>
            </p:cNvSpPr>
            <p:nvPr/>
          </p:nvSpPr>
          <p:spPr bwMode="auto">
            <a:xfrm flipV="1">
              <a:off x="1056" y="2938"/>
              <a:ext cx="528" cy="117"/>
            </a:xfrm>
            <a:custGeom>
              <a:avLst/>
              <a:gdLst>
                <a:gd name="T0" fmla="*/ 0 w 528"/>
                <a:gd name="T1" fmla="*/ 71 h 192"/>
                <a:gd name="T2" fmla="*/ 0 w 528"/>
                <a:gd name="T3" fmla="*/ 0 h 192"/>
                <a:gd name="T4" fmla="*/ 528 w 528"/>
                <a:gd name="T5" fmla="*/ 0 h 192"/>
                <a:gd name="T6" fmla="*/ 0 60000 65536"/>
                <a:gd name="T7" fmla="*/ 0 60000 65536"/>
                <a:gd name="T8" fmla="*/ 0 60000 65536"/>
                <a:gd name="T9" fmla="*/ 0 w 528"/>
                <a:gd name="T10" fmla="*/ 0 h 192"/>
                <a:gd name="T11" fmla="*/ 528 w 528"/>
                <a:gd name="T12" fmla="*/ 192 h 192"/>
              </a:gdLst>
              <a:ahLst/>
              <a:cxnLst>
                <a:cxn ang="T6">
                  <a:pos x="T0" y="T1"/>
                </a:cxn>
                <a:cxn ang="T7">
                  <a:pos x="T2" y="T3"/>
                </a:cxn>
                <a:cxn ang="T8">
                  <a:pos x="T4" y="T5"/>
                </a:cxn>
              </a:cxnLst>
              <a:rect l="T9" t="T10" r="T11" b="T12"/>
              <a:pathLst>
                <a:path w="528" h="192">
                  <a:moveTo>
                    <a:pt x="0" y="192"/>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55" name="Line 82"/>
            <p:cNvSpPr>
              <a:spLocks noChangeShapeType="1"/>
            </p:cNvSpPr>
            <p:nvPr/>
          </p:nvSpPr>
          <p:spPr bwMode="auto">
            <a:xfrm>
              <a:off x="912" y="2496"/>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6" name="Freeform 83"/>
            <p:cNvSpPr>
              <a:spLocks/>
            </p:cNvSpPr>
            <p:nvPr/>
          </p:nvSpPr>
          <p:spPr bwMode="auto">
            <a:xfrm>
              <a:off x="528" y="2256"/>
              <a:ext cx="144" cy="240"/>
            </a:xfrm>
            <a:custGeom>
              <a:avLst/>
              <a:gdLst>
                <a:gd name="T0" fmla="*/ 144 w 144"/>
                <a:gd name="T1" fmla="*/ 240 h 240"/>
                <a:gd name="T2" fmla="*/ 0 w 144"/>
                <a:gd name="T3" fmla="*/ 240 h 240"/>
                <a:gd name="T4" fmla="*/ 0 w 144"/>
                <a:gd name="T5" fmla="*/ 0 h 240"/>
                <a:gd name="T6" fmla="*/ 0 60000 65536"/>
                <a:gd name="T7" fmla="*/ 0 60000 65536"/>
                <a:gd name="T8" fmla="*/ 0 60000 65536"/>
                <a:gd name="T9" fmla="*/ 0 w 144"/>
                <a:gd name="T10" fmla="*/ 0 h 240"/>
                <a:gd name="T11" fmla="*/ 144 w 144"/>
                <a:gd name="T12" fmla="*/ 240 h 240"/>
              </a:gdLst>
              <a:ahLst/>
              <a:cxnLst>
                <a:cxn ang="T6">
                  <a:pos x="T0" y="T1"/>
                </a:cxn>
                <a:cxn ang="T7">
                  <a:pos x="T2" y="T3"/>
                </a:cxn>
                <a:cxn ang="T8">
                  <a:pos x="T4" y="T5"/>
                </a:cxn>
              </a:cxnLst>
              <a:rect l="T9" t="T10" r="T11" b="T12"/>
              <a:pathLst>
                <a:path w="144" h="240">
                  <a:moveTo>
                    <a:pt x="144" y="240"/>
                  </a:moveTo>
                  <a:lnTo>
                    <a:pt x="0" y="24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4057" name="Line 84"/>
            <p:cNvSpPr>
              <a:spLocks noChangeShapeType="1"/>
            </p:cNvSpPr>
            <p:nvPr/>
          </p:nvSpPr>
          <p:spPr bwMode="auto">
            <a:xfrm flipH="1">
              <a:off x="288" y="2280"/>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8" name="Oval 85"/>
            <p:cNvSpPr>
              <a:spLocks noChangeArrowheads="1"/>
            </p:cNvSpPr>
            <p:nvPr/>
          </p:nvSpPr>
          <p:spPr bwMode="auto">
            <a:xfrm>
              <a:off x="500" y="225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4059" name="Oval 86"/>
            <p:cNvSpPr>
              <a:spLocks noChangeArrowheads="1"/>
            </p:cNvSpPr>
            <p:nvPr/>
          </p:nvSpPr>
          <p:spPr bwMode="auto">
            <a:xfrm>
              <a:off x="1026" y="247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4060" name="Text Box 87"/>
            <p:cNvSpPr txBox="1">
              <a:spLocks noChangeArrowheads="1"/>
            </p:cNvSpPr>
            <p:nvPr/>
          </p:nvSpPr>
          <p:spPr bwMode="auto">
            <a:xfrm>
              <a:off x="759" y="1663"/>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1</a:t>
              </a:r>
              <a:endParaRPr kumimoji="1" lang="en-US" altLang="zh-CN" sz="2000" i="1">
                <a:ea typeface="宋体" charset="-122"/>
              </a:endParaRPr>
            </a:p>
          </p:txBody>
        </p:sp>
        <p:sp>
          <p:nvSpPr>
            <p:cNvPr id="44061" name="Text Box 88"/>
            <p:cNvSpPr txBox="1">
              <a:spLocks noChangeArrowheads="1"/>
            </p:cNvSpPr>
            <p:nvPr/>
          </p:nvSpPr>
          <p:spPr bwMode="auto">
            <a:xfrm>
              <a:off x="759" y="2767"/>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2</a:t>
              </a:r>
              <a:endParaRPr kumimoji="1" lang="en-US" altLang="zh-CN" sz="2000" i="1">
                <a:ea typeface="宋体" charset="-122"/>
              </a:endParaRPr>
            </a:p>
          </p:txBody>
        </p:sp>
        <p:sp>
          <p:nvSpPr>
            <p:cNvPr id="44062" name="Text Box 89"/>
            <p:cNvSpPr txBox="1">
              <a:spLocks noChangeArrowheads="1"/>
            </p:cNvSpPr>
            <p:nvPr/>
          </p:nvSpPr>
          <p:spPr bwMode="auto">
            <a:xfrm>
              <a:off x="576" y="2527"/>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G</a:t>
              </a:r>
              <a:endParaRPr kumimoji="1" lang="en-US" altLang="zh-CN" sz="2000" i="1">
                <a:ea typeface="宋体" charset="-122"/>
              </a:endParaRPr>
            </a:p>
          </p:txBody>
        </p:sp>
        <p:sp>
          <p:nvSpPr>
            <p:cNvPr id="44063" name="Oval 90"/>
            <p:cNvSpPr>
              <a:spLocks noChangeArrowheads="1"/>
            </p:cNvSpPr>
            <p:nvPr/>
          </p:nvSpPr>
          <p:spPr bwMode="auto">
            <a:xfrm>
              <a:off x="1556" y="144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grpSp>
      <p:sp>
        <p:nvSpPr>
          <p:cNvPr id="278619" name="Rectangle 91"/>
          <p:cNvSpPr>
            <a:spLocks noChangeArrowheads="1"/>
          </p:cNvSpPr>
          <p:nvPr/>
        </p:nvSpPr>
        <p:spPr bwMode="auto">
          <a:xfrm>
            <a:off x="535781" y="908277"/>
            <a:ext cx="3762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pPr algn="just">
              <a:spcBef>
                <a:spcPct val="50000"/>
              </a:spcBef>
            </a:pPr>
            <a:r>
              <a:rPr kumimoji="1" lang="zh-CN" altLang="en-US" dirty="0"/>
              <a:t>耗尽型</a:t>
            </a:r>
            <a:r>
              <a:rPr kumimoji="1" lang="en-US" altLang="zh-CN" dirty="0"/>
              <a:t>MOSFET</a:t>
            </a:r>
            <a:r>
              <a:rPr kumimoji="1" lang="zh-CN" altLang="en-US" dirty="0"/>
              <a:t>和</a:t>
            </a:r>
            <a:r>
              <a:rPr kumimoji="1" lang="en-US" altLang="zh-CN" dirty="0"/>
              <a:t>JFET</a:t>
            </a:r>
          </a:p>
        </p:txBody>
      </p:sp>
      <p:sp>
        <p:nvSpPr>
          <p:cNvPr id="278620" name="Rectangle 92"/>
          <p:cNvSpPr>
            <a:spLocks noChangeArrowheads="1"/>
          </p:cNvSpPr>
          <p:nvPr/>
        </p:nvSpPr>
        <p:spPr bwMode="auto">
          <a:xfrm>
            <a:off x="595313" y="2854325"/>
            <a:ext cx="2389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kumimoji="1" lang="zh-CN" altLang="en-US"/>
              <a:t>增强型</a:t>
            </a:r>
            <a:r>
              <a:rPr kumimoji="1" lang="en-US" altLang="zh-CN"/>
              <a:t>MOSFET</a:t>
            </a:r>
          </a:p>
        </p:txBody>
      </p:sp>
      <p:sp>
        <p:nvSpPr>
          <p:cNvPr id="278621" name="Text Box 93"/>
          <p:cNvSpPr txBox="1">
            <a:spLocks noChangeArrowheads="1"/>
          </p:cNvSpPr>
          <p:nvPr/>
        </p:nvSpPr>
        <p:spPr bwMode="auto">
          <a:xfrm>
            <a:off x="1292225" y="2216373"/>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GS</a:t>
            </a:r>
            <a:r>
              <a:rPr kumimoji="1" lang="en-US" altLang="zh-CN" i="1">
                <a:ea typeface="宋体" charset="-122"/>
                <a:sym typeface="Symbol" pitchFamily="18" charset="2"/>
              </a:rPr>
              <a:t>≈U</a:t>
            </a:r>
            <a:r>
              <a:rPr kumimoji="1" lang="en-US" altLang="zh-CN" baseline="-25000">
                <a:ea typeface="宋体" charset="-122"/>
                <a:sym typeface="Symbol" pitchFamily="18" charset="2"/>
              </a:rPr>
              <a:t>G</a:t>
            </a:r>
            <a:r>
              <a:rPr kumimoji="1" lang="zh-CN" altLang="en-US" i="1">
                <a:ea typeface="宋体" charset="-122"/>
                <a:sym typeface="Symbol" pitchFamily="18" charset="2"/>
              </a:rPr>
              <a:t>－</a:t>
            </a:r>
            <a:r>
              <a:rPr kumimoji="1" lang="en-US" altLang="zh-CN" i="1">
                <a:ea typeface="宋体" charset="-122"/>
                <a:sym typeface="Symbol" pitchFamily="18" charset="2"/>
              </a:rPr>
              <a:t>R</a:t>
            </a:r>
            <a:r>
              <a:rPr kumimoji="1" lang="en-US" altLang="zh-CN" baseline="-25000">
                <a:ea typeface="宋体" charset="-122"/>
                <a:sym typeface="Symbol" pitchFamily="18" charset="2"/>
              </a:rPr>
              <a:t>S</a:t>
            </a:r>
            <a:r>
              <a:rPr kumimoji="1" lang="en-US" altLang="zh-CN" i="1">
                <a:ea typeface="宋体" charset="-122"/>
                <a:sym typeface="Symbol" pitchFamily="18" charset="2"/>
              </a:rPr>
              <a:t>I</a:t>
            </a:r>
            <a:r>
              <a:rPr kumimoji="1" lang="en-US" altLang="zh-CN" baseline="-25000">
                <a:ea typeface="宋体" charset="-122"/>
                <a:sym typeface="Symbol" pitchFamily="18" charset="2"/>
              </a:rPr>
              <a:t>D</a:t>
            </a:r>
            <a:endParaRPr kumimoji="1" lang="en-US" altLang="zh-CN">
              <a:ea typeface="宋体" charset="-122"/>
            </a:endParaRPr>
          </a:p>
        </p:txBody>
      </p:sp>
      <p:sp>
        <p:nvSpPr>
          <p:cNvPr id="278622" name="Text Box 94"/>
          <p:cNvSpPr txBox="1">
            <a:spLocks noChangeArrowheads="1"/>
          </p:cNvSpPr>
          <p:nvPr/>
        </p:nvSpPr>
        <p:spPr bwMode="auto">
          <a:xfrm>
            <a:off x="1292225" y="4089400"/>
            <a:ext cx="224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GS</a:t>
            </a:r>
            <a:r>
              <a:rPr kumimoji="1" lang="en-US" altLang="zh-CN" i="1">
                <a:ea typeface="宋体" charset="-122"/>
                <a:sym typeface="Symbol" pitchFamily="18" charset="2"/>
              </a:rPr>
              <a:t>≈U</a:t>
            </a:r>
            <a:r>
              <a:rPr kumimoji="1" lang="en-US" altLang="zh-CN" baseline="-25000">
                <a:ea typeface="宋体" charset="-122"/>
                <a:sym typeface="Symbol" pitchFamily="18" charset="2"/>
              </a:rPr>
              <a:t>G</a:t>
            </a:r>
            <a:r>
              <a:rPr kumimoji="1" lang="zh-CN" altLang="en-US" i="1">
                <a:ea typeface="宋体" charset="-122"/>
                <a:sym typeface="Symbol" pitchFamily="18" charset="2"/>
              </a:rPr>
              <a:t>－</a:t>
            </a:r>
            <a:r>
              <a:rPr kumimoji="1" lang="en-US" altLang="zh-CN" i="1">
                <a:ea typeface="宋体" charset="-122"/>
                <a:sym typeface="Symbol" pitchFamily="18" charset="2"/>
              </a:rPr>
              <a:t>R</a:t>
            </a:r>
            <a:r>
              <a:rPr kumimoji="1" lang="en-US" altLang="zh-CN" baseline="-25000">
                <a:ea typeface="宋体" charset="-122"/>
                <a:sym typeface="Symbol" pitchFamily="18" charset="2"/>
              </a:rPr>
              <a:t>S</a:t>
            </a:r>
            <a:r>
              <a:rPr kumimoji="1" lang="en-US" altLang="zh-CN" i="1">
                <a:ea typeface="宋体" charset="-122"/>
                <a:sym typeface="Symbol" pitchFamily="18" charset="2"/>
              </a:rPr>
              <a:t>I</a:t>
            </a:r>
            <a:r>
              <a:rPr kumimoji="1" lang="en-US" altLang="zh-CN" baseline="-25000">
                <a:ea typeface="宋体" charset="-122"/>
                <a:sym typeface="Symbol" pitchFamily="18" charset="2"/>
              </a:rPr>
              <a:t>D</a:t>
            </a:r>
            <a:endParaRPr kumimoji="1" lang="en-US" altLang="zh-CN">
              <a:ea typeface="宋体" charset="-122"/>
            </a:endParaRPr>
          </a:p>
        </p:txBody>
      </p:sp>
      <p:grpSp>
        <p:nvGrpSpPr>
          <p:cNvPr id="44043" name="Group 95"/>
          <p:cNvGrpSpPr>
            <a:grpSpLocks/>
          </p:cNvGrpSpPr>
          <p:nvPr/>
        </p:nvGrpSpPr>
        <p:grpSpPr bwMode="auto">
          <a:xfrm>
            <a:off x="7953375" y="2922588"/>
            <a:ext cx="420688" cy="531812"/>
            <a:chOff x="996" y="3522"/>
            <a:chExt cx="265" cy="335"/>
          </a:xfrm>
        </p:grpSpPr>
        <p:sp>
          <p:nvSpPr>
            <p:cNvPr id="44044" name="Text Box 96"/>
            <p:cNvSpPr txBox="1">
              <a:spLocks noChangeArrowheads="1"/>
            </p:cNvSpPr>
            <p:nvPr/>
          </p:nvSpPr>
          <p:spPr bwMode="auto">
            <a:xfrm>
              <a:off x="1048" y="3522"/>
              <a:ext cx="213"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lang="en-US" altLang="zh-CN">
                  <a:latin typeface="楷体_GB2312" pitchFamily="49" charset="-122"/>
                </a:rPr>
                <a:t>+</a:t>
              </a:r>
            </a:p>
          </p:txBody>
        </p:sp>
        <p:grpSp>
          <p:nvGrpSpPr>
            <p:cNvPr id="44045" name="Group 97"/>
            <p:cNvGrpSpPr>
              <a:grpSpLocks/>
            </p:cNvGrpSpPr>
            <p:nvPr/>
          </p:nvGrpSpPr>
          <p:grpSpPr bwMode="auto">
            <a:xfrm>
              <a:off x="996" y="3792"/>
              <a:ext cx="153" cy="65"/>
              <a:chOff x="996" y="3792"/>
              <a:chExt cx="153" cy="65"/>
            </a:xfrm>
          </p:grpSpPr>
          <p:sp>
            <p:nvSpPr>
              <p:cNvPr id="44046" name="Line 98"/>
              <p:cNvSpPr>
                <a:spLocks noChangeShapeType="1"/>
              </p:cNvSpPr>
              <p:nvPr/>
            </p:nvSpPr>
            <p:spPr bwMode="auto">
              <a:xfrm>
                <a:off x="996" y="3792"/>
                <a:ext cx="15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047" name="Line 99"/>
              <p:cNvSpPr>
                <a:spLocks noChangeShapeType="1"/>
              </p:cNvSpPr>
              <p:nvPr/>
            </p:nvSpPr>
            <p:spPr bwMode="auto">
              <a:xfrm>
                <a:off x="996" y="3857"/>
                <a:ext cx="15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8619"/>
                                        </p:tgtEl>
                                        <p:attrNameLst>
                                          <p:attrName>style.visibility</p:attrName>
                                        </p:attrNameLst>
                                      </p:cBhvr>
                                      <p:to>
                                        <p:strVal val="visible"/>
                                      </p:to>
                                    </p:set>
                                    <p:animEffect transition="in" filter="wipe(left)">
                                      <p:cBhvr>
                                        <p:cTn id="7" dur="500"/>
                                        <p:tgtEl>
                                          <p:spTgt spid="27861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78532"/>
                                        </p:tgtEl>
                                        <p:attrNameLst>
                                          <p:attrName>style.visibility</p:attrName>
                                        </p:attrNameLst>
                                      </p:cBhvr>
                                      <p:to>
                                        <p:strVal val="visible"/>
                                      </p:to>
                                    </p:set>
                                    <p:animEffect transition="in" filter="wipe(left)">
                                      <p:cBhvr>
                                        <p:cTn id="11" dur="500"/>
                                        <p:tgtEl>
                                          <p:spTgt spid="27853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8621"/>
                                        </p:tgtEl>
                                        <p:attrNameLst>
                                          <p:attrName>style.visibility</p:attrName>
                                        </p:attrNameLst>
                                      </p:cBhvr>
                                      <p:to>
                                        <p:strVal val="visible"/>
                                      </p:to>
                                    </p:set>
                                    <p:animEffect transition="in" filter="wipe(left)">
                                      <p:cBhvr>
                                        <p:cTn id="15" dur="500"/>
                                        <p:tgtEl>
                                          <p:spTgt spid="27862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8620"/>
                                        </p:tgtEl>
                                        <p:attrNameLst>
                                          <p:attrName>style.visibility</p:attrName>
                                        </p:attrNameLst>
                                      </p:cBhvr>
                                      <p:to>
                                        <p:strVal val="visible"/>
                                      </p:to>
                                    </p:set>
                                    <p:animEffect transition="in" filter="wipe(left)">
                                      <p:cBhvr>
                                        <p:cTn id="20" dur="500"/>
                                        <p:tgtEl>
                                          <p:spTgt spid="278620"/>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278533"/>
                                        </p:tgtEl>
                                        <p:attrNameLst>
                                          <p:attrName>style.visibility</p:attrName>
                                        </p:attrNameLst>
                                      </p:cBhvr>
                                      <p:to>
                                        <p:strVal val="visible"/>
                                      </p:to>
                                    </p:set>
                                    <p:animEffect transition="in" filter="wipe(left)">
                                      <p:cBhvr>
                                        <p:cTn id="24" dur="500"/>
                                        <p:tgtEl>
                                          <p:spTgt spid="278533"/>
                                        </p:tgtEl>
                                      </p:cBhvr>
                                    </p:animEffect>
                                  </p:childTnLst>
                                </p:cTn>
                              </p:par>
                            </p:childTnLst>
                          </p:cTn>
                        </p:par>
                        <p:par>
                          <p:cTn id="25" fill="hold" nodeType="afterGroup">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278622"/>
                                        </p:tgtEl>
                                        <p:attrNameLst>
                                          <p:attrName>style.visibility</p:attrName>
                                        </p:attrNameLst>
                                      </p:cBhvr>
                                      <p:to>
                                        <p:strVal val="visible"/>
                                      </p:to>
                                    </p:set>
                                    <p:animEffect transition="in" filter="wipe(left)">
                                      <p:cBhvr>
                                        <p:cTn id="28" dur="500"/>
                                        <p:tgtEl>
                                          <p:spTgt spid="278622"/>
                                        </p:tgtEl>
                                      </p:cBhvr>
                                    </p:animEffect>
                                  </p:childTnLst>
                                </p:cTn>
                              </p:par>
                            </p:childTnLst>
                          </p:cTn>
                        </p:par>
                        <p:par>
                          <p:cTn id="29" fill="hold" nodeType="afterGroup">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278534"/>
                                        </p:tgtEl>
                                        <p:attrNameLst>
                                          <p:attrName>style.visibility</p:attrName>
                                        </p:attrNameLst>
                                      </p:cBhvr>
                                      <p:to>
                                        <p:strVal val="visible"/>
                                      </p:to>
                                    </p:set>
                                    <p:animEffect transition="in" filter="wipe(left)">
                                      <p:cBhvr>
                                        <p:cTn id="32"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4" grpId="0" autoUpdateAnimBg="0"/>
      <p:bldP spid="278619" grpId="0"/>
      <p:bldP spid="278620" grpId="0"/>
      <p:bldP spid="278621" grpId="0" autoUpdateAnimBg="0"/>
      <p:bldP spid="278622"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altLang="zh-CN" sz="3200" dirty="0" smtClean="0">
                <a:ea typeface="楷体_GB2312" pitchFamily="49" charset="-122"/>
              </a:rPr>
              <a:t>6.5.2</a:t>
            </a:r>
            <a:r>
              <a:rPr lang="en-US" altLang="zh-CN" sz="3200" dirty="0" smtClean="0">
                <a:ea typeface="宋体" charset="-122"/>
              </a:rPr>
              <a:t> </a:t>
            </a:r>
            <a:r>
              <a:rPr lang="zh-CN" altLang="en-US" sz="3200" dirty="0" smtClean="0">
                <a:ea typeface="宋体" charset="-122"/>
              </a:rPr>
              <a:t>场效应管放大电路的动态分析</a:t>
            </a:r>
            <a:endParaRPr lang="en-US" altLang="zh-CN" sz="3200" dirty="0" smtClean="0">
              <a:ea typeface="楷体_GB2312" pitchFamily="49" charset="-122"/>
            </a:endParaRPr>
          </a:p>
        </p:txBody>
      </p:sp>
      <p:sp>
        <p:nvSpPr>
          <p:cNvPr id="4" name="灯片编号占位符 3"/>
          <p:cNvSpPr>
            <a:spLocks noGrp="1"/>
          </p:cNvSpPr>
          <p:nvPr>
            <p:ph type="sldNum" sz="quarter" idx="12"/>
          </p:nvPr>
        </p:nvSpPr>
        <p:spPr/>
        <p:txBody>
          <a:bodyPr/>
          <a:lstStyle/>
          <a:p>
            <a:pPr>
              <a:defRPr/>
            </a:pPr>
            <a:fld id="{E4DCDFD6-397A-4776-9F04-AECACB83C822}" type="slidenum">
              <a:rPr lang="zh-CN" altLang="en-US" smtClean="0"/>
              <a:pPr>
                <a:defRPr/>
              </a:pPr>
              <a:t>102</a:t>
            </a:fld>
            <a:endParaRPr lang="zh-CN" altLang="en-US"/>
          </a:p>
        </p:txBody>
      </p:sp>
      <p:sp>
        <p:nvSpPr>
          <p:cNvPr id="132099"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场效应管的小信号等效电路模型</a:t>
            </a:r>
          </a:p>
        </p:txBody>
      </p:sp>
      <p:grpSp>
        <p:nvGrpSpPr>
          <p:cNvPr id="2" name="Group 4"/>
          <p:cNvGrpSpPr>
            <a:grpSpLocks/>
          </p:cNvGrpSpPr>
          <p:nvPr/>
        </p:nvGrpSpPr>
        <p:grpSpPr bwMode="auto">
          <a:xfrm>
            <a:off x="808038" y="2093913"/>
            <a:ext cx="1539875" cy="1966912"/>
            <a:chOff x="470" y="1002"/>
            <a:chExt cx="970" cy="1239"/>
          </a:xfrm>
        </p:grpSpPr>
        <p:sp>
          <p:nvSpPr>
            <p:cNvPr id="132126" name="Oval 5"/>
            <p:cNvSpPr>
              <a:spLocks noChangeArrowheads="1"/>
            </p:cNvSpPr>
            <p:nvPr/>
          </p:nvSpPr>
          <p:spPr bwMode="auto">
            <a:xfrm>
              <a:off x="912" y="1344"/>
              <a:ext cx="528" cy="528"/>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a:t>FET</a:t>
              </a:r>
            </a:p>
          </p:txBody>
        </p:sp>
        <p:sp>
          <p:nvSpPr>
            <p:cNvPr id="132127" name="Line 6"/>
            <p:cNvSpPr>
              <a:spLocks noChangeShapeType="1"/>
            </p:cNvSpPr>
            <p:nvPr/>
          </p:nvSpPr>
          <p:spPr bwMode="auto">
            <a:xfrm>
              <a:off x="528" y="1584"/>
              <a:ext cx="38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28" name="Line 7"/>
            <p:cNvSpPr>
              <a:spLocks noChangeShapeType="1"/>
            </p:cNvSpPr>
            <p:nvPr/>
          </p:nvSpPr>
          <p:spPr bwMode="auto">
            <a:xfrm>
              <a:off x="1172" y="1872"/>
              <a:ext cx="0" cy="2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29" name="Line 8"/>
            <p:cNvSpPr>
              <a:spLocks noChangeShapeType="1"/>
            </p:cNvSpPr>
            <p:nvPr/>
          </p:nvSpPr>
          <p:spPr bwMode="auto">
            <a:xfrm flipV="1">
              <a:off x="1172" y="1104"/>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30" name="Text Box 9"/>
            <p:cNvSpPr txBox="1">
              <a:spLocks noChangeArrowheads="1"/>
            </p:cNvSpPr>
            <p:nvPr/>
          </p:nvSpPr>
          <p:spPr bwMode="auto">
            <a:xfrm>
              <a:off x="470" y="124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a:t>g</a:t>
              </a:r>
            </a:p>
          </p:txBody>
        </p:sp>
        <p:sp>
          <p:nvSpPr>
            <p:cNvPr id="132131" name="Text Box 10"/>
            <p:cNvSpPr txBox="1">
              <a:spLocks noChangeArrowheads="1"/>
            </p:cNvSpPr>
            <p:nvPr/>
          </p:nvSpPr>
          <p:spPr bwMode="auto">
            <a:xfrm>
              <a:off x="1190" y="100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a:t>d</a:t>
              </a:r>
            </a:p>
          </p:txBody>
        </p:sp>
        <p:sp>
          <p:nvSpPr>
            <p:cNvPr id="132132" name="Text Box 11"/>
            <p:cNvSpPr txBox="1">
              <a:spLocks noChangeArrowheads="1"/>
            </p:cNvSpPr>
            <p:nvPr/>
          </p:nvSpPr>
          <p:spPr bwMode="auto">
            <a:xfrm>
              <a:off x="1190" y="1914"/>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a:t>s</a:t>
              </a:r>
            </a:p>
          </p:txBody>
        </p:sp>
      </p:grpSp>
      <p:sp>
        <p:nvSpPr>
          <p:cNvPr id="279564" name="AutoShape 12"/>
          <p:cNvSpPr>
            <a:spLocks noChangeArrowheads="1"/>
          </p:cNvSpPr>
          <p:nvPr/>
        </p:nvSpPr>
        <p:spPr bwMode="auto">
          <a:xfrm>
            <a:off x="3033713" y="2865438"/>
            <a:ext cx="2133600" cy="228600"/>
          </a:xfrm>
          <a:prstGeom prst="rightArrow">
            <a:avLst>
              <a:gd name="adj1" fmla="val 50000"/>
              <a:gd name="adj2" fmla="val 233333"/>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79565" name="Text Box 13"/>
          <p:cNvSpPr txBox="1">
            <a:spLocks noChangeArrowheads="1"/>
          </p:cNvSpPr>
          <p:nvPr/>
        </p:nvSpPr>
        <p:spPr bwMode="auto">
          <a:xfrm>
            <a:off x="3017838" y="2297113"/>
            <a:ext cx="2225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恒流区</a:t>
            </a:r>
            <a:r>
              <a:rPr kumimoji="1" lang="en-US" altLang="zh-CN" dirty="0"/>
              <a:t>(</a:t>
            </a:r>
            <a:r>
              <a:rPr kumimoji="1" lang="zh-CN" altLang="en-US" dirty="0"/>
              <a:t>放大区</a:t>
            </a:r>
            <a:r>
              <a:rPr kumimoji="1" lang="en-US" altLang="zh-CN" dirty="0"/>
              <a:t>)</a:t>
            </a:r>
          </a:p>
        </p:txBody>
      </p:sp>
      <p:sp>
        <p:nvSpPr>
          <p:cNvPr id="279566" name="Text Box 14"/>
          <p:cNvSpPr txBox="1">
            <a:spLocks noChangeArrowheads="1"/>
          </p:cNvSpPr>
          <p:nvPr/>
        </p:nvSpPr>
        <p:spPr bwMode="auto">
          <a:xfrm>
            <a:off x="3382963" y="311467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小信号</a:t>
            </a:r>
          </a:p>
        </p:txBody>
      </p:sp>
      <p:grpSp>
        <p:nvGrpSpPr>
          <p:cNvPr id="3" name="Group 15"/>
          <p:cNvGrpSpPr>
            <a:grpSpLocks/>
          </p:cNvGrpSpPr>
          <p:nvPr/>
        </p:nvGrpSpPr>
        <p:grpSpPr bwMode="auto">
          <a:xfrm>
            <a:off x="5472113" y="1865313"/>
            <a:ext cx="3430587" cy="2195512"/>
            <a:chOff x="3408" y="1072"/>
            <a:chExt cx="2161" cy="1383"/>
          </a:xfrm>
        </p:grpSpPr>
        <p:sp>
          <p:nvSpPr>
            <p:cNvPr id="132105" name="Oval 16"/>
            <p:cNvSpPr>
              <a:spLocks noChangeArrowheads="1"/>
            </p:cNvSpPr>
            <p:nvPr/>
          </p:nvSpPr>
          <p:spPr bwMode="auto">
            <a:xfrm>
              <a:off x="4492" y="206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grpSp>
          <p:nvGrpSpPr>
            <p:cNvPr id="132106" name="Group 17"/>
            <p:cNvGrpSpPr>
              <a:grpSpLocks/>
            </p:cNvGrpSpPr>
            <p:nvPr/>
          </p:nvGrpSpPr>
          <p:grpSpPr bwMode="auto">
            <a:xfrm>
              <a:off x="4676" y="1456"/>
              <a:ext cx="839" cy="416"/>
              <a:chOff x="4776" y="1744"/>
              <a:chExt cx="839" cy="416"/>
            </a:xfrm>
          </p:grpSpPr>
          <p:grpSp>
            <p:nvGrpSpPr>
              <p:cNvPr id="132121" name="Group 18"/>
              <p:cNvGrpSpPr>
                <a:grpSpLocks/>
              </p:cNvGrpSpPr>
              <p:nvPr/>
            </p:nvGrpSpPr>
            <p:grpSpPr bwMode="auto">
              <a:xfrm>
                <a:off x="4776" y="1841"/>
                <a:ext cx="158" cy="310"/>
                <a:chOff x="4776" y="1841"/>
                <a:chExt cx="158" cy="310"/>
              </a:xfrm>
            </p:grpSpPr>
            <p:sp>
              <p:nvSpPr>
                <p:cNvPr id="132124" name="AutoShape 19"/>
                <p:cNvSpPr>
                  <a:spLocks noChangeArrowheads="1"/>
                </p:cNvSpPr>
                <p:nvPr/>
              </p:nvSpPr>
              <p:spPr bwMode="auto">
                <a:xfrm>
                  <a:off x="4779" y="1841"/>
                  <a:ext cx="155" cy="310"/>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2125" name="Line 20"/>
                <p:cNvSpPr>
                  <a:spLocks noChangeShapeType="1"/>
                </p:cNvSpPr>
                <p:nvPr/>
              </p:nvSpPr>
              <p:spPr bwMode="auto">
                <a:xfrm>
                  <a:off x="4776" y="2007"/>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2122" name="Line 21"/>
              <p:cNvSpPr>
                <a:spLocks noChangeShapeType="1"/>
              </p:cNvSpPr>
              <p:nvPr/>
            </p:nvSpPr>
            <p:spPr bwMode="auto">
              <a:xfrm>
                <a:off x="4992" y="1824"/>
                <a:ext cx="0" cy="336"/>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23" name="Text Box 22"/>
              <p:cNvSpPr txBox="1">
                <a:spLocks noChangeArrowheads="1"/>
              </p:cNvSpPr>
              <p:nvPr/>
            </p:nvSpPr>
            <p:spPr bwMode="auto">
              <a:xfrm>
                <a:off x="4944" y="1744"/>
                <a:ext cx="6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i="1"/>
                  <a:t> </a:t>
                </a:r>
                <a:r>
                  <a:rPr kumimoji="1" lang="en-US" altLang="en-US" sz="2800" i="1"/>
                  <a:t>g</a:t>
                </a:r>
                <a:r>
                  <a:rPr kumimoji="1" lang="en-US" altLang="en-US" sz="2800" baseline="-25000"/>
                  <a:t>m</a:t>
                </a:r>
                <a:r>
                  <a:rPr kumimoji="1" lang="en-US" altLang="en-US" sz="2800" i="1"/>
                  <a:t>u</a:t>
                </a:r>
                <a:r>
                  <a:rPr kumimoji="1" lang="en-US" altLang="en-US" sz="2800" baseline="-25000"/>
                  <a:t>gs</a:t>
                </a:r>
                <a:endParaRPr kumimoji="1" lang="en-US" altLang="zh-CN" sz="2800"/>
              </a:p>
            </p:txBody>
          </p:sp>
        </p:grpSp>
        <p:sp>
          <p:nvSpPr>
            <p:cNvPr id="132107" name="Line 23"/>
            <p:cNvSpPr>
              <a:spLocks noChangeShapeType="1"/>
            </p:cNvSpPr>
            <p:nvPr/>
          </p:nvSpPr>
          <p:spPr bwMode="auto">
            <a:xfrm>
              <a:off x="3696" y="1412"/>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08" name="Oval 24"/>
            <p:cNvSpPr>
              <a:spLocks noChangeArrowheads="1"/>
            </p:cNvSpPr>
            <p:nvPr/>
          </p:nvSpPr>
          <p:spPr bwMode="auto">
            <a:xfrm>
              <a:off x="4206" y="1872"/>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2109" name="Oval 25"/>
            <p:cNvSpPr>
              <a:spLocks noChangeArrowheads="1"/>
            </p:cNvSpPr>
            <p:nvPr/>
          </p:nvSpPr>
          <p:spPr bwMode="auto">
            <a:xfrm>
              <a:off x="5424" y="1388"/>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2110" name="Oval 26"/>
            <p:cNvSpPr>
              <a:spLocks noChangeArrowheads="1"/>
            </p:cNvSpPr>
            <p:nvPr/>
          </p:nvSpPr>
          <p:spPr bwMode="auto">
            <a:xfrm>
              <a:off x="3648" y="1388"/>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2111" name="Oval 27"/>
            <p:cNvSpPr>
              <a:spLocks noChangeArrowheads="1"/>
            </p:cNvSpPr>
            <p:nvPr/>
          </p:nvSpPr>
          <p:spPr bwMode="auto">
            <a:xfrm>
              <a:off x="4206" y="1388"/>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2112" name="Freeform 28"/>
            <p:cNvSpPr>
              <a:spLocks/>
            </p:cNvSpPr>
            <p:nvPr/>
          </p:nvSpPr>
          <p:spPr bwMode="auto">
            <a:xfrm>
              <a:off x="4752" y="1392"/>
              <a:ext cx="672" cy="192"/>
            </a:xfrm>
            <a:custGeom>
              <a:avLst/>
              <a:gdLst>
                <a:gd name="T0" fmla="*/ 0 w 672"/>
                <a:gd name="T1" fmla="*/ 192 h 192"/>
                <a:gd name="T2" fmla="*/ 0 w 672"/>
                <a:gd name="T3" fmla="*/ 0 h 192"/>
                <a:gd name="T4" fmla="*/ 672 w 672"/>
                <a:gd name="T5" fmla="*/ 0 h 192"/>
                <a:gd name="T6" fmla="*/ 0 60000 65536"/>
                <a:gd name="T7" fmla="*/ 0 60000 65536"/>
                <a:gd name="T8" fmla="*/ 0 60000 65536"/>
                <a:gd name="T9" fmla="*/ 0 w 672"/>
                <a:gd name="T10" fmla="*/ 0 h 192"/>
                <a:gd name="T11" fmla="*/ 672 w 672"/>
                <a:gd name="T12" fmla="*/ 192 h 192"/>
              </a:gdLst>
              <a:ahLst/>
              <a:cxnLst>
                <a:cxn ang="T6">
                  <a:pos x="T0" y="T1"/>
                </a:cxn>
                <a:cxn ang="T7">
                  <a:pos x="T2" y="T3"/>
                </a:cxn>
                <a:cxn ang="T8">
                  <a:pos x="T4" y="T5"/>
                </a:cxn>
              </a:cxnLst>
              <a:rect l="T9" t="T10" r="T11" b="T12"/>
              <a:pathLst>
                <a:path w="672" h="192">
                  <a:moveTo>
                    <a:pt x="0" y="192"/>
                  </a:moveTo>
                  <a:lnTo>
                    <a:pt x="0" y="0"/>
                  </a:lnTo>
                  <a:lnTo>
                    <a:pt x="672"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2113" name="Freeform 29"/>
            <p:cNvSpPr>
              <a:spLocks/>
            </p:cNvSpPr>
            <p:nvPr/>
          </p:nvSpPr>
          <p:spPr bwMode="auto">
            <a:xfrm>
              <a:off x="4234" y="1872"/>
              <a:ext cx="528" cy="192"/>
            </a:xfrm>
            <a:custGeom>
              <a:avLst/>
              <a:gdLst>
                <a:gd name="T0" fmla="*/ 0 w 528"/>
                <a:gd name="T1" fmla="*/ 48 h 192"/>
                <a:gd name="T2" fmla="*/ 0 w 528"/>
                <a:gd name="T3" fmla="*/ 192 h 192"/>
                <a:gd name="T4" fmla="*/ 528 w 528"/>
                <a:gd name="T5" fmla="*/ 192 h 192"/>
                <a:gd name="T6" fmla="*/ 528 w 528"/>
                <a:gd name="T7" fmla="*/ 0 h 192"/>
                <a:gd name="T8" fmla="*/ 0 60000 65536"/>
                <a:gd name="T9" fmla="*/ 0 60000 65536"/>
                <a:gd name="T10" fmla="*/ 0 60000 65536"/>
                <a:gd name="T11" fmla="*/ 0 60000 65536"/>
                <a:gd name="T12" fmla="*/ 0 w 528"/>
                <a:gd name="T13" fmla="*/ 0 h 192"/>
                <a:gd name="T14" fmla="*/ 528 w 528"/>
                <a:gd name="T15" fmla="*/ 192 h 192"/>
              </a:gdLst>
              <a:ahLst/>
              <a:cxnLst>
                <a:cxn ang="T8">
                  <a:pos x="T0" y="T1"/>
                </a:cxn>
                <a:cxn ang="T9">
                  <a:pos x="T2" y="T3"/>
                </a:cxn>
                <a:cxn ang="T10">
                  <a:pos x="T4" y="T5"/>
                </a:cxn>
                <a:cxn ang="T11">
                  <a:pos x="T6" y="T7"/>
                </a:cxn>
              </a:cxnLst>
              <a:rect l="T12" t="T13" r="T14" b="T15"/>
              <a:pathLst>
                <a:path w="528" h="192">
                  <a:moveTo>
                    <a:pt x="0" y="48"/>
                  </a:moveTo>
                  <a:lnTo>
                    <a:pt x="0" y="192"/>
                  </a:lnTo>
                  <a:lnTo>
                    <a:pt x="528" y="192"/>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2114" name="Line 30"/>
            <p:cNvSpPr>
              <a:spLocks noChangeShapeType="1"/>
            </p:cNvSpPr>
            <p:nvPr/>
          </p:nvSpPr>
          <p:spPr bwMode="auto">
            <a:xfrm>
              <a:off x="4514" y="2080"/>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15" name="Oval 31"/>
            <p:cNvSpPr>
              <a:spLocks noChangeArrowheads="1"/>
            </p:cNvSpPr>
            <p:nvPr/>
          </p:nvSpPr>
          <p:spPr bwMode="auto">
            <a:xfrm>
              <a:off x="4492" y="2220"/>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2116" name="Text Box 32"/>
            <p:cNvSpPr txBox="1">
              <a:spLocks noChangeArrowheads="1"/>
            </p:cNvSpPr>
            <p:nvPr/>
          </p:nvSpPr>
          <p:spPr bwMode="auto">
            <a:xfrm>
              <a:off x="3408" y="12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a:t>g</a:t>
              </a:r>
            </a:p>
          </p:txBody>
        </p:sp>
        <p:sp>
          <p:nvSpPr>
            <p:cNvPr id="132117" name="Text Box 33"/>
            <p:cNvSpPr txBox="1">
              <a:spLocks noChangeArrowheads="1"/>
            </p:cNvSpPr>
            <p:nvPr/>
          </p:nvSpPr>
          <p:spPr bwMode="auto">
            <a:xfrm>
              <a:off x="5328" y="1072"/>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a:t>d</a:t>
              </a:r>
            </a:p>
          </p:txBody>
        </p:sp>
        <p:sp>
          <p:nvSpPr>
            <p:cNvPr id="132118" name="Text Box 34"/>
            <p:cNvSpPr txBox="1">
              <a:spLocks noChangeArrowheads="1"/>
            </p:cNvSpPr>
            <p:nvPr/>
          </p:nvSpPr>
          <p:spPr bwMode="auto">
            <a:xfrm>
              <a:off x="4560" y="2128"/>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a:t>s</a:t>
              </a:r>
            </a:p>
          </p:txBody>
        </p:sp>
        <p:sp>
          <p:nvSpPr>
            <p:cNvPr id="132119" name="Line 35"/>
            <p:cNvSpPr>
              <a:spLocks noChangeShapeType="1"/>
            </p:cNvSpPr>
            <p:nvPr/>
          </p:nvSpPr>
          <p:spPr bwMode="auto">
            <a:xfrm>
              <a:off x="4224" y="1488"/>
              <a:ext cx="0" cy="2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2120" name="Text Box 36"/>
            <p:cNvSpPr txBox="1">
              <a:spLocks noChangeArrowheads="1"/>
            </p:cNvSpPr>
            <p:nvPr/>
          </p:nvSpPr>
          <p:spPr bwMode="auto">
            <a:xfrm>
              <a:off x="3906" y="1438"/>
              <a:ext cx="3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lIns="0" r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i="1"/>
                <a:t>u</a:t>
              </a:r>
              <a:r>
                <a:rPr kumimoji="1" lang="en-US" altLang="zh-CN" sz="2800" baseline="-25000"/>
                <a:t>g</a:t>
              </a:r>
              <a:r>
                <a:rPr kumimoji="1" lang="en-US" altLang="zh-CN" sz="2800" i="1" baseline="-25000"/>
                <a:t>s</a:t>
              </a:r>
              <a:endParaRPr kumimoji="1" lang="en-US" altLang="zh-CN" sz="2800" i="1"/>
            </a:p>
          </p:txBody>
        </p:sp>
      </p:grpSp>
      <p:graphicFrame>
        <p:nvGraphicFramePr>
          <p:cNvPr id="38" name="Object 2"/>
          <p:cNvGraphicFramePr>
            <a:graphicFrameLocks noChangeAspect="1"/>
          </p:cNvGraphicFramePr>
          <p:nvPr>
            <p:extLst>
              <p:ext uri="{D42A27DB-BD31-4B8C-83A1-F6EECF244321}">
                <p14:modId xmlns:p14="http://schemas.microsoft.com/office/powerpoint/2010/main" val="1787159054"/>
              </p:ext>
            </p:extLst>
          </p:nvPr>
        </p:nvGraphicFramePr>
        <p:xfrm>
          <a:off x="1609888" y="4268679"/>
          <a:ext cx="2238375" cy="863600"/>
        </p:xfrm>
        <a:graphic>
          <a:graphicData uri="http://schemas.openxmlformats.org/presentationml/2006/ole">
            <mc:AlternateContent xmlns:mc="http://schemas.openxmlformats.org/markup-compatibility/2006">
              <mc:Choice xmlns:v="urn:schemas-microsoft-com:vml" Requires="v">
                <p:oleObj spid="_x0000_s78012" name="Equation" r:id="rId3" imgW="1117440" imgH="431640" progId="Equation.DSMT4">
                  <p:embed/>
                </p:oleObj>
              </mc:Choice>
              <mc:Fallback>
                <p:oleObj name="Equation" r:id="rId3" imgW="11174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888" y="4268679"/>
                        <a:ext cx="2238375" cy="863600"/>
                      </a:xfrm>
                      <a:prstGeom prst="rect">
                        <a:avLst/>
                      </a:prstGeom>
                      <a:noFill/>
                      <a:ln>
                        <a:solidFill>
                          <a:srgbClr val="FF0000"/>
                        </a:solidFill>
                      </a:ln>
                      <a:extLst/>
                    </p:spPr>
                  </p:pic>
                </p:oleObj>
              </mc:Fallback>
            </mc:AlternateContent>
          </a:graphicData>
        </a:graphic>
      </p:graphicFrame>
      <p:graphicFrame>
        <p:nvGraphicFramePr>
          <p:cNvPr id="39" name="Object 2"/>
          <p:cNvGraphicFramePr>
            <a:graphicFrameLocks noChangeAspect="1"/>
          </p:cNvGraphicFramePr>
          <p:nvPr>
            <p:extLst>
              <p:ext uri="{D42A27DB-BD31-4B8C-83A1-F6EECF244321}">
                <p14:modId xmlns:p14="http://schemas.microsoft.com/office/powerpoint/2010/main" val="2993663583"/>
              </p:ext>
            </p:extLst>
          </p:nvPr>
        </p:nvGraphicFramePr>
        <p:xfrm>
          <a:off x="3900429" y="4168776"/>
          <a:ext cx="1666875" cy="1063625"/>
        </p:xfrm>
        <a:graphic>
          <a:graphicData uri="http://schemas.openxmlformats.org/presentationml/2006/ole">
            <mc:AlternateContent xmlns:mc="http://schemas.openxmlformats.org/markup-compatibility/2006">
              <mc:Choice xmlns:v="urn:schemas-microsoft-com:vml" Requires="v">
                <p:oleObj spid="_x0000_s78013" name="Equation" r:id="rId5" imgW="812520" imgH="533160" progId="Equation.DSMT4">
                  <p:embed/>
                </p:oleObj>
              </mc:Choice>
              <mc:Fallback>
                <p:oleObj name="Equation" r:id="rId5" imgW="812520" imgH="533160" progId="Equation.DSMT4">
                  <p:embed/>
                  <p:pic>
                    <p:nvPicPr>
                      <p:cNvPr id="0" name=""/>
                      <p:cNvPicPr>
                        <a:picLocks noChangeAspect="1" noChangeArrowheads="1"/>
                      </p:cNvPicPr>
                      <p:nvPr/>
                    </p:nvPicPr>
                    <p:blipFill>
                      <a:blip r:embed="rId6"/>
                      <a:srcRect/>
                      <a:stretch>
                        <a:fillRect/>
                      </a:stretch>
                    </p:blipFill>
                    <p:spPr bwMode="auto">
                      <a:xfrm>
                        <a:off x="3900429" y="4168776"/>
                        <a:ext cx="1666875" cy="1063625"/>
                      </a:xfrm>
                      <a:prstGeom prst="rect">
                        <a:avLst/>
                      </a:prstGeom>
                      <a:noFill/>
                      <a:ln w="28575">
                        <a:noFill/>
                      </a:ln>
                      <a:extLst/>
                    </p:spPr>
                  </p:pic>
                </p:oleObj>
              </mc:Fallback>
            </mc:AlternateContent>
          </a:graphicData>
        </a:graphic>
      </p:graphicFrame>
      <p:graphicFrame>
        <p:nvGraphicFramePr>
          <p:cNvPr id="40" name="Object 2"/>
          <p:cNvGraphicFramePr>
            <a:graphicFrameLocks noChangeAspect="1"/>
          </p:cNvGraphicFramePr>
          <p:nvPr>
            <p:extLst>
              <p:ext uri="{D42A27DB-BD31-4B8C-83A1-F6EECF244321}">
                <p14:modId xmlns:p14="http://schemas.microsoft.com/office/powerpoint/2010/main" val="3311628797"/>
              </p:ext>
            </p:extLst>
          </p:nvPr>
        </p:nvGraphicFramePr>
        <p:xfrm>
          <a:off x="4100513" y="5341443"/>
          <a:ext cx="1464470" cy="877123"/>
        </p:xfrm>
        <a:graphic>
          <a:graphicData uri="http://schemas.openxmlformats.org/presentationml/2006/ole">
            <mc:AlternateContent xmlns:mc="http://schemas.openxmlformats.org/markup-compatibility/2006">
              <mc:Choice xmlns:v="urn:schemas-microsoft-com:vml" Requires="v">
                <p:oleObj spid="_x0000_s78014" name="Equation" r:id="rId7" imgW="850680" imgH="507960" progId="Equation.DSMT4">
                  <p:embed/>
                </p:oleObj>
              </mc:Choice>
              <mc:Fallback>
                <p:oleObj name="Equation" r:id="rId7" imgW="850680" imgH="507960" progId="Equation.DSMT4">
                  <p:embed/>
                  <p:pic>
                    <p:nvPicPr>
                      <p:cNvPr id="0" name=""/>
                      <p:cNvPicPr>
                        <a:picLocks noChangeAspect="1" noChangeArrowheads="1"/>
                      </p:cNvPicPr>
                      <p:nvPr/>
                    </p:nvPicPr>
                    <p:blipFill>
                      <a:blip r:embed="rId8"/>
                      <a:srcRect/>
                      <a:stretch>
                        <a:fillRect/>
                      </a:stretch>
                    </p:blipFill>
                    <p:spPr bwMode="auto">
                      <a:xfrm>
                        <a:off x="4100513" y="5341443"/>
                        <a:ext cx="1464470" cy="877123"/>
                      </a:xfrm>
                      <a:prstGeom prst="rect">
                        <a:avLst/>
                      </a:prstGeom>
                      <a:noFill/>
                      <a:ln w="28575">
                        <a:noFill/>
                      </a:ln>
                      <a:extLst/>
                    </p:spPr>
                  </p:pic>
                </p:oleObj>
              </mc:Fallback>
            </mc:AlternateContent>
          </a:graphicData>
        </a:graphic>
      </p:graphicFrame>
      <p:sp>
        <p:nvSpPr>
          <p:cNvPr id="41" name="Text Box 13"/>
          <p:cNvSpPr txBox="1">
            <a:spLocks noChangeArrowheads="1"/>
          </p:cNvSpPr>
          <p:nvPr/>
        </p:nvSpPr>
        <p:spPr bwMode="auto">
          <a:xfrm>
            <a:off x="6063544" y="4420051"/>
            <a:ext cx="241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smtClean="0"/>
              <a:t>增强型</a:t>
            </a:r>
            <a:r>
              <a:rPr kumimoji="1" lang="en-US" altLang="zh-CN" dirty="0" smtClean="0"/>
              <a:t>MOSFET</a:t>
            </a:r>
            <a:endParaRPr kumimoji="1" lang="en-US" altLang="zh-CN" dirty="0"/>
          </a:p>
        </p:txBody>
      </p:sp>
      <p:sp>
        <p:nvSpPr>
          <p:cNvPr id="42" name="Text Box 13"/>
          <p:cNvSpPr txBox="1">
            <a:spLocks noChangeArrowheads="1"/>
          </p:cNvSpPr>
          <p:nvPr/>
        </p:nvSpPr>
        <p:spPr bwMode="auto">
          <a:xfrm>
            <a:off x="6063544" y="5455100"/>
            <a:ext cx="24112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dirty="0" smtClean="0"/>
              <a:t>耗尽型</a:t>
            </a:r>
            <a:r>
              <a:rPr kumimoji="1" lang="en-US" altLang="zh-CN" dirty="0" smtClean="0"/>
              <a:t>MOSFET</a:t>
            </a:r>
            <a:br>
              <a:rPr kumimoji="1" lang="en-US" altLang="zh-CN" dirty="0" smtClean="0"/>
            </a:br>
            <a:r>
              <a:rPr kumimoji="1" lang="zh-CN" altLang="en-US" dirty="0" smtClean="0"/>
              <a:t>或结型</a:t>
            </a:r>
            <a:r>
              <a:rPr kumimoji="1" lang="en-US" altLang="zh-CN" dirty="0" smtClean="0"/>
              <a:t>FET</a:t>
            </a:r>
            <a:endParaRPr kumimoji="1" lang="en-US" altLang="zh-CN"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9564"/>
                                        </p:tgtEl>
                                        <p:attrNameLst>
                                          <p:attrName>style.visibility</p:attrName>
                                        </p:attrNameLst>
                                      </p:cBhvr>
                                      <p:to>
                                        <p:strVal val="visible"/>
                                      </p:to>
                                    </p:set>
                                    <p:animEffect transition="in" filter="wipe(left)">
                                      <p:cBhvr>
                                        <p:cTn id="11" dur="500"/>
                                        <p:tgtEl>
                                          <p:spTgt spid="27956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9565"/>
                                        </p:tgtEl>
                                        <p:attrNameLst>
                                          <p:attrName>style.visibility</p:attrName>
                                        </p:attrNameLst>
                                      </p:cBhvr>
                                      <p:to>
                                        <p:strVal val="visible"/>
                                      </p:to>
                                    </p:set>
                                    <p:animEffect transition="in" filter="wipe(left)">
                                      <p:cBhvr>
                                        <p:cTn id="15" dur="500"/>
                                        <p:tgtEl>
                                          <p:spTgt spid="27956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566"/>
                                        </p:tgtEl>
                                        <p:attrNameLst>
                                          <p:attrName>style.visibility</p:attrName>
                                        </p:attrNameLst>
                                      </p:cBhvr>
                                      <p:to>
                                        <p:strVal val="visible"/>
                                      </p:to>
                                    </p:set>
                                    <p:animEffect transition="in" filter="wipe(left)">
                                      <p:cBhvr>
                                        <p:cTn id="19" dur="500"/>
                                        <p:tgtEl>
                                          <p:spTgt spid="279566"/>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left)">
                                      <p:cBhvr>
                                        <p:cTn id="28" dur="500"/>
                                        <p:tgtEl>
                                          <p:spTgt spid="38"/>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500"/>
                                        <p:tgtEl>
                                          <p:spTgt spid="40"/>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left)">
                                      <p:cBhvr>
                                        <p:cTn id="40" dur="500"/>
                                        <p:tgtEl>
                                          <p:spTgt spid="41"/>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64" grpId="0" animBg="1"/>
      <p:bldP spid="279565" grpId="0" autoUpdateAnimBg="0"/>
      <p:bldP spid="279566" grpId="0" autoUpdateAnimBg="0"/>
      <p:bldP spid="41" grpId="0" autoUpdateAnimBg="0"/>
      <p:bldP spid="42"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Rectangle 2"/>
          <p:cNvSpPr>
            <a:spLocks noGrp="1" noChangeArrowheads="1"/>
          </p:cNvSpPr>
          <p:nvPr>
            <p:ph type="title"/>
          </p:nvPr>
        </p:nvSpPr>
        <p:spPr/>
        <p:txBody>
          <a:bodyPr/>
          <a:lstStyle/>
          <a:p>
            <a:pPr eaLnBrk="1" hangingPunct="1"/>
            <a:r>
              <a:rPr lang="en-US" altLang="zh-CN" sz="3200" dirty="0" smtClean="0">
                <a:ea typeface="宋体" charset="-122"/>
              </a:rPr>
              <a:t>6.5.2 </a:t>
            </a:r>
            <a:r>
              <a:rPr lang="zh-CN" altLang="en-US" sz="3200" dirty="0" smtClean="0">
                <a:ea typeface="宋体" charset="-122"/>
              </a:rPr>
              <a:t>场效应管放大电路的动态分析（续</a:t>
            </a:r>
            <a:r>
              <a:rPr lang="en-US" altLang="zh-CN" sz="3200" dirty="0" smtClean="0">
                <a:ea typeface="宋体" charset="-122"/>
              </a:rPr>
              <a:t>1</a:t>
            </a:r>
            <a:r>
              <a:rPr lang="zh-CN" altLang="en-US" sz="3200" dirty="0" smtClean="0">
                <a:ea typeface="宋体" charset="-122"/>
              </a:rPr>
              <a:t>）</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103</a:t>
            </a:fld>
            <a:endParaRPr lang="zh-CN" altLang="en-US"/>
          </a:p>
        </p:txBody>
      </p:sp>
      <p:sp>
        <p:nvSpPr>
          <p:cNvPr id="45063"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共源放大电路的分析</a:t>
            </a:r>
          </a:p>
        </p:txBody>
      </p:sp>
      <p:grpSp>
        <p:nvGrpSpPr>
          <p:cNvPr id="2" name="Group 4"/>
          <p:cNvGrpSpPr>
            <a:grpSpLocks/>
          </p:cNvGrpSpPr>
          <p:nvPr/>
        </p:nvGrpSpPr>
        <p:grpSpPr bwMode="auto">
          <a:xfrm>
            <a:off x="3494088" y="1176338"/>
            <a:ext cx="5180012" cy="3033712"/>
            <a:chOff x="1488" y="2191"/>
            <a:chExt cx="3263" cy="1911"/>
          </a:xfrm>
        </p:grpSpPr>
        <p:sp>
          <p:nvSpPr>
            <p:cNvPr id="45072" name="Oval 5"/>
            <p:cNvSpPr>
              <a:spLocks noChangeArrowheads="1"/>
            </p:cNvSpPr>
            <p:nvPr/>
          </p:nvSpPr>
          <p:spPr bwMode="auto">
            <a:xfrm>
              <a:off x="2976" y="2950"/>
              <a:ext cx="432" cy="384"/>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sz="2000">
                  <a:ea typeface="宋体" charset="-122"/>
                </a:rPr>
                <a:t>FET</a:t>
              </a:r>
            </a:p>
          </p:txBody>
        </p:sp>
        <p:sp>
          <p:nvSpPr>
            <p:cNvPr id="45073" name="Line 6"/>
            <p:cNvSpPr>
              <a:spLocks noChangeShapeType="1"/>
            </p:cNvSpPr>
            <p:nvPr/>
          </p:nvSpPr>
          <p:spPr bwMode="auto">
            <a:xfrm flipH="1">
              <a:off x="2160" y="314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4" name="Line 7"/>
            <p:cNvSpPr>
              <a:spLocks noChangeShapeType="1"/>
            </p:cNvSpPr>
            <p:nvPr/>
          </p:nvSpPr>
          <p:spPr bwMode="auto">
            <a:xfrm flipV="1">
              <a:off x="3216" y="2806"/>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5" name="Rectangle 8"/>
            <p:cNvSpPr>
              <a:spLocks noChangeArrowheads="1"/>
            </p:cNvSpPr>
            <p:nvPr/>
          </p:nvSpPr>
          <p:spPr bwMode="auto">
            <a:xfrm rot="-5400000">
              <a:off x="3096" y="264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76" name="Rectangle 9"/>
            <p:cNvSpPr>
              <a:spLocks noChangeArrowheads="1"/>
            </p:cNvSpPr>
            <p:nvPr/>
          </p:nvSpPr>
          <p:spPr bwMode="auto">
            <a:xfrm rot="-5400000">
              <a:off x="3096" y="3598"/>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77" name="Line 10"/>
            <p:cNvSpPr>
              <a:spLocks noChangeShapeType="1"/>
            </p:cNvSpPr>
            <p:nvPr/>
          </p:nvSpPr>
          <p:spPr bwMode="auto">
            <a:xfrm>
              <a:off x="3216" y="3334"/>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8" name="Line 11"/>
            <p:cNvSpPr>
              <a:spLocks noChangeShapeType="1"/>
            </p:cNvSpPr>
            <p:nvPr/>
          </p:nvSpPr>
          <p:spPr bwMode="auto">
            <a:xfrm>
              <a:off x="3216" y="3766"/>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79" name="Line 12"/>
            <p:cNvSpPr>
              <a:spLocks noChangeShapeType="1"/>
            </p:cNvSpPr>
            <p:nvPr/>
          </p:nvSpPr>
          <p:spPr bwMode="auto">
            <a:xfrm>
              <a:off x="3120" y="4102"/>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0" name="Freeform 13"/>
            <p:cNvSpPr>
              <a:spLocks/>
            </p:cNvSpPr>
            <p:nvPr/>
          </p:nvSpPr>
          <p:spPr bwMode="auto">
            <a:xfrm>
              <a:off x="3216" y="2326"/>
              <a:ext cx="528" cy="240"/>
            </a:xfrm>
            <a:custGeom>
              <a:avLst/>
              <a:gdLst>
                <a:gd name="T0" fmla="*/ 0 w 960"/>
                <a:gd name="T1" fmla="*/ 240 h 240"/>
                <a:gd name="T2" fmla="*/ 0 w 960"/>
                <a:gd name="T3" fmla="*/ 0 h 240"/>
                <a:gd name="T4" fmla="*/ 29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81" name="Oval 14"/>
            <p:cNvSpPr>
              <a:spLocks noChangeArrowheads="1"/>
            </p:cNvSpPr>
            <p:nvPr/>
          </p:nvSpPr>
          <p:spPr bwMode="auto">
            <a:xfrm>
              <a:off x="3734" y="2316"/>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82" name="Text Box 15"/>
            <p:cNvSpPr txBox="1">
              <a:spLocks noChangeArrowheads="1"/>
            </p:cNvSpPr>
            <p:nvPr/>
          </p:nvSpPr>
          <p:spPr bwMode="auto">
            <a:xfrm>
              <a:off x="3744" y="2191"/>
              <a:ext cx="3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U</a:t>
              </a:r>
              <a:r>
                <a:rPr kumimoji="1" lang="en-US" altLang="zh-CN" sz="2000" baseline="-25000">
                  <a:ea typeface="宋体" charset="-122"/>
                </a:rPr>
                <a:t>DD</a:t>
              </a:r>
              <a:endParaRPr kumimoji="1" lang="en-US" altLang="zh-CN" sz="2000">
                <a:ea typeface="宋体" charset="-122"/>
              </a:endParaRPr>
            </a:p>
          </p:txBody>
        </p:sp>
        <p:sp>
          <p:nvSpPr>
            <p:cNvPr id="45083" name="Text Box 16"/>
            <p:cNvSpPr txBox="1">
              <a:spLocks noChangeArrowheads="1"/>
            </p:cNvSpPr>
            <p:nvPr/>
          </p:nvSpPr>
          <p:spPr bwMode="auto">
            <a:xfrm>
              <a:off x="2843" y="2501"/>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D</a:t>
              </a:r>
              <a:endParaRPr kumimoji="1" lang="en-US" altLang="zh-CN" sz="2000">
                <a:ea typeface="宋体" charset="-122"/>
              </a:endParaRPr>
            </a:p>
          </p:txBody>
        </p:sp>
        <p:sp>
          <p:nvSpPr>
            <p:cNvPr id="45084" name="Text Box 17"/>
            <p:cNvSpPr txBox="1">
              <a:spLocks noChangeArrowheads="1"/>
            </p:cNvSpPr>
            <p:nvPr/>
          </p:nvSpPr>
          <p:spPr bwMode="auto">
            <a:xfrm>
              <a:off x="2843" y="3557"/>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S</a:t>
              </a:r>
              <a:endParaRPr kumimoji="1" lang="en-US" altLang="zh-CN" sz="2000">
                <a:ea typeface="宋体" charset="-122"/>
              </a:endParaRPr>
            </a:p>
          </p:txBody>
        </p:sp>
        <p:sp>
          <p:nvSpPr>
            <p:cNvPr id="45085" name="Freeform 18"/>
            <p:cNvSpPr>
              <a:spLocks/>
            </p:cNvSpPr>
            <p:nvPr/>
          </p:nvSpPr>
          <p:spPr bwMode="auto">
            <a:xfrm>
              <a:off x="3216" y="3430"/>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86" name="Freeform 19"/>
            <p:cNvSpPr>
              <a:spLocks/>
            </p:cNvSpPr>
            <p:nvPr/>
          </p:nvSpPr>
          <p:spPr bwMode="auto">
            <a:xfrm flipV="1">
              <a:off x="3216" y="3718"/>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87" name="Oval 20"/>
            <p:cNvSpPr>
              <a:spLocks noChangeArrowheads="1"/>
            </p:cNvSpPr>
            <p:nvPr/>
          </p:nvSpPr>
          <p:spPr bwMode="auto">
            <a:xfrm>
              <a:off x="3196" y="340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5088" name="Oval 21"/>
            <p:cNvSpPr>
              <a:spLocks noChangeArrowheads="1"/>
            </p:cNvSpPr>
            <p:nvPr/>
          </p:nvSpPr>
          <p:spPr bwMode="auto">
            <a:xfrm>
              <a:off x="3186" y="390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5089" name="Text Box 22"/>
            <p:cNvSpPr txBox="1">
              <a:spLocks noChangeArrowheads="1"/>
            </p:cNvSpPr>
            <p:nvPr/>
          </p:nvSpPr>
          <p:spPr bwMode="auto">
            <a:xfrm>
              <a:off x="3504" y="3535"/>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C</a:t>
              </a:r>
              <a:r>
                <a:rPr kumimoji="1" lang="en-US" altLang="zh-CN" sz="2000" baseline="-25000">
                  <a:ea typeface="宋体" charset="-122"/>
                </a:rPr>
                <a:t>S</a:t>
              </a:r>
              <a:endParaRPr kumimoji="1" lang="en-US" altLang="zh-CN" sz="2000">
                <a:ea typeface="宋体" charset="-122"/>
              </a:endParaRPr>
            </a:p>
          </p:txBody>
        </p:sp>
        <p:sp>
          <p:nvSpPr>
            <p:cNvPr id="45090" name="Rectangle 23"/>
            <p:cNvSpPr>
              <a:spLocks noChangeArrowheads="1"/>
            </p:cNvSpPr>
            <p:nvPr/>
          </p:nvSpPr>
          <p:spPr bwMode="auto">
            <a:xfrm rot="10800000">
              <a:off x="2304" y="331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91" name="Rectangle 24"/>
            <p:cNvSpPr>
              <a:spLocks noChangeArrowheads="1"/>
            </p:cNvSpPr>
            <p:nvPr/>
          </p:nvSpPr>
          <p:spPr bwMode="auto">
            <a:xfrm rot="-5400000">
              <a:off x="2568" y="261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92" name="Rectangle 25"/>
            <p:cNvSpPr>
              <a:spLocks noChangeArrowheads="1"/>
            </p:cNvSpPr>
            <p:nvPr/>
          </p:nvSpPr>
          <p:spPr bwMode="auto">
            <a:xfrm rot="-5400000">
              <a:off x="2568" y="362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93" name="Line 26"/>
            <p:cNvSpPr>
              <a:spLocks noChangeShapeType="1"/>
            </p:cNvSpPr>
            <p:nvPr/>
          </p:nvSpPr>
          <p:spPr bwMode="auto">
            <a:xfrm>
              <a:off x="2688" y="2784"/>
              <a:ext cx="0" cy="76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4" name="Freeform 27"/>
            <p:cNvSpPr>
              <a:spLocks/>
            </p:cNvSpPr>
            <p:nvPr/>
          </p:nvSpPr>
          <p:spPr bwMode="auto">
            <a:xfrm>
              <a:off x="2688" y="2322"/>
              <a:ext cx="528" cy="213"/>
            </a:xfrm>
            <a:custGeom>
              <a:avLst/>
              <a:gdLst>
                <a:gd name="T0" fmla="*/ 0 w 528"/>
                <a:gd name="T1" fmla="*/ 236 h 192"/>
                <a:gd name="T2" fmla="*/ 0 w 528"/>
                <a:gd name="T3" fmla="*/ 0 h 192"/>
                <a:gd name="T4" fmla="*/ 528 w 528"/>
                <a:gd name="T5" fmla="*/ 0 h 192"/>
                <a:gd name="T6" fmla="*/ 0 60000 65536"/>
                <a:gd name="T7" fmla="*/ 0 60000 65536"/>
                <a:gd name="T8" fmla="*/ 0 60000 65536"/>
                <a:gd name="T9" fmla="*/ 0 w 528"/>
                <a:gd name="T10" fmla="*/ 0 h 192"/>
                <a:gd name="T11" fmla="*/ 528 w 528"/>
                <a:gd name="T12" fmla="*/ 192 h 192"/>
              </a:gdLst>
              <a:ahLst/>
              <a:cxnLst>
                <a:cxn ang="T6">
                  <a:pos x="T0" y="T1"/>
                </a:cxn>
                <a:cxn ang="T7">
                  <a:pos x="T2" y="T3"/>
                </a:cxn>
                <a:cxn ang="T8">
                  <a:pos x="T4" y="T5"/>
                </a:cxn>
              </a:cxnLst>
              <a:rect l="T9" t="T10" r="T11" b="T12"/>
              <a:pathLst>
                <a:path w="528" h="192">
                  <a:moveTo>
                    <a:pt x="0" y="192"/>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95" name="Freeform 28"/>
            <p:cNvSpPr>
              <a:spLocks/>
            </p:cNvSpPr>
            <p:nvPr/>
          </p:nvSpPr>
          <p:spPr bwMode="auto">
            <a:xfrm flipV="1">
              <a:off x="2688" y="3802"/>
              <a:ext cx="528" cy="117"/>
            </a:xfrm>
            <a:custGeom>
              <a:avLst/>
              <a:gdLst>
                <a:gd name="T0" fmla="*/ 0 w 528"/>
                <a:gd name="T1" fmla="*/ 71 h 192"/>
                <a:gd name="T2" fmla="*/ 0 w 528"/>
                <a:gd name="T3" fmla="*/ 0 h 192"/>
                <a:gd name="T4" fmla="*/ 528 w 528"/>
                <a:gd name="T5" fmla="*/ 0 h 192"/>
                <a:gd name="T6" fmla="*/ 0 60000 65536"/>
                <a:gd name="T7" fmla="*/ 0 60000 65536"/>
                <a:gd name="T8" fmla="*/ 0 60000 65536"/>
                <a:gd name="T9" fmla="*/ 0 w 528"/>
                <a:gd name="T10" fmla="*/ 0 h 192"/>
                <a:gd name="T11" fmla="*/ 528 w 528"/>
                <a:gd name="T12" fmla="*/ 192 h 192"/>
              </a:gdLst>
              <a:ahLst/>
              <a:cxnLst>
                <a:cxn ang="T6">
                  <a:pos x="T0" y="T1"/>
                </a:cxn>
                <a:cxn ang="T7">
                  <a:pos x="T2" y="T3"/>
                </a:cxn>
                <a:cxn ang="T8">
                  <a:pos x="T4" y="T5"/>
                </a:cxn>
              </a:cxnLst>
              <a:rect l="T9" t="T10" r="T11" b="T12"/>
              <a:pathLst>
                <a:path w="528" h="192">
                  <a:moveTo>
                    <a:pt x="0" y="192"/>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96" name="Line 29"/>
            <p:cNvSpPr>
              <a:spLocks noChangeShapeType="1"/>
            </p:cNvSpPr>
            <p:nvPr/>
          </p:nvSpPr>
          <p:spPr bwMode="auto">
            <a:xfrm>
              <a:off x="2544" y="3360"/>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7" name="Freeform 30"/>
            <p:cNvSpPr>
              <a:spLocks/>
            </p:cNvSpPr>
            <p:nvPr/>
          </p:nvSpPr>
          <p:spPr bwMode="auto">
            <a:xfrm>
              <a:off x="2160" y="3120"/>
              <a:ext cx="144" cy="240"/>
            </a:xfrm>
            <a:custGeom>
              <a:avLst/>
              <a:gdLst>
                <a:gd name="T0" fmla="*/ 144 w 144"/>
                <a:gd name="T1" fmla="*/ 240 h 240"/>
                <a:gd name="T2" fmla="*/ 0 w 144"/>
                <a:gd name="T3" fmla="*/ 240 h 240"/>
                <a:gd name="T4" fmla="*/ 0 w 144"/>
                <a:gd name="T5" fmla="*/ 0 h 240"/>
                <a:gd name="T6" fmla="*/ 0 60000 65536"/>
                <a:gd name="T7" fmla="*/ 0 60000 65536"/>
                <a:gd name="T8" fmla="*/ 0 60000 65536"/>
                <a:gd name="T9" fmla="*/ 0 w 144"/>
                <a:gd name="T10" fmla="*/ 0 h 240"/>
                <a:gd name="T11" fmla="*/ 144 w 144"/>
                <a:gd name="T12" fmla="*/ 240 h 240"/>
              </a:gdLst>
              <a:ahLst/>
              <a:cxnLst>
                <a:cxn ang="T6">
                  <a:pos x="T0" y="T1"/>
                </a:cxn>
                <a:cxn ang="T7">
                  <a:pos x="T2" y="T3"/>
                </a:cxn>
                <a:cxn ang="T8">
                  <a:pos x="T4" y="T5"/>
                </a:cxn>
              </a:cxnLst>
              <a:rect l="T9" t="T10" r="T11" b="T12"/>
              <a:pathLst>
                <a:path w="144" h="240">
                  <a:moveTo>
                    <a:pt x="144" y="240"/>
                  </a:moveTo>
                  <a:lnTo>
                    <a:pt x="0" y="24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98" name="Line 31"/>
            <p:cNvSpPr>
              <a:spLocks noChangeShapeType="1"/>
            </p:cNvSpPr>
            <p:nvPr/>
          </p:nvSpPr>
          <p:spPr bwMode="auto">
            <a:xfrm flipH="1">
              <a:off x="1920" y="3144"/>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99" name="Oval 32"/>
            <p:cNvSpPr>
              <a:spLocks noChangeArrowheads="1"/>
            </p:cNvSpPr>
            <p:nvPr/>
          </p:nvSpPr>
          <p:spPr bwMode="auto">
            <a:xfrm>
              <a:off x="2132" y="311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5100" name="Oval 33"/>
            <p:cNvSpPr>
              <a:spLocks noChangeArrowheads="1"/>
            </p:cNvSpPr>
            <p:nvPr/>
          </p:nvSpPr>
          <p:spPr bwMode="auto">
            <a:xfrm>
              <a:off x="2658" y="334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5101" name="Text Box 34"/>
            <p:cNvSpPr txBox="1">
              <a:spLocks noChangeArrowheads="1"/>
            </p:cNvSpPr>
            <p:nvPr/>
          </p:nvSpPr>
          <p:spPr bwMode="auto">
            <a:xfrm>
              <a:off x="2391" y="2527"/>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1</a:t>
              </a:r>
              <a:endParaRPr kumimoji="1" lang="en-US" altLang="zh-CN" sz="2000" i="1">
                <a:ea typeface="宋体" charset="-122"/>
              </a:endParaRPr>
            </a:p>
          </p:txBody>
        </p:sp>
        <p:sp>
          <p:nvSpPr>
            <p:cNvPr id="45102" name="Text Box 35"/>
            <p:cNvSpPr txBox="1">
              <a:spLocks noChangeArrowheads="1"/>
            </p:cNvSpPr>
            <p:nvPr/>
          </p:nvSpPr>
          <p:spPr bwMode="auto">
            <a:xfrm>
              <a:off x="2391" y="363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2</a:t>
              </a:r>
              <a:endParaRPr kumimoji="1" lang="en-US" altLang="zh-CN" sz="2000" i="1">
                <a:ea typeface="宋体" charset="-122"/>
              </a:endParaRPr>
            </a:p>
          </p:txBody>
        </p:sp>
        <p:sp>
          <p:nvSpPr>
            <p:cNvPr id="45103" name="Text Box 36"/>
            <p:cNvSpPr txBox="1">
              <a:spLocks noChangeArrowheads="1"/>
            </p:cNvSpPr>
            <p:nvPr/>
          </p:nvSpPr>
          <p:spPr bwMode="auto">
            <a:xfrm>
              <a:off x="2208" y="3391"/>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G</a:t>
              </a:r>
              <a:endParaRPr kumimoji="1" lang="en-US" altLang="zh-CN" sz="2000" i="1">
                <a:ea typeface="宋体" charset="-122"/>
              </a:endParaRPr>
            </a:p>
          </p:txBody>
        </p:sp>
        <p:sp>
          <p:nvSpPr>
            <p:cNvPr id="45104" name="Oval 37"/>
            <p:cNvSpPr>
              <a:spLocks noChangeArrowheads="1"/>
            </p:cNvSpPr>
            <p:nvPr/>
          </p:nvSpPr>
          <p:spPr bwMode="auto">
            <a:xfrm>
              <a:off x="3188" y="230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grpSp>
          <p:nvGrpSpPr>
            <p:cNvPr id="45105" name="Group 38"/>
            <p:cNvGrpSpPr>
              <a:grpSpLocks/>
            </p:cNvGrpSpPr>
            <p:nvPr/>
          </p:nvGrpSpPr>
          <p:grpSpPr bwMode="auto">
            <a:xfrm>
              <a:off x="3390" y="3648"/>
              <a:ext cx="144" cy="56"/>
              <a:chOff x="960" y="3408"/>
              <a:chExt cx="144" cy="56"/>
            </a:xfrm>
          </p:grpSpPr>
          <p:sp>
            <p:nvSpPr>
              <p:cNvPr id="45128" name="Line 39"/>
              <p:cNvSpPr>
                <a:spLocks noChangeShapeType="1"/>
              </p:cNvSpPr>
              <p:nvPr/>
            </p:nvSpPr>
            <p:spPr bwMode="auto">
              <a:xfrm>
                <a:off x="960" y="3408"/>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9" name="Line 40"/>
              <p:cNvSpPr>
                <a:spLocks noChangeShapeType="1"/>
              </p:cNvSpPr>
              <p:nvPr/>
            </p:nvSpPr>
            <p:spPr bwMode="auto">
              <a:xfrm>
                <a:off x="960" y="346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106" name="Group 41"/>
            <p:cNvGrpSpPr>
              <a:grpSpLocks/>
            </p:cNvGrpSpPr>
            <p:nvPr/>
          </p:nvGrpSpPr>
          <p:grpSpPr bwMode="auto">
            <a:xfrm rot="-5400000">
              <a:off x="1828" y="3116"/>
              <a:ext cx="144" cy="56"/>
              <a:chOff x="960" y="3408"/>
              <a:chExt cx="144" cy="56"/>
            </a:xfrm>
          </p:grpSpPr>
          <p:sp>
            <p:nvSpPr>
              <p:cNvPr id="45126" name="Line 42"/>
              <p:cNvSpPr>
                <a:spLocks noChangeShapeType="1"/>
              </p:cNvSpPr>
              <p:nvPr/>
            </p:nvSpPr>
            <p:spPr bwMode="auto">
              <a:xfrm>
                <a:off x="960" y="3408"/>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7" name="Line 43"/>
              <p:cNvSpPr>
                <a:spLocks noChangeShapeType="1"/>
              </p:cNvSpPr>
              <p:nvPr/>
            </p:nvSpPr>
            <p:spPr bwMode="auto">
              <a:xfrm>
                <a:off x="960" y="346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107" name="Group 44"/>
            <p:cNvGrpSpPr>
              <a:grpSpLocks/>
            </p:cNvGrpSpPr>
            <p:nvPr/>
          </p:nvGrpSpPr>
          <p:grpSpPr bwMode="auto">
            <a:xfrm rot="-5400000">
              <a:off x="3556" y="2856"/>
              <a:ext cx="144" cy="56"/>
              <a:chOff x="960" y="3408"/>
              <a:chExt cx="144" cy="56"/>
            </a:xfrm>
          </p:grpSpPr>
          <p:sp>
            <p:nvSpPr>
              <p:cNvPr id="45124" name="Line 45"/>
              <p:cNvSpPr>
                <a:spLocks noChangeShapeType="1"/>
              </p:cNvSpPr>
              <p:nvPr/>
            </p:nvSpPr>
            <p:spPr bwMode="auto">
              <a:xfrm>
                <a:off x="960" y="3408"/>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5" name="Line 46"/>
              <p:cNvSpPr>
                <a:spLocks noChangeShapeType="1"/>
              </p:cNvSpPr>
              <p:nvPr/>
            </p:nvSpPr>
            <p:spPr bwMode="auto">
              <a:xfrm>
                <a:off x="960" y="346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5108" name="Line 47"/>
            <p:cNvSpPr>
              <a:spLocks noChangeShapeType="1"/>
            </p:cNvSpPr>
            <p:nvPr/>
          </p:nvSpPr>
          <p:spPr bwMode="auto">
            <a:xfrm>
              <a:off x="3216" y="2880"/>
              <a:ext cx="38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09" name="Rectangle 48"/>
            <p:cNvSpPr>
              <a:spLocks noChangeArrowheads="1"/>
            </p:cNvSpPr>
            <p:nvPr/>
          </p:nvSpPr>
          <p:spPr bwMode="auto">
            <a:xfrm rot="-5400000">
              <a:off x="4065" y="329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110" name="Text Box 49"/>
            <p:cNvSpPr txBox="1">
              <a:spLocks noChangeArrowheads="1"/>
            </p:cNvSpPr>
            <p:nvPr/>
          </p:nvSpPr>
          <p:spPr bwMode="auto">
            <a:xfrm>
              <a:off x="3792" y="324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L</a:t>
              </a:r>
              <a:endParaRPr kumimoji="1" lang="en-US" altLang="zh-CN" sz="2000">
                <a:ea typeface="宋体" charset="-122"/>
              </a:endParaRPr>
            </a:p>
          </p:txBody>
        </p:sp>
        <p:sp>
          <p:nvSpPr>
            <p:cNvPr id="45111" name="Freeform 50"/>
            <p:cNvSpPr>
              <a:spLocks/>
            </p:cNvSpPr>
            <p:nvPr/>
          </p:nvSpPr>
          <p:spPr bwMode="auto">
            <a:xfrm>
              <a:off x="3648" y="2880"/>
              <a:ext cx="528" cy="336"/>
            </a:xfrm>
            <a:custGeom>
              <a:avLst/>
              <a:gdLst>
                <a:gd name="T0" fmla="*/ 0 w 528"/>
                <a:gd name="T1" fmla="*/ 0 h 336"/>
                <a:gd name="T2" fmla="*/ 528 w 528"/>
                <a:gd name="T3" fmla="*/ 0 h 336"/>
                <a:gd name="T4" fmla="*/ 528 w 528"/>
                <a:gd name="T5" fmla="*/ 336 h 336"/>
                <a:gd name="T6" fmla="*/ 0 60000 65536"/>
                <a:gd name="T7" fmla="*/ 0 60000 65536"/>
                <a:gd name="T8" fmla="*/ 0 60000 65536"/>
                <a:gd name="T9" fmla="*/ 0 w 528"/>
                <a:gd name="T10" fmla="*/ 0 h 336"/>
                <a:gd name="T11" fmla="*/ 528 w 528"/>
                <a:gd name="T12" fmla="*/ 336 h 336"/>
              </a:gdLst>
              <a:ahLst/>
              <a:cxnLst>
                <a:cxn ang="T6">
                  <a:pos x="T0" y="T1"/>
                </a:cxn>
                <a:cxn ang="T7">
                  <a:pos x="T2" y="T3"/>
                </a:cxn>
                <a:cxn ang="T8">
                  <a:pos x="T4" y="T5"/>
                </a:cxn>
              </a:cxnLst>
              <a:rect l="T9" t="T10" r="T11" b="T12"/>
              <a:pathLst>
                <a:path w="528" h="336">
                  <a:moveTo>
                    <a:pt x="0" y="0"/>
                  </a:moveTo>
                  <a:lnTo>
                    <a:pt x="528" y="0"/>
                  </a:lnTo>
                  <a:lnTo>
                    <a:pt x="528" y="336"/>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112" name="Freeform 51"/>
            <p:cNvSpPr>
              <a:spLocks/>
            </p:cNvSpPr>
            <p:nvPr/>
          </p:nvSpPr>
          <p:spPr bwMode="auto">
            <a:xfrm>
              <a:off x="3456" y="3456"/>
              <a:ext cx="720" cy="456"/>
            </a:xfrm>
            <a:custGeom>
              <a:avLst/>
              <a:gdLst>
                <a:gd name="T0" fmla="*/ 720 w 720"/>
                <a:gd name="T1" fmla="*/ 0 h 432"/>
                <a:gd name="T2" fmla="*/ 720 w 720"/>
                <a:gd name="T3" fmla="*/ 481 h 432"/>
                <a:gd name="T4" fmla="*/ 0 w 720"/>
                <a:gd name="T5" fmla="*/ 481 h 432"/>
                <a:gd name="T6" fmla="*/ 0 60000 65536"/>
                <a:gd name="T7" fmla="*/ 0 60000 65536"/>
                <a:gd name="T8" fmla="*/ 0 60000 65536"/>
                <a:gd name="T9" fmla="*/ 0 w 720"/>
                <a:gd name="T10" fmla="*/ 0 h 432"/>
                <a:gd name="T11" fmla="*/ 720 w 720"/>
                <a:gd name="T12" fmla="*/ 432 h 432"/>
              </a:gdLst>
              <a:ahLst/>
              <a:cxnLst>
                <a:cxn ang="T6">
                  <a:pos x="T0" y="T1"/>
                </a:cxn>
                <a:cxn ang="T7">
                  <a:pos x="T2" y="T3"/>
                </a:cxn>
                <a:cxn ang="T8">
                  <a:pos x="T4" y="T5"/>
                </a:cxn>
              </a:cxnLst>
              <a:rect l="T9" t="T10" r="T11" b="T12"/>
              <a:pathLst>
                <a:path w="720" h="432">
                  <a:moveTo>
                    <a:pt x="720" y="0"/>
                  </a:moveTo>
                  <a:lnTo>
                    <a:pt x="720" y="432"/>
                  </a:lnTo>
                  <a:lnTo>
                    <a:pt x="0" y="43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113" name="Oval 52"/>
            <p:cNvSpPr>
              <a:spLocks noChangeArrowheads="1"/>
            </p:cNvSpPr>
            <p:nvPr/>
          </p:nvSpPr>
          <p:spPr bwMode="auto">
            <a:xfrm>
              <a:off x="3196" y="285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5114" name="Oval 53"/>
            <p:cNvSpPr>
              <a:spLocks noChangeArrowheads="1"/>
            </p:cNvSpPr>
            <p:nvPr/>
          </p:nvSpPr>
          <p:spPr bwMode="auto">
            <a:xfrm>
              <a:off x="3426" y="389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5115" name="Line 54"/>
            <p:cNvSpPr>
              <a:spLocks noChangeShapeType="1"/>
            </p:cNvSpPr>
            <p:nvPr/>
          </p:nvSpPr>
          <p:spPr bwMode="auto">
            <a:xfrm flipH="1">
              <a:off x="1488" y="3140"/>
              <a:ext cx="38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6" name="Line 55"/>
            <p:cNvSpPr>
              <a:spLocks noChangeShapeType="1"/>
            </p:cNvSpPr>
            <p:nvPr/>
          </p:nvSpPr>
          <p:spPr bwMode="auto">
            <a:xfrm flipH="1">
              <a:off x="1488" y="3916"/>
              <a:ext cx="12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7" name="Oval 56"/>
            <p:cNvSpPr>
              <a:spLocks noChangeArrowheads="1"/>
            </p:cNvSpPr>
            <p:nvPr/>
          </p:nvSpPr>
          <p:spPr bwMode="auto">
            <a:xfrm>
              <a:off x="2658" y="389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5118" name="Line 57"/>
            <p:cNvSpPr>
              <a:spLocks noChangeShapeType="1"/>
            </p:cNvSpPr>
            <p:nvPr/>
          </p:nvSpPr>
          <p:spPr bwMode="auto">
            <a:xfrm>
              <a:off x="1536" y="3264"/>
              <a:ext cx="0" cy="52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19" name="Text Box 58"/>
            <p:cNvSpPr txBox="1">
              <a:spLocks noChangeArrowheads="1"/>
            </p:cNvSpPr>
            <p:nvPr/>
          </p:nvSpPr>
          <p:spPr bwMode="auto">
            <a:xfrm>
              <a:off x="1622" y="3338"/>
              <a:ext cx="2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i</a:t>
              </a:r>
              <a:endParaRPr kumimoji="1" lang="en-US" altLang="zh-CN">
                <a:ea typeface="宋体" charset="-122"/>
              </a:endParaRPr>
            </a:p>
          </p:txBody>
        </p:sp>
        <p:sp>
          <p:nvSpPr>
            <p:cNvPr id="45120" name="Line 59"/>
            <p:cNvSpPr>
              <a:spLocks noChangeShapeType="1"/>
            </p:cNvSpPr>
            <p:nvPr/>
          </p:nvSpPr>
          <p:spPr bwMode="auto">
            <a:xfrm>
              <a:off x="4378" y="3142"/>
              <a:ext cx="0" cy="52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21" name="Text Box 60"/>
            <p:cNvSpPr txBox="1">
              <a:spLocks noChangeArrowheads="1"/>
            </p:cNvSpPr>
            <p:nvPr/>
          </p:nvSpPr>
          <p:spPr bwMode="auto">
            <a:xfrm>
              <a:off x="4464" y="3216"/>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o</a:t>
              </a:r>
              <a:endParaRPr kumimoji="1" lang="en-US" altLang="zh-CN" i="1">
                <a:ea typeface="宋体" charset="-122"/>
              </a:endParaRPr>
            </a:p>
          </p:txBody>
        </p:sp>
        <p:sp>
          <p:nvSpPr>
            <p:cNvPr id="45122" name="Text Box 61"/>
            <p:cNvSpPr txBox="1">
              <a:spLocks noChangeArrowheads="1"/>
            </p:cNvSpPr>
            <p:nvPr/>
          </p:nvSpPr>
          <p:spPr bwMode="auto">
            <a:xfrm>
              <a:off x="1728" y="279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a:ea typeface="宋体" charset="-122"/>
                </a:rPr>
                <a:t>C</a:t>
              </a:r>
              <a:r>
                <a:rPr kumimoji="1" lang="en-US" altLang="en-US" sz="2000" baseline="-25000">
                  <a:ea typeface="宋体" charset="-122"/>
                </a:rPr>
                <a:t>1</a:t>
              </a:r>
              <a:endParaRPr kumimoji="1" lang="en-US" altLang="zh-CN" sz="2000">
                <a:ea typeface="宋体" charset="-122"/>
              </a:endParaRPr>
            </a:p>
          </p:txBody>
        </p:sp>
        <p:sp>
          <p:nvSpPr>
            <p:cNvPr id="45123" name="Text Box 62"/>
            <p:cNvSpPr txBox="1">
              <a:spLocks noChangeArrowheads="1"/>
            </p:cNvSpPr>
            <p:nvPr/>
          </p:nvSpPr>
          <p:spPr bwMode="auto">
            <a:xfrm>
              <a:off x="3552" y="2527"/>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a:ea typeface="宋体" charset="-122"/>
                </a:rPr>
                <a:t>C</a:t>
              </a:r>
              <a:r>
                <a:rPr kumimoji="1" lang="en-US" altLang="en-US" sz="2000" baseline="-25000">
                  <a:ea typeface="宋体" charset="-122"/>
                </a:rPr>
                <a:t>2</a:t>
              </a:r>
              <a:endParaRPr kumimoji="1" lang="en-US" altLang="zh-CN" sz="2000">
                <a:ea typeface="宋体" charset="-122"/>
              </a:endParaRPr>
            </a:p>
          </p:txBody>
        </p:sp>
      </p:grpSp>
      <p:sp>
        <p:nvSpPr>
          <p:cNvPr id="283711" name="Text Box 63"/>
          <p:cNvSpPr txBox="1">
            <a:spLocks noChangeArrowheads="1"/>
          </p:cNvSpPr>
          <p:nvPr/>
        </p:nvSpPr>
        <p:spPr bwMode="auto">
          <a:xfrm>
            <a:off x="669925" y="1636713"/>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静态分析</a:t>
            </a:r>
          </a:p>
        </p:txBody>
      </p:sp>
      <p:sp>
        <p:nvSpPr>
          <p:cNvPr id="283712" name="Text Box 64"/>
          <p:cNvSpPr txBox="1">
            <a:spLocks noChangeArrowheads="1"/>
          </p:cNvSpPr>
          <p:nvPr/>
        </p:nvSpPr>
        <p:spPr bwMode="auto">
          <a:xfrm>
            <a:off x="944563" y="3702050"/>
            <a:ext cx="1892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U</a:t>
            </a:r>
            <a:r>
              <a:rPr kumimoji="1" lang="en-US" altLang="zh-CN" sz="2000" baseline="-25000">
                <a:ea typeface="宋体" charset="-122"/>
              </a:rPr>
              <a:t>GS</a:t>
            </a:r>
            <a:r>
              <a:rPr kumimoji="1" lang="en-US" altLang="zh-CN" sz="2000" i="1">
                <a:ea typeface="宋体" charset="-122"/>
                <a:sym typeface="Symbol" pitchFamily="18" charset="2"/>
              </a:rPr>
              <a:t>≈U</a:t>
            </a:r>
            <a:r>
              <a:rPr kumimoji="1" lang="en-US" altLang="zh-CN" sz="2000" baseline="-25000">
                <a:ea typeface="宋体" charset="-122"/>
                <a:sym typeface="Symbol" pitchFamily="18" charset="2"/>
              </a:rPr>
              <a:t>G</a:t>
            </a:r>
            <a:r>
              <a:rPr kumimoji="1" lang="zh-CN" altLang="en-US" sz="2000" i="1">
                <a:ea typeface="宋体" charset="-122"/>
                <a:sym typeface="Symbol" pitchFamily="18" charset="2"/>
              </a:rPr>
              <a:t>－</a:t>
            </a:r>
            <a:r>
              <a:rPr kumimoji="1" lang="en-US" altLang="zh-CN" sz="2000" i="1">
                <a:ea typeface="宋体" charset="-122"/>
                <a:sym typeface="Symbol" pitchFamily="18" charset="2"/>
              </a:rPr>
              <a:t>R</a:t>
            </a:r>
            <a:r>
              <a:rPr kumimoji="1" lang="en-US" altLang="zh-CN" sz="2000" baseline="-25000">
                <a:ea typeface="宋体" charset="-122"/>
                <a:sym typeface="Symbol" pitchFamily="18" charset="2"/>
              </a:rPr>
              <a:t>S</a:t>
            </a:r>
            <a:r>
              <a:rPr kumimoji="1" lang="en-US" altLang="zh-CN" sz="2000" i="1">
                <a:ea typeface="宋体" charset="-122"/>
                <a:sym typeface="Symbol" pitchFamily="18" charset="2"/>
              </a:rPr>
              <a:t>I</a:t>
            </a:r>
            <a:r>
              <a:rPr kumimoji="1" lang="en-US" altLang="zh-CN" sz="2000" baseline="-25000">
                <a:ea typeface="宋体" charset="-122"/>
                <a:sym typeface="Symbol" pitchFamily="18" charset="2"/>
              </a:rPr>
              <a:t>D</a:t>
            </a:r>
            <a:endParaRPr kumimoji="1" lang="en-US" altLang="zh-CN" sz="2000">
              <a:ea typeface="宋体" charset="-122"/>
            </a:endParaRPr>
          </a:p>
        </p:txBody>
      </p:sp>
      <p:graphicFrame>
        <p:nvGraphicFramePr>
          <p:cNvPr id="283713" name="Object 2"/>
          <p:cNvGraphicFramePr>
            <a:graphicFrameLocks noChangeAspect="1"/>
          </p:cNvGraphicFramePr>
          <p:nvPr/>
        </p:nvGraphicFramePr>
        <p:xfrm>
          <a:off x="1106488" y="4110038"/>
          <a:ext cx="2693987" cy="889000"/>
        </p:xfrm>
        <a:graphic>
          <a:graphicData uri="http://schemas.openxmlformats.org/presentationml/2006/ole">
            <mc:AlternateContent xmlns:mc="http://schemas.openxmlformats.org/markup-compatibility/2006">
              <mc:Choice xmlns:v="urn:schemas-microsoft-com:vml" Requires="v">
                <p:oleObj spid="_x0000_s45414" name="Equation" r:id="rId3" imgW="1346040" imgH="444240" progId="Equation.DSMT4">
                  <p:embed/>
                </p:oleObj>
              </mc:Choice>
              <mc:Fallback>
                <p:oleObj name="Equation" r:id="rId3" imgW="1346040" imgH="4442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488" y="4110038"/>
                        <a:ext cx="2693987"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714" name="Object 3"/>
          <p:cNvGraphicFramePr>
            <a:graphicFrameLocks noChangeAspect="1"/>
          </p:cNvGraphicFramePr>
          <p:nvPr>
            <p:extLst>
              <p:ext uri="{D42A27DB-BD31-4B8C-83A1-F6EECF244321}">
                <p14:modId xmlns:p14="http://schemas.microsoft.com/office/powerpoint/2010/main" val="489545351"/>
              </p:ext>
            </p:extLst>
          </p:nvPr>
        </p:nvGraphicFramePr>
        <p:xfrm>
          <a:off x="4697413" y="4301246"/>
          <a:ext cx="2266950" cy="801688"/>
        </p:xfrm>
        <a:graphic>
          <a:graphicData uri="http://schemas.openxmlformats.org/presentationml/2006/ole">
            <mc:AlternateContent xmlns:mc="http://schemas.openxmlformats.org/markup-compatibility/2006">
              <mc:Choice xmlns:v="urn:schemas-microsoft-com:vml" Requires="v">
                <p:oleObj spid="_x0000_s45415" name="Equation" r:id="rId5" imgW="1257120" imgH="444240" progId="Equation.DSMT4">
                  <p:embed/>
                </p:oleObj>
              </mc:Choice>
              <mc:Fallback>
                <p:oleObj name="Equation" r:id="rId5" imgW="1257120" imgH="4442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7413" y="4301246"/>
                        <a:ext cx="2266950"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715" name="Object 4"/>
          <p:cNvGraphicFramePr>
            <a:graphicFrameLocks noChangeAspect="1"/>
          </p:cNvGraphicFramePr>
          <p:nvPr/>
        </p:nvGraphicFramePr>
        <p:xfrm>
          <a:off x="933450" y="2125663"/>
          <a:ext cx="2322513" cy="863600"/>
        </p:xfrm>
        <a:graphic>
          <a:graphicData uri="http://schemas.openxmlformats.org/presentationml/2006/ole">
            <mc:AlternateContent xmlns:mc="http://schemas.openxmlformats.org/markup-compatibility/2006">
              <mc:Choice xmlns:v="urn:schemas-microsoft-com:vml" Requires="v">
                <p:oleObj spid="_x0000_s45416" name="Equation" r:id="rId7" imgW="1155600" imgH="431640" progId="Equation.DSMT4">
                  <p:embed/>
                </p:oleObj>
              </mc:Choice>
              <mc:Fallback>
                <p:oleObj name="Equation" r:id="rId7" imgW="1155600" imgH="43164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450" y="2125663"/>
                        <a:ext cx="23225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3716" name="AutoShape 68"/>
          <p:cNvSpPr>
            <a:spLocks/>
          </p:cNvSpPr>
          <p:nvPr/>
        </p:nvSpPr>
        <p:spPr bwMode="auto">
          <a:xfrm>
            <a:off x="593725" y="3748088"/>
            <a:ext cx="228600" cy="914400"/>
          </a:xfrm>
          <a:prstGeom prst="leftBrace">
            <a:avLst>
              <a:gd name="adj1" fmla="val 33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83717" name="Text Box 69"/>
          <p:cNvSpPr txBox="1">
            <a:spLocks noChangeArrowheads="1"/>
          </p:cNvSpPr>
          <p:nvPr/>
        </p:nvSpPr>
        <p:spPr bwMode="auto">
          <a:xfrm>
            <a:off x="685800" y="31210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联立求解</a:t>
            </a:r>
          </a:p>
        </p:txBody>
      </p:sp>
      <p:sp>
        <p:nvSpPr>
          <p:cNvPr id="283718" name="AutoShape 70"/>
          <p:cNvSpPr>
            <a:spLocks noChangeArrowheads="1"/>
          </p:cNvSpPr>
          <p:nvPr/>
        </p:nvSpPr>
        <p:spPr bwMode="auto">
          <a:xfrm>
            <a:off x="6964363" y="5322965"/>
            <a:ext cx="1966912" cy="901700"/>
          </a:xfrm>
          <a:prstGeom prst="wedgeRoundRectCallout">
            <a:avLst>
              <a:gd name="adj1" fmla="val -57930"/>
              <a:gd name="adj2" fmla="val -107268"/>
              <a:gd name="adj3" fmla="val 16667"/>
            </a:avLst>
          </a:prstGeom>
          <a:solidFill>
            <a:srgbClr val="DDDDDD"/>
          </a:solidFill>
          <a:ln w="9525">
            <a:solidFill>
              <a:schemeClr val="tx1"/>
            </a:solidFill>
            <a:miter lim="800000"/>
            <a:headEnd/>
            <a:tailEnd/>
          </a:ln>
        </p:spPr>
        <p:txBody>
          <a:bodyPr/>
          <a:lstStyle/>
          <a:p>
            <a:pPr algn="ctr"/>
            <a:r>
              <a:rPr kumimoji="1" lang="zh-CN" altLang="en-US" dirty="0"/>
              <a:t>增强型</a:t>
            </a:r>
            <a:r>
              <a:rPr kumimoji="1" lang="en-US" altLang="zh-CN" dirty="0"/>
              <a:t>MOSFET</a:t>
            </a:r>
          </a:p>
        </p:txBody>
      </p:sp>
      <p:sp>
        <p:nvSpPr>
          <p:cNvPr id="283719" name="Text Box 71"/>
          <p:cNvSpPr txBox="1">
            <a:spLocks noChangeArrowheads="1"/>
          </p:cNvSpPr>
          <p:nvPr/>
        </p:nvSpPr>
        <p:spPr bwMode="auto">
          <a:xfrm>
            <a:off x="425450" y="5110163"/>
            <a:ext cx="6005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获得漏极静态工作电流，求解漏源静态电压</a:t>
            </a:r>
          </a:p>
        </p:txBody>
      </p:sp>
      <p:graphicFrame>
        <p:nvGraphicFramePr>
          <p:cNvPr id="283720" name="Object 5"/>
          <p:cNvGraphicFramePr>
            <a:graphicFrameLocks noChangeAspect="1"/>
          </p:cNvGraphicFramePr>
          <p:nvPr/>
        </p:nvGraphicFramePr>
        <p:xfrm>
          <a:off x="893763" y="5743575"/>
          <a:ext cx="3044825" cy="457200"/>
        </p:xfrm>
        <a:graphic>
          <a:graphicData uri="http://schemas.openxmlformats.org/presentationml/2006/ole">
            <mc:AlternateContent xmlns:mc="http://schemas.openxmlformats.org/markup-compatibility/2006">
              <mc:Choice xmlns:v="urn:schemas-microsoft-com:vml" Requires="v">
                <p:oleObj spid="_x0000_s45417" name="Equation" r:id="rId9" imgW="1523880" imgH="228600" progId="Equation.DSMT4">
                  <p:embed/>
                </p:oleObj>
              </mc:Choice>
              <mc:Fallback>
                <p:oleObj name="Equation" r:id="rId9" imgW="1523880" imgH="2286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3763" y="5743575"/>
                        <a:ext cx="30448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3721" name="Text Box 73"/>
          <p:cNvSpPr txBox="1">
            <a:spLocks noChangeArrowheads="1"/>
          </p:cNvSpPr>
          <p:nvPr/>
        </p:nvSpPr>
        <p:spPr bwMode="auto">
          <a:xfrm>
            <a:off x="4022725" y="4365625"/>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或</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3711"/>
                                        </p:tgtEl>
                                        <p:attrNameLst>
                                          <p:attrName>style.visibility</p:attrName>
                                        </p:attrNameLst>
                                      </p:cBhvr>
                                      <p:to>
                                        <p:strVal val="visible"/>
                                      </p:to>
                                    </p:set>
                                    <p:animEffect transition="in" filter="wipe(left)">
                                      <p:cBhvr>
                                        <p:cTn id="11" dur="500"/>
                                        <p:tgtEl>
                                          <p:spTgt spid="283711"/>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83715"/>
                                        </p:tgtEl>
                                        <p:attrNameLst>
                                          <p:attrName>style.visibility</p:attrName>
                                        </p:attrNameLst>
                                      </p:cBhvr>
                                      <p:to>
                                        <p:strVal val="visible"/>
                                      </p:to>
                                    </p:set>
                                    <p:animEffect transition="in" filter="wipe(left)">
                                      <p:cBhvr>
                                        <p:cTn id="15" dur="500"/>
                                        <p:tgtEl>
                                          <p:spTgt spid="28371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3717"/>
                                        </p:tgtEl>
                                        <p:attrNameLst>
                                          <p:attrName>style.visibility</p:attrName>
                                        </p:attrNameLst>
                                      </p:cBhvr>
                                      <p:to>
                                        <p:strVal val="visible"/>
                                      </p:to>
                                    </p:set>
                                    <p:animEffect transition="in" filter="wipe(left)">
                                      <p:cBhvr>
                                        <p:cTn id="19" dur="500"/>
                                        <p:tgtEl>
                                          <p:spTgt spid="283717"/>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83716"/>
                                        </p:tgtEl>
                                        <p:attrNameLst>
                                          <p:attrName>style.visibility</p:attrName>
                                        </p:attrNameLst>
                                      </p:cBhvr>
                                      <p:to>
                                        <p:strVal val="visible"/>
                                      </p:to>
                                    </p:set>
                                    <p:animEffect transition="in" filter="wipe(left)">
                                      <p:cBhvr>
                                        <p:cTn id="23" dur="500"/>
                                        <p:tgtEl>
                                          <p:spTgt spid="283716"/>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83712"/>
                                        </p:tgtEl>
                                        <p:attrNameLst>
                                          <p:attrName>style.visibility</p:attrName>
                                        </p:attrNameLst>
                                      </p:cBhvr>
                                      <p:to>
                                        <p:strVal val="visible"/>
                                      </p:to>
                                    </p:set>
                                    <p:animEffect transition="in" filter="wipe(left)">
                                      <p:cBhvr>
                                        <p:cTn id="27" dur="500"/>
                                        <p:tgtEl>
                                          <p:spTgt spid="283712"/>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283713"/>
                                        </p:tgtEl>
                                        <p:attrNameLst>
                                          <p:attrName>style.visibility</p:attrName>
                                        </p:attrNameLst>
                                      </p:cBhvr>
                                      <p:to>
                                        <p:strVal val="visible"/>
                                      </p:to>
                                    </p:set>
                                    <p:animEffect transition="in" filter="wipe(left)">
                                      <p:cBhvr>
                                        <p:cTn id="31" dur="500"/>
                                        <p:tgtEl>
                                          <p:spTgt spid="283713"/>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83721"/>
                                        </p:tgtEl>
                                        <p:attrNameLst>
                                          <p:attrName>style.visibility</p:attrName>
                                        </p:attrNameLst>
                                      </p:cBhvr>
                                      <p:to>
                                        <p:strVal val="visible"/>
                                      </p:to>
                                    </p:set>
                                    <p:animEffect transition="in" filter="wipe(left)">
                                      <p:cBhvr>
                                        <p:cTn id="35" dur="500"/>
                                        <p:tgtEl>
                                          <p:spTgt spid="283721"/>
                                        </p:tgtEl>
                                      </p:cBhvr>
                                    </p:animEffect>
                                  </p:childTnLst>
                                </p:cTn>
                              </p:par>
                            </p:childTnLst>
                          </p:cTn>
                        </p:par>
                        <p:par>
                          <p:cTn id="36" fill="hold" nodeType="afterGroup">
                            <p:stCondLst>
                              <p:cond delay="4000"/>
                            </p:stCondLst>
                            <p:childTnLst>
                              <p:par>
                                <p:cTn id="37" presetID="22" presetClass="entr" presetSubtype="8" fill="hold" nodeType="afterEffect">
                                  <p:stCondLst>
                                    <p:cond delay="0"/>
                                  </p:stCondLst>
                                  <p:childTnLst>
                                    <p:set>
                                      <p:cBhvr>
                                        <p:cTn id="38" dur="1" fill="hold">
                                          <p:stCondLst>
                                            <p:cond delay="0"/>
                                          </p:stCondLst>
                                        </p:cTn>
                                        <p:tgtEl>
                                          <p:spTgt spid="283714"/>
                                        </p:tgtEl>
                                        <p:attrNameLst>
                                          <p:attrName>style.visibility</p:attrName>
                                        </p:attrNameLst>
                                      </p:cBhvr>
                                      <p:to>
                                        <p:strVal val="visible"/>
                                      </p:to>
                                    </p:set>
                                    <p:animEffect transition="in" filter="wipe(left)">
                                      <p:cBhvr>
                                        <p:cTn id="39" dur="500"/>
                                        <p:tgtEl>
                                          <p:spTgt spid="283714"/>
                                        </p:tgtEl>
                                      </p:cBhvr>
                                    </p:animEffect>
                                  </p:childTnLst>
                                </p:cTn>
                              </p:par>
                            </p:childTnLst>
                          </p:cTn>
                        </p:par>
                        <p:par>
                          <p:cTn id="40" fill="hold" nodeType="afterGroup">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83718"/>
                                        </p:tgtEl>
                                        <p:attrNameLst>
                                          <p:attrName>style.visibility</p:attrName>
                                        </p:attrNameLst>
                                      </p:cBhvr>
                                      <p:to>
                                        <p:strVal val="visible"/>
                                      </p:to>
                                    </p:set>
                                    <p:animEffect transition="in" filter="wipe(left)">
                                      <p:cBhvr>
                                        <p:cTn id="43" dur="500"/>
                                        <p:tgtEl>
                                          <p:spTgt spid="28371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83719"/>
                                        </p:tgtEl>
                                        <p:attrNameLst>
                                          <p:attrName>style.visibility</p:attrName>
                                        </p:attrNameLst>
                                      </p:cBhvr>
                                      <p:to>
                                        <p:strVal val="visible"/>
                                      </p:to>
                                    </p:set>
                                    <p:animEffect transition="in" filter="wipe(left)">
                                      <p:cBhvr>
                                        <p:cTn id="48" dur="500"/>
                                        <p:tgtEl>
                                          <p:spTgt spid="283719"/>
                                        </p:tgtEl>
                                      </p:cBhvr>
                                    </p:animEffect>
                                  </p:childTnLst>
                                </p:cTn>
                              </p:par>
                            </p:childTnLst>
                          </p:cTn>
                        </p:par>
                        <p:par>
                          <p:cTn id="49" fill="hold" nodeType="afterGroup">
                            <p:stCondLst>
                              <p:cond delay="500"/>
                            </p:stCondLst>
                            <p:childTnLst>
                              <p:par>
                                <p:cTn id="50" presetID="22" presetClass="entr" presetSubtype="8" fill="hold" nodeType="afterEffect">
                                  <p:stCondLst>
                                    <p:cond delay="0"/>
                                  </p:stCondLst>
                                  <p:childTnLst>
                                    <p:set>
                                      <p:cBhvr>
                                        <p:cTn id="51" dur="1" fill="hold">
                                          <p:stCondLst>
                                            <p:cond delay="0"/>
                                          </p:stCondLst>
                                        </p:cTn>
                                        <p:tgtEl>
                                          <p:spTgt spid="283720"/>
                                        </p:tgtEl>
                                        <p:attrNameLst>
                                          <p:attrName>style.visibility</p:attrName>
                                        </p:attrNameLst>
                                      </p:cBhvr>
                                      <p:to>
                                        <p:strVal val="visible"/>
                                      </p:to>
                                    </p:set>
                                    <p:animEffect transition="in" filter="wipe(left)">
                                      <p:cBhvr>
                                        <p:cTn id="52" dur="500"/>
                                        <p:tgtEl>
                                          <p:spTgt spid="283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711" grpId="0" autoUpdateAnimBg="0"/>
      <p:bldP spid="283712" grpId="0" autoUpdateAnimBg="0"/>
      <p:bldP spid="283716" grpId="0" animBg="1"/>
      <p:bldP spid="283717" grpId="0" autoUpdateAnimBg="0"/>
      <p:bldP spid="283718" grpId="0" animBg="1" autoUpdateAnimBg="0"/>
      <p:bldP spid="283719" grpId="0" autoUpdateAnimBg="0"/>
      <p:bldP spid="283721"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altLang="zh-CN" sz="3200" dirty="0" smtClean="0">
                <a:ea typeface="宋体" charset="-122"/>
              </a:rPr>
              <a:t>6.5.2 </a:t>
            </a:r>
            <a:r>
              <a:rPr lang="zh-CN" altLang="en-US" sz="3200" dirty="0" smtClean="0">
                <a:ea typeface="宋体" charset="-122"/>
              </a:rPr>
              <a:t>场效应管放大电路的动态分析（续</a:t>
            </a:r>
            <a:r>
              <a:rPr lang="en-US" altLang="zh-CN" sz="3200" dirty="0" smtClean="0">
                <a:ea typeface="宋体" charset="-122"/>
              </a:rPr>
              <a:t>2</a:t>
            </a:r>
            <a:r>
              <a:rPr lang="zh-CN" altLang="en-US" sz="3200" dirty="0" smtClean="0">
                <a:ea typeface="宋体" charset="-122"/>
              </a:rPr>
              <a:t>）</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104</a:t>
            </a:fld>
            <a:endParaRPr lang="zh-CN" altLang="en-US"/>
          </a:p>
        </p:txBody>
      </p:sp>
      <p:grpSp>
        <p:nvGrpSpPr>
          <p:cNvPr id="2" name="Group 4"/>
          <p:cNvGrpSpPr>
            <a:grpSpLocks/>
          </p:cNvGrpSpPr>
          <p:nvPr/>
        </p:nvGrpSpPr>
        <p:grpSpPr bwMode="auto">
          <a:xfrm>
            <a:off x="3503613" y="2065338"/>
            <a:ext cx="5181600" cy="1978025"/>
            <a:chOff x="2435" y="1154"/>
            <a:chExt cx="3264" cy="1246"/>
          </a:xfrm>
        </p:grpSpPr>
        <p:sp>
          <p:nvSpPr>
            <p:cNvPr id="46094" name="Oval 5"/>
            <p:cNvSpPr>
              <a:spLocks noChangeArrowheads="1"/>
            </p:cNvSpPr>
            <p:nvPr/>
          </p:nvSpPr>
          <p:spPr bwMode="auto">
            <a:xfrm>
              <a:off x="3868" y="211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grpSp>
          <p:nvGrpSpPr>
            <p:cNvPr id="46095" name="Group 6"/>
            <p:cNvGrpSpPr>
              <a:grpSpLocks/>
            </p:cNvGrpSpPr>
            <p:nvPr/>
          </p:nvGrpSpPr>
          <p:grpSpPr bwMode="auto">
            <a:xfrm>
              <a:off x="4052" y="1538"/>
              <a:ext cx="756" cy="384"/>
              <a:chOff x="4776" y="1776"/>
              <a:chExt cx="756" cy="384"/>
            </a:xfrm>
          </p:grpSpPr>
          <p:grpSp>
            <p:nvGrpSpPr>
              <p:cNvPr id="46129" name="Group 7"/>
              <p:cNvGrpSpPr>
                <a:grpSpLocks/>
              </p:cNvGrpSpPr>
              <p:nvPr/>
            </p:nvGrpSpPr>
            <p:grpSpPr bwMode="auto">
              <a:xfrm>
                <a:off x="4776" y="1841"/>
                <a:ext cx="158" cy="310"/>
                <a:chOff x="4776" y="1841"/>
                <a:chExt cx="158" cy="310"/>
              </a:xfrm>
            </p:grpSpPr>
            <p:sp>
              <p:nvSpPr>
                <p:cNvPr id="46132" name="AutoShape 8"/>
                <p:cNvSpPr>
                  <a:spLocks noChangeArrowheads="1"/>
                </p:cNvSpPr>
                <p:nvPr/>
              </p:nvSpPr>
              <p:spPr bwMode="auto">
                <a:xfrm>
                  <a:off x="4779" y="1841"/>
                  <a:ext cx="155" cy="310"/>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6133" name="Line 9"/>
                <p:cNvSpPr>
                  <a:spLocks noChangeShapeType="1"/>
                </p:cNvSpPr>
                <p:nvPr/>
              </p:nvSpPr>
              <p:spPr bwMode="auto">
                <a:xfrm>
                  <a:off x="4776" y="2007"/>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6130" name="Line 10"/>
              <p:cNvSpPr>
                <a:spLocks noChangeShapeType="1"/>
              </p:cNvSpPr>
              <p:nvPr/>
            </p:nvSpPr>
            <p:spPr bwMode="auto">
              <a:xfrm>
                <a:off x="4992" y="1824"/>
                <a:ext cx="0" cy="336"/>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31" name="Text Box 11"/>
              <p:cNvSpPr txBox="1">
                <a:spLocks noChangeArrowheads="1"/>
              </p:cNvSpPr>
              <p:nvPr/>
            </p:nvSpPr>
            <p:spPr bwMode="auto">
              <a:xfrm>
                <a:off x="4944" y="1776"/>
                <a:ext cx="5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 </a:t>
                </a:r>
                <a:r>
                  <a:rPr kumimoji="1" lang="en-US" altLang="en-US" i="1">
                    <a:ea typeface="宋体" charset="-122"/>
                  </a:rPr>
                  <a:t>g</a:t>
                </a:r>
                <a:r>
                  <a:rPr kumimoji="1" lang="en-US" altLang="en-US" baseline="-25000">
                    <a:ea typeface="宋体" charset="-122"/>
                  </a:rPr>
                  <a:t>m</a:t>
                </a:r>
                <a:r>
                  <a:rPr kumimoji="1" lang="en-US" altLang="en-US" i="1">
                    <a:ea typeface="宋体" charset="-122"/>
                  </a:rPr>
                  <a:t>u</a:t>
                </a:r>
                <a:r>
                  <a:rPr kumimoji="1" lang="en-US" altLang="en-US" baseline="-25000">
                    <a:ea typeface="宋体" charset="-122"/>
                  </a:rPr>
                  <a:t>gs</a:t>
                </a:r>
                <a:endParaRPr kumimoji="1" lang="en-US" altLang="zh-CN">
                  <a:ea typeface="宋体" charset="-122"/>
                </a:endParaRPr>
              </a:p>
            </p:txBody>
          </p:sp>
        </p:grpSp>
        <p:sp>
          <p:nvSpPr>
            <p:cNvPr id="46096" name="Line 12"/>
            <p:cNvSpPr>
              <a:spLocks noChangeShapeType="1"/>
            </p:cNvSpPr>
            <p:nvPr/>
          </p:nvSpPr>
          <p:spPr bwMode="auto">
            <a:xfrm flipV="1">
              <a:off x="2616" y="1450"/>
              <a:ext cx="9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7" name="Oval 13"/>
            <p:cNvSpPr>
              <a:spLocks noChangeArrowheads="1"/>
            </p:cNvSpPr>
            <p:nvPr/>
          </p:nvSpPr>
          <p:spPr bwMode="auto">
            <a:xfrm>
              <a:off x="3582" y="1922"/>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6098" name="Oval 14"/>
            <p:cNvSpPr>
              <a:spLocks noChangeArrowheads="1"/>
            </p:cNvSpPr>
            <p:nvPr/>
          </p:nvSpPr>
          <p:spPr bwMode="auto">
            <a:xfrm>
              <a:off x="2574" y="1430"/>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6099" name="Oval 15"/>
            <p:cNvSpPr>
              <a:spLocks noChangeArrowheads="1"/>
            </p:cNvSpPr>
            <p:nvPr/>
          </p:nvSpPr>
          <p:spPr bwMode="auto">
            <a:xfrm>
              <a:off x="3582" y="1438"/>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6100" name="Freeform 16"/>
            <p:cNvSpPr>
              <a:spLocks/>
            </p:cNvSpPr>
            <p:nvPr/>
          </p:nvSpPr>
          <p:spPr bwMode="auto">
            <a:xfrm>
              <a:off x="4128" y="1440"/>
              <a:ext cx="1200" cy="194"/>
            </a:xfrm>
            <a:custGeom>
              <a:avLst/>
              <a:gdLst>
                <a:gd name="T0" fmla="*/ 0 w 672"/>
                <a:gd name="T1" fmla="*/ 196 h 192"/>
                <a:gd name="T2" fmla="*/ 0 w 672"/>
                <a:gd name="T3" fmla="*/ 0 h 192"/>
                <a:gd name="T4" fmla="*/ 2143 w 672"/>
                <a:gd name="T5" fmla="*/ 0 h 192"/>
                <a:gd name="T6" fmla="*/ 0 60000 65536"/>
                <a:gd name="T7" fmla="*/ 0 60000 65536"/>
                <a:gd name="T8" fmla="*/ 0 60000 65536"/>
                <a:gd name="T9" fmla="*/ 0 w 672"/>
                <a:gd name="T10" fmla="*/ 0 h 192"/>
                <a:gd name="T11" fmla="*/ 672 w 672"/>
                <a:gd name="T12" fmla="*/ 192 h 192"/>
              </a:gdLst>
              <a:ahLst/>
              <a:cxnLst>
                <a:cxn ang="T6">
                  <a:pos x="T0" y="T1"/>
                </a:cxn>
                <a:cxn ang="T7">
                  <a:pos x="T2" y="T3"/>
                </a:cxn>
                <a:cxn ang="T8">
                  <a:pos x="T4" y="T5"/>
                </a:cxn>
              </a:cxnLst>
              <a:rect l="T9" t="T10" r="T11" b="T12"/>
              <a:pathLst>
                <a:path w="672" h="192">
                  <a:moveTo>
                    <a:pt x="0" y="192"/>
                  </a:moveTo>
                  <a:lnTo>
                    <a:pt x="0" y="0"/>
                  </a:lnTo>
                  <a:lnTo>
                    <a:pt x="672"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6101" name="Freeform 17"/>
            <p:cNvSpPr>
              <a:spLocks/>
            </p:cNvSpPr>
            <p:nvPr/>
          </p:nvSpPr>
          <p:spPr bwMode="auto">
            <a:xfrm>
              <a:off x="3610" y="1922"/>
              <a:ext cx="528" cy="192"/>
            </a:xfrm>
            <a:custGeom>
              <a:avLst/>
              <a:gdLst>
                <a:gd name="T0" fmla="*/ 0 w 528"/>
                <a:gd name="T1" fmla="*/ 48 h 192"/>
                <a:gd name="T2" fmla="*/ 0 w 528"/>
                <a:gd name="T3" fmla="*/ 192 h 192"/>
                <a:gd name="T4" fmla="*/ 528 w 528"/>
                <a:gd name="T5" fmla="*/ 192 h 192"/>
                <a:gd name="T6" fmla="*/ 528 w 528"/>
                <a:gd name="T7" fmla="*/ 0 h 192"/>
                <a:gd name="T8" fmla="*/ 0 60000 65536"/>
                <a:gd name="T9" fmla="*/ 0 60000 65536"/>
                <a:gd name="T10" fmla="*/ 0 60000 65536"/>
                <a:gd name="T11" fmla="*/ 0 60000 65536"/>
                <a:gd name="T12" fmla="*/ 0 w 528"/>
                <a:gd name="T13" fmla="*/ 0 h 192"/>
                <a:gd name="T14" fmla="*/ 528 w 528"/>
                <a:gd name="T15" fmla="*/ 192 h 192"/>
              </a:gdLst>
              <a:ahLst/>
              <a:cxnLst>
                <a:cxn ang="T8">
                  <a:pos x="T0" y="T1"/>
                </a:cxn>
                <a:cxn ang="T9">
                  <a:pos x="T2" y="T3"/>
                </a:cxn>
                <a:cxn ang="T10">
                  <a:pos x="T4" y="T5"/>
                </a:cxn>
                <a:cxn ang="T11">
                  <a:pos x="T6" y="T7"/>
                </a:cxn>
              </a:cxnLst>
              <a:rect l="T12" t="T13" r="T14" b="T15"/>
              <a:pathLst>
                <a:path w="528" h="192">
                  <a:moveTo>
                    <a:pt x="0" y="48"/>
                  </a:moveTo>
                  <a:lnTo>
                    <a:pt x="0" y="192"/>
                  </a:lnTo>
                  <a:lnTo>
                    <a:pt x="528" y="192"/>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6102" name="Line 18"/>
            <p:cNvSpPr>
              <a:spLocks noChangeShapeType="1"/>
            </p:cNvSpPr>
            <p:nvPr/>
          </p:nvSpPr>
          <p:spPr bwMode="auto">
            <a:xfrm flipH="1">
              <a:off x="3888" y="2130"/>
              <a:ext cx="2" cy="27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3" name="Oval 19"/>
            <p:cNvSpPr>
              <a:spLocks noChangeArrowheads="1"/>
            </p:cNvSpPr>
            <p:nvPr/>
          </p:nvSpPr>
          <p:spPr bwMode="auto">
            <a:xfrm>
              <a:off x="2544" y="2256"/>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6104" name="Text Box 20"/>
            <p:cNvSpPr txBox="1">
              <a:spLocks noChangeArrowheads="1"/>
            </p:cNvSpPr>
            <p:nvPr/>
          </p:nvSpPr>
          <p:spPr bwMode="auto">
            <a:xfrm>
              <a:off x="3120" y="115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g</a:t>
              </a:r>
            </a:p>
          </p:txBody>
        </p:sp>
        <p:sp>
          <p:nvSpPr>
            <p:cNvPr id="46105" name="Text Box 21"/>
            <p:cNvSpPr txBox="1">
              <a:spLocks noChangeArrowheads="1"/>
            </p:cNvSpPr>
            <p:nvPr/>
          </p:nvSpPr>
          <p:spPr bwMode="auto">
            <a:xfrm>
              <a:off x="4224" y="120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d</a:t>
              </a:r>
            </a:p>
          </p:txBody>
        </p:sp>
        <p:sp>
          <p:nvSpPr>
            <p:cNvPr id="46106" name="Text Box 22"/>
            <p:cNvSpPr txBox="1">
              <a:spLocks noChangeArrowheads="1"/>
            </p:cNvSpPr>
            <p:nvPr/>
          </p:nvSpPr>
          <p:spPr bwMode="auto">
            <a:xfrm>
              <a:off x="3792" y="1778"/>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s</a:t>
              </a:r>
            </a:p>
          </p:txBody>
        </p:sp>
        <p:sp>
          <p:nvSpPr>
            <p:cNvPr id="46107" name="Text Box 24"/>
            <p:cNvSpPr txBox="1">
              <a:spLocks noChangeArrowheads="1"/>
            </p:cNvSpPr>
            <p:nvPr/>
          </p:nvSpPr>
          <p:spPr bwMode="auto">
            <a:xfrm>
              <a:off x="3285" y="1433"/>
              <a:ext cx="326"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r" eaLnBrk="1" hangingPunct="1">
                <a:lnSpc>
                  <a:spcPts val="2000"/>
                </a:lnSpc>
              </a:pPr>
              <a:r>
                <a:rPr kumimoji="1" lang="en-US" altLang="zh-CN" i="1">
                  <a:ea typeface="宋体" charset="-122"/>
                </a:rPr>
                <a:t>+</a:t>
              </a:r>
            </a:p>
            <a:p>
              <a:pPr algn="r" eaLnBrk="1" hangingPunct="1">
                <a:lnSpc>
                  <a:spcPts val="2000"/>
                </a:lnSpc>
              </a:pPr>
              <a:r>
                <a:rPr kumimoji="1" lang="en-US" altLang="zh-CN" i="1">
                  <a:ea typeface="宋体" charset="-122"/>
                </a:rPr>
                <a:t>u</a:t>
              </a:r>
              <a:r>
                <a:rPr kumimoji="1" lang="en-US" altLang="zh-CN" baseline="-25000">
                  <a:ea typeface="宋体" charset="-122"/>
                </a:rPr>
                <a:t>gs</a:t>
              </a:r>
            </a:p>
            <a:p>
              <a:pPr algn="r" eaLnBrk="1" hangingPunct="1">
                <a:lnSpc>
                  <a:spcPts val="2000"/>
                </a:lnSpc>
              </a:pPr>
              <a:r>
                <a:rPr kumimoji="1" lang="en-US" altLang="zh-CN">
                  <a:ea typeface="宋体" charset="-122"/>
                </a:rPr>
                <a:t>_</a:t>
              </a:r>
            </a:p>
          </p:txBody>
        </p:sp>
        <p:sp>
          <p:nvSpPr>
            <p:cNvPr id="46108" name="Oval 25"/>
            <p:cNvSpPr>
              <a:spLocks noChangeArrowheads="1"/>
            </p:cNvSpPr>
            <p:nvPr/>
          </p:nvSpPr>
          <p:spPr bwMode="auto">
            <a:xfrm>
              <a:off x="3120" y="225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6109" name="Rectangle 26"/>
            <p:cNvSpPr>
              <a:spLocks noChangeArrowheads="1"/>
            </p:cNvSpPr>
            <p:nvPr/>
          </p:nvSpPr>
          <p:spPr bwMode="auto">
            <a:xfrm rot="-5400000">
              <a:off x="3028" y="1825"/>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6110" name="Line 27"/>
            <p:cNvSpPr>
              <a:spLocks noChangeShapeType="1"/>
            </p:cNvSpPr>
            <p:nvPr/>
          </p:nvSpPr>
          <p:spPr bwMode="auto">
            <a:xfrm>
              <a:off x="2600" y="2278"/>
              <a:ext cx="27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1" name="Rectangle 28"/>
            <p:cNvSpPr>
              <a:spLocks noChangeArrowheads="1"/>
            </p:cNvSpPr>
            <p:nvPr/>
          </p:nvSpPr>
          <p:spPr bwMode="auto">
            <a:xfrm rot="-5400000">
              <a:off x="4776" y="1825"/>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6112" name="Rectangle 29"/>
            <p:cNvSpPr>
              <a:spLocks noChangeArrowheads="1"/>
            </p:cNvSpPr>
            <p:nvPr/>
          </p:nvSpPr>
          <p:spPr bwMode="auto">
            <a:xfrm rot="-5400000">
              <a:off x="5216" y="1805"/>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6113" name="Line 30"/>
            <p:cNvSpPr>
              <a:spLocks noChangeShapeType="1"/>
            </p:cNvSpPr>
            <p:nvPr/>
          </p:nvSpPr>
          <p:spPr bwMode="auto">
            <a:xfrm flipV="1">
              <a:off x="3158" y="1450"/>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4" name="Line 31"/>
            <p:cNvSpPr>
              <a:spLocks noChangeShapeType="1"/>
            </p:cNvSpPr>
            <p:nvPr/>
          </p:nvSpPr>
          <p:spPr bwMode="auto">
            <a:xfrm flipV="1">
              <a:off x="4896" y="1440"/>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5" name="Line 32"/>
            <p:cNvSpPr>
              <a:spLocks noChangeShapeType="1"/>
            </p:cNvSpPr>
            <p:nvPr/>
          </p:nvSpPr>
          <p:spPr bwMode="auto">
            <a:xfrm>
              <a:off x="3158" y="201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6" name="Line 33"/>
            <p:cNvSpPr>
              <a:spLocks noChangeShapeType="1"/>
            </p:cNvSpPr>
            <p:nvPr/>
          </p:nvSpPr>
          <p:spPr bwMode="auto">
            <a:xfrm>
              <a:off x="4896" y="201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7" name="Oval 34"/>
            <p:cNvSpPr>
              <a:spLocks noChangeArrowheads="1"/>
            </p:cNvSpPr>
            <p:nvPr/>
          </p:nvSpPr>
          <p:spPr bwMode="auto">
            <a:xfrm>
              <a:off x="3120" y="144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6118" name="Line 35"/>
            <p:cNvSpPr>
              <a:spLocks noChangeShapeType="1"/>
            </p:cNvSpPr>
            <p:nvPr/>
          </p:nvSpPr>
          <p:spPr bwMode="auto">
            <a:xfrm>
              <a:off x="5328" y="1440"/>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9" name="Line 36"/>
            <p:cNvSpPr>
              <a:spLocks noChangeShapeType="1"/>
            </p:cNvSpPr>
            <p:nvPr/>
          </p:nvSpPr>
          <p:spPr bwMode="auto">
            <a:xfrm>
              <a:off x="5328" y="1988"/>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20" name="Oval 37"/>
            <p:cNvSpPr>
              <a:spLocks noChangeArrowheads="1"/>
            </p:cNvSpPr>
            <p:nvPr/>
          </p:nvSpPr>
          <p:spPr bwMode="auto">
            <a:xfrm>
              <a:off x="3868" y="225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6121" name="Oval 38"/>
            <p:cNvSpPr>
              <a:spLocks noChangeArrowheads="1"/>
            </p:cNvSpPr>
            <p:nvPr/>
          </p:nvSpPr>
          <p:spPr bwMode="auto">
            <a:xfrm>
              <a:off x="4868" y="142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6122" name="Oval 39"/>
            <p:cNvSpPr>
              <a:spLocks noChangeArrowheads="1"/>
            </p:cNvSpPr>
            <p:nvPr/>
          </p:nvSpPr>
          <p:spPr bwMode="auto">
            <a:xfrm>
              <a:off x="4858" y="225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6123" name="Line 40"/>
            <p:cNvSpPr>
              <a:spLocks noChangeShapeType="1"/>
            </p:cNvSpPr>
            <p:nvPr/>
          </p:nvSpPr>
          <p:spPr bwMode="auto">
            <a:xfrm>
              <a:off x="3800" y="2400"/>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24" name="Text Box 42"/>
            <p:cNvSpPr txBox="1">
              <a:spLocks noChangeArrowheads="1"/>
            </p:cNvSpPr>
            <p:nvPr/>
          </p:nvSpPr>
          <p:spPr bwMode="auto">
            <a:xfrm>
              <a:off x="2736" y="1680"/>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R’</a:t>
              </a:r>
              <a:r>
                <a:rPr kumimoji="1" lang="en-US" altLang="en-US" baseline="-25000">
                  <a:ea typeface="宋体" charset="-122"/>
                </a:rPr>
                <a:t>G</a:t>
              </a:r>
              <a:endParaRPr kumimoji="1" lang="en-US" altLang="zh-CN">
                <a:ea typeface="宋体" charset="-122"/>
              </a:endParaRPr>
            </a:p>
          </p:txBody>
        </p:sp>
        <p:sp>
          <p:nvSpPr>
            <p:cNvPr id="46125" name="Text Box 43"/>
            <p:cNvSpPr txBox="1">
              <a:spLocks noChangeArrowheads="1"/>
            </p:cNvSpPr>
            <p:nvPr/>
          </p:nvSpPr>
          <p:spPr bwMode="auto">
            <a:xfrm>
              <a:off x="4571" y="1855"/>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D</a:t>
              </a:r>
              <a:endParaRPr kumimoji="1" lang="en-US" altLang="zh-CN" sz="2000">
                <a:ea typeface="宋体" charset="-122"/>
              </a:endParaRPr>
            </a:p>
          </p:txBody>
        </p:sp>
        <p:sp>
          <p:nvSpPr>
            <p:cNvPr id="46126" name="Text Box 44"/>
            <p:cNvSpPr txBox="1">
              <a:spLocks noChangeArrowheads="1"/>
            </p:cNvSpPr>
            <p:nvPr/>
          </p:nvSpPr>
          <p:spPr bwMode="auto">
            <a:xfrm>
              <a:off x="4955" y="171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L</a:t>
              </a:r>
              <a:endParaRPr kumimoji="1" lang="en-US" altLang="zh-CN" sz="2000">
                <a:ea typeface="宋体" charset="-122"/>
              </a:endParaRPr>
            </a:p>
          </p:txBody>
        </p:sp>
        <p:sp>
          <p:nvSpPr>
            <p:cNvPr id="46127" name="Text Box 46"/>
            <p:cNvSpPr txBox="1">
              <a:spLocks noChangeArrowheads="1"/>
            </p:cNvSpPr>
            <p:nvPr/>
          </p:nvSpPr>
          <p:spPr bwMode="auto">
            <a:xfrm>
              <a:off x="2435" y="1442"/>
              <a:ext cx="261"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a:t>
              </a:r>
            </a:p>
            <a:p>
              <a:pPr eaLnBrk="1" hangingPunct="1"/>
              <a:r>
                <a:rPr kumimoji="1" lang="en-US" altLang="zh-CN" i="1">
                  <a:ea typeface="宋体" charset="-122"/>
                </a:rPr>
                <a:t>u</a:t>
              </a:r>
              <a:r>
                <a:rPr kumimoji="1" lang="en-US" altLang="zh-CN" baseline="-25000">
                  <a:ea typeface="宋体" charset="-122"/>
                </a:rPr>
                <a:t>i</a:t>
              </a:r>
            </a:p>
            <a:p>
              <a:pPr eaLnBrk="1" hangingPunct="1"/>
              <a:r>
                <a:rPr kumimoji="1" lang="en-US" altLang="zh-CN">
                  <a:ea typeface="宋体" charset="-122"/>
                </a:rPr>
                <a:t>_</a:t>
              </a:r>
            </a:p>
          </p:txBody>
        </p:sp>
        <p:sp>
          <p:nvSpPr>
            <p:cNvPr id="46128" name="Text Box 47"/>
            <p:cNvSpPr txBox="1">
              <a:spLocks noChangeArrowheads="1"/>
            </p:cNvSpPr>
            <p:nvPr/>
          </p:nvSpPr>
          <p:spPr bwMode="auto">
            <a:xfrm>
              <a:off x="5410" y="1413"/>
              <a:ext cx="28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a:t>
              </a:r>
            </a:p>
            <a:p>
              <a:pPr eaLnBrk="1" hangingPunct="1"/>
              <a:r>
                <a:rPr kumimoji="1" lang="en-US" altLang="zh-CN" i="1">
                  <a:ea typeface="宋体" charset="-122"/>
                </a:rPr>
                <a:t>u</a:t>
              </a:r>
              <a:r>
                <a:rPr kumimoji="1" lang="en-US" altLang="zh-CN" baseline="-25000">
                  <a:ea typeface="宋体" charset="-122"/>
                </a:rPr>
                <a:t>o</a:t>
              </a:r>
            </a:p>
            <a:p>
              <a:pPr eaLnBrk="1" hangingPunct="1"/>
              <a:r>
                <a:rPr kumimoji="1" lang="en-US" altLang="zh-CN" i="1">
                  <a:ea typeface="宋体" charset="-122"/>
                </a:rPr>
                <a:t>_</a:t>
              </a:r>
            </a:p>
          </p:txBody>
        </p:sp>
      </p:grpSp>
      <p:sp>
        <p:nvSpPr>
          <p:cNvPr id="284720" name="Text Box 48"/>
          <p:cNvSpPr txBox="1">
            <a:spLocks noChangeArrowheads="1"/>
          </p:cNvSpPr>
          <p:nvPr/>
        </p:nvSpPr>
        <p:spPr bwMode="auto">
          <a:xfrm>
            <a:off x="3578225" y="4506913"/>
            <a:ext cx="933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u</a:t>
            </a:r>
            <a:r>
              <a:rPr kumimoji="1" lang="en-US" altLang="en-US" baseline="-25000">
                <a:ea typeface="宋体" charset="-122"/>
              </a:rPr>
              <a:t>gs</a:t>
            </a:r>
            <a:r>
              <a:rPr kumimoji="1" lang="en-US" altLang="en-US" i="1">
                <a:ea typeface="宋体" charset="-122"/>
              </a:rPr>
              <a:t>=u</a:t>
            </a:r>
            <a:r>
              <a:rPr kumimoji="1" lang="en-US" altLang="en-US" baseline="-25000">
                <a:ea typeface="宋体" charset="-122"/>
              </a:rPr>
              <a:t>i</a:t>
            </a:r>
            <a:endParaRPr kumimoji="1" lang="en-US" altLang="zh-CN">
              <a:ea typeface="宋体" charset="-122"/>
            </a:endParaRPr>
          </a:p>
        </p:txBody>
      </p:sp>
      <p:sp>
        <p:nvSpPr>
          <p:cNvPr id="284721" name="Text Box 49"/>
          <p:cNvSpPr txBox="1">
            <a:spLocks noChangeArrowheads="1"/>
          </p:cNvSpPr>
          <p:nvPr/>
        </p:nvSpPr>
        <p:spPr bwMode="auto">
          <a:xfrm>
            <a:off x="3500438" y="4030663"/>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R’</a:t>
            </a:r>
            <a:r>
              <a:rPr kumimoji="1" lang="en-US" altLang="zh-CN" baseline="-25000">
                <a:ea typeface="宋体" charset="-122"/>
              </a:rPr>
              <a:t>G</a:t>
            </a:r>
            <a:r>
              <a:rPr kumimoji="1" lang="en-US" altLang="zh-CN" i="1">
                <a:ea typeface="宋体" charset="-122"/>
              </a:rPr>
              <a:t>= R</a:t>
            </a:r>
            <a:r>
              <a:rPr kumimoji="1" lang="en-US" altLang="zh-CN" baseline="-25000">
                <a:ea typeface="宋体" charset="-122"/>
              </a:rPr>
              <a:t>G</a:t>
            </a:r>
            <a:r>
              <a:rPr kumimoji="1" lang="en-US" altLang="zh-CN" i="1">
                <a:ea typeface="宋体" charset="-122"/>
              </a:rPr>
              <a:t>+ R</a:t>
            </a:r>
            <a:r>
              <a:rPr kumimoji="1" lang="en-US" altLang="zh-CN" baseline="-25000">
                <a:ea typeface="宋体" charset="-122"/>
              </a:rPr>
              <a:t>1</a:t>
            </a:r>
            <a:r>
              <a:rPr kumimoji="1" lang="en-US" altLang="zh-CN">
                <a:ea typeface="宋体" charset="-122"/>
              </a:rPr>
              <a:t>||</a:t>
            </a:r>
            <a:r>
              <a:rPr kumimoji="1" lang="en-US" altLang="zh-CN" i="1">
                <a:ea typeface="宋体" charset="-122"/>
              </a:rPr>
              <a:t>R</a:t>
            </a:r>
            <a:r>
              <a:rPr kumimoji="1" lang="en-US" altLang="zh-CN" baseline="-25000">
                <a:ea typeface="宋体" charset="-122"/>
              </a:rPr>
              <a:t>2</a:t>
            </a:r>
            <a:endParaRPr kumimoji="1" lang="en-US" altLang="zh-CN" i="1" baseline="-25000">
              <a:ea typeface="宋体" charset="-122"/>
            </a:endParaRPr>
          </a:p>
        </p:txBody>
      </p:sp>
      <p:sp>
        <p:nvSpPr>
          <p:cNvPr id="284722" name="Text Box 50"/>
          <p:cNvSpPr txBox="1">
            <a:spLocks noChangeArrowheads="1"/>
          </p:cNvSpPr>
          <p:nvPr/>
        </p:nvSpPr>
        <p:spPr bwMode="auto">
          <a:xfrm>
            <a:off x="787400" y="4810125"/>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放大倍数：</a:t>
            </a:r>
            <a:endParaRPr kumimoji="1" lang="zh-CN" altLang="zh-CN"/>
          </a:p>
        </p:txBody>
      </p:sp>
      <p:graphicFrame>
        <p:nvGraphicFramePr>
          <p:cNvPr id="284723" name="Object 2"/>
          <p:cNvGraphicFramePr>
            <a:graphicFrameLocks noChangeAspect="1"/>
          </p:cNvGraphicFramePr>
          <p:nvPr/>
        </p:nvGraphicFramePr>
        <p:xfrm>
          <a:off x="1417638" y="5410200"/>
          <a:ext cx="2944812" cy="912813"/>
        </p:xfrm>
        <a:graphic>
          <a:graphicData uri="http://schemas.openxmlformats.org/presentationml/2006/ole">
            <mc:AlternateContent xmlns:mc="http://schemas.openxmlformats.org/markup-compatibility/2006">
              <mc:Choice xmlns:v="urn:schemas-microsoft-com:vml" Requires="v">
                <p:oleObj spid="_x0000_s46205" name="Equation" r:id="rId3" imgW="1473120" imgH="457200" progId="Equation.DSMT4">
                  <p:embed/>
                </p:oleObj>
              </mc:Choice>
              <mc:Fallback>
                <p:oleObj name="Equation" r:id="rId3" imgW="147312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638" y="5410200"/>
                        <a:ext cx="2944812"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4724" name="Text Box 52"/>
          <p:cNvSpPr txBox="1">
            <a:spLocks noChangeArrowheads="1"/>
          </p:cNvSpPr>
          <p:nvPr/>
        </p:nvSpPr>
        <p:spPr bwMode="auto">
          <a:xfrm>
            <a:off x="695325" y="2647950"/>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输入电阻：</a:t>
            </a:r>
          </a:p>
        </p:txBody>
      </p:sp>
      <p:sp>
        <p:nvSpPr>
          <p:cNvPr id="284725" name="Text Box 53"/>
          <p:cNvSpPr txBox="1">
            <a:spLocks noChangeArrowheads="1"/>
          </p:cNvSpPr>
          <p:nvPr/>
        </p:nvSpPr>
        <p:spPr bwMode="auto">
          <a:xfrm>
            <a:off x="1176338" y="3254375"/>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r</a:t>
            </a:r>
            <a:r>
              <a:rPr kumimoji="1" lang="en-US" altLang="zh-CN" baseline="-25000">
                <a:ea typeface="宋体" charset="-122"/>
              </a:rPr>
              <a:t>i</a:t>
            </a:r>
            <a:r>
              <a:rPr kumimoji="1" lang="en-US" altLang="zh-CN" i="1">
                <a:ea typeface="宋体" charset="-122"/>
              </a:rPr>
              <a:t>= R’</a:t>
            </a:r>
            <a:r>
              <a:rPr kumimoji="1" lang="en-US" altLang="zh-CN" baseline="-25000">
                <a:ea typeface="宋体" charset="-122"/>
              </a:rPr>
              <a:t>G</a:t>
            </a:r>
          </a:p>
        </p:txBody>
      </p:sp>
      <p:sp>
        <p:nvSpPr>
          <p:cNvPr id="284726" name="Text Box 54"/>
          <p:cNvSpPr txBox="1">
            <a:spLocks noChangeArrowheads="1"/>
          </p:cNvSpPr>
          <p:nvPr/>
        </p:nvSpPr>
        <p:spPr bwMode="auto">
          <a:xfrm>
            <a:off x="742950" y="3789363"/>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输出电阻：</a:t>
            </a:r>
          </a:p>
        </p:txBody>
      </p:sp>
      <p:sp>
        <p:nvSpPr>
          <p:cNvPr id="284727" name="Text Box 55"/>
          <p:cNvSpPr txBox="1">
            <a:spLocks noChangeArrowheads="1"/>
          </p:cNvSpPr>
          <p:nvPr/>
        </p:nvSpPr>
        <p:spPr bwMode="auto">
          <a:xfrm>
            <a:off x="1270000" y="4329113"/>
            <a:ext cx="1003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r</a:t>
            </a:r>
            <a:r>
              <a:rPr kumimoji="1" lang="en-US" altLang="zh-CN" baseline="-25000">
                <a:ea typeface="宋体" charset="-122"/>
              </a:rPr>
              <a:t>o</a:t>
            </a:r>
            <a:r>
              <a:rPr kumimoji="1" lang="en-US" altLang="zh-CN" i="1">
                <a:ea typeface="宋体" charset="-122"/>
              </a:rPr>
              <a:t>= R</a:t>
            </a:r>
            <a:r>
              <a:rPr kumimoji="1" lang="en-US" altLang="zh-CN" baseline="-25000">
                <a:ea typeface="宋体" charset="-122"/>
              </a:rPr>
              <a:t>D</a:t>
            </a:r>
          </a:p>
        </p:txBody>
      </p:sp>
      <p:sp>
        <p:nvSpPr>
          <p:cNvPr id="284728" name="Text Box 56"/>
          <p:cNvSpPr txBox="1">
            <a:spLocks noChangeArrowheads="1"/>
          </p:cNvSpPr>
          <p:nvPr/>
        </p:nvSpPr>
        <p:spPr bwMode="auto">
          <a:xfrm>
            <a:off x="379073" y="8731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动态分析</a:t>
            </a:r>
          </a:p>
        </p:txBody>
      </p:sp>
      <p:sp>
        <p:nvSpPr>
          <p:cNvPr id="284729" name="Text Box 57"/>
          <p:cNvSpPr txBox="1">
            <a:spLocks noChangeArrowheads="1"/>
          </p:cNvSpPr>
          <p:nvPr/>
        </p:nvSpPr>
        <p:spPr bwMode="auto">
          <a:xfrm>
            <a:off x="882651" y="1558925"/>
            <a:ext cx="68453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采用等效电路分析方法，作出场效应管放大电路的小信号等效电路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4728"/>
                                        </p:tgtEl>
                                        <p:attrNameLst>
                                          <p:attrName>style.visibility</p:attrName>
                                        </p:attrNameLst>
                                      </p:cBhvr>
                                      <p:to>
                                        <p:strVal val="visible"/>
                                      </p:to>
                                    </p:set>
                                    <p:animEffect transition="in" filter="wipe(left)">
                                      <p:cBhvr>
                                        <p:cTn id="7" dur="500"/>
                                        <p:tgtEl>
                                          <p:spTgt spid="28472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4729"/>
                                        </p:tgtEl>
                                        <p:attrNameLst>
                                          <p:attrName>style.visibility</p:attrName>
                                        </p:attrNameLst>
                                      </p:cBhvr>
                                      <p:to>
                                        <p:strVal val="visible"/>
                                      </p:to>
                                    </p:set>
                                    <p:animEffect transition="in" filter="wipe(left)">
                                      <p:cBhvr>
                                        <p:cTn id="11" dur="500"/>
                                        <p:tgtEl>
                                          <p:spTgt spid="28472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4721"/>
                                        </p:tgtEl>
                                        <p:attrNameLst>
                                          <p:attrName>style.visibility</p:attrName>
                                        </p:attrNameLst>
                                      </p:cBhvr>
                                      <p:to>
                                        <p:strVal val="visible"/>
                                      </p:to>
                                    </p:set>
                                    <p:animEffect transition="in" filter="wipe(left)">
                                      <p:cBhvr>
                                        <p:cTn id="19" dur="500"/>
                                        <p:tgtEl>
                                          <p:spTgt spid="284721"/>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84720"/>
                                        </p:tgtEl>
                                        <p:attrNameLst>
                                          <p:attrName>style.visibility</p:attrName>
                                        </p:attrNameLst>
                                      </p:cBhvr>
                                      <p:to>
                                        <p:strVal val="visible"/>
                                      </p:to>
                                    </p:set>
                                    <p:animEffect transition="in" filter="wipe(left)">
                                      <p:cBhvr>
                                        <p:cTn id="23" dur="500"/>
                                        <p:tgtEl>
                                          <p:spTgt spid="28472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84724"/>
                                        </p:tgtEl>
                                        <p:attrNameLst>
                                          <p:attrName>style.visibility</p:attrName>
                                        </p:attrNameLst>
                                      </p:cBhvr>
                                      <p:to>
                                        <p:strVal val="visible"/>
                                      </p:to>
                                    </p:set>
                                    <p:animEffect transition="in" filter="wipe(left)">
                                      <p:cBhvr>
                                        <p:cTn id="28" dur="500"/>
                                        <p:tgtEl>
                                          <p:spTgt spid="284724"/>
                                        </p:tgtEl>
                                      </p:cBhvr>
                                    </p:animEffect>
                                  </p:childTnLst>
                                </p:cTn>
                              </p:par>
                            </p:childTnLst>
                          </p:cTn>
                        </p:par>
                        <p:par>
                          <p:cTn id="29" fill="hold" nodeType="afterGroup">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84725"/>
                                        </p:tgtEl>
                                        <p:attrNameLst>
                                          <p:attrName>style.visibility</p:attrName>
                                        </p:attrNameLst>
                                      </p:cBhvr>
                                      <p:to>
                                        <p:strVal val="visible"/>
                                      </p:to>
                                    </p:set>
                                    <p:animEffect transition="in" filter="wipe(left)">
                                      <p:cBhvr>
                                        <p:cTn id="32" dur="500"/>
                                        <p:tgtEl>
                                          <p:spTgt spid="2847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4726"/>
                                        </p:tgtEl>
                                        <p:attrNameLst>
                                          <p:attrName>style.visibility</p:attrName>
                                        </p:attrNameLst>
                                      </p:cBhvr>
                                      <p:to>
                                        <p:strVal val="visible"/>
                                      </p:to>
                                    </p:set>
                                    <p:animEffect transition="in" filter="wipe(left)">
                                      <p:cBhvr>
                                        <p:cTn id="37" dur="500"/>
                                        <p:tgtEl>
                                          <p:spTgt spid="284726"/>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84727"/>
                                        </p:tgtEl>
                                        <p:attrNameLst>
                                          <p:attrName>style.visibility</p:attrName>
                                        </p:attrNameLst>
                                      </p:cBhvr>
                                      <p:to>
                                        <p:strVal val="visible"/>
                                      </p:to>
                                    </p:set>
                                    <p:animEffect transition="in" filter="wipe(left)">
                                      <p:cBhvr>
                                        <p:cTn id="41" dur="500"/>
                                        <p:tgtEl>
                                          <p:spTgt spid="28472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84722"/>
                                        </p:tgtEl>
                                        <p:attrNameLst>
                                          <p:attrName>style.visibility</p:attrName>
                                        </p:attrNameLst>
                                      </p:cBhvr>
                                      <p:to>
                                        <p:strVal val="visible"/>
                                      </p:to>
                                    </p:set>
                                    <p:animEffect transition="in" filter="wipe(left)">
                                      <p:cBhvr>
                                        <p:cTn id="46" dur="500"/>
                                        <p:tgtEl>
                                          <p:spTgt spid="284722"/>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284723"/>
                                        </p:tgtEl>
                                        <p:attrNameLst>
                                          <p:attrName>style.visibility</p:attrName>
                                        </p:attrNameLst>
                                      </p:cBhvr>
                                      <p:to>
                                        <p:strVal val="visible"/>
                                      </p:to>
                                    </p:set>
                                    <p:animEffect transition="in" filter="wipe(left)">
                                      <p:cBhvr>
                                        <p:cTn id="50" dur="500"/>
                                        <p:tgtEl>
                                          <p:spTgt spid="284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720" grpId="0" autoUpdateAnimBg="0"/>
      <p:bldP spid="284721" grpId="0" autoUpdateAnimBg="0"/>
      <p:bldP spid="284722" grpId="0" autoUpdateAnimBg="0"/>
      <p:bldP spid="284724" grpId="0" autoUpdateAnimBg="0"/>
      <p:bldP spid="284725" grpId="0" autoUpdateAnimBg="0"/>
      <p:bldP spid="284726" grpId="0" autoUpdateAnimBg="0"/>
      <p:bldP spid="284727" grpId="0" autoUpdateAnimBg="0"/>
      <p:bldP spid="284728" grpId="0" autoUpdateAnimBg="0"/>
      <p:bldP spid="284729"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altLang="zh-CN" sz="3200" dirty="0" smtClean="0">
                <a:ea typeface="宋体" charset="-122"/>
              </a:rPr>
              <a:t>6.5.2 </a:t>
            </a:r>
            <a:r>
              <a:rPr lang="zh-CN" altLang="en-US" sz="3200" dirty="0" smtClean="0">
                <a:ea typeface="宋体" charset="-122"/>
              </a:rPr>
              <a:t>场效应管放大电路的动态分析（续</a:t>
            </a:r>
            <a:r>
              <a:rPr lang="en-US" altLang="zh-CN" sz="3200" dirty="0" smtClean="0">
                <a:ea typeface="宋体" charset="-122"/>
              </a:rPr>
              <a:t>3</a:t>
            </a:r>
            <a:r>
              <a:rPr lang="zh-CN" altLang="en-US" sz="3200" dirty="0" smtClean="0">
                <a:ea typeface="宋体" charset="-122"/>
              </a:rPr>
              <a:t>）</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105</a:t>
            </a:fld>
            <a:endParaRPr lang="zh-CN" altLang="en-US"/>
          </a:p>
        </p:txBody>
      </p:sp>
      <p:pic>
        <p:nvPicPr>
          <p:cNvPr id="133123" name="Picture 6">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2357438"/>
            <a:ext cx="40862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33124" name="Rectangle 7"/>
          <p:cNvSpPr>
            <a:spLocks noChangeArrowheads="1"/>
          </p:cNvSpPr>
          <p:nvPr/>
        </p:nvSpPr>
        <p:spPr bwMode="auto">
          <a:xfrm>
            <a:off x="2235200" y="965200"/>
            <a:ext cx="59674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lang="zh-CN" altLang="en-US" sz="3200">
                <a:solidFill>
                  <a:srgbClr val="000000"/>
                </a:solidFill>
              </a:rPr>
              <a:t>共源放大电路</a:t>
            </a:r>
            <a:r>
              <a:rPr lang="en-US" altLang="zh-CN" sz="3200">
                <a:solidFill>
                  <a:srgbClr val="000000"/>
                </a:solidFill>
              </a:rPr>
              <a:t>Multisim</a:t>
            </a:r>
            <a:r>
              <a:rPr lang="zh-CN" altLang="en-US" sz="3200">
                <a:solidFill>
                  <a:srgbClr val="000000"/>
                </a:solidFill>
              </a:rPr>
              <a:t>仿真实验</a:t>
            </a:r>
          </a:p>
        </p:txBody>
      </p:sp>
      <p:sp>
        <p:nvSpPr>
          <p:cNvPr id="133125" name="Rectangle 8"/>
          <p:cNvSpPr>
            <a:spLocks noChangeArrowheads="1"/>
          </p:cNvSpPr>
          <p:nvPr/>
        </p:nvSpPr>
        <p:spPr bwMode="auto">
          <a:xfrm>
            <a:off x="1155700" y="1889125"/>
            <a:ext cx="308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kumimoji="1" lang="en-US" altLang="zh-CN"/>
              <a:t>N-JFET</a:t>
            </a:r>
            <a:r>
              <a:rPr kumimoji="1" lang="zh-CN" altLang="en-US"/>
              <a:t>共源放大电路</a:t>
            </a:r>
          </a:p>
        </p:txBody>
      </p:sp>
      <p:pic>
        <p:nvPicPr>
          <p:cNvPr id="133126" name="Picture 11">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5700" y="2357438"/>
            <a:ext cx="40005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33127" name="Rectangle 12"/>
          <p:cNvSpPr>
            <a:spLocks noChangeArrowheads="1"/>
          </p:cNvSpPr>
          <p:nvPr/>
        </p:nvSpPr>
        <p:spPr bwMode="auto">
          <a:xfrm>
            <a:off x="5016500" y="1889125"/>
            <a:ext cx="383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kumimoji="1" lang="zh-CN" altLang="en-US"/>
              <a:t>增强型</a:t>
            </a:r>
            <a:r>
              <a:rPr kumimoji="1" lang="en-US" altLang="zh-CN"/>
              <a:t>NMOSFET</a:t>
            </a:r>
            <a:r>
              <a:rPr kumimoji="1" lang="zh-CN" altLang="en-US"/>
              <a:t>放大电路</a:t>
            </a:r>
          </a:p>
        </p:txBody>
      </p:sp>
    </p:spTree>
  </p:cSld>
  <p:clrMapOvr>
    <a:masterClrMapping/>
  </p:clrMapOvr>
  <p:transition>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Rectangle 2"/>
          <p:cNvSpPr>
            <a:spLocks noGrp="1" noChangeArrowheads="1"/>
          </p:cNvSpPr>
          <p:nvPr>
            <p:ph type="title"/>
          </p:nvPr>
        </p:nvSpPr>
        <p:spPr/>
        <p:txBody>
          <a:bodyPr/>
          <a:lstStyle/>
          <a:p>
            <a:pPr eaLnBrk="1" hangingPunct="1"/>
            <a:r>
              <a:rPr lang="en-US" altLang="zh-CN" sz="3200" dirty="0" smtClean="0">
                <a:ea typeface="宋体" charset="-122"/>
              </a:rPr>
              <a:t>6.5.2 </a:t>
            </a:r>
            <a:r>
              <a:rPr lang="zh-CN" altLang="en-US" sz="3200" dirty="0" smtClean="0">
                <a:ea typeface="宋体" charset="-122"/>
              </a:rPr>
              <a:t>场效应管放大电路的动态分析（续</a:t>
            </a:r>
            <a:r>
              <a:rPr lang="en-US" altLang="zh-CN" sz="3200" dirty="0" smtClean="0">
                <a:ea typeface="宋体" charset="-122"/>
              </a:rPr>
              <a:t>4</a:t>
            </a:r>
            <a:r>
              <a:rPr lang="zh-CN" altLang="en-US" sz="3200" dirty="0" smtClean="0">
                <a:ea typeface="宋体" charset="-122"/>
              </a:rPr>
              <a:t>）</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106</a:t>
            </a:fld>
            <a:endParaRPr lang="zh-CN" altLang="en-US"/>
          </a:p>
        </p:txBody>
      </p:sp>
      <p:sp>
        <p:nvSpPr>
          <p:cNvPr id="47111"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源极输出器分析</a:t>
            </a:r>
          </a:p>
        </p:txBody>
      </p:sp>
      <p:grpSp>
        <p:nvGrpSpPr>
          <p:cNvPr id="2" name="Group 4"/>
          <p:cNvGrpSpPr>
            <a:grpSpLocks/>
          </p:cNvGrpSpPr>
          <p:nvPr/>
        </p:nvGrpSpPr>
        <p:grpSpPr bwMode="auto">
          <a:xfrm>
            <a:off x="4025900" y="1128713"/>
            <a:ext cx="4756150" cy="2657475"/>
            <a:chOff x="943" y="2448"/>
            <a:chExt cx="2996" cy="1674"/>
          </a:xfrm>
        </p:grpSpPr>
        <p:sp>
          <p:nvSpPr>
            <p:cNvPr id="47119" name="Oval 5"/>
            <p:cNvSpPr>
              <a:spLocks noChangeArrowheads="1"/>
            </p:cNvSpPr>
            <p:nvPr/>
          </p:nvSpPr>
          <p:spPr bwMode="auto">
            <a:xfrm>
              <a:off x="2400" y="2970"/>
              <a:ext cx="432" cy="384"/>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a:ea typeface="宋体" charset="-122"/>
                </a:rPr>
                <a:t>FET</a:t>
              </a:r>
            </a:p>
          </p:txBody>
        </p:sp>
        <p:sp>
          <p:nvSpPr>
            <p:cNvPr id="47120" name="Line 6"/>
            <p:cNvSpPr>
              <a:spLocks noChangeShapeType="1"/>
            </p:cNvSpPr>
            <p:nvPr/>
          </p:nvSpPr>
          <p:spPr bwMode="auto">
            <a:xfrm flipH="1">
              <a:off x="1584" y="316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1" name="Rectangle 7"/>
            <p:cNvSpPr>
              <a:spLocks noChangeArrowheads="1"/>
            </p:cNvSpPr>
            <p:nvPr/>
          </p:nvSpPr>
          <p:spPr bwMode="auto">
            <a:xfrm rot="-5400000">
              <a:off x="3432" y="362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7122" name="Rectangle 8"/>
            <p:cNvSpPr>
              <a:spLocks noChangeArrowheads="1"/>
            </p:cNvSpPr>
            <p:nvPr/>
          </p:nvSpPr>
          <p:spPr bwMode="auto">
            <a:xfrm rot="-5400000">
              <a:off x="2520" y="3618"/>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7123" name="Line 9"/>
            <p:cNvSpPr>
              <a:spLocks noChangeShapeType="1"/>
            </p:cNvSpPr>
            <p:nvPr/>
          </p:nvSpPr>
          <p:spPr bwMode="auto">
            <a:xfrm>
              <a:off x="2640" y="3354"/>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4" name="Line 10"/>
            <p:cNvSpPr>
              <a:spLocks noChangeShapeType="1"/>
            </p:cNvSpPr>
            <p:nvPr/>
          </p:nvSpPr>
          <p:spPr bwMode="auto">
            <a:xfrm>
              <a:off x="2640" y="3786"/>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5" name="Line 11"/>
            <p:cNvSpPr>
              <a:spLocks noChangeShapeType="1"/>
            </p:cNvSpPr>
            <p:nvPr/>
          </p:nvSpPr>
          <p:spPr bwMode="auto">
            <a:xfrm>
              <a:off x="2544" y="4122"/>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6" name="Freeform 12"/>
            <p:cNvSpPr>
              <a:spLocks/>
            </p:cNvSpPr>
            <p:nvPr/>
          </p:nvSpPr>
          <p:spPr bwMode="auto">
            <a:xfrm>
              <a:off x="2640" y="2604"/>
              <a:ext cx="528" cy="356"/>
            </a:xfrm>
            <a:custGeom>
              <a:avLst/>
              <a:gdLst>
                <a:gd name="T0" fmla="*/ 0 w 960"/>
                <a:gd name="T1" fmla="*/ 528 h 240"/>
                <a:gd name="T2" fmla="*/ 0 w 960"/>
                <a:gd name="T3" fmla="*/ 0 h 240"/>
                <a:gd name="T4" fmla="*/ 29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7127" name="Oval 13"/>
            <p:cNvSpPr>
              <a:spLocks noChangeArrowheads="1"/>
            </p:cNvSpPr>
            <p:nvPr/>
          </p:nvSpPr>
          <p:spPr bwMode="auto">
            <a:xfrm>
              <a:off x="3158" y="2590"/>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7128" name="Text Box 14"/>
            <p:cNvSpPr txBox="1">
              <a:spLocks noChangeArrowheads="1"/>
            </p:cNvSpPr>
            <p:nvPr/>
          </p:nvSpPr>
          <p:spPr bwMode="auto">
            <a:xfrm>
              <a:off x="3168" y="2448"/>
              <a:ext cx="44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DD</a:t>
              </a:r>
              <a:endParaRPr kumimoji="1" lang="en-US" altLang="zh-CN">
                <a:ea typeface="宋体" charset="-122"/>
              </a:endParaRPr>
            </a:p>
          </p:txBody>
        </p:sp>
        <p:sp>
          <p:nvSpPr>
            <p:cNvPr id="47129" name="Text Box 15"/>
            <p:cNvSpPr txBox="1">
              <a:spLocks noChangeArrowheads="1"/>
            </p:cNvSpPr>
            <p:nvPr/>
          </p:nvSpPr>
          <p:spPr bwMode="auto">
            <a:xfrm>
              <a:off x="2688" y="275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D</a:t>
              </a:r>
            </a:p>
          </p:txBody>
        </p:sp>
        <p:sp>
          <p:nvSpPr>
            <p:cNvPr id="47130" name="Text Box 16"/>
            <p:cNvSpPr txBox="1">
              <a:spLocks noChangeArrowheads="1"/>
            </p:cNvSpPr>
            <p:nvPr/>
          </p:nvSpPr>
          <p:spPr bwMode="auto">
            <a:xfrm>
              <a:off x="2438" y="328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S</a:t>
              </a:r>
            </a:p>
          </p:txBody>
        </p:sp>
        <p:sp>
          <p:nvSpPr>
            <p:cNvPr id="47131" name="Text Box 17"/>
            <p:cNvSpPr txBox="1">
              <a:spLocks noChangeArrowheads="1"/>
            </p:cNvSpPr>
            <p:nvPr/>
          </p:nvSpPr>
          <p:spPr bwMode="auto">
            <a:xfrm>
              <a:off x="2160" y="2874"/>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G</a:t>
              </a:r>
            </a:p>
          </p:txBody>
        </p:sp>
        <p:sp>
          <p:nvSpPr>
            <p:cNvPr id="47132" name="Text Box 18"/>
            <p:cNvSpPr txBox="1">
              <a:spLocks noChangeArrowheads="1"/>
            </p:cNvSpPr>
            <p:nvPr/>
          </p:nvSpPr>
          <p:spPr bwMode="auto">
            <a:xfrm>
              <a:off x="3200" y="3552"/>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R</a:t>
              </a:r>
              <a:r>
                <a:rPr kumimoji="1" lang="en-US" altLang="zh-CN" baseline="-25000">
                  <a:ea typeface="宋体" charset="-122"/>
                </a:rPr>
                <a:t>L</a:t>
              </a:r>
              <a:endParaRPr kumimoji="1" lang="en-US" altLang="zh-CN">
                <a:ea typeface="宋体" charset="-122"/>
              </a:endParaRPr>
            </a:p>
          </p:txBody>
        </p:sp>
        <p:sp>
          <p:nvSpPr>
            <p:cNvPr id="47133" name="Text Box 19"/>
            <p:cNvSpPr txBox="1">
              <a:spLocks noChangeArrowheads="1"/>
            </p:cNvSpPr>
            <p:nvPr/>
          </p:nvSpPr>
          <p:spPr bwMode="auto">
            <a:xfrm>
              <a:off x="2267" y="3546"/>
              <a:ext cx="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R</a:t>
              </a:r>
              <a:r>
                <a:rPr kumimoji="1" lang="en-US" altLang="zh-CN" baseline="-25000">
                  <a:ea typeface="宋体" charset="-122"/>
                </a:rPr>
                <a:t>S</a:t>
              </a:r>
              <a:endParaRPr kumimoji="1" lang="en-US" altLang="zh-CN">
                <a:ea typeface="宋体" charset="-122"/>
              </a:endParaRPr>
            </a:p>
          </p:txBody>
        </p:sp>
        <p:sp>
          <p:nvSpPr>
            <p:cNvPr id="47134" name="Oval 20"/>
            <p:cNvSpPr>
              <a:spLocks noChangeArrowheads="1"/>
            </p:cNvSpPr>
            <p:nvPr/>
          </p:nvSpPr>
          <p:spPr bwMode="auto">
            <a:xfrm>
              <a:off x="2620" y="342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7135" name="Oval 21"/>
            <p:cNvSpPr>
              <a:spLocks noChangeArrowheads="1"/>
            </p:cNvSpPr>
            <p:nvPr/>
          </p:nvSpPr>
          <p:spPr bwMode="auto">
            <a:xfrm>
              <a:off x="2610" y="392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7136" name="Rectangle 22"/>
            <p:cNvSpPr>
              <a:spLocks noChangeArrowheads="1"/>
            </p:cNvSpPr>
            <p:nvPr/>
          </p:nvSpPr>
          <p:spPr bwMode="auto">
            <a:xfrm rot="10800000">
              <a:off x="1728" y="333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7137" name="Rectangle 23"/>
            <p:cNvSpPr>
              <a:spLocks noChangeArrowheads="1"/>
            </p:cNvSpPr>
            <p:nvPr/>
          </p:nvSpPr>
          <p:spPr bwMode="auto">
            <a:xfrm rot="-5400000">
              <a:off x="1992" y="290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7138" name="Rectangle 24"/>
            <p:cNvSpPr>
              <a:spLocks noChangeArrowheads="1"/>
            </p:cNvSpPr>
            <p:nvPr/>
          </p:nvSpPr>
          <p:spPr bwMode="auto">
            <a:xfrm rot="-5400000">
              <a:off x="1992" y="364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7139" name="Line 25"/>
            <p:cNvSpPr>
              <a:spLocks noChangeShapeType="1"/>
            </p:cNvSpPr>
            <p:nvPr/>
          </p:nvSpPr>
          <p:spPr bwMode="auto">
            <a:xfrm>
              <a:off x="2112" y="3066"/>
              <a:ext cx="0" cy="4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40" name="Freeform 26"/>
            <p:cNvSpPr>
              <a:spLocks/>
            </p:cNvSpPr>
            <p:nvPr/>
          </p:nvSpPr>
          <p:spPr bwMode="auto">
            <a:xfrm>
              <a:off x="2112" y="2610"/>
              <a:ext cx="528" cy="213"/>
            </a:xfrm>
            <a:custGeom>
              <a:avLst/>
              <a:gdLst>
                <a:gd name="T0" fmla="*/ 0 w 528"/>
                <a:gd name="T1" fmla="*/ 236 h 192"/>
                <a:gd name="T2" fmla="*/ 0 w 528"/>
                <a:gd name="T3" fmla="*/ 0 h 192"/>
                <a:gd name="T4" fmla="*/ 528 w 528"/>
                <a:gd name="T5" fmla="*/ 0 h 192"/>
                <a:gd name="T6" fmla="*/ 0 60000 65536"/>
                <a:gd name="T7" fmla="*/ 0 60000 65536"/>
                <a:gd name="T8" fmla="*/ 0 60000 65536"/>
                <a:gd name="T9" fmla="*/ 0 w 528"/>
                <a:gd name="T10" fmla="*/ 0 h 192"/>
                <a:gd name="T11" fmla="*/ 528 w 528"/>
                <a:gd name="T12" fmla="*/ 192 h 192"/>
              </a:gdLst>
              <a:ahLst/>
              <a:cxnLst>
                <a:cxn ang="T6">
                  <a:pos x="T0" y="T1"/>
                </a:cxn>
                <a:cxn ang="T7">
                  <a:pos x="T2" y="T3"/>
                </a:cxn>
                <a:cxn ang="T8">
                  <a:pos x="T4" y="T5"/>
                </a:cxn>
              </a:cxnLst>
              <a:rect l="T9" t="T10" r="T11" b="T12"/>
              <a:pathLst>
                <a:path w="528" h="192">
                  <a:moveTo>
                    <a:pt x="0" y="192"/>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7141" name="Freeform 27"/>
            <p:cNvSpPr>
              <a:spLocks/>
            </p:cNvSpPr>
            <p:nvPr/>
          </p:nvSpPr>
          <p:spPr bwMode="auto">
            <a:xfrm flipV="1">
              <a:off x="2112" y="3822"/>
              <a:ext cx="528" cy="117"/>
            </a:xfrm>
            <a:custGeom>
              <a:avLst/>
              <a:gdLst>
                <a:gd name="T0" fmla="*/ 0 w 528"/>
                <a:gd name="T1" fmla="*/ 71 h 192"/>
                <a:gd name="T2" fmla="*/ 0 w 528"/>
                <a:gd name="T3" fmla="*/ 0 h 192"/>
                <a:gd name="T4" fmla="*/ 528 w 528"/>
                <a:gd name="T5" fmla="*/ 0 h 192"/>
                <a:gd name="T6" fmla="*/ 0 60000 65536"/>
                <a:gd name="T7" fmla="*/ 0 60000 65536"/>
                <a:gd name="T8" fmla="*/ 0 60000 65536"/>
                <a:gd name="T9" fmla="*/ 0 w 528"/>
                <a:gd name="T10" fmla="*/ 0 h 192"/>
                <a:gd name="T11" fmla="*/ 528 w 528"/>
                <a:gd name="T12" fmla="*/ 192 h 192"/>
              </a:gdLst>
              <a:ahLst/>
              <a:cxnLst>
                <a:cxn ang="T6">
                  <a:pos x="T0" y="T1"/>
                </a:cxn>
                <a:cxn ang="T7">
                  <a:pos x="T2" y="T3"/>
                </a:cxn>
                <a:cxn ang="T8">
                  <a:pos x="T4" y="T5"/>
                </a:cxn>
              </a:cxnLst>
              <a:rect l="T9" t="T10" r="T11" b="T12"/>
              <a:pathLst>
                <a:path w="528" h="192">
                  <a:moveTo>
                    <a:pt x="0" y="192"/>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7142" name="Line 28"/>
            <p:cNvSpPr>
              <a:spLocks noChangeShapeType="1"/>
            </p:cNvSpPr>
            <p:nvPr/>
          </p:nvSpPr>
          <p:spPr bwMode="auto">
            <a:xfrm>
              <a:off x="1968" y="3380"/>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43" name="Freeform 29"/>
            <p:cNvSpPr>
              <a:spLocks/>
            </p:cNvSpPr>
            <p:nvPr/>
          </p:nvSpPr>
          <p:spPr bwMode="auto">
            <a:xfrm>
              <a:off x="1584" y="3140"/>
              <a:ext cx="144" cy="240"/>
            </a:xfrm>
            <a:custGeom>
              <a:avLst/>
              <a:gdLst>
                <a:gd name="T0" fmla="*/ 144 w 144"/>
                <a:gd name="T1" fmla="*/ 240 h 240"/>
                <a:gd name="T2" fmla="*/ 0 w 144"/>
                <a:gd name="T3" fmla="*/ 240 h 240"/>
                <a:gd name="T4" fmla="*/ 0 w 144"/>
                <a:gd name="T5" fmla="*/ 0 h 240"/>
                <a:gd name="T6" fmla="*/ 0 60000 65536"/>
                <a:gd name="T7" fmla="*/ 0 60000 65536"/>
                <a:gd name="T8" fmla="*/ 0 60000 65536"/>
                <a:gd name="T9" fmla="*/ 0 w 144"/>
                <a:gd name="T10" fmla="*/ 0 h 240"/>
                <a:gd name="T11" fmla="*/ 144 w 144"/>
                <a:gd name="T12" fmla="*/ 240 h 240"/>
              </a:gdLst>
              <a:ahLst/>
              <a:cxnLst>
                <a:cxn ang="T6">
                  <a:pos x="T0" y="T1"/>
                </a:cxn>
                <a:cxn ang="T7">
                  <a:pos x="T2" y="T3"/>
                </a:cxn>
                <a:cxn ang="T8">
                  <a:pos x="T4" y="T5"/>
                </a:cxn>
              </a:cxnLst>
              <a:rect l="T9" t="T10" r="T11" b="T12"/>
              <a:pathLst>
                <a:path w="144" h="240">
                  <a:moveTo>
                    <a:pt x="144" y="240"/>
                  </a:moveTo>
                  <a:lnTo>
                    <a:pt x="0" y="24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7144" name="Line 30"/>
            <p:cNvSpPr>
              <a:spLocks noChangeShapeType="1"/>
            </p:cNvSpPr>
            <p:nvPr/>
          </p:nvSpPr>
          <p:spPr bwMode="auto">
            <a:xfrm flipH="1">
              <a:off x="1344" y="3164"/>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45" name="Oval 31"/>
            <p:cNvSpPr>
              <a:spLocks noChangeArrowheads="1"/>
            </p:cNvSpPr>
            <p:nvPr/>
          </p:nvSpPr>
          <p:spPr bwMode="auto">
            <a:xfrm>
              <a:off x="1556" y="313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7146" name="Oval 32"/>
            <p:cNvSpPr>
              <a:spLocks noChangeArrowheads="1"/>
            </p:cNvSpPr>
            <p:nvPr/>
          </p:nvSpPr>
          <p:spPr bwMode="auto">
            <a:xfrm>
              <a:off x="2082" y="336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7147" name="Text Box 33"/>
            <p:cNvSpPr txBox="1">
              <a:spLocks noChangeArrowheads="1"/>
            </p:cNvSpPr>
            <p:nvPr/>
          </p:nvSpPr>
          <p:spPr bwMode="auto">
            <a:xfrm>
              <a:off x="1815" y="27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R</a:t>
              </a:r>
              <a:r>
                <a:rPr kumimoji="1" lang="en-US" altLang="en-US" baseline="-25000">
                  <a:ea typeface="宋体" charset="-122"/>
                </a:rPr>
                <a:t>1</a:t>
              </a:r>
              <a:endParaRPr kumimoji="1" lang="en-US" altLang="zh-CN" i="1">
                <a:ea typeface="宋体" charset="-122"/>
              </a:endParaRPr>
            </a:p>
          </p:txBody>
        </p:sp>
        <p:sp>
          <p:nvSpPr>
            <p:cNvPr id="47148" name="Text Box 34"/>
            <p:cNvSpPr txBox="1">
              <a:spLocks noChangeArrowheads="1"/>
            </p:cNvSpPr>
            <p:nvPr/>
          </p:nvSpPr>
          <p:spPr bwMode="auto">
            <a:xfrm>
              <a:off x="1815" y="36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R</a:t>
              </a:r>
              <a:r>
                <a:rPr kumimoji="1" lang="en-US" altLang="en-US" baseline="-25000">
                  <a:ea typeface="宋体" charset="-122"/>
                </a:rPr>
                <a:t>2</a:t>
              </a:r>
              <a:endParaRPr kumimoji="1" lang="en-US" altLang="zh-CN" i="1">
                <a:ea typeface="宋体" charset="-122"/>
              </a:endParaRPr>
            </a:p>
          </p:txBody>
        </p:sp>
        <p:sp>
          <p:nvSpPr>
            <p:cNvPr id="47149" name="Text Box 35"/>
            <p:cNvSpPr txBox="1">
              <a:spLocks noChangeArrowheads="1"/>
            </p:cNvSpPr>
            <p:nvPr/>
          </p:nvSpPr>
          <p:spPr bwMode="auto">
            <a:xfrm>
              <a:off x="1632" y="3380"/>
              <a:ext cx="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R</a:t>
              </a:r>
              <a:r>
                <a:rPr kumimoji="1" lang="en-US" altLang="en-US" baseline="-25000">
                  <a:ea typeface="宋体" charset="-122"/>
                </a:rPr>
                <a:t>G</a:t>
              </a:r>
              <a:endParaRPr kumimoji="1" lang="en-US" altLang="zh-CN" i="1">
                <a:ea typeface="宋体" charset="-122"/>
              </a:endParaRPr>
            </a:p>
          </p:txBody>
        </p:sp>
        <p:sp>
          <p:nvSpPr>
            <p:cNvPr id="47150" name="Oval 36"/>
            <p:cNvSpPr>
              <a:spLocks noChangeArrowheads="1"/>
            </p:cNvSpPr>
            <p:nvPr/>
          </p:nvSpPr>
          <p:spPr bwMode="auto">
            <a:xfrm>
              <a:off x="2612" y="259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grpSp>
          <p:nvGrpSpPr>
            <p:cNvPr id="47151" name="Group 37"/>
            <p:cNvGrpSpPr>
              <a:grpSpLocks/>
            </p:cNvGrpSpPr>
            <p:nvPr/>
          </p:nvGrpSpPr>
          <p:grpSpPr bwMode="auto">
            <a:xfrm rot="-5400000">
              <a:off x="2894" y="3434"/>
              <a:ext cx="144" cy="56"/>
              <a:chOff x="960" y="3408"/>
              <a:chExt cx="144" cy="56"/>
            </a:xfrm>
          </p:grpSpPr>
          <p:sp>
            <p:nvSpPr>
              <p:cNvPr id="47165" name="Line 38"/>
              <p:cNvSpPr>
                <a:spLocks noChangeShapeType="1"/>
              </p:cNvSpPr>
              <p:nvPr/>
            </p:nvSpPr>
            <p:spPr bwMode="auto">
              <a:xfrm>
                <a:off x="960" y="3408"/>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66" name="Line 39"/>
              <p:cNvSpPr>
                <a:spLocks noChangeShapeType="1"/>
              </p:cNvSpPr>
              <p:nvPr/>
            </p:nvSpPr>
            <p:spPr bwMode="auto">
              <a:xfrm>
                <a:off x="960" y="346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7152" name="Line 40"/>
            <p:cNvSpPr>
              <a:spLocks noChangeShapeType="1"/>
            </p:cNvSpPr>
            <p:nvPr/>
          </p:nvSpPr>
          <p:spPr bwMode="auto">
            <a:xfrm>
              <a:off x="2640" y="3456"/>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53" name="Freeform 41"/>
            <p:cNvSpPr>
              <a:spLocks/>
            </p:cNvSpPr>
            <p:nvPr/>
          </p:nvSpPr>
          <p:spPr bwMode="auto">
            <a:xfrm>
              <a:off x="2976" y="3456"/>
              <a:ext cx="576" cy="96"/>
            </a:xfrm>
            <a:custGeom>
              <a:avLst/>
              <a:gdLst>
                <a:gd name="T0" fmla="*/ 0 w 576"/>
                <a:gd name="T1" fmla="*/ 0 h 96"/>
                <a:gd name="T2" fmla="*/ 576 w 576"/>
                <a:gd name="T3" fmla="*/ 0 h 96"/>
                <a:gd name="T4" fmla="*/ 576 w 576"/>
                <a:gd name="T5" fmla="*/ 96 h 96"/>
                <a:gd name="T6" fmla="*/ 0 60000 65536"/>
                <a:gd name="T7" fmla="*/ 0 60000 65536"/>
                <a:gd name="T8" fmla="*/ 0 60000 65536"/>
                <a:gd name="T9" fmla="*/ 0 w 576"/>
                <a:gd name="T10" fmla="*/ 0 h 96"/>
                <a:gd name="T11" fmla="*/ 576 w 576"/>
                <a:gd name="T12" fmla="*/ 96 h 96"/>
              </a:gdLst>
              <a:ahLst/>
              <a:cxnLst>
                <a:cxn ang="T6">
                  <a:pos x="T0" y="T1"/>
                </a:cxn>
                <a:cxn ang="T7">
                  <a:pos x="T2" y="T3"/>
                </a:cxn>
                <a:cxn ang="T8">
                  <a:pos x="T4" y="T5"/>
                </a:cxn>
              </a:cxnLst>
              <a:rect l="T9" t="T10" r="T11" b="T12"/>
              <a:pathLst>
                <a:path w="576" h="96">
                  <a:moveTo>
                    <a:pt x="0" y="0"/>
                  </a:moveTo>
                  <a:lnTo>
                    <a:pt x="576" y="0"/>
                  </a:lnTo>
                  <a:lnTo>
                    <a:pt x="576" y="96"/>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7154" name="Freeform 42"/>
            <p:cNvSpPr>
              <a:spLocks/>
            </p:cNvSpPr>
            <p:nvPr/>
          </p:nvSpPr>
          <p:spPr bwMode="auto">
            <a:xfrm>
              <a:off x="2640" y="3792"/>
              <a:ext cx="912" cy="144"/>
            </a:xfrm>
            <a:custGeom>
              <a:avLst/>
              <a:gdLst>
                <a:gd name="T0" fmla="*/ 0 w 912"/>
                <a:gd name="T1" fmla="*/ 144 h 144"/>
                <a:gd name="T2" fmla="*/ 912 w 912"/>
                <a:gd name="T3" fmla="*/ 144 h 144"/>
                <a:gd name="T4" fmla="*/ 912 w 912"/>
                <a:gd name="T5" fmla="*/ 0 h 144"/>
                <a:gd name="T6" fmla="*/ 0 60000 65536"/>
                <a:gd name="T7" fmla="*/ 0 60000 65536"/>
                <a:gd name="T8" fmla="*/ 0 60000 65536"/>
                <a:gd name="T9" fmla="*/ 0 w 912"/>
                <a:gd name="T10" fmla="*/ 0 h 144"/>
                <a:gd name="T11" fmla="*/ 912 w 912"/>
                <a:gd name="T12" fmla="*/ 144 h 144"/>
              </a:gdLst>
              <a:ahLst/>
              <a:cxnLst>
                <a:cxn ang="T6">
                  <a:pos x="T0" y="T1"/>
                </a:cxn>
                <a:cxn ang="T7">
                  <a:pos x="T2" y="T3"/>
                </a:cxn>
                <a:cxn ang="T8">
                  <a:pos x="T4" y="T5"/>
                </a:cxn>
              </a:cxnLst>
              <a:rect l="T9" t="T10" r="T11" b="T12"/>
              <a:pathLst>
                <a:path w="912" h="144">
                  <a:moveTo>
                    <a:pt x="0" y="144"/>
                  </a:moveTo>
                  <a:lnTo>
                    <a:pt x="912" y="144"/>
                  </a:lnTo>
                  <a:lnTo>
                    <a:pt x="912"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nvGrpSpPr>
            <p:cNvPr id="47155" name="Group 43"/>
            <p:cNvGrpSpPr>
              <a:grpSpLocks/>
            </p:cNvGrpSpPr>
            <p:nvPr/>
          </p:nvGrpSpPr>
          <p:grpSpPr bwMode="auto">
            <a:xfrm rot="-5400000">
              <a:off x="1252" y="3134"/>
              <a:ext cx="144" cy="56"/>
              <a:chOff x="960" y="3408"/>
              <a:chExt cx="144" cy="56"/>
            </a:xfrm>
          </p:grpSpPr>
          <p:sp>
            <p:nvSpPr>
              <p:cNvPr id="47163" name="Line 44"/>
              <p:cNvSpPr>
                <a:spLocks noChangeShapeType="1"/>
              </p:cNvSpPr>
              <p:nvPr/>
            </p:nvSpPr>
            <p:spPr bwMode="auto">
              <a:xfrm>
                <a:off x="960" y="3408"/>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64" name="Line 45"/>
              <p:cNvSpPr>
                <a:spLocks noChangeShapeType="1"/>
              </p:cNvSpPr>
              <p:nvPr/>
            </p:nvSpPr>
            <p:spPr bwMode="auto">
              <a:xfrm>
                <a:off x="960" y="346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7156" name="Line 46"/>
            <p:cNvSpPr>
              <a:spLocks noChangeShapeType="1"/>
            </p:cNvSpPr>
            <p:nvPr/>
          </p:nvSpPr>
          <p:spPr bwMode="auto">
            <a:xfrm flipH="1">
              <a:off x="990" y="3168"/>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57" name="Line 47"/>
            <p:cNvSpPr>
              <a:spLocks noChangeShapeType="1"/>
            </p:cNvSpPr>
            <p:nvPr/>
          </p:nvSpPr>
          <p:spPr bwMode="auto">
            <a:xfrm flipH="1">
              <a:off x="1008" y="3936"/>
              <a:ext cx="110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58" name="Oval 48"/>
            <p:cNvSpPr>
              <a:spLocks noChangeArrowheads="1"/>
            </p:cNvSpPr>
            <p:nvPr/>
          </p:nvSpPr>
          <p:spPr bwMode="auto">
            <a:xfrm>
              <a:off x="2084" y="391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7159" name="Text Box 49"/>
            <p:cNvSpPr txBox="1">
              <a:spLocks noChangeArrowheads="1"/>
            </p:cNvSpPr>
            <p:nvPr/>
          </p:nvSpPr>
          <p:spPr bwMode="auto">
            <a:xfrm>
              <a:off x="2928" y="3146"/>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C</a:t>
              </a:r>
              <a:r>
                <a:rPr kumimoji="1" lang="en-US" altLang="zh-CN" baseline="-25000">
                  <a:ea typeface="宋体" charset="-122"/>
                </a:rPr>
                <a:t>2</a:t>
              </a:r>
              <a:endParaRPr kumimoji="1" lang="en-US" altLang="zh-CN">
                <a:ea typeface="宋体" charset="-122"/>
              </a:endParaRPr>
            </a:p>
          </p:txBody>
        </p:sp>
        <p:sp>
          <p:nvSpPr>
            <p:cNvPr id="47160" name="Text Box 50"/>
            <p:cNvSpPr txBox="1">
              <a:spLocks noChangeArrowheads="1"/>
            </p:cNvSpPr>
            <p:nvPr/>
          </p:nvSpPr>
          <p:spPr bwMode="auto">
            <a:xfrm>
              <a:off x="1286" y="2762"/>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C</a:t>
              </a:r>
              <a:r>
                <a:rPr kumimoji="1" lang="en-US" altLang="zh-CN" baseline="-25000">
                  <a:ea typeface="宋体" charset="-122"/>
                </a:rPr>
                <a:t>1</a:t>
              </a:r>
              <a:endParaRPr kumimoji="1" lang="en-US" altLang="zh-CN">
                <a:ea typeface="宋体" charset="-122"/>
              </a:endParaRPr>
            </a:p>
          </p:txBody>
        </p:sp>
        <p:sp>
          <p:nvSpPr>
            <p:cNvPr id="47161" name="Rectangle 53"/>
            <p:cNvSpPr>
              <a:spLocks noChangeArrowheads="1"/>
            </p:cNvSpPr>
            <p:nvPr/>
          </p:nvSpPr>
          <p:spPr bwMode="auto">
            <a:xfrm>
              <a:off x="943" y="3191"/>
              <a:ext cx="284"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p>
              <a:pPr>
                <a:lnSpc>
                  <a:spcPts val="2500"/>
                </a:lnSpc>
              </a:pPr>
              <a:r>
                <a:rPr kumimoji="1" lang="en-US" altLang="zh-CN" sz="2800" i="1">
                  <a:ea typeface="宋体" charset="-122"/>
                </a:rPr>
                <a:t>+</a:t>
              </a:r>
            </a:p>
            <a:p>
              <a:pPr>
                <a:lnSpc>
                  <a:spcPts val="2500"/>
                </a:lnSpc>
              </a:pPr>
              <a:r>
                <a:rPr kumimoji="1" lang="en-US" altLang="zh-CN" sz="2800" i="1">
                  <a:ea typeface="宋体" charset="-122"/>
                </a:rPr>
                <a:t>u</a:t>
              </a:r>
              <a:r>
                <a:rPr kumimoji="1" lang="en-US" altLang="zh-CN" sz="2800" baseline="-25000">
                  <a:ea typeface="宋体" charset="-122"/>
                </a:rPr>
                <a:t>i</a:t>
              </a:r>
            </a:p>
            <a:p>
              <a:pPr>
                <a:lnSpc>
                  <a:spcPts val="2500"/>
                </a:lnSpc>
              </a:pPr>
              <a:r>
                <a:rPr kumimoji="1" lang="en-US" altLang="zh-CN" sz="2800">
                  <a:ea typeface="宋体" charset="-122"/>
                </a:rPr>
                <a:t>_</a:t>
              </a:r>
            </a:p>
          </p:txBody>
        </p:sp>
        <p:sp>
          <p:nvSpPr>
            <p:cNvPr id="47162" name="Rectangle 54"/>
            <p:cNvSpPr>
              <a:spLocks noChangeArrowheads="1"/>
            </p:cNvSpPr>
            <p:nvPr/>
          </p:nvSpPr>
          <p:spPr bwMode="auto">
            <a:xfrm>
              <a:off x="3621" y="3277"/>
              <a:ext cx="318"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p>
              <a:pPr>
                <a:lnSpc>
                  <a:spcPts val="2800"/>
                </a:lnSpc>
              </a:pPr>
              <a:r>
                <a:rPr kumimoji="1" lang="en-US" altLang="zh-CN" sz="2800" i="1">
                  <a:ea typeface="宋体" charset="-122"/>
                </a:rPr>
                <a:t>+</a:t>
              </a:r>
            </a:p>
            <a:p>
              <a:pPr>
                <a:lnSpc>
                  <a:spcPts val="2800"/>
                </a:lnSpc>
              </a:pPr>
              <a:r>
                <a:rPr kumimoji="1" lang="en-US" altLang="zh-CN" sz="2800" i="1">
                  <a:ea typeface="宋体" charset="-122"/>
                </a:rPr>
                <a:t>u</a:t>
              </a:r>
              <a:r>
                <a:rPr kumimoji="1" lang="en-US" altLang="zh-CN" sz="2800" baseline="-25000">
                  <a:ea typeface="宋体" charset="-122"/>
                </a:rPr>
                <a:t>o</a:t>
              </a:r>
            </a:p>
            <a:p>
              <a:pPr>
                <a:lnSpc>
                  <a:spcPts val="2800"/>
                </a:lnSpc>
              </a:pPr>
              <a:r>
                <a:rPr kumimoji="1" lang="en-US" altLang="zh-CN" sz="2800">
                  <a:ea typeface="宋体" charset="-122"/>
                </a:rPr>
                <a:t>_</a:t>
              </a:r>
            </a:p>
          </p:txBody>
        </p:sp>
      </p:grpSp>
      <p:sp>
        <p:nvSpPr>
          <p:cNvPr id="286775" name="Text Box 55"/>
          <p:cNvSpPr txBox="1">
            <a:spLocks noChangeArrowheads="1"/>
          </p:cNvSpPr>
          <p:nvPr/>
        </p:nvSpPr>
        <p:spPr bwMode="auto">
          <a:xfrm>
            <a:off x="654050" y="165258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静态分析</a:t>
            </a:r>
          </a:p>
        </p:txBody>
      </p:sp>
      <p:sp>
        <p:nvSpPr>
          <p:cNvPr id="286776" name="Text Box 56"/>
          <p:cNvSpPr txBox="1">
            <a:spLocks noChangeArrowheads="1"/>
          </p:cNvSpPr>
          <p:nvPr/>
        </p:nvSpPr>
        <p:spPr bwMode="auto">
          <a:xfrm>
            <a:off x="1274763" y="3652838"/>
            <a:ext cx="2249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a:t>
            </a:r>
            <a:r>
              <a:rPr kumimoji="1" lang="en-US" altLang="zh-CN" i="1">
                <a:sym typeface="Symbol" pitchFamily="18" charset="2"/>
              </a:rPr>
              <a:t>≈U</a:t>
            </a:r>
            <a:r>
              <a:rPr kumimoji="1" lang="en-US" altLang="zh-CN" baseline="-25000">
                <a:sym typeface="Symbol" pitchFamily="18" charset="2"/>
              </a:rPr>
              <a:t>G</a:t>
            </a:r>
            <a:r>
              <a:rPr kumimoji="1" lang="zh-CN" altLang="en-US" i="1">
                <a:sym typeface="Symbol" pitchFamily="18" charset="2"/>
              </a:rPr>
              <a:t>－</a:t>
            </a:r>
            <a:r>
              <a:rPr kumimoji="1" lang="en-US" altLang="zh-CN" i="1">
                <a:sym typeface="Symbol" pitchFamily="18" charset="2"/>
              </a:rPr>
              <a:t>R</a:t>
            </a:r>
            <a:r>
              <a:rPr kumimoji="1" lang="en-US" altLang="zh-CN" baseline="-25000">
                <a:sym typeface="Symbol" pitchFamily="18" charset="2"/>
              </a:rPr>
              <a:t>S</a:t>
            </a:r>
            <a:r>
              <a:rPr kumimoji="1" lang="en-US" altLang="zh-CN" i="1">
                <a:sym typeface="Symbol" pitchFamily="18" charset="2"/>
              </a:rPr>
              <a:t>I</a:t>
            </a:r>
            <a:r>
              <a:rPr kumimoji="1" lang="en-US" altLang="zh-CN" baseline="-25000">
                <a:sym typeface="Symbol" pitchFamily="18" charset="2"/>
              </a:rPr>
              <a:t>D</a:t>
            </a:r>
            <a:endParaRPr kumimoji="1" lang="en-US" altLang="zh-CN"/>
          </a:p>
        </p:txBody>
      </p:sp>
      <p:graphicFrame>
        <p:nvGraphicFramePr>
          <p:cNvPr id="286777" name="Object 2"/>
          <p:cNvGraphicFramePr>
            <a:graphicFrameLocks noChangeAspect="1"/>
          </p:cNvGraphicFramePr>
          <p:nvPr/>
        </p:nvGraphicFramePr>
        <p:xfrm>
          <a:off x="1466850" y="4187825"/>
          <a:ext cx="2693988" cy="889000"/>
        </p:xfrm>
        <a:graphic>
          <a:graphicData uri="http://schemas.openxmlformats.org/presentationml/2006/ole">
            <mc:AlternateContent xmlns:mc="http://schemas.openxmlformats.org/markup-compatibility/2006">
              <mc:Choice xmlns:v="urn:schemas-microsoft-com:vml" Requires="v">
                <p:oleObj spid="_x0000_s47451" name="Equation" r:id="rId3" imgW="1346040" imgH="444240" progId="Equation.DSMT4">
                  <p:embed/>
                </p:oleObj>
              </mc:Choice>
              <mc:Fallback>
                <p:oleObj name="Equation" r:id="rId3" imgW="1346040" imgH="4442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850" y="4187825"/>
                        <a:ext cx="2693988"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78" name="Object 3"/>
          <p:cNvGraphicFramePr>
            <a:graphicFrameLocks noChangeAspect="1"/>
          </p:cNvGraphicFramePr>
          <p:nvPr/>
        </p:nvGraphicFramePr>
        <p:xfrm>
          <a:off x="5138738" y="4248150"/>
          <a:ext cx="2516187" cy="889000"/>
        </p:xfrm>
        <a:graphic>
          <a:graphicData uri="http://schemas.openxmlformats.org/presentationml/2006/ole">
            <mc:AlternateContent xmlns:mc="http://schemas.openxmlformats.org/markup-compatibility/2006">
              <mc:Choice xmlns:v="urn:schemas-microsoft-com:vml" Requires="v">
                <p:oleObj spid="_x0000_s47452" name="Equation" r:id="rId5" imgW="1257120" imgH="444240" progId="Equation.DSMT4">
                  <p:embed/>
                </p:oleObj>
              </mc:Choice>
              <mc:Fallback>
                <p:oleObj name="Equation" r:id="rId5" imgW="1257120" imgH="4442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8738" y="4248150"/>
                        <a:ext cx="2516187"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79" name="Object 4"/>
          <p:cNvGraphicFramePr>
            <a:graphicFrameLocks noChangeAspect="1"/>
          </p:cNvGraphicFramePr>
          <p:nvPr/>
        </p:nvGraphicFramePr>
        <p:xfrm>
          <a:off x="1073150" y="2190750"/>
          <a:ext cx="2324100" cy="863600"/>
        </p:xfrm>
        <a:graphic>
          <a:graphicData uri="http://schemas.openxmlformats.org/presentationml/2006/ole">
            <mc:AlternateContent xmlns:mc="http://schemas.openxmlformats.org/markup-compatibility/2006">
              <mc:Choice xmlns:v="urn:schemas-microsoft-com:vml" Requires="v">
                <p:oleObj spid="_x0000_s47453" name="Equation" r:id="rId7" imgW="1155600" imgH="431640" progId="Equation.DSMT4">
                  <p:embed/>
                </p:oleObj>
              </mc:Choice>
              <mc:Fallback>
                <p:oleObj name="Equation" r:id="rId7" imgW="1155600" imgH="43164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150" y="2190750"/>
                        <a:ext cx="23241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80" name="AutoShape 60"/>
          <p:cNvSpPr>
            <a:spLocks/>
          </p:cNvSpPr>
          <p:nvPr/>
        </p:nvSpPr>
        <p:spPr bwMode="auto">
          <a:xfrm>
            <a:off x="1016000" y="3810000"/>
            <a:ext cx="152400" cy="914400"/>
          </a:xfrm>
          <a:prstGeom prst="leftBrace">
            <a:avLst>
              <a:gd name="adj1" fmla="val 5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aphicFrame>
        <p:nvGraphicFramePr>
          <p:cNvPr id="286781" name="Object 5"/>
          <p:cNvGraphicFramePr>
            <a:graphicFrameLocks noChangeAspect="1"/>
          </p:cNvGraphicFramePr>
          <p:nvPr/>
        </p:nvGraphicFramePr>
        <p:xfrm>
          <a:off x="1370013" y="5683250"/>
          <a:ext cx="2181225" cy="457200"/>
        </p:xfrm>
        <a:graphic>
          <a:graphicData uri="http://schemas.openxmlformats.org/presentationml/2006/ole">
            <mc:AlternateContent xmlns:mc="http://schemas.openxmlformats.org/markup-compatibility/2006">
              <mc:Choice xmlns:v="urn:schemas-microsoft-com:vml" Requires="v">
                <p:oleObj spid="_x0000_s47454" name="Equation" r:id="rId9" imgW="1091880" imgH="228600" progId="Equation.DSMT4">
                  <p:embed/>
                </p:oleObj>
              </mc:Choice>
              <mc:Fallback>
                <p:oleObj name="Equation" r:id="rId9" imgW="1091880" imgH="2286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0013" y="5683250"/>
                        <a:ext cx="21812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82" name="Text Box 62"/>
          <p:cNvSpPr txBox="1">
            <a:spLocks noChangeArrowheads="1"/>
          </p:cNvSpPr>
          <p:nvPr/>
        </p:nvSpPr>
        <p:spPr bwMode="auto">
          <a:xfrm>
            <a:off x="638175" y="3146425"/>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计算静态漏极电流：</a:t>
            </a:r>
          </a:p>
        </p:txBody>
      </p:sp>
      <p:sp>
        <p:nvSpPr>
          <p:cNvPr id="286783" name="Text Box 63"/>
          <p:cNvSpPr txBox="1">
            <a:spLocks noChangeArrowheads="1"/>
          </p:cNvSpPr>
          <p:nvPr/>
        </p:nvSpPr>
        <p:spPr bwMode="auto">
          <a:xfrm>
            <a:off x="638175" y="5067300"/>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计算静态漏源电压：</a:t>
            </a:r>
          </a:p>
        </p:txBody>
      </p:sp>
      <p:sp>
        <p:nvSpPr>
          <p:cNvPr id="286784" name="AutoShape 64"/>
          <p:cNvSpPr>
            <a:spLocks noChangeArrowheads="1"/>
          </p:cNvSpPr>
          <p:nvPr/>
        </p:nvSpPr>
        <p:spPr bwMode="auto">
          <a:xfrm>
            <a:off x="6157913" y="5272088"/>
            <a:ext cx="2986087" cy="884237"/>
          </a:xfrm>
          <a:prstGeom prst="wedgeRoundRectCallout">
            <a:avLst>
              <a:gd name="adj1" fmla="val -52657"/>
              <a:gd name="adj2" fmla="val -97398"/>
              <a:gd name="adj3" fmla="val 16667"/>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kumimoji="1" lang="zh-CN" altLang="en-US"/>
              <a:t>增强型</a:t>
            </a:r>
            <a:r>
              <a:rPr kumimoji="1" lang="en-US" altLang="zh-CN"/>
              <a:t>MOSFET</a:t>
            </a:r>
          </a:p>
          <a:p>
            <a:pPr algn="ctr"/>
            <a:r>
              <a:rPr kumimoji="1" lang="zh-CN" altLang="en-US"/>
              <a:t>采用此公式</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75"/>
                                        </p:tgtEl>
                                        <p:attrNameLst>
                                          <p:attrName>style.visibility</p:attrName>
                                        </p:attrNameLst>
                                      </p:cBhvr>
                                      <p:to>
                                        <p:strVal val="visible"/>
                                      </p:to>
                                    </p:set>
                                    <p:animEffect transition="in" filter="wipe(left)">
                                      <p:cBhvr>
                                        <p:cTn id="12" dur="500"/>
                                        <p:tgtEl>
                                          <p:spTgt spid="28677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86779"/>
                                        </p:tgtEl>
                                        <p:attrNameLst>
                                          <p:attrName>style.visibility</p:attrName>
                                        </p:attrNameLst>
                                      </p:cBhvr>
                                      <p:to>
                                        <p:strVal val="visible"/>
                                      </p:to>
                                    </p:set>
                                    <p:animEffect transition="in" filter="wipe(left)">
                                      <p:cBhvr>
                                        <p:cTn id="16" dur="500"/>
                                        <p:tgtEl>
                                          <p:spTgt spid="28677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86782"/>
                                        </p:tgtEl>
                                        <p:attrNameLst>
                                          <p:attrName>style.visibility</p:attrName>
                                        </p:attrNameLst>
                                      </p:cBhvr>
                                      <p:to>
                                        <p:strVal val="visible"/>
                                      </p:to>
                                    </p:set>
                                    <p:animEffect transition="in" filter="wipe(left)">
                                      <p:cBhvr>
                                        <p:cTn id="21" dur="500"/>
                                        <p:tgtEl>
                                          <p:spTgt spid="286782"/>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86780"/>
                                        </p:tgtEl>
                                        <p:attrNameLst>
                                          <p:attrName>style.visibility</p:attrName>
                                        </p:attrNameLst>
                                      </p:cBhvr>
                                      <p:to>
                                        <p:strVal val="visible"/>
                                      </p:to>
                                    </p:set>
                                    <p:animEffect transition="in" filter="wipe(left)">
                                      <p:cBhvr>
                                        <p:cTn id="25" dur="500"/>
                                        <p:tgtEl>
                                          <p:spTgt spid="286780"/>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86776"/>
                                        </p:tgtEl>
                                        <p:attrNameLst>
                                          <p:attrName>style.visibility</p:attrName>
                                        </p:attrNameLst>
                                      </p:cBhvr>
                                      <p:to>
                                        <p:strVal val="visible"/>
                                      </p:to>
                                    </p:set>
                                    <p:animEffect transition="in" filter="wipe(left)">
                                      <p:cBhvr>
                                        <p:cTn id="29" dur="500"/>
                                        <p:tgtEl>
                                          <p:spTgt spid="286776"/>
                                        </p:tgtEl>
                                      </p:cBhvr>
                                    </p:animEffect>
                                  </p:childTnLst>
                                </p:cTn>
                              </p:par>
                            </p:childTnLst>
                          </p:cTn>
                        </p:par>
                        <p:par>
                          <p:cTn id="30" fill="hold" nodeType="afterGroup">
                            <p:stCondLst>
                              <p:cond delay="1500"/>
                            </p:stCondLst>
                            <p:childTnLst>
                              <p:par>
                                <p:cTn id="31" presetID="22" presetClass="entr" presetSubtype="8" fill="hold" nodeType="afterEffect">
                                  <p:stCondLst>
                                    <p:cond delay="0"/>
                                  </p:stCondLst>
                                  <p:childTnLst>
                                    <p:set>
                                      <p:cBhvr>
                                        <p:cTn id="32" dur="1" fill="hold">
                                          <p:stCondLst>
                                            <p:cond delay="0"/>
                                          </p:stCondLst>
                                        </p:cTn>
                                        <p:tgtEl>
                                          <p:spTgt spid="286777"/>
                                        </p:tgtEl>
                                        <p:attrNameLst>
                                          <p:attrName>style.visibility</p:attrName>
                                        </p:attrNameLst>
                                      </p:cBhvr>
                                      <p:to>
                                        <p:strVal val="visible"/>
                                      </p:to>
                                    </p:set>
                                    <p:animEffect transition="in" filter="wipe(left)">
                                      <p:cBhvr>
                                        <p:cTn id="33" dur="500"/>
                                        <p:tgtEl>
                                          <p:spTgt spid="286777"/>
                                        </p:tgtEl>
                                      </p:cBhvr>
                                    </p:animEffect>
                                  </p:childTnLst>
                                </p:cTn>
                              </p:par>
                            </p:childTnLst>
                          </p:cTn>
                        </p:par>
                        <p:par>
                          <p:cTn id="34" fill="hold" nodeType="after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286778"/>
                                        </p:tgtEl>
                                        <p:attrNameLst>
                                          <p:attrName>style.visibility</p:attrName>
                                        </p:attrNameLst>
                                      </p:cBhvr>
                                      <p:to>
                                        <p:strVal val="visible"/>
                                      </p:to>
                                    </p:set>
                                    <p:animEffect transition="in" filter="wipe(left)">
                                      <p:cBhvr>
                                        <p:cTn id="37" dur="500"/>
                                        <p:tgtEl>
                                          <p:spTgt spid="286778"/>
                                        </p:tgtEl>
                                      </p:cBhvr>
                                    </p:animEffect>
                                  </p:childTnLst>
                                </p:cTn>
                              </p:par>
                            </p:childTnLst>
                          </p:cTn>
                        </p:par>
                        <p:par>
                          <p:cTn id="38" fill="hold" nodeType="afterGroup">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286784"/>
                                        </p:tgtEl>
                                        <p:attrNameLst>
                                          <p:attrName>style.visibility</p:attrName>
                                        </p:attrNameLst>
                                      </p:cBhvr>
                                      <p:to>
                                        <p:strVal val="visible"/>
                                      </p:to>
                                    </p:set>
                                    <p:animEffect transition="in" filter="wipe(left)">
                                      <p:cBhvr>
                                        <p:cTn id="41" dur="500"/>
                                        <p:tgtEl>
                                          <p:spTgt spid="28678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86783"/>
                                        </p:tgtEl>
                                        <p:attrNameLst>
                                          <p:attrName>style.visibility</p:attrName>
                                        </p:attrNameLst>
                                      </p:cBhvr>
                                      <p:to>
                                        <p:strVal val="visible"/>
                                      </p:to>
                                    </p:set>
                                    <p:animEffect transition="in" filter="wipe(left)">
                                      <p:cBhvr>
                                        <p:cTn id="46" dur="500"/>
                                        <p:tgtEl>
                                          <p:spTgt spid="286783"/>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286781"/>
                                        </p:tgtEl>
                                        <p:attrNameLst>
                                          <p:attrName>style.visibility</p:attrName>
                                        </p:attrNameLst>
                                      </p:cBhvr>
                                      <p:to>
                                        <p:strVal val="visible"/>
                                      </p:to>
                                    </p:set>
                                    <p:animEffect transition="in" filter="wipe(left)">
                                      <p:cBhvr>
                                        <p:cTn id="50" dur="500"/>
                                        <p:tgtEl>
                                          <p:spTgt spid="286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5" grpId="0" autoUpdateAnimBg="0"/>
      <p:bldP spid="286776" grpId="0" autoUpdateAnimBg="0"/>
      <p:bldP spid="286780" grpId="0" animBg="1"/>
      <p:bldP spid="286782" grpId="0" autoUpdateAnimBg="0"/>
      <p:bldP spid="286783" grpId="0" autoUpdateAnimBg="0"/>
      <p:bldP spid="286784" grpId="0" animBg="1"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pPr eaLnBrk="1" hangingPunct="1"/>
            <a:r>
              <a:rPr lang="en-US" altLang="zh-CN" sz="3200" dirty="0" smtClean="0">
                <a:ea typeface="宋体" charset="-122"/>
              </a:rPr>
              <a:t>6.5.2 </a:t>
            </a:r>
            <a:r>
              <a:rPr lang="zh-CN" altLang="en-US" sz="3200" dirty="0" smtClean="0">
                <a:ea typeface="宋体" charset="-122"/>
              </a:rPr>
              <a:t>场效应管放大电路的动态分析（续</a:t>
            </a:r>
            <a:r>
              <a:rPr lang="en-US" altLang="zh-CN" sz="3200" dirty="0" smtClean="0">
                <a:ea typeface="宋体" charset="-122"/>
              </a:rPr>
              <a:t>5</a:t>
            </a:r>
            <a:r>
              <a:rPr lang="zh-CN" altLang="en-US" sz="3200" dirty="0" smtClean="0">
                <a:ea typeface="宋体" charset="-122"/>
              </a:rPr>
              <a:t>）</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107</a:t>
            </a:fld>
            <a:endParaRPr lang="zh-CN" altLang="en-US"/>
          </a:p>
        </p:txBody>
      </p:sp>
      <p:grpSp>
        <p:nvGrpSpPr>
          <p:cNvPr id="2" name="Group 4"/>
          <p:cNvGrpSpPr>
            <a:grpSpLocks/>
          </p:cNvGrpSpPr>
          <p:nvPr/>
        </p:nvGrpSpPr>
        <p:grpSpPr bwMode="auto">
          <a:xfrm>
            <a:off x="3718827" y="636579"/>
            <a:ext cx="5116513" cy="1912937"/>
            <a:chOff x="623" y="235"/>
            <a:chExt cx="3223" cy="1205"/>
          </a:xfrm>
        </p:grpSpPr>
        <p:sp>
          <p:nvSpPr>
            <p:cNvPr id="48144" name="Oval 5"/>
            <p:cNvSpPr>
              <a:spLocks noChangeArrowheads="1"/>
            </p:cNvSpPr>
            <p:nvPr/>
          </p:nvSpPr>
          <p:spPr bwMode="auto">
            <a:xfrm>
              <a:off x="2132" y="126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8145" name="Rectangle 6"/>
            <p:cNvSpPr>
              <a:spLocks noChangeArrowheads="1"/>
            </p:cNvSpPr>
            <p:nvPr/>
          </p:nvSpPr>
          <p:spPr bwMode="auto">
            <a:xfrm rot="-5400000">
              <a:off x="1464" y="80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nvGrpSpPr>
            <p:cNvPr id="48146" name="Group 7"/>
            <p:cNvGrpSpPr>
              <a:grpSpLocks/>
            </p:cNvGrpSpPr>
            <p:nvPr/>
          </p:nvGrpSpPr>
          <p:grpSpPr bwMode="auto">
            <a:xfrm>
              <a:off x="2084" y="682"/>
              <a:ext cx="158" cy="310"/>
              <a:chOff x="4776" y="1841"/>
              <a:chExt cx="158" cy="310"/>
            </a:xfrm>
          </p:grpSpPr>
          <p:sp>
            <p:nvSpPr>
              <p:cNvPr id="48171" name="AutoShape 8"/>
              <p:cNvSpPr>
                <a:spLocks noChangeArrowheads="1"/>
              </p:cNvSpPr>
              <p:nvPr/>
            </p:nvSpPr>
            <p:spPr bwMode="auto">
              <a:xfrm>
                <a:off x="4779" y="1841"/>
                <a:ext cx="155" cy="310"/>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8172" name="Line 9"/>
              <p:cNvSpPr>
                <a:spLocks noChangeShapeType="1"/>
              </p:cNvSpPr>
              <p:nvPr/>
            </p:nvSpPr>
            <p:spPr bwMode="auto">
              <a:xfrm>
                <a:off x="4776" y="2007"/>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8147" name="Freeform 10"/>
            <p:cNvSpPr>
              <a:spLocks/>
            </p:cNvSpPr>
            <p:nvPr/>
          </p:nvSpPr>
          <p:spPr bwMode="auto">
            <a:xfrm>
              <a:off x="864" y="528"/>
              <a:ext cx="720" cy="192"/>
            </a:xfrm>
            <a:custGeom>
              <a:avLst/>
              <a:gdLst>
                <a:gd name="T0" fmla="*/ 0 w 720"/>
                <a:gd name="T1" fmla="*/ 0 h 192"/>
                <a:gd name="T2" fmla="*/ 720 w 720"/>
                <a:gd name="T3" fmla="*/ 0 h 192"/>
                <a:gd name="T4" fmla="*/ 720 w 720"/>
                <a:gd name="T5" fmla="*/ 192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0" y="0"/>
                  </a:moveTo>
                  <a:lnTo>
                    <a:pt x="720" y="0"/>
                  </a:lnTo>
                  <a:lnTo>
                    <a:pt x="720"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8148" name="Line 11"/>
            <p:cNvSpPr>
              <a:spLocks noChangeShapeType="1"/>
            </p:cNvSpPr>
            <p:nvPr/>
          </p:nvSpPr>
          <p:spPr bwMode="auto">
            <a:xfrm>
              <a:off x="1584" y="970"/>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9" name="Freeform 12"/>
            <p:cNvSpPr>
              <a:spLocks/>
            </p:cNvSpPr>
            <p:nvPr/>
          </p:nvSpPr>
          <p:spPr bwMode="auto">
            <a:xfrm>
              <a:off x="2160" y="528"/>
              <a:ext cx="1296" cy="240"/>
            </a:xfrm>
            <a:custGeom>
              <a:avLst/>
              <a:gdLst>
                <a:gd name="T0" fmla="*/ 0 w 1296"/>
                <a:gd name="T1" fmla="*/ 144 h 240"/>
                <a:gd name="T2" fmla="*/ 0 w 1296"/>
                <a:gd name="T3" fmla="*/ 0 h 240"/>
                <a:gd name="T4" fmla="*/ 1296 w 1296"/>
                <a:gd name="T5" fmla="*/ 0 h 240"/>
                <a:gd name="T6" fmla="*/ 1296 w 1296"/>
                <a:gd name="T7" fmla="*/ 240 h 240"/>
                <a:gd name="T8" fmla="*/ 0 60000 65536"/>
                <a:gd name="T9" fmla="*/ 0 60000 65536"/>
                <a:gd name="T10" fmla="*/ 0 60000 65536"/>
                <a:gd name="T11" fmla="*/ 0 60000 65536"/>
                <a:gd name="T12" fmla="*/ 0 w 1296"/>
                <a:gd name="T13" fmla="*/ 0 h 240"/>
                <a:gd name="T14" fmla="*/ 1296 w 1296"/>
                <a:gd name="T15" fmla="*/ 240 h 240"/>
              </a:gdLst>
              <a:ahLst/>
              <a:cxnLst>
                <a:cxn ang="T8">
                  <a:pos x="T0" y="T1"/>
                </a:cxn>
                <a:cxn ang="T9">
                  <a:pos x="T2" y="T3"/>
                </a:cxn>
                <a:cxn ang="T10">
                  <a:pos x="T4" y="T5"/>
                </a:cxn>
                <a:cxn ang="T11">
                  <a:pos x="T6" y="T7"/>
                </a:cxn>
              </a:cxnLst>
              <a:rect l="T12" t="T13" r="T14" b="T15"/>
              <a:pathLst>
                <a:path w="1296" h="240">
                  <a:moveTo>
                    <a:pt x="0" y="144"/>
                  </a:moveTo>
                  <a:lnTo>
                    <a:pt x="0" y="0"/>
                  </a:lnTo>
                  <a:lnTo>
                    <a:pt x="1296" y="0"/>
                  </a:lnTo>
                  <a:lnTo>
                    <a:pt x="1296" y="24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8150" name="Rectangle 13"/>
            <p:cNvSpPr>
              <a:spLocks noChangeArrowheads="1"/>
            </p:cNvSpPr>
            <p:nvPr/>
          </p:nvSpPr>
          <p:spPr bwMode="auto">
            <a:xfrm rot="-5400000">
              <a:off x="3336" y="84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8151" name="Freeform 14"/>
            <p:cNvSpPr>
              <a:spLocks/>
            </p:cNvSpPr>
            <p:nvPr/>
          </p:nvSpPr>
          <p:spPr bwMode="auto">
            <a:xfrm>
              <a:off x="864" y="1008"/>
              <a:ext cx="2592" cy="288"/>
            </a:xfrm>
            <a:custGeom>
              <a:avLst/>
              <a:gdLst>
                <a:gd name="T0" fmla="*/ 2592 w 2592"/>
                <a:gd name="T1" fmla="*/ 0 h 288"/>
                <a:gd name="T2" fmla="*/ 2592 w 2592"/>
                <a:gd name="T3" fmla="*/ 288 h 288"/>
                <a:gd name="T4" fmla="*/ 0 w 2592"/>
                <a:gd name="T5" fmla="*/ 288 h 288"/>
                <a:gd name="T6" fmla="*/ 0 60000 65536"/>
                <a:gd name="T7" fmla="*/ 0 60000 65536"/>
                <a:gd name="T8" fmla="*/ 0 60000 65536"/>
                <a:gd name="T9" fmla="*/ 0 w 2592"/>
                <a:gd name="T10" fmla="*/ 0 h 288"/>
                <a:gd name="T11" fmla="*/ 2592 w 2592"/>
                <a:gd name="T12" fmla="*/ 288 h 288"/>
              </a:gdLst>
              <a:ahLst/>
              <a:cxnLst>
                <a:cxn ang="T6">
                  <a:pos x="T0" y="T1"/>
                </a:cxn>
                <a:cxn ang="T7">
                  <a:pos x="T2" y="T3"/>
                </a:cxn>
                <a:cxn ang="T8">
                  <a:pos x="T4" y="T5"/>
                </a:cxn>
              </a:cxnLst>
              <a:rect l="T9" t="T10" r="T11" b="T12"/>
              <a:pathLst>
                <a:path w="2592" h="288">
                  <a:moveTo>
                    <a:pt x="2592" y="0"/>
                  </a:moveTo>
                  <a:lnTo>
                    <a:pt x="2592" y="288"/>
                  </a:lnTo>
                  <a:lnTo>
                    <a:pt x="0"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8152" name="Line 15"/>
            <p:cNvSpPr>
              <a:spLocks noChangeShapeType="1"/>
            </p:cNvSpPr>
            <p:nvPr/>
          </p:nvSpPr>
          <p:spPr bwMode="auto">
            <a:xfrm>
              <a:off x="2160" y="1008"/>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3" name="Rectangle 16"/>
            <p:cNvSpPr>
              <a:spLocks noChangeArrowheads="1"/>
            </p:cNvSpPr>
            <p:nvPr/>
          </p:nvSpPr>
          <p:spPr bwMode="auto">
            <a:xfrm rot="-5400000">
              <a:off x="2856" y="84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8154" name="Line 17"/>
            <p:cNvSpPr>
              <a:spLocks noChangeShapeType="1"/>
            </p:cNvSpPr>
            <p:nvPr/>
          </p:nvSpPr>
          <p:spPr bwMode="auto">
            <a:xfrm flipV="1">
              <a:off x="2976" y="528"/>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5" name="Line 18"/>
            <p:cNvSpPr>
              <a:spLocks noChangeShapeType="1"/>
            </p:cNvSpPr>
            <p:nvPr/>
          </p:nvSpPr>
          <p:spPr bwMode="auto">
            <a:xfrm>
              <a:off x="2976" y="1008"/>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6" name="Line 19"/>
            <p:cNvSpPr>
              <a:spLocks noChangeShapeType="1"/>
            </p:cNvSpPr>
            <p:nvPr/>
          </p:nvSpPr>
          <p:spPr bwMode="auto">
            <a:xfrm>
              <a:off x="2034" y="1440"/>
              <a:ext cx="24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7" name="Oval 20"/>
            <p:cNvSpPr>
              <a:spLocks noChangeArrowheads="1"/>
            </p:cNvSpPr>
            <p:nvPr/>
          </p:nvSpPr>
          <p:spPr bwMode="auto">
            <a:xfrm>
              <a:off x="1556" y="126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8158" name="Oval 21"/>
            <p:cNvSpPr>
              <a:spLocks noChangeArrowheads="1"/>
            </p:cNvSpPr>
            <p:nvPr/>
          </p:nvSpPr>
          <p:spPr bwMode="auto">
            <a:xfrm>
              <a:off x="2948" y="50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8159" name="Oval 22"/>
            <p:cNvSpPr>
              <a:spLocks noChangeArrowheads="1"/>
            </p:cNvSpPr>
            <p:nvPr/>
          </p:nvSpPr>
          <p:spPr bwMode="auto">
            <a:xfrm>
              <a:off x="2946" y="126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8160" name="Line 23"/>
            <p:cNvSpPr>
              <a:spLocks noChangeShapeType="1"/>
            </p:cNvSpPr>
            <p:nvPr/>
          </p:nvSpPr>
          <p:spPr bwMode="auto">
            <a:xfrm flipV="1">
              <a:off x="2286" y="712"/>
              <a:ext cx="0" cy="336"/>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61" name="Text Box 24"/>
            <p:cNvSpPr txBox="1">
              <a:spLocks noChangeArrowheads="1"/>
            </p:cNvSpPr>
            <p:nvPr/>
          </p:nvSpPr>
          <p:spPr bwMode="auto">
            <a:xfrm>
              <a:off x="1680" y="1056"/>
              <a:ext cx="2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 </a:t>
              </a:r>
              <a:r>
                <a:rPr kumimoji="1" lang="en-US" altLang="en-US"/>
                <a:t>d</a:t>
              </a:r>
              <a:endParaRPr kumimoji="1" lang="en-US" altLang="zh-CN"/>
            </a:p>
          </p:txBody>
        </p:sp>
        <p:sp>
          <p:nvSpPr>
            <p:cNvPr id="48162" name="Text Box 25"/>
            <p:cNvSpPr txBox="1">
              <a:spLocks noChangeArrowheads="1"/>
            </p:cNvSpPr>
            <p:nvPr/>
          </p:nvSpPr>
          <p:spPr bwMode="auto">
            <a:xfrm>
              <a:off x="1334" y="2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g</a:t>
              </a:r>
            </a:p>
          </p:txBody>
        </p:sp>
        <p:sp>
          <p:nvSpPr>
            <p:cNvPr id="48163" name="Text Box 26"/>
            <p:cNvSpPr txBox="1">
              <a:spLocks noChangeArrowheads="1"/>
            </p:cNvSpPr>
            <p:nvPr/>
          </p:nvSpPr>
          <p:spPr bwMode="auto">
            <a:xfrm>
              <a:off x="2246" y="266"/>
              <a:ext cx="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s</a:t>
              </a:r>
            </a:p>
          </p:txBody>
        </p:sp>
        <p:sp>
          <p:nvSpPr>
            <p:cNvPr id="48164" name="Text Box 28"/>
            <p:cNvSpPr txBox="1">
              <a:spLocks noChangeArrowheads="1"/>
            </p:cNvSpPr>
            <p:nvPr/>
          </p:nvSpPr>
          <p:spPr bwMode="auto">
            <a:xfrm>
              <a:off x="1523" y="269"/>
              <a:ext cx="6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  u</a:t>
              </a:r>
              <a:r>
                <a:rPr kumimoji="1" lang="en-US" altLang="zh-CN" baseline="-25000"/>
                <a:t>gs</a:t>
              </a:r>
              <a:r>
                <a:rPr kumimoji="1" lang="en-US" altLang="zh-CN"/>
                <a:t> </a:t>
              </a:r>
              <a:r>
                <a:rPr kumimoji="1" lang="en-US" altLang="zh-CN">
                  <a:latin typeface="宋体" charset="-122"/>
                  <a:ea typeface="宋体" charset="-122"/>
                </a:rPr>
                <a:t>-</a:t>
              </a:r>
            </a:p>
          </p:txBody>
        </p:sp>
        <p:sp>
          <p:nvSpPr>
            <p:cNvPr id="48165" name="Text Box 29"/>
            <p:cNvSpPr txBox="1">
              <a:spLocks noChangeArrowheads="1"/>
            </p:cNvSpPr>
            <p:nvPr/>
          </p:nvSpPr>
          <p:spPr bwMode="auto">
            <a:xfrm>
              <a:off x="2294" y="698"/>
              <a:ext cx="5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g</a:t>
              </a:r>
              <a:r>
                <a:rPr kumimoji="1" lang="en-US" altLang="zh-CN" baseline="-25000"/>
                <a:t>m</a:t>
              </a:r>
              <a:r>
                <a:rPr kumimoji="1" lang="en-US" altLang="zh-CN" i="1"/>
                <a:t>u</a:t>
              </a:r>
              <a:r>
                <a:rPr kumimoji="1" lang="en-US" altLang="zh-CN" baseline="-25000"/>
                <a:t>gs</a:t>
              </a:r>
              <a:endParaRPr kumimoji="1" lang="en-US" altLang="zh-CN"/>
            </a:p>
          </p:txBody>
        </p:sp>
        <p:sp>
          <p:nvSpPr>
            <p:cNvPr id="48166" name="Text Box 30"/>
            <p:cNvSpPr txBox="1">
              <a:spLocks noChangeArrowheads="1"/>
            </p:cNvSpPr>
            <p:nvPr/>
          </p:nvSpPr>
          <p:spPr bwMode="auto">
            <a:xfrm>
              <a:off x="1142" y="698"/>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R′</a:t>
              </a:r>
              <a:r>
                <a:rPr kumimoji="1" lang="en-US" altLang="zh-CN" baseline="-25000"/>
                <a:t>G</a:t>
              </a:r>
              <a:endParaRPr kumimoji="1" lang="en-US" altLang="zh-CN"/>
            </a:p>
          </p:txBody>
        </p:sp>
        <p:sp>
          <p:nvSpPr>
            <p:cNvPr id="48167" name="Text Box 31"/>
            <p:cNvSpPr txBox="1">
              <a:spLocks noChangeArrowheads="1"/>
            </p:cNvSpPr>
            <p:nvPr/>
          </p:nvSpPr>
          <p:spPr bwMode="auto">
            <a:xfrm>
              <a:off x="2688" y="912"/>
              <a:ext cx="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R</a:t>
              </a:r>
              <a:r>
                <a:rPr kumimoji="1" lang="en-US" altLang="zh-CN" baseline="-25000"/>
                <a:t>S</a:t>
              </a:r>
              <a:endParaRPr kumimoji="1" lang="en-US" altLang="zh-CN"/>
            </a:p>
          </p:txBody>
        </p:sp>
        <p:sp>
          <p:nvSpPr>
            <p:cNvPr id="48168" name="Text Box 32"/>
            <p:cNvSpPr txBox="1">
              <a:spLocks noChangeArrowheads="1"/>
            </p:cNvSpPr>
            <p:nvPr/>
          </p:nvSpPr>
          <p:spPr bwMode="auto">
            <a:xfrm>
              <a:off x="3120" y="768"/>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R</a:t>
              </a:r>
              <a:r>
                <a:rPr kumimoji="1" lang="en-US" altLang="zh-CN" baseline="-25000"/>
                <a:t>L</a:t>
              </a:r>
              <a:endParaRPr kumimoji="1" lang="en-US" altLang="zh-CN"/>
            </a:p>
          </p:txBody>
        </p:sp>
        <p:sp>
          <p:nvSpPr>
            <p:cNvPr id="48169" name="Text Box 35"/>
            <p:cNvSpPr txBox="1">
              <a:spLocks noChangeArrowheads="1"/>
            </p:cNvSpPr>
            <p:nvPr/>
          </p:nvSpPr>
          <p:spPr bwMode="auto">
            <a:xfrm>
              <a:off x="623" y="405"/>
              <a:ext cx="284"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i="1"/>
                <a:t>+</a:t>
              </a:r>
            </a:p>
            <a:p>
              <a:pPr eaLnBrk="1" hangingPunct="1"/>
              <a:r>
                <a:rPr kumimoji="1" lang="en-US" altLang="zh-CN" sz="2800" i="1"/>
                <a:t>u</a:t>
              </a:r>
              <a:r>
                <a:rPr kumimoji="1" lang="en-US" altLang="zh-CN" sz="2800" baseline="-25000"/>
                <a:t>i</a:t>
              </a:r>
            </a:p>
            <a:p>
              <a:pPr eaLnBrk="1" hangingPunct="1"/>
              <a:r>
                <a:rPr kumimoji="1" lang="en-US" altLang="zh-CN" sz="2800"/>
                <a:t>_</a:t>
              </a:r>
            </a:p>
          </p:txBody>
        </p:sp>
        <p:sp>
          <p:nvSpPr>
            <p:cNvPr id="48170" name="Text Box 36"/>
            <p:cNvSpPr txBox="1">
              <a:spLocks noChangeArrowheads="1"/>
            </p:cNvSpPr>
            <p:nvPr/>
          </p:nvSpPr>
          <p:spPr bwMode="auto">
            <a:xfrm>
              <a:off x="3528" y="405"/>
              <a:ext cx="318"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i="1"/>
                <a:t>+</a:t>
              </a:r>
            </a:p>
            <a:p>
              <a:pPr eaLnBrk="1" hangingPunct="1"/>
              <a:r>
                <a:rPr kumimoji="1" lang="en-US" altLang="zh-CN" sz="2800" i="1"/>
                <a:t>u</a:t>
              </a:r>
              <a:r>
                <a:rPr kumimoji="1" lang="en-US" altLang="zh-CN" sz="2800" baseline="-25000"/>
                <a:t>o</a:t>
              </a:r>
            </a:p>
            <a:p>
              <a:pPr eaLnBrk="1" hangingPunct="1"/>
              <a:r>
                <a:rPr kumimoji="1" lang="en-US" altLang="zh-CN" sz="2800" i="1"/>
                <a:t>_</a:t>
              </a:r>
            </a:p>
          </p:txBody>
        </p:sp>
      </p:grpSp>
      <p:sp>
        <p:nvSpPr>
          <p:cNvPr id="287781" name="Text Box 37"/>
          <p:cNvSpPr txBox="1">
            <a:spLocks noChangeArrowheads="1"/>
          </p:cNvSpPr>
          <p:nvPr/>
        </p:nvSpPr>
        <p:spPr bwMode="auto">
          <a:xfrm>
            <a:off x="6293752" y="2500304"/>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R′</a:t>
            </a:r>
            <a:r>
              <a:rPr kumimoji="1" lang="en-US" altLang="zh-CN" baseline="-25000"/>
              <a:t>G</a:t>
            </a:r>
            <a:r>
              <a:rPr kumimoji="1" lang="en-US" altLang="zh-CN" i="1"/>
              <a:t>= R</a:t>
            </a:r>
            <a:r>
              <a:rPr kumimoji="1" lang="en-US" altLang="zh-CN" baseline="-25000"/>
              <a:t>G</a:t>
            </a:r>
            <a:r>
              <a:rPr kumimoji="1" lang="en-US" altLang="zh-CN" i="1"/>
              <a:t>+ R</a:t>
            </a:r>
            <a:r>
              <a:rPr kumimoji="1" lang="en-US" altLang="zh-CN" baseline="-25000"/>
              <a:t>1</a:t>
            </a:r>
            <a:r>
              <a:rPr kumimoji="1" lang="en-US" altLang="zh-CN"/>
              <a:t>||</a:t>
            </a:r>
            <a:r>
              <a:rPr kumimoji="1" lang="en-US" altLang="zh-CN" i="1"/>
              <a:t>R</a:t>
            </a:r>
            <a:r>
              <a:rPr kumimoji="1" lang="en-US" altLang="zh-CN" baseline="-25000"/>
              <a:t>2</a:t>
            </a:r>
            <a:endParaRPr kumimoji="1" lang="en-US" altLang="zh-CN" i="1" baseline="-25000"/>
          </a:p>
        </p:txBody>
      </p:sp>
      <p:sp>
        <p:nvSpPr>
          <p:cNvPr id="287782" name="Text Box 38"/>
          <p:cNvSpPr txBox="1">
            <a:spLocks noChangeArrowheads="1"/>
          </p:cNvSpPr>
          <p:nvPr/>
        </p:nvSpPr>
        <p:spPr bwMode="auto">
          <a:xfrm>
            <a:off x="791477" y="2082791"/>
            <a:ext cx="246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i="1"/>
              <a:t>u</a:t>
            </a:r>
            <a:r>
              <a:rPr kumimoji="1" lang="en-US" altLang="zh-CN" sz="2800" baseline="-25000"/>
              <a:t>o</a:t>
            </a:r>
            <a:r>
              <a:rPr kumimoji="1" lang="en-US" altLang="zh-CN" sz="2800"/>
              <a:t>=</a:t>
            </a:r>
            <a:r>
              <a:rPr kumimoji="1" lang="en-US" altLang="zh-CN" sz="2800" i="1"/>
              <a:t>g</a:t>
            </a:r>
            <a:r>
              <a:rPr kumimoji="1" lang="en-US" altLang="zh-CN" sz="2800" baseline="-25000"/>
              <a:t>m</a:t>
            </a:r>
            <a:r>
              <a:rPr kumimoji="1" lang="en-US" altLang="zh-CN" sz="2800" i="1"/>
              <a:t>u</a:t>
            </a:r>
            <a:r>
              <a:rPr kumimoji="1" lang="en-US" altLang="zh-CN" sz="2800" baseline="-25000"/>
              <a:t>gs</a:t>
            </a:r>
            <a:r>
              <a:rPr kumimoji="1" lang="en-US" altLang="zh-CN" sz="2800" i="1"/>
              <a:t>R</a:t>
            </a:r>
            <a:r>
              <a:rPr kumimoji="1" lang="en-US" altLang="zh-CN" sz="2800" baseline="-25000"/>
              <a:t>S</a:t>
            </a:r>
            <a:r>
              <a:rPr kumimoji="1" lang="en-US" altLang="zh-CN" sz="2800"/>
              <a:t>//</a:t>
            </a:r>
            <a:r>
              <a:rPr kumimoji="1" lang="en-US" altLang="zh-CN" sz="2800" i="1"/>
              <a:t>R</a:t>
            </a:r>
            <a:r>
              <a:rPr kumimoji="1" lang="en-US" altLang="zh-CN" sz="2800" baseline="-25000"/>
              <a:t>L</a:t>
            </a:r>
            <a:endParaRPr kumimoji="1" lang="en-US" altLang="zh-CN" sz="2800"/>
          </a:p>
        </p:txBody>
      </p:sp>
      <p:sp>
        <p:nvSpPr>
          <p:cNvPr id="287783" name="Text Box 39"/>
          <p:cNvSpPr txBox="1">
            <a:spLocks noChangeArrowheads="1"/>
          </p:cNvSpPr>
          <p:nvPr/>
        </p:nvSpPr>
        <p:spPr bwMode="auto">
          <a:xfrm>
            <a:off x="791477" y="2613016"/>
            <a:ext cx="2074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800" i="1"/>
              <a:t>u</a:t>
            </a:r>
            <a:r>
              <a:rPr kumimoji="1" lang="en-US" altLang="en-US" sz="2800" baseline="-25000"/>
              <a:t>i</a:t>
            </a:r>
            <a:r>
              <a:rPr kumimoji="1" lang="en-US" altLang="en-US" sz="2800" i="1"/>
              <a:t>=u</a:t>
            </a:r>
            <a:r>
              <a:rPr kumimoji="1" lang="en-US" altLang="en-US" sz="2800" baseline="-25000"/>
              <a:t>o</a:t>
            </a:r>
            <a:r>
              <a:rPr kumimoji="1" lang="en-US" altLang="en-US" sz="2800"/>
              <a:t>+</a:t>
            </a:r>
            <a:r>
              <a:rPr kumimoji="1" lang="en-US" altLang="en-US" sz="2800" i="1"/>
              <a:t>u</a:t>
            </a:r>
            <a:r>
              <a:rPr kumimoji="1" lang="en-US" altLang="en-US" sz="2800" baseline="-25000"/>
              <a:t>gs</a:t>
            </a:r>
            <a:endParaRPr kumimoji="1" lang="en-US" altLang="zh-CN" sz="2800"/>
          </a:p>
        </p:txBody>
      </p:sp>
      <p:sp>
        <p:nvSpPr>
          <p:cNvPr id="287784" name="Rectangle 40"/>
          <p:cNvSpPr>
            <a:spLocks noChangeArrowheads="1"/>
          </p:cNvSpPr>
          <p:nvPr/>
        </p:nvSpPr>
        <p:spPr bwMode="auto">
          <a:xfrm>
            <a:off x="791477" y="3143241"/>
            <a:ext cx="5783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en-US" sz="2800" i="1"/>
              <a:t>u</a:t>
            </a:r>
            <a:r>
              <a:rPr kumimoji="1" lang="en-US" altLang="en-US" sz="2800" baseline="-25000"/>
              <a:t>i</a:t>
            </a:r>
            <a:r>
              <a:rPr kumimoji="1" lang="en-US" altLang="en-US" sz="2800" i="1"/>
              <a:t>= </a:t>
            </a:r>
            <a:r>
              <a:rPr kumimoji="1" lang="en-US" altLang="zh-CN" sz="2800" i="1"/>
              <a:t>g</a:t>
            </a:r>
            <a:r>
              <a:rPr kumimoji="1" lang="en-US" altLang="zh-CN" sz="2800" baseline="-25000"/>
              <a:t>m</a:t>
            </a:r>
            <a:r>
              <a:rPr kumimoji="1" lang="en-US" altLang="zh-CN" sz="2800" i="1"/>
              <a:t>u</a:t>
            </a:r>
            <a:r>
              <a:rPr kumimoji="1" lang="en-US" altLang="zh-CN" sz="2800" baseline="-25000"/>
              <a:t>gs</a:t>
            </a:r>
            <a:r>
              <a:rPr kumimoji="1" lang="en-US" altLang="zh-CN" sz="2800" i="1"/>
              <a:t>R</a:t>
            </a:r>
            <a:r>
              <a:rPr kumimoji="1" lang="en-US" altLang="zh-CN" sz="2800" baseline="-25000"/>
              <a:t>S</a:t>
            </a:r>
            <a:r>
              <a:rPr kumimoji="1" lang="en-US" altLang="zh-CN" sz="2800"/>
              <a:t>//</a:t>
            </a:r>
            <a:r>
              <a:rPr kumimoji="1" lang="en-US" altLang="zh-CN" sz="2800" i="1"/>
              <a:t>R</a:t>
            </a:r>
            <a:r>
              <a:rPr kumimoji="1" lang="en-US" altLang="zh-CN" sz="2800" baseline="-25000"/>
              <a:t>L</a:t>
            </a:r>
            <a:r>
              <a:rPr kumimoji="1" lang="en-US" altLang="en-US" sz="2800" i="1"/>
              <a:t> +u</a:t>
            </a:r>
            <a:r>
              <a:rPr kumimoji="1" lang="en-US" altLang="en-US" sz="2800" baseline="-25000"/>
              <a:t>gs</a:t>
            </a:r>
            <a:r>
              <a:rPr kumimoji="1" lang="en-US" altLang="en-US" sz="2800" i="1"/>
              <a:t>=</a:t>
            </a:r>
            <a:r>
              <a:rPr kumimoji="1" lang="en-US" altLang="zh-CN" sz="2800"/>
              <a:t>(1+</a:t>
            </a:r>
            <a:r>
              <a:rPr kumimoji="1" lang="en-US" altLang="zh-CN" sz="2800" i="1"/>
              <a:t>g</a:t>
            </a:r>
            <a:r>
              <a:rPr kumimoji="1" lang="en-US" altLang="zh-CN" sz="2800" baseline="-25000"/>
              <a:t>m</a:t>
            </a:r>
            <a:r>
              <a:rPr kumimoji="1" lang="en-US" altLang="zh-CN" sz="2800" i="1"/>
              <a:t>R</a:t>
            </a:r>
            <a:r>
              <a:rPr kumimoji="1" lang="en-US" altLang="zh-CN" sz="2800" baseline="-25000"/>
              <a:t>S</a:t>
            </a:r>
            <a:r>
              <a:rPr kumimoji="1" lang="en-US" altLang="zh-CN" sz="2800"/>
              <a:t>//</a:t>
            </a:r>
            <a:r>
              <a:rPr kumimoji="1" lang="en-US" altLang="zh-CN" sz="2800" i="1"/>
              <a:t>R</a:t>
            </a:r>
            <a:r>
              <a:rPr kumimoji="1" lang="en-US" altLang="zh-CN" sz="2800" baseline="-25000"/>
              <a:t>L</a:t>
            </a:r>
            <a:r>
              <a:rPr kumimoji="1" lang="en-US" altLang="zh-CN" sz="2800"/>
              <a:t>)</a:t>
            </a:r>
            <a:r>
              <a:rPr kumimoji="1" lang="en-US" altLang="zh-CN" sz="2800" i="1"/>
              <a:t>u</a:t>
            </a:r>
            <a:r>
              <a:rPr kumimoji="1" lang="en-US" altLang="zh-CN" sz="2800" baseline="-25000"/>
              <a:t>gs</a:t>
            </a:r>
          </a:p>
        </p:txBody>
      </p:sp>
      <p:sp>
        <p:nvSpPr>
          <p:cNvPr id="287785" name="Text Box 41"/>
          <p:cNvSpPr txBox="1">
            <a:spLocks noChangeArrowheads="1"/>
          </p:cNvSpPr>
          <p:nvPr/>
        </p:nvSpPr>
        <p:spPr bwMode="auto">
          <a:xfrm>
            <a:off x="669240" y="3797291"/>
            <a:ext cx="171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放大倍数：</a:t>
            </a:r>
            <a:endParaRPr kumimoji="1" lang="zh-CN" altLang="zh-CN"/>
          </a:p>
        </p:txBody>
      </p:sp>
      <p:graphicFrame>
        <p:nvGraphicFramePr>
          <p:cNvPr id="287786" name="Object 2"/>
          <p:cNvGraphicFramePr>
            <a:graphicFrameLocks noChangeAspect="1"/>
          </p:cNvGraphicFramePr>
          <p:nvPr>
            <p:extLst>
              <p:ext uri="{D42A27DB-BD31-4B8C-83A1-F6EECF244321}">
                <p14:modId xmlns:p14="http://schemas.microsoft.com/office/powerpoint/2010/main" val="3025260520"/>
              </p:ext>
            </p:extLst>
          </p:nvPr>
        </p:nvGraphicFramePr>
        <p:xfrm>
          <a:off x="2493277" y="3651241"/>
          <a:ext cx="3457575" cy="914400"/>
        </p:xfrm>
        <a:graphic>
          <a:graphicData uri="http://schemas.openxmlformats.org/presentationml/2006/ole">
            <mc:AlternateContent xmlns:mc="http://schemas.openxmlformats.org/markup-compatibility/2006">
              <mc:Choice xmlns:v="urn:schemas-microsoft-com:vml" Requires="v">
                <p:oleObj spid="_x0000_s48315" name="Equation" r:id="rId3" imgW="1726920" imgH="457200" progId="Equation.DSMT4">
                  <p:embed/>
                </p:oleObj>
              </mc:Choice>
              <mc:Fallback>
                <p:oleObj name="Equation" r:id="rId3" imgW="172692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277" y="3651241"/>
                        <a:ext cx="345757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787" name="Text Box 43"/>
          <p:cNvSpPr txBox="1">
            <a:spLocks noChangeArrowheads="1"/>
          </p:cNvSpPr>
          <p:nvPr/>
        </p:nvSpPr>
        <p:spPr bwMode="auto">
          <a:xfrm>
            <a:off x="669240" y="4541829"/>
            <a:ext cx="171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输入电阻：</a:t>
            </a:r>
          </a:p>
        </p:txBody>
      </p:sp>
      <p:sp>
        <p:nvSpPr>
          <p:cNvPr id="287788" name="Text Box 44"/>
          <p:cNvSpPr txBox="1">
            <a:spLocks noChangeArrowheads="1"/>
          </p:cNvSpPr>
          <p:nvPr/>
        </p:nvSpPr>
        <p:spPr bwMode="auto">
          <a:xfrm>
            <a:off x="2393265" y="4497379"/>
            <a:ext cx="107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r</a:t>
            </a:r>
            <a:r>
              <a:rPr kumimoji="1" lang="en-US" altLang="zh-CN" baseline="-25000"/>
              <a:t>i</a:t>
            </a:r>
            <a:r>
              <a:rPr kumimoji="1" lang="en-US" altLang="zh-CN" i="1"/>
              <a:t>= R′</a:t>
            </a:r>
            <a:r>
              <a:rPr kumimoji="1" lang="en-US" altLang="zh-CN" baseline="-25000"/>
              <a:t>G</a:t>
            </a:r>
          </a:p>
        </p:txBody>
      </p:sp>
      <p:sp>
        <p:nvSpPr>
          <p:cNvPr id="287789" name="Text Box 45"/>
          <p:cNvSpPr txBox="1">
            <a:spLocks noChangeArrowheads="1"/>
          </p:cNvSpPr>
          <p:nvPr/>
        </p:nvSpPr>
        <p:spPr bwMode="auto">
          <a:xfrm>
            <a:off x="669240" y="5333991"/>
            <a:ext cx="171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输出电阻：</a:t>
            </a:r>
          </a:p>
        </p:txBody>
      </p:sp>
      <p:sp>
        <p:nvSpPr>
          <p:cNvPr id="287790" name="Text Box 46"/>
          <p:cNvSpPr txBox="1">
            <a:spLocks noChangeArrowheads="1"/>
          </p:cNvSpPr>
          <p:nvPr/>
        </p:nvSpPr>
        <p:spPr bwMode="auto">
          <a:xfrm>
            <a:off x="500965" y="744529"/>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动态分析</a:t>
            </a:r>
          </a:p>
        </p:txBody>
      </p:sp>
      <p:graphicFrame>
        <p:nvGraphicFramePr>
          <p:cNvPr id="287791" name="Object 3"/>
          <p:cNvGraphicFramePr>
            <a:graphicFrameLocks noChangeAspect="1"/>
          </p:cNvGraphicFramePr>
          <p:nvPr>
            <p:extLst>
              <p:ext uri="{D42A27DB-BD31-4B8C-83A1-F6EECF244321}">
                <p14:modId xmlns:p14="http://schemas.microsoft.com/office/powerpoint/2010/main" val="1226459060"/>
              </p:ext>
            </p:extLst>
          </p:nvPr>
        </p:nvGraphicFramePr>
        <p:xfrm>
          <a:off x="2305952" y="5086341"/>
          <a:ext cx="4465638" cy="1347788"/>
        </p:xfrm>
        <a:graphic>
          <a:graphicData uri="http://schemas.openxmlformats.org/presentationml/2006/ole">
            <mc:AlternateContent xmlns:mc="http://schemas.openxmlformats.org/markup-compatibility/2006">
              <mc:Choice xmlns:v="urn:schemas-microsoft-com:vml" Requires="v">
                <p:oleObj spid="_x0000_s48316" name="Equation" r:id="rId5" imgW="2273040" imgH="685800" progId="Equation.DSMT4">
                  <p:embed/>
                </p:oleObj>
              </mc:Choice>
              <mc:Fallback>
                <p:oleObj name="Equation" r:id="rId5" imgW="2273040" imgH="685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5952" y="5086341"/>
                        <a:ext cx="4465638" cy="134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792" name="Rectangle 48"/>
          <p:cNvSpPr>
            <a:spLocks noChangeArrowheads="1"/>
          </p:cNvSpPr>
          <p:nvPr/>
        </p:nvSpPr>
        <p:spPr bwMode="auto">
          <a:xfrm>
            <a:off x="581927" y="1243004"/>
            <a:ext cx="28336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pPr algn="just">
              <a:spcBef>
                <a:spcPct val="50000"/>
              </a:spcBef>
            </a:pPr>
            <a:r>
              <a:rPr kumimoji="1" lang="zh-CN" altLang="en-US"/>
              <a:t>作出放大电路的小信号等效电路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7790"/>
                                        </p:tgtEl>
                                        <p:attrNameLst>
                                          <p:attrName>style.visibility</p:attrName>
                                        </p:attrNameLst>
                                      </p:cBhvr>
                                      <p:to>
                                        <p:strVal val="visible"/>
                                      </p:to>
                                    </p:set>
                                    <p:animEffect transition="in" filter="wipe(left)">
                                      <p:cBhvr>
                                        <p:cTn id="7" dur="500"/>
                                        <p:tgtEl>
                                          <p:spTgt spid="28779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7792"/>
                                        </p:tgtEl>
                                        <p:attrNameLst>
                                          <p:attrName>style.visibility</p:attrName>
                                        </p:attrNameLst>
                                      </p:cBhvr>
                                      <p:to>
                                        <p:strVal val="visible"/>
                                      </p:to>
                                    </p:set>
                                    <p:animEffect transition="in" filter="wipe(left)">
                                      <p:cBhvr>
                                        <p:cTn id="11" dur="500"/>
                                        <p:tgtEl>
                                          <p:spTgt spid="28779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7781"/>
                                        </p:tgtEl>
                                        <p:attrNameLst>
                                          <p:attrName>style.visibility</p:attrName>
                                        </p:attrNameLst>
                                      </p:cBhvr>
                                      <p:to>
                                        <p:strVal val="visible"/>
                                      </p:to>
                                    </p:set>
                                    <p:animEffect transition="in" filter="wipe(left)">
                                      <p:cBhvr>
                                        <p:cTn id="19" dur="500"/>
                                        <p:tgtEl>
                                          <p:spTgt spid="28778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87782"/>
                                        </p:tgtEl>
                                        <p:attrNameLst>
                                          <p:attrName>style.visibility</p:attrName>
                                        </p:attrNameLst>
                                      </p:cBhvr>
                                      <p:to>
                                        <p:strVal val="visible"/>
                                      </p:to>
                                    </p:set>
                                    <p:animEffect transition="in" filter="wipe(left)">
                                      <p:cBhvr>
                                        <p:cTn id="24" dur="500"/>
                                        <p:tgtEl>
                                          <p:spTgt spid="28778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87783"/>
                                        </p:tgtEl>
                                        <p:attrNameLst>
                                          <p:attrName>style.visibility</p:attrName>
                                        </p:attrNameLst>
                                      </p:cBhvr>
                                      <p:to>
                                        <p:strVal val="visible"/>
                                      </p:to>
                                    </p:set>
                                    <p:animEffect transition="in" filter="wipe(left)">
                                      <p:cBhvr>
                                        <p:cTn id="29" dur="500"/>
                                        <p:tgtEl>
                                          <p:spTgt spid="28778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87784"/>
                                        </p:tgtEl>
                                        <p:attrNameLst>
                                          <p:attrName>style.visibility</p:attrName>
                                        </p:attrNameLst>
                                      </p:cBhvr>
                                      <p:to>
                                        <p:strVal val="visible"/>
                                      </p:to>
                                    </p:set>
                                    <p:animEffect transition="in" filter="wipe(left)">
                                      <p:cBhvr>
                                        <p:cTn id="34" dur="500"/>
                                        <p:tgtEl>
                                          <p:spTgt spid="28778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87785"/>
                                        </p:tgtEl>
                                        <p:attrNameLst>
                                          <p:attrName>style.visibility</p:attrName>
                                        </p:attrNameLst>
                                      </p:cBhvr>
                                      <p:to>
                                        <p:strVal val="visible"/>
                                      </p:to>
                                    </p:set>
                                    <p:animEffect transition="in" filter="wipe(left)">
                                      <p:cBhvr>
                                        <p:cTn id="39" dur="500"/>
                                        <p:tgtEl>
                                          <p:spTgt spid="287785"/>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287786"/>
                                        </p:tgtEl>
                                        <p:attrNameLst>
                                          <p:attrName>style.visibility</p:attrName>
                                        </p:attrNameLst>
                                      </p:cBhvr>
                                      <p:to>
                                        <p:strVal val="visible"/>
                                      </p:to>
                                    </p:set>
                                    <p:animEffect transition="in" filter="wipe(left)">
                                      <p:cBhvr>
                                        <p:cTn id="43" dur="500"/>
                                        <p:tgtEl>
                                          <p:spTgt spid="28778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87787"/>
                                        </p:tgtEl>
                                        <p:attrNameLst>
                                          <p:attrName>style.visibility</p:attrName>
                                        </p:attrNameLst>
                                      </p:cBhvr>
                                      <p:to>
                                        <p:strVal val="visible"/>
                                      </p:to>
                                    </p:set>
                                    <p:animEffect transition="in" filter="wipe(left)">
                                      <p:cBhvr>
                                        <p:cTn id="48" dur="500"/>
                                        <p:tgtEl>
                                          <p:spTgt spid="287787"/>
                                        </p:tgtEl>
                                      </p:cBhvr>
                                    </p:animEffect>
                                  </p:childTnLst>
                                </p:cTn>
                              </p:par>
                            </p:childTnLst>
                          </p:cTn>
                        </p:par>
                        <p:par>
                          <p:cTn id="49" fill="hold" nodeType="afterGroup">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87788"/>
                                        </p:tgtEl>
                                        <p:attrNameLst>
                                          <p:attrName>style.visibility</p:attrName>
                                        </p:attrNameLst>
                                      </p:cBhvr>
                                      <p:to>
                                        <p:strVal val="visible"/>
                                      </p:to>
                                    </p:set>
                                    <p:animEffect transition="in" filter="wipe(left)">
                                      <p:cBhvr>
                                        <p:cTn id="52" dur="500"/>
                                        <p:tgtEl>
                                          <p:spTgt spid="28778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7789"/>
                                        </p:tgtEl>
                                        <p:attrNameLst>
                                          <p:attrName>style.visibility</p:attrName>
                                        </p:attrNameLst>
                                      </p:cBhvr>
                                      <p:to>
                                        <p:strVal val="visible"/>
                                      </p:to>
                                    </p:set>
                                    <p:animEffect transition="in" filter="wipe(left)">
                                      <p:cBhvr>
                                        <p:cTn id="57" dur="500"/>
                                        <p:tgtEl>
                                          <p:spTgt spid="287789"/>
                                        </p:tgtEl>
                                      </p:cBhvr>
                                    </p:animEffect>
                                  </p:childTnLst>
                                </p:cTn>
                              </p:par>
                            </p:childTnLst>
                          </p:cTn>
                        </p:par>
                        <p:par>
                          <p:cTn id="58" fill="hold" nodeType="afterGroup">
                            <p:stCondLst>
                              <p:cond delay="500"/>
                            </p:stCondLst>
                            <p:childTnLst>
                              <p:par>
                                <p:cTn id="59" presetID="22" presetClass="entr" presetSubtype="8" fill="hold" nodeType="afterEffect">
                                  <p:stCondLst>
                                    <p:cond delay="0"/>
                                  </p:stCondLst>
                                  <p:childTnLst>
                                    <p:set>
                                      <p:cBhvr>
                                        <p:cTn id="60" dur="1" fill="hold">
                                          <p:stCondLst>
                                            <p:cond delay="0"/>
                                          </p:stCondLst>
                                        </p:cTn>
                                        <p:tgtEl>
                                          <p:spTgt spid="287791"/>
                                        </p:tgtEl>
                                        <p:attrNameLst>
                                          <p:attrName>style.visibility</p:attrName>
                                        </p:attrNameLst>
                                      </p:cBhvr>
                                      <p:to>
                                        <p:strVal val="visible"/>
                                      </p:to>
                                    </p:set>
                                    <p:animEffect transition="in" filter="wipe(left)">
                                      <p:cBhvr>
                                        <p:cTn id="61" dur="500"/>
                                        <p:tgtEl>
                                          <p:spTgt spid="287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81" grpId="0" autoUpdateAnimBg="0"/>
      <p:bldP spid="287782" grpId="0" autoUpdateAnimBg="0"/>
      <p:bldP spid="287783" grpId="0" autoUpdateAnimBg="0"/>
      <p:bldP spid="287784" grpId="0" autoUpdateAnimBg="0"/>
      <p:bldP spid="287785" grpId="0" autoUpdateAnimBg="0"/>
      <p:bldP spid="287787" grpId="0" autoUpdateAnimBg="0"/>
      <p:bldP spid="287788" grpId="0" autoUpdateAnimBg="0"/>
      <p:bldP spid="287789" grpId="0" autoUpdateAnimBg="0"/>
      <p:bldP spid="287790" grpId="0"/>
      <p:bldP spid="28779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ltLang="zh-CN" sz="3200" dirty="0" smtClean="0">
                <a:ea typeface="宋体" charset="-122"/>
              </a:rPr>
              <a:t>6.5.2 </a:t>
            </a:r>
            <a:r>
              <a:rPr lang="zh-CN" altLang="en-US" sz="3200" dirty="0" smtClean="0">
                <a:ea typeface="宋体" charset="-122"/>
              </a:rPr>
              <a:t>场效应管放大电路的动态分析（续</a:t>
            </a:r>
            <a:r>
              <a:rPr lang="en-US" altLang="zh-CN" sz="3200" dirty="0" smtClean="0">
                <a:ea typeface="宋体" charset="-122"/>
              </a:rPr>
              <a:t>6</a:t>
            </a:r>
            <a:r>
              <a:rPr lang="zh-CN" altLang="en-US" sz="3200" dirty="0" smtClean="0">
                <a:ea typeface="宋体" charset="-122"/>
              </a:rPr>
              <a:t>）</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108</a:t>
            </a:fld>
            <a:endParaRPr lang="zh-CN" altLang="en-US"/>
          </a:p>
        </p:txBody>
      </p:sp>
      <p:pic>
        <p:nvPicPr>
          <p:cNvPr id="134147" name="Picture 6">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225" y="1252760"/>
            <a:ext cx="7085013"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34148" name="Rectangle 7"/>
          <p:cNvSpPr>
            <a:spLocks noChangeArrowheads="1"/>
          </p:cNvSpPr>
          <p:nvPr/>
        </p:nvSpPr>
        <p:spPr bwMode="auto">
          <a:xfrm>
            <a:off x="2619375" y="801910"/>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lang="zh-CN" altLang="en-US" dirty="0">
                <a:solidFill>
                  <a:srgbClr val="000000"/>
                </a:solidFill>
              </a:rPr>
              <a:t>源极输出器</a:t>
            </a:r>
            <a:r>
              <a:rPr lang="en-US" altLang="zh-CN" dirty="0">
                <a:solidFill>
                  <a:srgbClr val="000000"/>
                </a:solidFill>
              </a:rPr>
              <a:t>Multisim</a:t>
            </a:r>
            <a:r>
              <a:rPr lang="zh-CN" altLang="en-US" dirty="0">
                <a:solidFill>
                  <a:srgbClr val="000000"/>
                </a:solidFill>
              </a:rPr>
              <a:t>仿真实验</a:t>
            </a:r>
          </a:p>
        </p:txBody>
      </p:sp>
    </p:spTree>
  </p:cSld>
  <p:clrMapOvr>
    <a:masterClrMapping/>
  </p:clrMapOvr>
  <p:transition>
    <p:rand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ltLang="zh-CN" sz="2800" dirty="0" smtClean="0">
                <a:ea typeface="宋体" charset="-122"/>
              </a:rPr>
              <a:t>6.5.3 </a:t>
            </a:r>
            <a:r>
              <a:rPr lang="zh-CN" altLang="zh-CN" sz="2800" dirty="0" smtClean="0">
                <a:ea typeface="宋体" charset="-122"/>
              </a:rPr>
              <a:t>场效应</a:t>
            </a:r>
            <a:r>
              <a:rPr lang="zh-CN" altLang="en-US" sz="2800" dirty="0" smtClean="0">
                <a:ea typeface="宋体" charset="-122"/>
              </a:rPr>
              <a:t>管</a:t>
            </a:r>
            <a:r>
              <a:rPr lang="zh-CN" altLang="zh-CN" sz="2800" dirty="0" smtClean="0">
                <a:ea typeface="宋体" charset="-122"/>
              </a:rPr>
              <a:t>放大与</a:t>
            </a:r>
            <a:r>
              <a:rPr lang="zh-CN" altLang="en-US" sz="2800" dirty="0" smtClean="0">
                <a:ea typeface="宋体" charset="-122"/>
              </a:rPr>
              <a:t>晶体管</a:t>
            </a:r>
            <a:r>
              <a:rPr lang="zh-CN" altLang="zh-CN" sz="2800" dirty="0" smtClean="0">
                <a:ea typeface="宋体" charset="-122"/>
              </a:rPr>
              <a:t>放大的比较</a:t>
            </a:r>
            <a:endParaRPr lang="zh-CN" altLang="en-US" sz="28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109</a:t>
            </a:fld>
            <a:endParaRPr lang="zh-CN" altLang="en-US"/>
          </a:p>
        </p:txBody>
      </p:sp>
      <p:sp>
        <p:nvSpPr>
          <p:cNvPr id="289796" name="Text Box 4"/>
          <p:cNvSpPr txBox="1">
            <a:spLocks noChangeArrowheads="1"/>
          </p:cNvSpPr>
          <p:nvPr/>
        </p:nvSpPr>
        <p:spPr bwMode="auto">
          <a:xfrm>
            <a:off x="694189" y="1196906"/>
            <a:ext cx="835183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场效应管是利用导电沟道中多数载流于的受控变化规律工作的，少数载流子不参与导电过程</a:t>
            </a:r>
            <a:r>
              <a:rPr kumimoji="1" lang="en-US" altLang="zh-CN" dirty="0"/>
              <a:t>(</a:t>
            </a:r>
            <a:r>
              <a:rPr kumimoji="1" lang="zh-CN" altLang="en-US" dirty="0"/>
              <a:t>称为单极型晶体三极管</a:t>
            </a:r>
            <a:r>
              <a:rPr kumimoji="1" lang="en-US" altLang="zh-CN" dirty="0"/>
              <a:t>)</a:t>
            </a:r>
            <a:r>
              <a:rPr kumimoji="1" lang="zh-CN" altLang="en-US" dirty="0"/>
              <a:t>，故温度稳定性和抗射线干扰的能力较好。选择合适的工作点时其温度系数可为零。</a:t>
            </a:r>
          </a:p>
        </p:txBody>
      </p:sp>
      <p:sp>
        <p:nvSpPr>
          <p:cNvPr id="289797" name="Text Box 5"/>
          <p:cNvSpPr txBox="1">
            <a:spLocks noChangeArrowheads="1"/>
          </p:cNvSpPr>
          <p:nvPr/>
        </p:nvSpPr>
        <p:spPr bwMode="auto">
          <a:xfrm>
            <a:off x="511626" y="3174582"/>
            <a:ext cx="8326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场效应管是压控器件，容易做成高输入电阻的放大电路。</a:t>
            </a:r>
          </a:p>
        </p:txBody>
      </p:sp>
      <p:sp>
        <p:nvSpPr>
          <p:cNvPr id="289798" name="Text Box 6"/>
          <p:cNvSpPr txBox="1">
            <a:spLocks noChangeArrowheads="1"/>
          </p:cNvSpPr>
          <p:nvPr/>
        </p:nvSpPr>
        <p:spPr bwMode="auto">
          <a:xfrm>
            <a:off x="479876" y="4039420"/>
            <a:ext cx="81692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68325"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r>
              <a:rPr kumimoji="1" lang="zh-CN" altLang="en-US" dirty="0"/>
              <a:t>因为</a:t>
            </a:r>
            <a:r>
              <a:rPr kumimoji="1" lang="en-US" altLang="zh-CN" dirty="0"/>
              <a:t>BJT</a:t>
            </a:r>
            <a:r>
              <a:rPr kumimoji="1" lang="zh-CN" altLang="en-US" dirty="0"/>
              <a:t>的跨导（</a:t>
            </a:r>
            <a:r>
              <a:rPr kumimoji="1" lang="zh-CN" altLang="en-US" dirty="0" smtClean="0"/>
              <a:t>几十</a:t>
            </a:r>
            <a:r>
              <a:rPr kumimoji="1" lang="en-US" altLang="zh-CN" dirty="0" err="1" smtClean="0"/>
              <a:t>mS</a:t>
            </a:r>
            <a:r>
              <a:rPr kumimoji="1" lang="zh-CN" altLang="en-US" dirty="0" smtClean="0"/>
              <a:t>）</a:t>
            </a:r>
            <a:r>
              <a:rPr kumimoji="1" lang="zh-CN" altLang="en-US" dirty="0"/>
              <a:t>一般比</a:t>
            </a:r>
            <a:r>
              <a:rPr kumimoji="1" lang="en-US" altLang="zh-CN" dirty="0"/>
              <a:t>FET</a:t>
            </a:r>
            <a:r>
              <a:rPr kumimoji="1" lang="zh-CN" altLang="en-US" dirty="0"/>
              <a:t>的跨导（</a:t>
            </a:r>
            <a:r>
              <a:rPr kumimoji="1" lang="zh-CN" altLang="en-US" dirty="0" smtClean="0"/>
              <a:t>十几</a:t>
            </a:r>
            <a:r>
              <a:rPr kumimoji="1" lang="en-US" altLang="zh-CN" dirty="0" err="1" smtClean="0"/>
              <a:t>mS</a:t>
            </a:r>
            <a:r>
              <a:rPr kumimoji="1" lang="zh-CN" altLang="en-US" dirty="0" smtClean="0"/>
              <a:t>）</a:t>
            </a:r>
            <a:r>
              <a:rPr kumimoji="1" lang="zh-CN" altLang="en-US" dirty="0"/>
              <a:t>大，在相同工作电流</a:t>
            </a:r>
            <a:r>
              <a:rPr kumimoji="1" lang="en-US" altLang="zh-CN" dirty="0"/>
              <a:t>(</a:t>
            </a:r>
            <a:r>
              <a:rPr kumimoji="1" lang="en-US" altLang="zh-CN" i="1" dirty="0"/>
              <a:t>I</a:t>
            </a:r>
            <a:r>
              <a:rPr kumimoji="1" lang="en-US" altLang="zh-CN" baseline="-25000" dirty="0"/>
              <a:t>DQ</a:t>
            </a:r>
            <a:r>
              <a:rPr kumimoji="1" lang="zh-CN" altLang="en-US" i="1" dirty="0"/>
              <a:t>，</a:t>
            </a:r>
            <a:r>
              <a:rPr kumimoji="1" lang="en-US" altLang="zh-CN" i="1" dirty="0"/>
              <a:t>I</a:t>
            </a:r>
            <a:r>
              <a:rPr kumimoji="1" lang="en-US" altLang="zh-CN" baseline="-25000" dirty="0"/>
              <a:t>CQ</a:t>
            </a:r>
            <a:r>
              <a:rPr kumimoji="1" lang="en-US" altLang="zh-CN" dirty="0"/>
              <a:t>)</a:t>
            </a:r>
            <a:r>
              <a:rPr kumimoji="1" lang="zh-CN" altLang="en-US" dirty="0"/>
              <a:t>量级时，若电路参数相同，场效应管放大电路的电压放大倍数低于晶体管放大电路。当信号源内阻不太大时，采用</a:t>
            </a:r>
            <a:r>
              <a:rPr kumimoji="1" lang="en-US" altLang="zh-CN" dirty="0"/>
              <a:t>BJT</a:t>
            </a:r>
            <a:r>
              <a:rPr kumimoji="1" lang="zh-CN" altLang="en-US" dirty="0"/>
              <a:t>管电路可获得较好的放大效果。</a:t>
            </a:r>
          </a:p>
        </p:txBody>
      </p:sp>
      <p:sp>
        <p:nvSpPr>
          <p:cNvPr id="289799" name="Text Box 7"/>
          <p:cNvSpPr txBox="1">
            <a:spLocks noChangeArrowheads="1"/>
          </p:cNvSpPr>
          <p:nvPr/>
        </p:nvSpPr>
        <p:spPr bwMode="auto">
          <a:xfrm>
            <a:off x="281439" y="764487"/>
            <a:ext cx="4471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dirty="0"/>
              <a:t>1. </a:t>
            </a:r>
            <a:r>
              <a:rPr kumimoji="1" lang="zh-CN" altLang="en-US" dirty="0"/>
              <a:t>场效应管放大电路的稳定性好</a:t>
            </a:r>
          </a:p>
        </p:txBody>
      </p:sp>
      <p:sp>
        <p:nvSpPr>
          <p:cNvPr id="289800" name="Text Box 8"/>
          <p:cNvSpPr txBox="1">
            <a:spLocks noChangeArrowheads="1"/>
          </p:cNvSpPr>
          <p:nvPr/>
        </p:nvSpPr>
        <p:spPr bwMode="auto">
          <a:xfrm>
            <a:off x="281439" y="2742163"/>
            <a:ext cx="477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dirty="0"/>
              <a:t>2. </a:t>
            </a:r>
            <a:r>
              <a:rPr kumimoji="1" lang="zh-CN" altLang="en-US" dirty="0"/>
              <a:t>场效应管放大电路的输入电阻高</a:t>
            </a:r>
          </a:p>
        </p:txBody>
      </p:sp>
      <p:sp>
        <p:nvSpPr>
          <p:cNvPr id="289801" name="Text Box 9"/>
          <p:cNvSpPr txBox="1">
            <a:spLocks noChangeArrowheads="1"/>
          </p:cNvSpPr>
          <p:nvPr/>
        </p:nvSpPr>
        <p:spPr bwMode="auto">
          <a:xfrm>
            <a:off x="281439" y="3607001"/>
            <a:ext cx="477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dirty="0"/>
              <a:t>3. </a:t>
            </a:r>
            <a:r>
              <a:rPr kumimoji="1" lang="zh-CN" altLang="en-US" dirty="0"/>
              <a:t>场效应管放大电路的放大能力差</a:t>
            </a:r>
          </a:p>
        </p:txBody>
      </p:sp>
      <p:sp>
        <p:nvSpPr>
          <p:cNvPr id="10" name="Text Box 9"/>
          <p:cNvSpPr txBox="1">
            <a:spLocks noChangeArrowheads="1"/>
          </p:cNvSpPr>
          <p:nvPr/>
        </p:nvSpPr>
        <p:spPr bwMode="auto">
          <a:xfrm>
            <a:off x="177365" y="5952979"/>
            <a:ext cx="51331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dirty="0"/>
              <a:t>4</a:t>
            </a:r>
            <a:r>
              <a:rPr kumimoji="1" lang="en-US" altLang="zh-CN" dirty="0" smtClean="0"/>
              <a:t>. </a:t>
            </a:r>
            <a:r>
              <a:rPr kumimoji="1" lang="zh-CN" altLang="en-US" dirty="0"/>
              <a:t>场效应管放大</a:t>
            </a:r>
            <a:r>
              <a:rPr kumimoji="1" lang="zh-CN" altLang="en-US" dirty="0" smtClean="0"/>
              <a:t>电路的高频性能较差</a:t>
            </a:r>
            <a:endParaRPr kumimoji="1" lang="zh-CN" alt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9799"/>
                                        </p:tgtEl>
                                        <p:attrNameLst>
                                          <p:attrName>style.visibility</p:attrName>
                                        </p:attrNameLst>
                                      </p:cBhvr>
                                      <p:to>
                                        <p:strVal val="visible"/>
                                      </p:to>
                                    </p:set>
                                    <p:anim calcmode="lin" valueType="num">
                                      <p:cBhvr additive="base">
                                        <p:cTn id="7" dur="500" fill="hold"/>
                                        <p:tgtEl>
                                          <p:spTgt spid="289799"/>
                                        </p:tgtEl>
                                        <p:attrNameLst>
                                          <p:attrName>ppt_x</p:attrName>
                                        </p:attrNameLst>
                                      </p:cBhvr>
                                      <p:tavLst>
                                        <p:tav tm="0">
                                          <p:val>
                                            <p:strVal val="#ppt_x"/>
                                          </p:val>
                                        </p:tav>
                                        <p:tav tm="100000">
                                          <p:val>
                                            <p:strVal val="#ppt_x"/>
                                          </p:val>
                                        </p:tav>
                                      </p:tavLst>
                                    </p:anim>
                                    <p:anim calcmode="lin" valueType="num">
                                      <p:cBhvr additive="base">
                                        <p:cTn id="8" dur="500" fill="hold"/>
                                        <p:tgtEl>
                                          <p:spTgt spid="28979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89796"/>
                                        </p:tgtEl>
                                        <p:attrNameLst>
                                          <p:attrName>style.visibility</p:attrName>
                                        </p:attrNameLst>
                                      </p:cBhvr>
                                      <p:to>
                                        <p:strVal val="visible"/>
                                      </p:to>
                                    </p:set>
                                    <p:anim calcmode="lin" valueType="num">
                                      <p:cBhvr additive="base">
                                        <p:cTn id="12" dur="500" fill="hold"/>
                                        <p:tgtEl>
                                          <p:spTgt spid="289796"/>
                                        </p:tgtEl>
                                        <p:attrNameLst>
                                          <p:attrName>ppt_x</p:attrName>
                                        </p:attrNameLst>
                                      </p:cBhvr>
                                      <p:tavLst>
                                        <p:tav tm="0">
                                          <p:val>
                                            <p:strVal val="#ppt_x"/>
                                          </p:val>
                                        </p:tav>
                                        <p:tav tm="100000">
                                          <p:val>
                                            <p:strVal val="#ppt_x"/>
                                          </p:val>
                                        </p:tav>
                                      </p:tavLst>
                                    </p:anim>
                                    <p:anim calcmode="lin" valueType="num">
                                      <p:cBhvr additive="base">
                                        <p:cTn id="13" dur="500" fill="hold"/>
                                        <p:tgtEl>
                                          <p:spTgt spid="28979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89800"/>
                                        </p:tgtEl>
                                        <p:attrNameLst>
                                          <p:attrName>style.visibility</p:attrName>
                                        </p:attrNameLst>
                                      </p:cBhvr>
                                      <p:to>
                                        <p:strVal val="visible"/>
                                      </p:to>
                                    </p:set>
                                    <p:anim calcmode="lin" valueType="num">
                                      <p:cBhvr additive="base">
                                        <p:cTn id="18" dur="500" fill="hold"/>
                                        <p:tgtEl>
                                          <p:spTgt spid="289800"/>
                                        </p:tgtEl>
                                        <p:attrNameLst>
                                          <p:attrName>ppt_x</p:attrName>
                                        </p:attrNameLst>
                                      </p:cBhvr>
                                      <p:tavLst>
                                        <p:tav tm="0">
                                          <p:val>
                                            <p:strVal val="#ppt_x"/>
                                          </p:val>
                                        </p:tav>
                                        <p:tav tm="100000">
                                          <p:val>
                                            <p:strVal val="#ppt_x"/>
                                          </p:val>
                                        </p:tav>
                                      </p:tavLst>
                                    </p:anim>
                                    <p:anim calcmode="lin" valueType="num">
                                      <p:cBhvr additive="base">
                                        <p:cTn id="19" dur="500" fill="hold"/>
                                        <p:tgtEl>
                                          <p:spTgt spid="289800"/>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289797"/>
                                        </p:tgtEl>
                                        <p:attrNameLst>
                                          <p:attrName>style.visibility</p:attrName>
                                        </p:attrNameLst>
                                      </p:cBhvr>
                                      <p:to>
                                        <p:strVal val="visible"/>
                                      </p:to>
                                    </p:set>
                                    <p:anim calcmode="lin" valueType="num">
                                      <p:cBhvr additive="base">
                                        <p:cTn id="23" dur="500" fill="hold"/>
                                        <p:tgtEl>
                                          <p:spTgt spid="289797"/>
                                        </p:tgtEl>
                                        <p:attrNameLst>
                                          <p:attrName>ppt_x</p:attrName>
                                        </p:attrNameLst>
                                      </p:cBhvr>
                                      <p:tavLst>
                                        <p:tav tm="0">
                                          <p:val>
                                            <p:strVal val="#ppt_x"/>
                                          </p:val>
                                        </p:tav>
                                        <p:tav tm="100000">
                                          <p:val>
                                            <p:strVal val="#ppt_x"/>
                                          </p:val>
                                        </p:tav>
                                      </p:tavLst>
                                    </p:anim>
                                    <p:anim calcmode="lin" valueType="num">
                                      <p:cBhvr additive="base">
                                        <p:cTn id="24" dur="500" fill="hold"/>
                                        <p:tgtEl>
                                          <p:spTgt spid="28979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89801"/>
                                        </p:tgtEl>
                                        <p:attrNameLst>
                                          <p:attrName>style.visibility</p:attrName>
                                        </p:attrNameLst>
                                      </p:cBhvr>
                                      <p:to>
                                        <p:strVal val="visible"/>
                                      </p:to>
                                    </p:set>
                                    <p:anim calcmode="lin" valueType="num">
                                      <p:cBhvr additive="base">
                                        <p:cTn id="29" dur="500" fill="hold"/>
                                        <p:tgtEl>
                                          <p:spTgt spid="289801"/>
                                        </p:tgtEl>
                                        <p:attrNameLst>
                                          <p:attrName>ppt_x</p:attrName>
                                        </p:attrNameLst>
                                      </p:cBhvr>
                                      <p:tavLst>
                                        <p:tav tm="0">
                                          <p:val>
                                            <p:strVal val="#ppt_x"/>
                                          </p:val>
                                        </p:tav>
                                        <p:tav tm="100000">
                                          <p:val>
                                            <p:strVal val="#ppt_x"/>
                                          </p:val>
                                        </p:tav>
                                      </p:tavLst>
                                    </p:anim>
                                    <p:anim calcmode="lin" valueType="num">
                                      <p:cBhvr additive="base">
                                        <p:cTn id="30" dur="500" fill="hold"/>
                                        <p:tgtEl>
                                          <p:spTgt spid="28980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89798"/>
                                        </p:tgtEl>
                                        <p:attrNameLst>
                                          <p:attrName>style.visibility</p:attrName>
                                        </p:attrNameLst>
                                      </p:cBhvr>
                                      <p:to>
                                        <p:strVal val="visible"/>
                                      </p:to>
                                    </p:set>
                                    <p:anim calcmode="lin" valueType="num">
                                      <p:cBhvr additive="base">
                                        <p:cTn id="33" dur="500" fill="hold"/>
                                        <p:tgtEl>
                                          <p:spTgt spid="289798"/>
                                        </p:tgtEl>
                                        <p:attrNameLst>
                                          <p:attrName>ppt_x</p:attrName>
                                        </p:attrNameLst>
                                      </p:cBhvr>
                                      <p:tavLst>
                                        <p:tav tm="0">
                                          <p:val>
                                            <p:strVal val="#ppt_x"/>
                                          </p:val>
                                        </p:tav>
                                        <p:tav tm="100000">
                                          <p:val>
                                            <p:strVal val="#ppt_x"/>
                                          </p:val>
                                        </p:tav>
                                      </p:tavLst>
                                    </p:anim>
                                    <p:anim calcmode="lin" valueType="num">
                                      <p:cBhvr additive="base">
                                        <p:cTn id="34" dur="500" fill="hold"/>
                                        <p:tgtEl>
                                          <p:spTgt spid="28979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6" grpId="0"/>
      <p:bldP spid="289797" grpId="0"/>
      <p:bldP spid="289798" grpId="0"/>
      <p:bldP spid="289799" grpId="0"/>
      <p:bldP spid="289800" grpId="0"/>
      <p:bldP spid="289801"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pPr eaLnBrk="1" hangingPunct="1"/>
            <a:r>
              <a:rPr lang="en-US" altLang="zh-CN" dirty="0" smtClean="0">
                <a:ea typeface="宋体" charset="-122"/>
              </a:rPr>
              <a:t>6.1 </a:t>
            </a:r>
            <a:r>
              <a:rPr lang="zh-CN" altLang="en-US" dirty="0" smtClean="0">
                <a:ea typeface="宋体" charset="-122"/>
              </a:rPr>
              <a:t>放大电路的基本概念（续</a:t>
            </a:r>
            <a:r>
              <a:rPr lang="en-US" altLang="zh-CN" dirty="0" smtClean="0">
                <a:ea typeface="宋体" charset="-122"/>
              </a:rPr>
              <a:t>6</a:t>
            </a:r>
            <a:r>
              <a:rPr lang="zh-CN" altLang="en-US" dirty="0" smtClean="0">
                <a:ea typeface="宋体" charset="-122"/>
              </a:rPr>
              <a:t>）</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11</a:t>
            </a:fld>
            <a:endParaRPr lang="zh-CN" altLang="en-US"/>
          </a:p>
        </p:txBody>
      </p:sp>
      <p:sp>
        <p:nvSpPr>
          <p:cNvPr id="86019" name="内容占位符 2"/>
          <p:cNvSpPr>
            <a:spLocks noGrp="1"/>
          </p:cNvSpPr>
          <p:nvPr>
            <p:ph sz="quarter" idx="11"/>
          </p:nvPr>
        </p:nvSpPr>
        <p:spPr>
          <a:xfrm>
            <a:off x="107504" y="775855"/>
            <a:ext cx="8892480" cy="5544616"/>
          </a:xfrm>
        </p:spPr>
        <p:txBody>
          <a:bodyPr/>
          <a:lstStyle/>
          <a:p>
            <a:pPr eaLnBrk="1" hangingPunct="1">
              <a:buFont typeface="Wingdings" pitchFamily="2" charset="2"/>
              <a:buNone/>
            </a:pPr>
            <a:r>
              <a:rPr lang="en-US" altLang="zh-CN" dirty="0" smtClean="0">
                <a:ea typeface="宋体" charset="-122"/>
              </a:rPr>
              <a:t>6.1.2 </a:t>
            </a:r>
            <a:r>
              <a:rPr lang="zh-CN" altLang="en-US" dirty="0" smtClean="0">
                <a:ea typeface="宋体" charset="-122"/>
              </a:rPr>
              <a:t>放大电路模型及技术指标</a:t>
            </a:r>
            <a:endParaRPr lang="en-US" altLang="zh-CN" dirty="0" smtClean="0">
              <a:ea typeface="宋体" charset="-122"/>
            </a:endParaRPr>
          </a:p>
          <a:p>
            <a:pPr eaLnBrk="1" hangingPunct="1">
              <a:lnSpc>
                <a:spcPct val="150000"/>
              </a:lnSpc>
              <a:spcBef>
                <a:spcPct val="0"/>
              </a:spcBef>
            </a:pPr>
            <a:r>
              <a:rPr lang="zh-CN" altLang="en-US" sz="2400" dirty="0" smtClean="0">
                <a:ea typeface="宋体" charset="-122"/>
              </a:rPr>
              <a:t>受控电源是理想化的能量转换电路元件，实际上放大电路为了将信号源信号引入，总是要对信号源构成负载，因此，输入端不可能是理想的开路或短路</a:t>
            </a:r>
            <a:endParaRPr lang="en-US" altLang="zh-CN" sz="2400" dirty="0" smtClean="0">
              <a:ea typeface="宋体" charset="-122"/>
            </a:endParaRPr>
          </a:p>
          <a:p>
            <a:pPr eaLnBrk="1" hangingPunct="1">
              <a:lnSpc>
                <a:spcPct val="150000"/>
              </a:lnSpc>
              <a:spcBef>
                <a:spcPct val="0"/>
              </a:spcBef>
            </a:pPr>
            <a:r>
              <a:rPr lang="zh-CN" altLang="en-US" sz="2400" dirty="0" smtClean="0">
                <a:ea typeface="宋体" charset="-122"/>
              </a:rPr>
              <a:t>而在输出端放大器也不能做到理想的电压输出或电流输出，必然会受到负载的影响。</a:t>
            </a:r>
            <a:endParaRPr lang="en-US" altLang="zh-CN" sz="2400" dirty="0" smtClean="0">
              <a:ea typeface="宋体" charset="-122"/>
            </a:endParaRPr>
          </a:p>
          <a:p>
            <a:pPr eaLnBrk="1" hangingPunct="1">
              <a:lnSpc>
                <a:spcPct val="150000"/>
              </a:lnSpc>
              <a:spcBef>
                <a:spcPct val="0"/>
              </a:spcBef>
            </a:pPr>
            <a:r>
              <a:rPr lang="zh-CN" altLang="en-US" sz="2400" dirty="0" smtClean="0">
                <a:ea typeface="宋体" charset="-122"/>
              </a:rPr>
              <a:t>考虑了输入输出端口的非理想情况，在受控电源的基础上增加输入电阻</a:t>
            </a:r>
            <a:r>
              <a:rPr lang="en-US" altLang="zh-CN" sz="2400" i="1" dirty="0" err="1" smtClean="0">
                <a:ea typeface="宋体" charset="-122"/>
              </a:rPr>
              <a:t>R</a:t>
            </a:r>
            <a:r>
              <a:rPr lang="en-US" altLang="zh-CN" sz="2400" i="1" baseline="-25000" dirty="0" err="1" smtClean="0">
                <a:ea typeface="宋体" charset="-122"/>
              </a:rPr>
              <a:t>i</a:t>
            </a:r>
            <a:r>
              <a:rPr lang="zh-CN" altLang="en-US" sz="2400" dirty="0" smtClean="0">
                <a:ea typeface="宋体" charset="-122"/>
              </a:rPr>
              <a:t>和输出电阻</a:t>
            </a:r>
            <a:r>
              <a:rPr lang="en-US" altLang="zh-CN" sz="2400" i="1" dirty="0" smtClean="0">
                <a:ea typeface="宋体" charset="-122"/>
              </a:rPr>
              <a:t>R</a:t>
            </a:r>
            <a:r>
              <a:rPr lang="en-US" altLang="zh-CN" sz="2400" baseline="-25000" dirty="0" smtClean="0">
                <a:ea typeface="宋体" charset="-122"/>
              </a:rPr>
              <a:t>o</a:t>
            </a:r>
            <a:r>
              <a:rPr lang="zh-CN" altLang="en-US" sz="2400" dirty="0" smtClean="0">
                <a:ea typeface="宋体" charset="-122"/>
              </a:rPr>
              <a:t>，得到放大电路模型。</a:t>
            </a:r>
            <a:endParaRPr lang="en-US" altLang="zh-CN" sz="2400" dirty="0" smtClean="0">
              <a:ea typeface="宋体" charset="-122"/>
            </a:endParaRPr>
          </a:p>
          <a:p>
            <a:pPr eaLnBrk="1" hangingPunct="1">
              <a:lnSpc>
                <a:spcPct val="150000"/>
              </a:lnSpc>
              <a:spcBef>
                <a:spcPct val="0"/>
              </a:spcBef>
            </a:pPr>
            <a:r>
              <a:rPr lang="zh-CN" altLang="en-US" sz="2400" dirty="0" smtClean="0">
                <a:ea typeface="宋体" charset="-122"/>
              </a:rPr>
              <a:t>根据放大电路输入输出信号变量的不同，可以作出四种放大电路模型。</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
                                  </p:stCondLst>
                                  <p:childTnLst>
                                    <p:set>
                                      <p:cBhvr>
                                        <p:cTn id="14"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
                                  </p:stCondLst>
                                  <p:childTnLst>
                                    <p:set>
                                      <p:cBhvr>
                                        <p:cTn id="18" dur="1" fill="hold">
                                          <p:stCondLst>
                                            <p:cond delay="0"/>
                                          </p:stCondLst>
                                        </p:cTn>
                                        <p:tgtEl>
                                          <p:spTgt spid="860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100"/>
                                  </p:stCondLst>
                                  <p:childTnLst>
                                    <p:set>
                                      <p:cBhvr>
                                        <p:cTn id="22" dur="1" fill="hold">
                                          <p:stCondLst>
                                            <p:cond delay="0"/>
                                          </p:stCondLst>
                                        </p:cTn>
                                        <p:tgtEl>
                                          <p:spTgt spid="860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endParaRPr lang="zh-CN" altLang="en-US" dirty="0" smtClean="0">
              <a:ea typeface="宋体" charset="-122"/>
            </a:endParaRP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110</a:t>
            </a:fld>
            <a:endParaRPr lang="zh-CN" altLang="en-US"/>
          </a:p>
        </p:txBody>
      </p:sp>
      <p:sp>
        <p:nvSpPr>
          <p:cNvPr id="153603" name="Rectangle 3"/>
          <p:cNvSpPr>
            <a:spLocks noGrp="1" noChangeArrowheads="1"/>
          </p:cNvSpPr>
          <p:nvPr>
            <p:ph sz="quarter" idx="11"/>
          </p:nvPr>
        </p:nvSpPr>
        <p:spPr/>
        <p:txBody>
          <a:bodyPr>
            <a:spAutoFit/>
          </a:bodyPr>
          <a:lstStyle/>
          <a:p>
            <a:pPr eaLnBrk="1" hangingPunct="1"/>
            <a:r>
              <a:rPr lang="zh-CN" altLang="en-US" dirty="0" smtClean="0">
                <a:ea typeface="宋体" charset="-122"/>
              </a:rPr>
              <a:t>放大电路的频率特性</a:t>
            </a:r>
          </a:p>
        </p:txBody>
      </p:sp>
      <p:sp>
        <p:nvSpPr>
          <p:cNvPr id="57348" name="Text Box 4"/>
          <p:cNvSpPr txBox="1">
            <a:spLocks noChangeArrowheads="1"/>
          </p:cNvSpPr>
          <p:nvPr/>
        </p:nvSpPr>
        <p:spPr bwMode="auto">
          <a:xfrm>
            <a:off x="654050" y="1638300"/>
            <a:ext cx="80930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50000"/>
              </a:lnSpc>
            </a:pPr>
            <a:r>
              <a:rPr kumimoji="1" lang="zh-CN" altLang="en-US" dirty="0"/>
              <a:t>放大电路的主要任务是对信号的放大，但是，由于电路中包含耦合等电容性元件以及放大器件内部的分布参数影响，电路对不同频率的信号具有的放大能力也有所差别。频率特性就是放大电路对不同频率信号放大能力的衡量。</a:t>
            </a:r>
          </a:p>
        </p:txBody>
      </p:sp>
      <p:sp>
        <p:nvSpPr>
          <p:cNvPr id="57349" name="Text Box 5"/>
          <p:cNvSpPr txBox="1">
            <a:spLocks noChangeArrowheads="1"/>
          </p:cNvSpPr>
          <p:nvPr/>
        </p:nvSpPr>
        <p:spPr bwMode="auto">
          <a:xfrm>
            <a:off x="661121" y="4090470"/>
            <a:ext cx="7840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solidFill>
                  <a:schemeClr val="hlink"/>
                </a:solidFill>
              </a:rPr>
              <a:t>频率特性</a:t>
            </a:r>
            <a:r>
              <a:rPr kumimoji="1" lang="en-US" altLang="zh-CN" dirty="0"/>
              <a:t>——</a:t>
            </a:r>
            <a:r>
              <a:rPr kumimoji="1" lang="zh-CN" altLang="en-US" dirty="0"/>
              <a:t>放大倍数（增益）随频率的变化关系。包含</a:t>
            </a:r>
          </a:p>
        </p:txBody>
      </p:sp>
      <p:sp>
        <p:nvSpPr>
          <p:cNvPr id="57350" name="Text Box 6"/>
          <p:cNvSpPr txBox="1">
            <a:spLocks noChangeArrowheads="1"/>
          </p:cNvSpPr>
          <p:nvPr/>
        </p:nvSpPr>
        <p:spPr bwMode="auto">
          <a:xfrm>
            <a:off x="661121" y="4820220"/>
            <a:ext cx="8147050"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solidFill>
                  <a:srgbClr val="FF0000"/>
                </a:solidFill>
              </a:rPr>
              <a:t>幅频特性</a:t>
            </a:r>
            <a:r>
              <a:rPr kumimoji="1" lang="en-US" altLang="zh-CN" dirty="0"/>
              <a:t>——</a:t>
            </a:r>
            <a:r>
              <a:rPr kumimoji="1" lang="zh-CN" altLang="en-US" dirty="0"/>
              <a:t>电压放大倍数模随频率变化的关系。</a:t>
            </a:r>
          </a:p>
          <a:p>
            <a:pPr eaLnBrk="1" hangingPunct="1">
              <a:lnSpc>
                <a:spcPct val="130000"/>
              </a:lnSpc>
            </a:pPr>
            <a:r>
              <a:rPr kumimoji="1" lang="zh-CN" altLang="en-US" dirty="0">
                <a:solidFill>
                  <a:srgbClr val="FF0000"/>
                </a:solidFill>
              </a:rPr>
              <a:t>相频特性</a:t>
            </a:r>
            <a:r>
              <a:rPr kumimoji="1" lang="en-US" altLang="zh-CN" dirty="0"/>
              <a:t>——</a:t>
            </a:r>
            <a:r>
              <a:rPr kumimoji="1" lang="zh-CN" altLang="en-US" dirty="0"/>
              <a:t>输出电压与输入电压的相位差与频率的关系。</a:t>
            </a:r>
          </a:p>
        </p:txBody>
      </p:sp>
    </p:spTree>
    <p:extLst>
      <p:ext uri="{BB962C8B-B14F-4D97-AF65-F5344CB8AC3E}">
        <p14:creationId xmlns:p14="http://schemas.microsoft.com/office/powerpoint/2010/main" val="102488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additive="base">
                                        <p:cTn id="7" dur="500" fill="hold"/>
                                        <p:tgtEl>
                                          <p:spTgt spid="57348"/>
                                        </p:tgtEl>
                                        <p:attrNameLst>
                                          <p:attrName>ppt_x</p:attrName>
                                        </p:attrNameLst>
                                      </p:cBhvr>
                                      <p:tavLst>
                                        <p:tav tm="0">
                                          <p:val>
                                            <p:strVal val="#ppt_x"/>
                                          </p:val>
                                        </p:tav>
                                        <p:tav tm="100000">
                                          <p:val>
                                            <p:strVal val="#ppt_x"/>
                                          </p:val>
                                        </p:tav>
                                      </p:tavLst>
                                    </p:anim>
                                    <p:anim calcmode="lin" valueType="num">
                                      <p:cBhvr additive="base">
                                        <p:cTn id="8" dur="500" fill="hold"/>
                                        <p:tgtEl>
                                          <p:spTgt spid="573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349"/>
                                        </p:tgtEl>
                                        <p:attrNameLst>
                                          <p:attrName>style.visibility</p:attrName>
                                        </p:attrNameLst>
                                      </p:cBhvr>
                                      <p:to>
                                        <p:strVal val="visible"/>
                                      </p:to>
                                    </p:set>
                                    <p:anim calcmode="lin" valueType="num">
                                      <p:cBhvr additive="base">
                                        <p:cTn id="13" dur="500" fill="hold"/>
                                        <p:tgtEl>
                                          <p:spTgt spid="57349"/>
                                        </p:tgtEl>
                                        <p:attrNameLst>
                                          <p:attrName>ppt_x</p:attrName>
                                        </p:attrNameLst>
                                      </p:cBhvr>
                                      <p:tavLst>
                                        <p:tav tm="0">
                                          <p:val>
                                            <p:strVal val="#ppt_x"/>
                                          </p:val>
                                        </p:tav>
                                        <p:tav tm="100000">
                                          <p:val>
                                            <p:strVal val="#ppt_x"/>
                                          </p:val>
                                        </p:tav>
                                      </p:tavLst>
                                    </p:anim>
                                    <p:anim calcmode="lin" valueType="num">
                                      <p:cBhvr additive="base">
                                        <p:cTn id="14" dur="500" fill="hold"/>
                                        <p:tgtEl>
                                          <p:spTgt spid="57349"/>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57350"/>
                                        </p:tgtEl>
                                        <p:attrNameLst>
                                          <p:attrName>style.visibility</p:attrName>
                                        </p:attrNameLst>
                                      </p:cBhvr>
                                      <p:to>
                                        <p:strVal val="visible"/>
                                      </p:to>
                                    </p:set>
                                    <p:anim calcmode="lin" valueType="num">
                                      <p:cBhvr additive="base">
                                        <p:cTn id="18" dur="500" fill="hold"/>
                                        <p:tgtEl>
                                          <p:spTgt spid="57350"/>
                                        </p:tgtEl>
                                        <p:attrNameLst>
                                          <p:attrName>ppt_x</p:attrName>
                                        </p:attrNameLst>
                                      </p:cBhvr>
                                      <p:tavLst>
                                        <p:tav tm="0">
                                          <p:val>
                                            <p:strVal val="#ppt_x"/>
                                          </p:val>
                                        </p:tav>
                                        <p:tav tm="100000">
                                          <p:val>
                                            <p:strVal val="#ppt_x"/>
                                          </p:val>
                                        </p:tav>
                                      </p:tavLst>
                                    </p:anim>
                                    <p:anim calcmode="lin" valueType="num">
                                      <p:cBhvr additive="base">
                                        <p:cTn id="19" dur="500" fill="hold"/>
                                        <p:tgtEl>
                                          <p:spTgt spid="573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autoUpdateAnimBg="0"/>
      <p:bldP spid="57349" grpId="0" autoUpdateAnimBg="0"/>
      <p:bldP spid="57350"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4"/>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放大电路的频率特性（续</a:t>
            </a:r>
            <a:r>
              <a:rPr lang="en-US" altLang="zh-CN" sz="3600" dirty="0" smtClean="0">
                <a:ea typeface="宋体" charset="-122"/>
              </a:rPr>
              <a:t>1</a:t>
            </a:r>
            <a:r>
              <a:rPr lang="zh-CN" altLang="en-US" sz="3600" dirty="0" smtClean="0">
                <a:ea typeface="宋体" charset="-122"/>
              </a:rPr>
              <a:t>）</a:t>
            </a:r>
            <a:endParaRPr lang="en-US" altLang="zh-CN" dirty="0" smtClean="0">
              <a:ea typeface="宋体" charset="-122"/>
            </a:endParaRPr>
          </a:p>
        </p:txBody>
      </p:sp>
      <p:sp>
        <p:nvSpPr>
          <p:cNvPr id="4" name="灯片编号占位符 3"/>
          <p:cNvSpPr>
            <a:spLocks noGrp="1"/>
          </p:cNvSpPr>
          <p:nvPr>
            <p:ph type="sldNum" sz="quarter" idx="12"/>
          </p:nvPr>
        </p:nvSpPr>
        <p:spPr/>
        <p:txBody>
          <a:bodyPr/>
          <a:lstStyle/>
          <a:p>
            <a:pPr>
              <a:defRPr/>
            </a:pPr>
            <a:fld id="{020670B1-1FB1-4A58-9AD7-5E524B89C57C}" type="slidenum">
              <a:rPr lang="zh-CN" altLang="en-US" smtClean="0"/>
              <a:pPr>
                <a:defRPr/>
              </a:pPr>
              <a:t>111</a:t>
            </a:fld>
            <a:endParaRPr lang="zh-CN" altLang="en-US"/>
          </a:p>
        </p:txBody>
      </p:sp>
      <p:sp>
        <p:nvSpPr>
          <p:cNvPr id="180229" name="Text Box 5"/>
          <p:cNvSpPr txBox="1">
            <a:spLocks noChangeArrowheads="1"/>
          </p:cNvSpPr>
          <p:nvPr/>
        </p:nvSpPr>
        <p:spPr bwMode="auto">
          <a:xfrm>
            <a:off x="533400" y="1006475"/>
            <a:ext cx="838200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频率特性常用图形曲线表示，横轴为频率，采用对数坐标，纵轴表示放大倍数的模（常用分贝定标）或相位差（角度或弧度），这种曲线称为</a:t>
            </a:r>
            <a:r>
              <a:rPr kumimoji="1" lang="zh-CN" altLang="en-US">
                <a:solidFill>
                  <a:srgbClr val="FF0000"/>
                </a:solidFill>
              </a:rPr>
              <a:t>波特</a:t>
            </a:r>
            <a:r>
              <a:rPr kumimoji="1" lang="zh-CN" altLang="en-US"/>
              <a:t>（</a:t>
            </a:r>
            <a:r>
              <a:rPr kumimoji="1" lang="en-US" altLang="zh-CN"/>
              <a:t>Bode</a:t>
            </a:r>
            <a:r>
              <a:rPr kumimoji="1" lang="zh-CN" altLang="en-US"/>
              <a:t>）</a:t>
            </a:r>
            <a:r>
              <a:rPr kumimoji="1" lang="zh-CN" altLang="en-US">
                <a:solidFill>
                  <a:srgbClr val="FF0000"/>
                </a:solidFill>
              </a:rPr>
              <a:t>图。</a:t>
            </a:r>
            <a:endParaRPr kumimoji="1" lang="zh-CN" altLang="en-US"/>
          </a:p>
        </p:txBody>
      </p:sp>
      <p:grpSp>
        <p:nvGrpSpPr>
          <p:cNvPr id="2" name="Group 6"/>
          <p:cNvGrpSpPr>
            <a:grpSpLocks/>
          </p:cNvGrpSpPr>
          <p:nvPr/>
        </p:nvGrpSpPr>
        <p:grpSpPr bwMode="auto">
          <a:xfrm>
            <a:off x="303213" y="4088857"/>
            <a:ext cx="3979862" cy="2057400"/>
            <a:chOff x="111" y="2714"/>
            <a:chExt cx="2507" cy="1296"/>
          </a:xfrm>
        </p:grpSpPr>
        <p:sp>
          <p:nvSpPr>
            <p:cNvPr id="154655" name="Line 7"/>
            <p:cNvSpPr>
              <a:spLocks noChangeShapeType="1"/>
            </p:cNvSpPr>
            <p:nvPr/>
          </p:nvSpPr>
          <p:spPr bwMode="auto">
            <a:xfrm>
              <a:off x="480" y="3792"/>
              <a:ext cx="19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56" name="Line 8"/>
            <p:cNvSpPr>
              <a:spLocks noChangeShapeType="1"/>
            </p:cNvSpPr>
            <p:nvPr/>
          </p:nvSpPr>
          <p:spPr bwMode="auto">
            <a:xfrm flipV="1">
              <a:off x="480" y="2832"/>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57" name="Text Box 9"/>
            <p:cNvSpPr txBox="1">
              <a:spLocks noChangeArrowheads="1"/>
            </p:cNvSpPr>
            <p:nvPr/>
          </p:nvSpPr>
          <p:spPr bwMode="auto">
            <a:xfrm>
              <a:off x="2438" y="362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f</a:t>
              </a:r>
            </a:p>
          </p:txBody>
        </p:sp>
        <p:sp>
          <p:nvSpPr>
            <p:cNvPr id="154658" name="Text Box 10"/>
            <p:cNvSpPr txBox="1">
              <a:spLocks noChangeArrowheads="1"/>
            </p:cNvSpPr>
            <p:nvPr/>
          </p:nvSpPr>
          <p:spPr bwMode="auto">
            <a:xfrm>
              <a:off x="480" y="2714"/>
              <a:ext cx="7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20lg|</a:t>
              </a:r>
              <a:r>
                <a:rPr kumimoji="1" lang="en-US" altLang="zh-CN" i="1"/>
                <a:t>A</a:t>
              </a:r>
              <a:r>
                <a:rPr kumimoji="1" lang="en-US" altLang="zh-CN" i="1" baseline="-25000"/>
                <a:t>u</a:t>
              </a:r>
              <a:r>
                <a:rPr kumimoji="1" lang="en-US" altLang="zh-CN"/>
                <a:t>|</a:t>
              </a:r>
            </a:p>
          </p:txBody>
        </p:sp>
        <p:sp>
          <p:nvSpPr>
            <p:cNvPr id="154659" name="Freeform 11"/>
            <p:cNvSpPr>
              <a:spLocks/>
            </p:cNvSpPr>
            <p:nvPr/>
          </p:nvSpPr>
          <p:spPr bwMode="auto">
            <a:xfrm>
              <a:off x="528" y="3151"/>
              <a:ext cx="1584" cy="305"/>
            </a:xfrm>
            <a:custGeom>
              <a:avLst/>
              <a:gdLst>
                <a:gd name="T0" fmla="*/ 0 w 1584"/>
                <a:gd name="T1" fmla="*/ 305 h 305"/>
                <a:gd name="T2" fmla="*/ 291 w 1584"/>
                <a:gd name="T3" fmla="*/ 44 h 305"/>
                <a:gd name="T4" fmla="*/ 1308 w 1584"/>
                <a:gd name="T5" fmla="*/ 41 h 305"/>
                <a:gd name="T6" fmla="*/ 1584 w 1584"/>
                <a:gd name="T7" fmla="*/ 257 h 305"/>
                <a:gd name="T8" fmla="*/ 0 60000 65536"/>
                <a:gd name="T9" fmla="*/ 0 60000 65536"/>
                <a:gd name="T10" fmla="*/ 0 60000 65536"/>
                <a:gd name="T11" fmla="*/ 0 60000 65536"/>
                <a:gd name="T12" fmla="*/ 0 w 1584"/>
                <a:gd name="T13" fmla="*/ 0 h 305"/>
                <a:gd name="T14" fmla="*/ 1584 w 1584"/>
                <a:gd name="T15" fmla="*/ 305 h 305"/>
              </a:gdLst>
              <a:ahLst/>
              <a:cxnLst>
                <a:cxn ang="T8">
                  <a:pos x="T0" y="T1"/>
                </a:cxn>
                <a:cxn ang="T9">
                  <a:pos x="T2" y="T3"/>
                </a:cxn>
                <a:cxn ang="T10">
                  <a:pos x="T4" y="T5"/>
                </a:cxn>
                <a:cxn ang="T11">
                  <a:pos x="T6" y="T7"/>
                </a:cxn>
              </a:cxnLst>
              <a:rect l="T12" t="T13" r="T14" b="T15"/>
              <a:pathLst>
                <a:path w="1584" h="305">
                  <a:moveTo>
                    <a:pt x="0" y="305"/>
                  </a:moveTo>
                  <a:cubicBezTo>
                    <a:pt x="48" y="262"/>
                    <a:pt x="73" y="88"/>
                    <a:pt x="291" y="44"/>
                  </a:cubicBezTo>
                  <a:cubicBezTo>
                    <a:pt x="509" y="0"/>
                    <a:pt x="1093" y="6"/>
                    <a:pt x="1308" y="41"/>
                  </a:cubicBezTo>
                  <a:cubicBezTo>
                    <a:pt x="1523" y="76"/>
                    <a:pt x="1538" y="221"/>
                    <a:pt x="1584" y="257"/>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54660" name="Line 12"/>
            <p:cNvSpPr>
              <a:spLocks noChangeShapeType="1"/>
            </p:cNvSpPr>
            <p:nvPr/>
          </p:nvSpPr>
          <p:spPr bwMode="auto">
            <a:xfrm>
              <a:off x="480" y="3168"/>
              <a:ext cx="1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61" name="Line 13"/>
            <p:cNvSpPr>
              <a:spLocks noChangeShapeType="1"/>
            </p:cNvSpPr>
            <p:nvPr/>
          </p:nvSpPr>
          <p:spPr bwMode="auto">
            <a:xfrm>
              <a:off x="480" y="3312"/>
              <a:ext cx="163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62" name="Line 14"/>
            <p:cNvSpPr>
              <a:spLocks noChangeShapeType="1"/>
            </p:cNvSpPr>
            <p:nvPr/>
          </p:nvSpPr>
          <p:spPr bwMode="auto">
            <a:xfrm>
              <a:off x="624" y="3312"/>
              <a:ext cx="0" cy="48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63" name="Line 15"/>
            <p:cNvSpPr>
              <a:spLocks noChangeShapeType="1"/>
            </p:cNvSpPr>
            <p:nvPr/>
          </p:nvSpPr>
          <p:spPr bwMode="auto">
            <a:xfrm>
              <a:off x="2040" y="3312"/>
              <a:ext cx="0" cy="48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64" name="AutoShape 16"/>
            <p:cNvSpPr>
              <a:spLocks/>
            </p:cNvSpPr>
            <p:nvPr/>
          </p:nvSpPr>
          <p:spPr bwMode="auto">
            <a:xfrm>
              <a:off x="408" y="3164"/>
              <a:ext cx="48" cy="144"/>
            </a:xfrm>
            <a:prstGeom prst="lef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54665" name="Text Box 17"/>
            <p:cNvSpPr txBox="1">
              <a:spLocks noChangeArrowheads="1"/>
            </p:cNvSpPr>
            <p:nvPr/>
          </p:nvSpPr>
          <p:spPr bwMode="auto">
            <a:xfrm>
              <a:off x="111" y="3106"/>
              <a:ext cx="3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t>3dB</a:t>
              </a:r>
            </a:p>
          </p:txBody>
        </p:sp>
        <p:sp>
          <p:nvSpPr>
            <p:cNvPr id="154666" name="Text Box 18"/>
            <p:cNvSpPr txBox="1">
              <a:spLocks noChangeArrowheads="1"/>
            </p:cNvSpPr>
            <p:nvPr/>
          </p:nvSpPr>
          <p:spPr bwMode="auto">
            <a:xfrm>
              <a:off x="518" y="3722"/>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f</a:t>
              </a:r>
              <a:r>
                <a:rPr kumimoji="1" lang="en-US" altLang="zh-CN" baseline="-25000"/>
                <a:t>L</a:t>
              </a:r>
              <a:endParaRPr kumimoji="1" lang="en-US" altLang="zh-CN"/>
            </a:p>
          </p:txBody>
        </p:sp>
        <p:sp>
          <p:nvSpPr>
            <p:cNvPr id="154667" name="Text Box 19"/>
            <p:cNvSpPr txBox="1">
              <a:spLocks noChangeArrowheads="1"/>
            </p:cNvSpPr>
            <p:nvPr/>
          </p:nvSpPr>
          <p:spPr bwMode="auto">
            <a:xfrm>
              <a:off x="1951" y="3698"/>
              <a:ext cx="2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f</a:t>
              </a:r>
              <a:r>
                <a:rPr kumimoji="1" lang="en-US" altLang="zh-CN" baseline="-25000"/>
                <a:t>h</a:t>
              </a:r>
              <a:endParaRPr kumimoji="1" lang="en-US" altLang="zh-CN"/>
            </a:p>
          </p:txBody>
        </p:sp>
      </p:grpSp>
      <p:grpSp>
        <p:nvGrpSpPr>
          <p:cNvPr id="3" name="Group 20"/>
          <p:cNvGrpSpPr>
            <a:grpSpLocks/>
          </p:cNvGrpSpPr>
          <p:nvPr/>
        </p:nvGrpSpPr>
        <p:grpSpPr bwMode="auto">
          <a:xfrm>
            <a:off x="5435600" y="4207920"/>
            <a:ext cx="3565525" cy="1736725"/>
            <a:chOff x="3022" y="2938"/>
            <a:chExt cx="2246" cy="1094"/>
          </a:xfrm>
        </p:grpSpPr>
        <p:sp>
          <p:nvSpPr>
            <p:cNvPr id="154635" name="Text Box 21"/>
            <p:cNvSpPr txBox="1">
              <a:spLocks noChangeArrowheads="1"/>
            </p:cNvSpPr>
            <p:nvPr/>
          </p:nvSpPr>
          <p:spPr bwMode="auto">
            <a:xfrm>
              <a:off x="3349" y="2938"/>
              <a:ext cx="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sym typeface="Symbol" pitchFamily="18" charset="2"/>
                </a:rPr>
                <a:t></a:t>
              </a:r>
              <a:endParaRPr kumimoji="1" lang="en-US" altLang="zh-CN" i="1"/>
            </a:p>
          </p:txBody>
        </p:sp>
        <p:grpSp>
          <p:nvGrpSpPr>
            <p:cNvPr id="154636" name="Group 22"/>
            <p:cNvGrpSpPr>
              <a:grpSpLocks/>
            </p:cNvGrpSpPr>
            <p:nvPr/>
          </p:nvGrpSpPr>
          <p:grpSpPr bwMode="auto">
            <a:xfrm>
              <a:off x="3022" y="3024"/>
              <a:ext cx="2246" cy="1008"/>
              <a:chOff x="3022" y="2880"/>
              <a:chExt cx="2246" cy="1008"/>
            </a:xfrm>
          </p:grpSpPr>
          <p:sp>
            <p:nvSpPr>
              <p:cNvPr id="154637" name="Line 23"/>
              <p:cNvSpPr>
                <a:spLocks noChangeShapeType="1"/>
              </p:cNvSpPr>
              <p:nvPr/>
            </p:nvSpPr>
            <p:spPr bwMode="auto">
              <a:xfrm>
                <a:off x="3312" y="3432"/>
                <a:ext cx="17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38" name="Line 24"/>
              <p:cNvSpPr>
                <a:spLocks noChangeShapeType="1"/>
              </p:cNvSpPr>
              <p:nvPr/>
            </p:nvSpPr>
            <p:spPr bwMode="auto">
              <a:xfrm flipV="1">
                <a:off x="3312" y="2880"/>
                <a:ext cx="0" cy="10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39" name="Text Box 25"/>
              <p:cNvSpPr txBox="1">
                <a:spLocks noChangeArrowheads="1"/>
              </p:cNvSpPr>
              <p:nvPr/>
            </p:nvSpPr>
            <p:spPr bwMode="auto">
              <a:xfrm>
                <a:off x="5088" y="3266"/>
                <a:ext cx="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f</a:t>
                </a:r>
              </a:p>
            </p:txBody>
          </p:sp>
          <p:sp>
            <p:nvSpPr>
              <p:cNvPr id="154640" name="Line 26"/>
              <p:cNvSpPr>
                <a:spLocks noChangeShapeType="1"/>
              </p:cNvSpPr>
              <p:nvPr/>
            </p:nvSpPr>
            <p:spPr bwMode="auto">
              <a:xfrm>
                <a:off x="3532" y="3240"/>
                <a:ext cx="0" cy="19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41" name="Line 27"/>
              <p:cNvSpPr>
                <a:spLocks noChangeShapeType="1"/>
              </p:cNvSpPr>
              <p:nvPr/>
            </p:nvSpPr>
            <p:spPr bwMode="auto">
              <a:xfrm>
                <a:off x="4532" y="3444"/>
                <a:ext cx="0" cy="19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54642" name="Group 28"/>
              <p:cNvGrpSpPr>
                <a:grpSpLocks/>
              </p:cNvGrpSpPr>
              <p:nvPr/>
            </p:nvGrpSpPr>
            <p:grpSpPr bwMode="auto">
              <a:xfrm>
                <a:off x="3320" y="3086"/>
                <a:ext cx="1432" cy="698"/>
                <a:chOff x="3320" y="3090"/>
                <a:chExt cx="1432" cy="698"/>
              </a:xfrm>
            </p:grpSpPr>
            <p:sp>
              <p:nvSpPr>
                <p:cNvPr id="154653" name="Freeform 29"/>
                <p:cNvSpPr>
                  <a:spLocks/>
                </p:cNvSpPr>
                <p:nvPr/>
              </p:nvSpPr>
              <p:spPr bwMode="auto">
                <a:xfrm>
                  <a:off x="3320" y="3090"/>
                  <a:ext cx="720" cy="360"/>
                </a:xfrm>
                <a:custGeom>
                  <a:avLst/>
                  <a:gdLst>
                    <a:gd name="T0" fmla="*/ 0 w 720"/>
                    <a:gd name="T1" fmla="*/ 14 h 360"/>
                    <a:gd name="T2" fmla="*/ 148 w 720"/>
                    <a:gd name="T3" fmla="*/ 49 h 360"/>
                    <a:gd name="T4" fmla="*/ 336 w 720"/>
                    <a:gd name="T5" fmla="*/ 310 h 360"/>
                    <a:gd name="T6" fmla="*/ 720 w 720"/>
                    <a:gd name="T7" fmla="*/ 350 h 360"/>
                    <a:gd name="T8" fmla="*/ 0 60000 65536"/>
                    <a:gd name="T9" fmla="*/ 0 60000 65536"/>
                    <a:gd name="T10" fmla="*/ 0 60000 65536"/>
                    <a:gd name="T11" fmla="*/ 0 60000 65536"/>
                    <a:gd name="T12" fmla="*/ 0 w 720"/>
                    <a:gd name="T13" fmla="*/ 0 h 360"/>
                    <a:gd name="T14" fmla="*/ 720 w 720"/>
                    <a:gd name="T15" fmla="*/ 360 h 360"/>
                  </a:gdLst>
                  <a:ahLst/>
                  <a:cxnLst>
                    <a:cxn ang="T8">
                      <a:pos x="T0" y="T1"/>
                    </a:cxn>
                    <a:cxn ang="T9">
                      <a:pos x="T2" y="T3"/>
                    </a:cxn>
                    <a:cxn ang="T10">
                      <a:pos x="T4" y="T5"/>
                    </a:cxn>
                    <a:cxn ang="T11">
                      <a:pos x="T6" y="T7"/>
                    </a:cxn>
                  </a:cxnLst>
                  <a:rect l="T12" t="T13" r="T14" b="T15"/>
                  <a:pathLst>
                    <a:path w="720" h="360">
                      <a:moveTo>
                        <a:pt x="0" y="14"/>
                      </a:moveTo>
                      <a:cubicBezTo>
                        <a:pt x="25" y="19"/>
                        <a:pt x="92" y="0"/>
                        <a:pt x="148" y="49"/>
                      </a:cubicBezTo>
                      <a:cubicBezTo>
                        <a:pt x="204" y="98"/>
                        <a:pt x="241" y="260"/>
                        <a:pt x="336" y="310"/>
                      </a:cubicBezTo>
                      <a:cubicBezTo>
                        <a:pt x="431" y="360"/>
                        <a:pt x="640" y="342"/>
                        <a:pt x="720" y="350"/>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54654" name="Freeform 30"/>
                <p:cNvSpPr>
                  <a:spLocks/>
                </p:cNvSpPr>
                <p:nvPr/>
              </p:nvSpPr>
              <p:spPr bwMode="auto">
                <a:xfrm flipH="1" flipV="1">
                  <a:off x="4032" y="3428"/>
                  <a:ext cx="720" cy="360"/>
                </a:xfrm>
                <a:custGeom>
                  <a:avLst/>
                  <a:gdLst>
                    <a:gd name="T0" fmla="*/ 0 w 720"/>
                    <a:gd name="T1" fmla="*/ 14 h 360"/>
                    <a:gd name="T2" fmla="*/ 148 w 720"/>
                    <a:gd name="T3" fmla="*/ 49 h 360"/>
                    <a:gd name="T4" fmla="*/ 336 w 720"/>
                    <a:gd name="T5" fmla="*/ 310 h 360"/>
                    <a:gd name="T6" fmla="*/ 720 w 720"/>
                    <a:gd name="T7" fmla="*/ 350 h 360"/>
                    <a:gd name="T8" fmla="*/ 0 60000 65536"/>
                    <a:gd name="T9" fmla="*/ 0 60000 65536"/>
                    <a:gd name="T10" fmla="*/ 0 60000 65536"/>
                    <a:gd name="T11" fmla="*/ 0 60000 65536"/>
                    <a:gd name="T12" fmla="*/ 0 w 720"/>
                    <a:gd name="T13" fmla="*/ 0 h 360"/>
                    <a:gd name="T14" fmla="*/ 720 w 720"/>
                    <a:gd name="T15" fmla="*/ 360 h 360"/>
                  </a:gdLst>
                  <a:ahLst/>
                  <a:cxnLst>
                    <a:cxn ang="T8">
                      <a:pos x="T0" y="T1"/>
                    </a:cxn>
                    <a:cxn ang="T9">
                      <a:pos x="T2" y="T3"/>
                    </a:cxn>
                    <a:cxn ang="T10">
                      <a:pos x="T4" y="T5"/>
                    </a:cxn>
                    <a:cxn ang="T11">
                      <a:pos x="T6" y="T7"/>
                    </a:cxn>
                  </a:cxnLst>
                  <a:rect l="T12" t="T13" r="T14" b="T15"/>
                  <a:pathLst>
                    <a:path w="720" h="360">
                      <a:moveTo>
                        <a:pt x="0" y="14"/>
                      </a:moveTo>
                      <a:cubicBezTo>
                        <a:pt x="25" y="19"/>
                        <a:pt x="92" y="0"/>
                        <a:pt x="148" y="49"/>
                      </a:cubicBezTo>
                      <a:cubicBezTo>
                        <a:pt x="204" y="98"/>
                        <a:pt x="241" y="260"/>
                        <a:pt x="336" y="310"/>
                      </a:cubicBezTo>
                      <a:cubicBezTo>
                        <a:pt x="431" y="360"/>
                        <a:pt x="640" y="342"/>
                        <a:pt x="720" y="350"/>
                      </a:cubicBez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154643" name="Line 31"/>
              <p:cNvSpPr>
                <a:spLocks noChangeShapeType="1"/>
              </p:cNvSpPr>
              <p:nvPr/>
            </p:nvSpPr>
            <p:spPr bwMode="auto">
              <a:xfrm>
                <a:off x="3316" y="3252"/>
                <a:ext cx="20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44" name="Line 32"/>
              <p:cNvSpPr>
                <a:spLocks noChangeShapeType="1"/>
              </p:cNvSpPr>
              <p:nvPr/>
            </p:nvSpPr>
            <p:spPr bwMode="auto">
              <a:xfrm>
                <a:off x="3316" y="3616"/>
                <a:ext cx="123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45" name="Line 33"/>
              <p:cNvSpPr>
                <a:spLocks noChangeShapeType="1"/>
              </p:cNvSpPr>
              <p:nvPr/>
            </p:nvSpPr>
            <p:spPr bwMode="auto">
              <a:xfrm>
                <a:off x="3312" y="3784"/>
                <a:ext cx="144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646" name="Text Box 34"/>
              <p:cNvSpPr txBox="1">
                <a:spLocks noChangeArrowheads="1"/>
              </p:cNvSpPr>
              <p:nvPr/>
            </p:nvSpPr>
            <p:spPr bwMode="auto">
              <a:xfrm>
                <a:off x="3034" y="3325"/>
                <a:ext cx="3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r" eaLnBrk="1" hangingPunct="1"/>
                <a:r>
                  <a:rPr kumimoji="1" lang="en-US" altLang="zh-CN" sz="1800"/>
                  <a:t>180</a:t>
                </a:r>
                <a:r>
                  <a:rPr kumimoji="1" lang="en-US" altLang="zh-CN" sz="1800">
                    <a:cs typeface="Times New Roman" pitchFamily="18" charset="0"/>
                  </a:rPr>
                  <a:t>º</a:t>
                </a:r>
                <a:endParaRPr kumimoji="1" lang="en-US" altLang="zh-CN" sz="1800"/>
              </a:p>
            </p:txBody>
          </p:sp>
          <p:sp>
            <p:nvSpPr>
              <p:cNvPr id="154647" name="Text Box 35"/>
              <p:cNvSpPr txBox="1">
                <a:spLocks noChangeArrowheads="1"/>
              </p:cNvSpPr>
              <p:nvPr/>
            </p:nvSpPr>
            <p:spPr bwMode="auto">
              <a:xfrm>
                <a:off x="3075" y="2989"/>
                <a:ext cx="2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r" eaLnBrk="1" hangingPunct="1"/>
                <a:r>
                  <a:rPr kumimoji="1" lang="en-US" altLang="zh-CN" sz="1800"/>
                  <a:t>-90</a:t>
                </a:r>
                <a:r>
                  <a:rPr kumimoji="1" lang="en-US" altLang="zh-CN" sz="1800">
                    <a:cs typeface="Times New Roman" pitchFamily="18" charset="0"/>
                  </a:rPr>
                  <a:t>º</a:t>
                </a:r>
                <a:endParaRPr kumimoji="1" lang="en-US" altLang="zh-CN" sz="1800"/>
              </a:p>
            </p:txBody>
          </p:sp>
          <p:sp>
            <p:nvSpPr>
              <p:cNvPr id="154648" name="Text Box 36"/>
              <p:cNvSpPr txBox="1">
                <a:spLocks noChangeArrowheads="1"/>
              </p:cNvSpPr>
              <p:nvPr/>
            </p:nvSpPr>
            <p:spPr bwMode="auto">
              <a:xfrm>
                <a:off x="3022" y="3133"/>
                <a:ext cx="37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r" eaLnBrk="1" hangingPunct="1"/>
                <a:r>
                  <a:rPr kumimoji="1" lang="en-US" altLang="zh-CN" sz="1800"/>
                  <a:t>-135</a:t>
                </a:r>
                <a:r>
                  <a:rPr kumimoji="1" lang="en-US" altLang="zh-CN" sz="1800">
                    <a:cs typeface="Times New Roman" pitchFamily="18" charset="0"/>
                  </a:rPr>
                  <a:t>º</a:t>
                </a:r>
                <a:endParaRPr kumimoji="1" lang="en-US" altLang="zh-CN" sz="1800"/>
              </a:p>
            </p:txBody>
          </p:sp>
          <p:sp>
            <p:nvSpPr>
              <p:cNvPr id="154649" name="Text Box 37"/>
              <p:cNvSpPr txBox="1">
                <a:spLocks noChangeArrowheads="1"/>
              </p:cNvSpPr>
              <p:nvPr/>
            </p:nvSpPr>
            <p:spPr bwMode="auto">
              <a:xfrm>
                <a:off x="3126" y="3649"/>
                <a:ext cx="2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r" eaLnBrk="1" hangingPunct="1"/>
                <a:r>
                  <a:rPr kumimoji="1" lang="en-US" altLang="zh-CN" sz="1800"/>
                  <a:t>90</a:t>
                </a:r>
                <a:r>
                  <a:rPr kumimoji="1" lang="en-US" altLang="zh-CN" sz="1800">
                    <a:cs typeface="Times New Roman" pitchFamily="18" charset="0"/>
                  </a:rPr>
                  <a:t>º</a:t>
                </a:r>
                <a:endParaRPr kumimoji="1" lang="en-US" altLang="zh-CN" sz="1800"/>
              </a:p>
            </p:txBody>
          </p:sp>
          <p:sp>
            <p:nvSpPr>
              <p:cNvPr id="154650" name="Text Box 38"/>
              <p:cNvSpPr txBox="1">
                <a:spLocks noChangeArrowheads="1"/>
              </p:cNvSpPr>
              <p:nvPr/>
            </p:nvSpPr>
            <p:spPr bwMode="auto">
              <a:xfrm>
                <a:off x="3074" y="3477"/>
                <a:ext cx="3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r" eaLnBrk="1" hangingPunct="1"/>
                <a:r>
                  <a:rPr kumimoji="1" lang="en-US" altLang="zh-CN" sz="1800"/>
                  <a:t>135</a:t>
                </a:r>
                <a:r>
                  <a:rPr kumimoji="1" lang="en-US" altLang="zh-CN" sz="1800">
                    <a:cs typeface="Times New Roman" pitchFamily="18" charset="0"/>
                  </a:rPr>
                  <a:t>º</a:t>
                </a:r>
                <a:endParaRPr kumimoji="1" lang="en-US" altLang="zh-CN" sz="1800"/>
              </a:p>
            </p:txBody>
          </p:sp>
          <p:sp>
            <p:nvSpPr>
              <p:cNvPr id="154651" name="Rectangle 39"/>
              <p:cNvSpPr>
                <a:spLocks noChangeArrowheads="1"/>
              </p:cNvSpPr>
              <p:nvPr/>
            </p:nvSpPr>
            <p:spPr bwMode="auto">
              <a:xfrm>
                <a:off x="3427" y="3339"/>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i="1"/>
                  <a:t>f</a:t>
                </a:r>
                <a:r>
                  <a:rPr kumimoji="1" lang="en-US" altLang="zh-CN" baseline="-25000"/>
                  <a:t>L</a:t>
                </a:r>
              </a:p>
            </p:txBody>
          </p:sp>
          <p:sp>
            <p:nvSpPr>
              <p:cNvPr id="154652" name="Rectangle 40"/>
              <p:cNvSpPr>
                <a:spLocks noChangeArrowheads="1"/>
              </p:cNvSpPr>
              <p:nvPr/>
            </p:nvSpPr>
            <p:spPr bwMode="auto">
              <a:xfrm>
                <a:off x="4443" y="3155"/>
                <a:ext cx="2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i="1"/>
                  <a:t>f</a:t>
                </a:r>
                <a:r>
                  <a:rPr kumimoji="1" lang="en-US" altLang="zh-CN" baseline="-25000"/>
                  <a:t>h</a:t>
                </a:r>
              </a:p>
            </p:txBody>
          </p:sp>
        </p:grpSp>
      </p:grpSp>
      <p:sp>
        <p:nvSpPr>
          <p:cNvPr id="180265" name="Text Box 41"/>
          <p:cNvSpPr txBox="1">
            <a:spLocks noChangeArrowheads="1"/>
          </p:cNvSpPr>
          <p:nvPr/>
        </p:nvSpPr>
        <p:spPr bwMode="auto">
          <a:xfrm>
            <a:off x="568325" y="3503071"/>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典型频率特性</a:t>
            </a:r>
          </a:p>
        </p:txBody>
      </p:sp>
      <p:sp>
        <p:nvSpPr>
          <p:cNvPr id="180266" name="AutoShape 42"/>
          <p:cNvSpPr>
            <a:spLocks noChangeArrowheads="1"/>
          </p:cNvSpPr>
          <p:nvPr/>
        </p:nvSpPr>
        <p:spPr bwMode="auto">
          <a:xfrm>
            <a:off x="2117725" y="4112670"/>
            <a:ext cx="1643063" cy="495300"/>
          </a:xfrm>
          <a:prstGeom prst="wedgeRoundRectCallout">
            <a:avLst>
              <a:gd name="adj1" fmla="val -52606"/>
              <a:gd name="adj2" fmla="val 8475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r>
              <a:rPr kumimoji="1" lang="zh-CN" altLang="en-US"/>
              <a:t>中频段</a:t>
            </a:r>
          </a:p>
        </p:txBody>
      </p:sp>
      <p:sp>
        <p:nvSpPr>
          <p:cNvPr id="180267" name="AutoShape 43"/>
          <p:cNvSpPr>
            <a:spLocks noChangeArrowheads="1"/>
          </p:cNvSpPr>
          <p:nvPr/>
        </p:nvSpPr>
        <p:spPr bwMode="auto">
          <a:xfrm>
            <a:off x="3611563" y="5069932"/>
            <a:ext cx="1862137" cy="495300"/>
          </a:xfrm>
          <a:prstGeom prst="wedgeRoundRectCallout">
            <a:avLst>
              <a:gd name="adj1" fmla="val -60912"/>
              <a:gd name="adj2" fmla="val 84421"/>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r>
              <a:rPr kumimoji="1" lang="zh-CN" altLang="en-US"/>
              <a:t>上限频率</a:t>
            </a:r>
          </a:p>
        </p:txBody>
      </p:sp>
      <p:sp>
        <p:nvSpPr>
          <p:cNvPr id="180268" name="AutoShape 44"/>
          <p:cNvSpPr>
            <a:spLocks noChangeArrowheads="1"/>
          </p:cNvSpPr>
          <p:nvPr/>
        </p:nvSpPr>
        <p:spPr bwMode="auto">
          <a:xfrm>
            <a:off x="1417638" y="5182645"/>
            <a:ext cx="1679575" cy="495300"/>
          </a:xfrm>
          <a:prstGeom prst="wedgeRoundRectCallout">
            <a:avLst>
              <a:gd name="adj1" fmla="val -69375"/>
              <a:gd name="adj2" fmla="val 68981"/>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r>
              <a:rPr kumimoji="1" lang="zh-CN" altLang="en-US"/>
              <a:t>下限频率</a:t>
            </a:r>
          </a:p>
        </p:txBody>
      </p:sp>
      <p:sp>
        <p:nvSpPr>
          <p:cNvPr id="180269" name="Text Box 45"/>
          <p:cNvSpPr txBox="1">
            <a:spLocks noChangeArrowheads="1"/>
          </p:cNvSpPr>
          <p:nvPr/>
        </p:nvSpPr>
        <p:spPr bwMode="auto">
          <a:xfrm>
            <a:off x="549275" y="2559050"/>
            <a:ext cx="8229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把上、下限频率的差：</a:t>
            </a:r>
            <a:r>
              <a:rPr kumimoji="1" lang="en-US" altLang="zh-CN" i="1"/>
              <a:t>BW</a:t>
            </a:r>
            <a:r>
              <a:rPr kumimoji="1" lang="en-US" altLang="zh-CN"/>
              <a:t>=</a:t>
            </a:r>
            <a:r>
              <a:rPr kumimoji="1" lang="en-US" altLang="zh-CN" i="1"/>
              <a:t>f</a:t>
            </a:r>
            <a:r>
              <a:rPr kumimoji="1" lang="en-US" altLang="zh-CN" baseline="-25000"/>
              <a:t>h</a:t>
            </a:r>
            <a:r>
              <a:rPr kumimoji="1" lang="en-US" altLang="zh-CN" i="1">
                <a:latin typeface="宋体" charset="-122"/>
              </a:rPr>
              <a:t>- </a:t>
            </a:r>
            <a:r>
              <a:rPr kumimoji="1" lang="en-US" altLang="zh-CN" i="1"/>
              <a:t>f</a:t>
            </a:r>
            <a:r>
              <a:rPr kumimoji="1" lang="en-US" altLang="zh-CN" baseline="-25000"/>
              <a:t>L</a:t>
            </a:r>
            <a:r>
              <a:rPr kumimoji="1" lang="en-US" altLang="zh-CN" i="1"/>
              <a:t> </a:t>
            </a:r>
            <a:r>
              <a:rPr kumimoji="1" lang="zh-CN" altLang="en-US"/>
              <a:t>定义为放大电路的带宽。</a:t>
            </a:r>
          </a:p>
          <a:p>
            <a:pPr eaLnBrk="1" hangingPunct="1"/>
            <a:r>
              <a:rPr kumimoji="1" lang="zh-CN" altLang="en-US"/>
              <a:t>带宽范围内，放大电路的放大能力基本保持恒定。</a:t>
            </a:r>
          </a:p>
        </p:txBody>
      </p:sp>
    </p:spTree>
    <p:extLst>
      <p:ext uri="{BB962C8B-B14F-4D97-AF65-F5344CB8AC3E}">
        <p14:creationId xmlns:p14="http://schemas.microsoft.com/office/powerpoint/2010/main" val="222738586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0229"/>
                                        </p:tgtEl>
                                        <p:attrNameLst>
                                          <p:attrName>style.visibility</p:attrName>
                                        </p:attrNameLst>
                                      </p:cBhvr>
                                      <p:to>
                                        <p:strVal val="visible"/>
                                      </p:to>
                                    </p:set>
                                    <p:animEffect transition="in" filter="wipe(left)">
                                      <p:cBhvr>
                                        <p:cTn id="7" dur="500"/>
                                        <p:tgtEl>
                                          <p:spTgt spid="1802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0265"/>
                                        </p:tgtEl>
                                        <p:attrNameLst>
                                          <p:attrName>style.visibility</p:attrName>
                                        </p:attrNameLst>
                                      </p:cBhvr>
                                      <p:to>
                                        <p:strVal val="visible"/>
                                      </p:to>
                                    </p:set>
                                    <p:animEffect transition="in" filter="wipe(left)">
                                      <p:cBhvr>
                                        <p:cTn id="12" dur="500"/>
                                        <p:tgtEl>
                                          <p:spTgt spid="18026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0266"/>
                                        </p:tgtEl>
                                        <p:attrNameLst>
                                          <p:attrName>style.visibility</p:attrName>
                                        </p:attrNameLst>
                                      </p:cBhvr>
                                      <p:to>
                                        <p:strVal val="visible"/>
                                      </p:to>
                                    </p:set>
                                    <p:animEffect transition="in" filter="wipe(left)">
                                      <p:cBhvr>
                                        <p:cTn id="25" dur="500"/>
                                        <p:tgtEl>
                                          <p:spTgt spid="18026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80267"/>
                                        </p:tgtEl>
                                        <p:attrNameLst>
                                          <p:attrName>style.visibility</p:attrName>
                                        </p:attrNameLst>
                                      </p:cBhvr>
                                      <p:to>
                                        <p:strVal val="visible"/>
                                      </p:to>
                                    </p:set>
                                    <p:animEffect transition="in" filter="wipe(left)">
                                      <p:cBhvr>
                                        <p:cTn id="30" dur="500"/>
                                        <p:tgtEl>
                                          <p:spTgt spid="18026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80268"/>
                                        </p:tgtEl>
                                        <p:attrNameLst>
                                          <p:attrName>style.visibility</p:attrName>
                                        </p:attrNameLst>
                                      </p:cBhvr>
                                      <p:to>
                                        <p:strVal val="visible"/>
                                      </p:to>
                                    </p:set>
                                    <p:animEffect transition="in" filter="wipe(left)">
                                      <p:cBhvr>
                                        <p:cTn id="35" dur="500"/>
                                        <p:tgtEl>
                                          <p:spTgt spid="180268"/>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80269"/>
                                        </p:tgtEl>
                                        <p:attrNameLst>
                                          <p:attrName>style.visibility</p:attrName>
                                        </p:attrNameLst>
                                      </p:cBhvr>
                                      <p:to>
                                        <p:strVal val="visible"/>
                                      </p:to>
                                    </p:set>
                                    <p:animEffect transition="in" filter="wipe(left)">
                                      <p:cBhvr>
                                        <p:cTn id="39" dur="500"/>
                                        <p:tgtEl>
                                          <p:spTgt spid="180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9" grpId="0" autoUpdateAnimBg="0"/>
      <p:bldP spid="180265" grpId="0" autoUpdateAnimBg="0"/>
      <p:bldP spid="180266" grpId="0" animBg="1" autoUpdateAnimBg="0"/>
      <p:bldP spid="180267" grpId="0" animBg="1" autoUpdateAnimBg="0"/>
      <p:bldP spid="180268" grpId="0" animBg="1" autoUpdateAnimBg="0"/>
      <p:bldP spid="180269"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6" name="Rectangle 2"/>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2</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112</a:t>
            </a:fld>
            <a:endParaRPr lang="zh-CN" altLang="en-US"/>
          </a:p>
        </p:txBody>
      </p:sp>
      <p:sp>
        <p:nvSpPr>
          <p:cNvPr id="112" name="Rectangle 4"/>
          <p:cNvSpPr txBox="1">
            <a:spLocks noChangeArrowheads="1"/>
          </p:cNvSpPr>
          <p:nvPr/>
        </p:nvSpPr>
        <p:spPr bwMode="auto">
          <a:xfrm>
            <a:off x="-16329" y="749066"/>
            <a:ext cx="8550275"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Font typeface="Wingdings" pitchFamily="2" charset="2"/>
              <a:buChar char="n"/>
              <a:defRPr sz="2800" b="1" baseline="0">
                <a:solidFill>
                  <a:schemeClr val="tx2"/>
                </a:solidFill>
                <a:latin typeface="Times New Roman" pitchFamily="18" charset="0"/>
                <a:ea typeface="+mn-ea"/>
                <a:cs typeface="+mn-cs"/>
              </a:defRPr>
            </a:lvl1pPr>
            <a:lvl2pPr marL="742950" indent="-285750" algn="l" rtl="0" eaLnBrk="1" fontAlgn="base" hangingPunct="1">
              <a:spcBef>
                <a:spcPct val="20000"/>
              </a:spcBef>
              <a:spcAft>
                <a:spcPct val="0"/>
              </a:spcAft>
              <a:buSzPct val="100000"/>
              <a:buFont typeface="Wingdings" pitchFamily="2" charset="2"/>
              <a:buChar char="u"/>
              <a:defRPr sz="2800" b="1" baseline="0">
                <a:solidFill>
                  <a:schemeClr val="tx2"/>
                </a:solidFill>
                <a:latin typeface="Times New Roman" pitchFamily="18" charset="0"/>
              </a:defRPr>
            </a:lvl2pPr>
            <a:lvl3pPr marL="1143000" indent="-228600" algn="l" rtl="0" eaLnBrk="1" fontAlgn="base" hangingPunct="1">
              <a:spcBef>
                <a:spcPct val="20000"/>
              </a:spcBef>
              <a:spcAft>
                <a:spcPct val="0"/>
              </a:spcAft>
              <a:buFont typeface="Wingdings" pitchFamily="2" charset="2"/>
              <a:buChar char="Ø"/>
              <a:defRPr sz="2400" b="1" baseline="0">
                <a:solidFill>
                  <a:schemeClr val="tx2"/>
                </a:solidFill>
                <a:latin typeface="Times New Roman" pitchFamily="18" charset="0"/>
              </a:defRPr>
            </a:lvl3pPr>
            <a:lvl4pPr marL="1600200" indent="-228600" algn="l" rtl="0" eaLnBrk="1" fontAlgn="base" hangingPunct="1">
              <a:spcBef>
                <a:spcPct val="20000"/>
              </a:spcBef>
              <a:spcAft>
                <a:spcPct val="0"/>
              </a:spcAft>
              <a:buSzPct val="60000"/>
              <a:buFont typeface="Wingdings 2" pitchFamily="18" charset="2"/>
              <a:buChar char=""/>
              <a:defRPr sz="2000" b="1">
                <a:solidFill>
                  <a:schemeClr val="tx2"/>
                </a:solidFill>
                <a:latin typeface="+mn-lt"/>
              </a:defRPr>
            </a:lvl4pPr>
            <a:lvl5pPr marL="2057400" indent="-228600" algn="l" rtl="0" eaLnBrk="1" fontAlgn="base" hangingPunct="1">
              <a:spcBef>
                <a:spcPct val="20000"/>
              </a:spcBef>
              <a:spcAft>
                <a:spcPct val="0"/>
              </a:spcAft>
              <a:buFont typeface="Wingdings" pitchFamily="2" charset="2"/>
              <a:buChar char="§"/>
              <a:defRPr sz="2000" b="1">
                <a:solidFill>
                  <a:schemeClr val="tx2"/>
                </a:solidFill>
                <a:latin typeface="+mn-lt"/>
              </a:defRPr>
            </a:lvl5pPr>
            <a:lvl6pPr marL="2514600" indent="-228600" algn="l" rtl="0" eaLnBrk="1" fontAlgn="base" hangingPunct="1">
              <a:spcBef>
                <a:spcPct val="20000"/>
              </a:spcBef>
              <a:spcAft>
                <a:spcPct val="0"/>
              </a:spcAft>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
              <a:defRPr sz="2000">
                <a:solidFill>
                  <a:schemeClr val="tx1"/>
                </a:solidFill>
                <a:latin typeface="+mn-lt"/>
              </a:defRPr>
            </a:lvl9pPr>
          </a:lstStyle>
          <a:p>
            <a:r>
              <a:rPr lang="zh-CN" altLang="en-US" kern="0" smtClean="0">
                <a:ea typeface="宋体" charset="-122"/>
              </a:rPr>
              <a:t>影响放大电路频率特性的主要因素</a:t>
            </a:r>
          </a:p>
        </p:txBody>
      </p:sp>
      <p:sp>
        <p:nvSpPr>
          <p:cNvPr id="113" name="Text Box 6"/>
          <p:cNvSpPr txBox="1">
            <a:spLocks noChangeArrowheads="1"/>
          </p:cNvSpPr>
          <p:nvPr/>
        </p:nvSpPr>
        <p:spPr bwMode="auto">
          <a:xfrm>
            <a:off x="458334" y="1280878"/>
            <a:ext cx="8462642"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50000"/>
              </a:lnSpc>
            </a:pPr>
            <a:r>
              <a:rPr kumimoji="1" lang="zh-CN" altLang="en-US" dirty="0"/>
              <a:t>根据半导体物理分析，晶体管极间存在分布电容，这些分布电容数值约为几</a:t>
            </a:r>
            <a:r>
              <a:rPr kumimoji="1" lang="en-US" altLang="zh-CN" dirty="0"/>
              <a:t>~</a:t>
            </a:r>
            <a:r>
              <a:rPr kumimoji="1" lang="zh-CN" altLang="en-US" dirty="0"/>
              <a:t>几十</a:t>
            </a:r>
            <a:r>
              <a:rPr kumimoji="1" lang="en-US" altLang="zh-CN" dirty="0"/>
              <a:t>pF</a:t>
            </a:r>
            <a:r>
              <a:rPr kumimoji="1" lang="zh-CN" altLang="en-US" dirty="0"/>
              <a:t>，在频率较低时，容抗很大，可认为开路而忽略，但当信号频率很高时，分布电容容抗不能忽略，造成放大电路放大能力的下降</a:t>
            </a:r>
            <a:r>
              <a:rPr kumimoji="1" lang="zh-CN" altLang="en-US" dirty="0" smtClean="0"/>
              <a:t>。</a:t>
            </a:r>
            <a:endParaRPr kumimoji="1" lang="en-US" altLang="zh-CN" dirty="0" smtClean="0"/>
          </a:p>
          <a:p>
            <a:pPr eaLnBrk="1" hangingPunct="1">
              <a:lnSpc>
                <a:spcPct val="150000"/>
              </a:lnSpc>
            </a:pPr>
            <a:r>
              <a:rPr kumimoji="1" lang="zh-CN" altLang="en-US" dirty="0" smtClean="0"/>
              <a:t>另一方面，放大电路中的耦合与旁路电容，在信号频率较高时的容抗很小，可以视为开路，但当信号频率足够低时，其容抗不容忽略，对放大器的低频特性产生影响。</a:t>
            </a:r>
            <a:endParaRPr kumimoji="1" lang="zh-CN" altLang="en-US" dirty="0"/>
          </a:p>
        </p:txBody>
      </p:sp>
    </p:spTree>
    <p:extLst>
      <p:ext uri="{BB962C8B-B14F-4D97-AF65-F5344CB8AC3E}">
        <p14:creationId xmlns:p14="http://schemas.microsoft.com/office/powerpoint/2010/main" val="420945481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up)">
                                      <p:cBhvr>
                                        <p:cTn id="7" dur="500"/>
                                        <p:tgtEl>
                                          <p:spTgt spid="113"/>
                                        </p:tgtEl>
                                      </p:cBhvr>
                                    </p:animEffect>
                                  </p:childTnLst>
                                  <p:subTnLst>
                                    <p:set>
                                      <p:cBhvr override="childStyle">
                                        <p:cTn dur="1" fill="hold" display="0" masterRel="nextClick" afterEffect="1"/>
                                        <p:tgtEl>
                                          <p:spTgt spid="1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6" name="Rectangle 2"/>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3</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113</a:t>
            </a:fld>
            <a:endParaRPr lang="zh-CN" altLang="en-US"/>
          </a:p>
        </p:txBody>
      </p:sp>
      <p:sp>
        <p:nvSpPr>
          <p:cNvPr id="182277" name="Text Box 5"/>
          <p:cNvSpPr txBox="1">
            <a:spLocks noChangeArrowheads="1"/>
          </p:cNvSpPr>
          <p:nvPr/>
        </p:nvSpPr>
        <p:spPr bwMode="auto">
          <a:xfrm>
            <a:off x="102194" y="960900"/>
            <a:ext cx="52325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dirty="0"/>
              <a:t>1. </a:t>
            </a:r>
            <a:r>
              <a:rPr kumimoji="1" lang="zh-CN" altLang="en-US" sz="2800" dirty="0"/>
              <a:t>双极型</a:t>
            </a:r>
            <a:r>
              <a:rPr kumimoji="1" lang="zh-CN" altLang="en-US" sz="2800" dirty="0" smtClean="0"/>
              <a:t>晶体管</a:t>
            </a:r>
            <a:r>
              <a:rPr kumimoji="1" lang="zh-CN" altLang="en-US" sz="2800" dirty="0"/>
              <a:t>的高频等效模型</a:t>
            </a:r>
          </a:p>
        </p:txBody>
      </p:sp>
      <p:grpSp>
        <p:nvGrpSpPr>
          <p:cNvPr id="2" name="Group 7"/>
          <p:cNvGrpSpPr>
            <a:grpSpLocks/>
          </p:cNvGrpSpPr>
          <p:nvPr/>
        </p:nvGrpSpPr>
        <p:grpSpPr bwMode="auto">
          <a:xfrm>
            <a:off x="686934" y="1625366"/>
            <a:ext cx="2046287" cy="3030537"/>
            <a:chOff x="273" y="1472"/>
            <a:chExt cx="1882" cy="2940"/>
          </a:xfrm>
        </p:grpSpPr>
        <p:graphicFrame>
          <p:nvGraphicFramePr>
            <p:cNvPr id="65549" name="Object 8"/>
            <p:cNvGraphicFramePr>
              <a:graphicFrameLocks noChangeAspect="1"/>
            </p:cNvGraphicFramePr>
            <p:nvPr/>
          </p:nvGraphicFramePr>
          <p:xfrm>
            <a:off x="1790" y="2934"/>
            <a:ext cx="365" cy="346"/>
          </p:xfrm>
          <a:graphic>
            <a:graphicData uri="http://schemas.openxmlformats.org/presentationml/2006/ole">
              <mc:AlternateContent xmlns:mc="http://schemas.openxmlformats.org/markup-compatibility/2006">
                <mc:Choice xmlns:v="urn:schemas-microsoft-com:vml" Requires="v">
                  <p:oleObj spid="_x0000_s108888" name="Equation" r:id="rId3" imgW="241200" imgH="228600" progId="Equation.DSMT4">
                    <p:embed/>
                  </p:oleObj>
                </mc:Choice>
                <mc:Fallback>
                  <p:oleObj name="Equation" r:id="rId3" imgW="241200" imgH="228600" progId="Equation.DSMT4">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 y="2934"/>
                          <a:ext cx="365"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5550" name="Object 9"/>
            <p:cNvGraphicFramePr>
              <a:graphicFrameLocks noChangeAspect="1"/>
            </p:cNvGraphicFramePr>
            <p:nvPr/>
          </p:nvGraphicFramePr>
          <p:xfrm>
            <a:off x="1790" y="2167"/>
            <a:ext cx="365" cy="345"/>
          </p:xfrm>
          <a:graphic>
            <a:graphicData uri="http://schemas.openxmlformats.org/presentationml/2006/ole">
              <mc:AlternateContent xmlns:mc="http://schemas.openxmlformats.org/markup-compatibility/2006">
                <mc:Choice xmlns:v="urn:schemas-microsoft-com:vml" Requires="v">
                  <p:oleObj spid="_x0000_s108889" name="Equation" r:id="rId5" imgW="241200" imgH="228600" progId="Equation.DSMT4">
                    <p:embed/>
                  </p:oleObj>
                </mc:Choice>
                <mc:Fallback>
                  <p:oleObj name="Equation" r:id="rId5" imgW="241200" imgH="228600" progId="Equation.DSMT4">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 y="2167"/>
                          <a:ext cx="365"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nvGrpSpPr>
            <p:cNvPr id="65610" name="Group 10"/>
            <p:cNvGrpSpPr>
              <a:grpSpLocks/>
            </p:cNvGrpSpPr>
            <p:nvPr/>
          </p:nvGrpSpPr>
          <p:grpSpPr bwMode="auto">
            <a:xfrm>
              <a:off x="273" y="1472"/>
              <a:ext cx="1499" cy="2940"/>
              <a:chOff x="1564" y="746"/>
              <a:chExt cx="1499" cy="2940"/>
            </a:xfrm>
          </p:grpSpPr>
          <p:grpSp>
            <p:nvGrpSpPr>
              <p:cNvPr id="65615" name="Group 11"/>
              <p:cNvGrpSpPr>
                <a:grpSpLocks/>
              </p:cNvGrpSpPr>
              <p:nvPr/>
            </p:nvGrpSpPr>
            <p:grpSpPr bwMode="auto">
              <a:xfrm>
                <a:off x="1776" y="912"/>
                <a:ext cx="1159" cy="2448"/>
                <a:chOff x="2548" y="1824"/>
                <a:chExt cx="1159" cy="2448"/>
              </a:xfrm>
            </p:grpSpPr>
            <p:sp>
              <p:nvSpPr>
                <p:cNvPr id="65620" name="Rectangle 12"/>
                <p:cNvSpPr>
                  <a:spLocks noChangeArrowheads="1"/>
                </p:cNvSpPr>
                <p:nvPr/>
              </p:nvSpPr>
              <p:spPr bwMode="auto">
                <a:xfrm>
                  <a:off x="2784" y="2064"/>
                  <a:ext cx="912" cy="19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5621" name="Line 13"/>
                <p:cNvSpPr>
                  <a:spLocks noChangeShapeType="1"/>
                </p:cNvSpPr>
                <p:nvPr/>
              </p:nvSpPr>
              <p:spPr bwMode="auto">
                <a:xfrm>
                  <a:off x="2795" y="2880"/>
                  <a:ext cx="912" cy="0"/>
                </a:xfrm>
                <a:prstGeom prst="line">
                  <a:avLst/>
                </a:prstGeom>
                <a:noFill/>
                <a:ln w="19050">
                  <a:solidFill>
                    <a:srgbClr val="0080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22" name="Line 14"/>
                <p:cNvSpPr>
                  <a:spLocks noChangeShapeType="1"/>
                </p:cNvSpPr>
                <p:nvPr/>
              </p:nvSpPr>
              <p:spPr bwMode="auto">
                <a:xfrm>
                  <a:off x="2795" y="3216"/>
                  <a:ext cx="912" cy="0"/>
                </a:xfrm>
                <a:prstGeom prst="line">
                  <a:avLst/>
                </a:prstGeom>
                <a:noFill/>
                <a:ln w="19050">
                  <a:solidFill>
                    <a:srgbClr val="0080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23" name="Line 15"/>
                <p:cNvSpPr>
                  <a:spLocks noChangeShapeType="1"/>
                </p:cNvSpPr>
                <p:nvPr/>
              </p:nvSpPr>
              <p:spPr bwMode="auto">
                <a:xfrm flipH="1">
                  <a:off x="2548" y="305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65624" name="Group 16"/>
                <p:cNvGrpSpPr>
                  <a:grpSpLocks/>
                </p:cNvGrpSpPr>
                <p:nvPr/>
              </p:nvGrpSpPr>
              <p:grpSpPr bwMode="auto">
                <a:xfrm>
                  <a:off x="2832" y="1824"/>
                  <a:ext cx="480" cy="2448"/>
                  <a:chOff x="2920" y="1824"/>
                  <a:chExt cx="480" cy="2448"/>
                </a:xfrm>
              </p:grpSpPr>
              <p:sp>
                <p:nvSpPr>
                  <p:cNvPr id="65635" name="Rectangle 17"/>
                  <p:cNvSpPr>
                    <a:spLocks noChangeArrowheads="1"/>
                  </p:cNvSpPr>
                  <p:nvPr/>
                </p:nvSpPr>
                <p:spPr bwMode="auto">
                  <a:xfrm>
                    <a:off x="3304" y="2256"/>
                    <a:ext cx="96" cy="19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5636" name="Rectangle 18"/>
                  <p:cNvSpPr>
                    <a:spLocks noChangeArrowheads="1"/>
                  </p:cNvSpPr>
                  <p:nvPr/>
                </p:nvSpPr>
                <p:spPr bwMode="auto">
                  <a:xfrm>
                    <a:off x="3304" y="3633"/>
                    <a:ext cx="96" cy="19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5637" name="Rectangle 19"/>
                  <p:cNvSpPr>
                    <a:spLocks noChangeArrowheads="1"/>
                  </p:cNvSpPr>
                  <p:nvPr/>
                </p:nvSpPr>
                <p:spPr bwMode="auto">
                  <a:xfrm>
                    <a:off x="3304" y="3120"/>
                    <a:ext cx="96" cy="19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5638" name="Rectangle 20"/>
                  <p:cNvSpPr>
                    <a:spLocks noChangeArrowheads="1"/>
                  </p:cNvSpPr>
                  <p:nvPr/>
                </p:nvSpPr>
                <p:spPr bwMode="auto">
                  <a:xfrm>
                    <a:off x="3304" y="2784"/>
                    <a:ext cx="96" cy="19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5639" name="Rectangle 21"/>
                  <p:cNvSpPr>
                    <a:spLocks noChangeArrowheads="1"/>
                  </p:cNvSpPr>
                  <p:nvPr/>
                </p:nvSpPr>
                <p:spPr bwMode="auto">
                  <a:xfrm rot="5400000">
                    <a:off x="2968" y="2954"/>
                    <a:ext cx="96" cy="19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5640" name="Line 22"/>
                  <p:cNvSpPr>
                    <a:spLocks noChangeShapeType="1"/>
                  </p:cNvSpPr>
                  <p:nvPr/>
                </p:nvSpPr>
                <p:spPr bwMode="auto">
                  <a:xfrm>
                    <a:off x="3352" y="1824"/>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41" name="Line 23"/>
                  <p:cNvSpPr>
                    <a:spLocks noChangeShapeType="1"/>
                  </p:cNvSpPr>
                  <p:nvPr/>
                </p:nvSpPr>
                <p:spPr bwMode="auto">
                  <a:xfrm>
                    <a:off x="3352" y="3840"/>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42" name="Line 24"/>
                  <p:cNvSpPr>
                    <a:spLocks noChangeShapeType="1"/>
                  </p:cNvSpPr>
                  <p:nvPr/>
                </p:nvSpPr>
                <p:spPr bwMode="auto">
                  <a:xfrm>
                    <a:off x="3352" y="2448"/>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43" name="Line 25"/>
                  <p:cNvSpPr>
                    <a:spLocks noChangeShapeType="1"/>
                  </p:cNvSpPr>
                  <p:nvPr/>
                </p:nvSpPr>
                <p:spPr bwMode="auto">
                  <a:xfrm>
                    <a:off x="3352" y="3312"/>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44" name="Line 26"/>
                  <p:cNvSpPr>
                    <a:spLocks noChangeShapeType="1"/>
                  </p:cNvSpPr>
                  <p:nvPr/>
                </p:nvSpPr>
                <p:spPr bwMode="auto">
                  <a:xfrm>
                    <a:off x="3352" y="2987"/>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45" name="Line 27"/>
                  <p:cNvSpPr>
                    <a:spLocks noChangeShapeType="1"/>
                  </p:cNvSpPr>
                  <p:nvPr/>
                </p:nvSpPr>
                <p:spPr bwMode="auto">
                  <a:xfrm>
                    <a:off x="3112" y="3050"/>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46" name="Oval 28"/>
                  <p:cNvSpPr>
                    <a:spLocks noChangeArrowheads="1"/>
                  </p:cNvSpPr>
                  <p:nvPr/>
                </p:nvSpPr>
                <p:spPr bwMode="auto">
                  <a:xfrm>
                    <a:off x="3334" y="3024"/>
                    <a:ext cx="47" cy="56"/>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pSp>
            <p:grpSp>
              <p:nvGrpSpPr>
                <p:cNvPr id="65625" name="Group 29"/>
                <p:cNvGrpSpPr>
                  <a:grpSpLocks/>
                </p:cNvGrpSpPr>
                <p:nvPr/>
              </p:nvGrpSpPr>
              <p:grpSpPr bwMode="auto">
                <a:xfrm>
                  <a:off x="3432" y="2784"/>
                  <a:ext cx="144" cy="48"/>
                  <a:chOff x="1536" y="2880"/>
                  <a:chExt cx="144" cy="48"/>
                </a:xfrm>
              </p:grpSpPr>
              <p:sp>
                <p:nvSpPr>
                  <p:cNvPr id="65633" name="Line 30"/>
                  <p:cNvSpPr>
                    <a:spLocks noChangeShapeType="1"/>
                  </p:cNvSpPr>
                  <p:nvPr/>
                </p:nvSpPr>
                <p:spPr bwMode="auto">
                  <a:xfrm>
                    <a:off x="1536" y="2880"/>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34" name="Line 31"/>
                  <p:cNvSpPr>
                    <a:spLocks noChangeShapeType="1"/>
                  </p:cNvSpPr>
                  <p:nvPr/>
                </p:nvSpPr>
                <p:spPr bwMode="auto">
                  <a:xfrm>
                    <a:off x="1536" y="292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5626" name="Group 32"/>
                <p:cNvGrpSpPr>
                  <a:grpSpLocks/>
                </p:cNvGrpSpPr>
                <p:nvPr/>
              </p:nvGrpSpPr>
              <p:grpSpPr bwMode="auto">
                <a:xfrm>
                  <a:off x="3432" y="3264"/>
                  <a:ext cx="144" cy="48"/>
                  <a:chOff x="1536" y="2880"/>
                  <a:chExt cx="144" cy="48"/>
                </a:xfrm>
              </p:grpSpPr>
              <p:sp>
                <p:nvSpPr>
                  <p:cNvPr id="65631" name="Line 33"/>
                  <p:cNvSpPr>
                    <a:spLocks noChangeShapeType="1"/>
                  </p:cNvSpPr>
                  <p:nvPr/>
                </p:nvSpPr>
                <p:spPr bwMode="auto">
                  <a:xfrm>
                    <a:off x="1536" y="2880"/>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32" name="Line 34"/>
                  <p:cNvSpPr>
                    <a:spLocks noChangeShapeType="1"/>
                  </p:cNvSpPr>
                  <p:nvPr/>
                </p:nvSpPr>
                <p:spPr bwMode="auto">
                  <a:xfrm>
                    <a:off x="1536" y="292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5627" name="Freeform 35"/>
                <p:cNvSpPr>
                  <a:spLocks/>
                </p:cNvSpPr>
                <p:nvPr/>
              </p:nvSpPr>
              <p:spPr bwMode="auto">
                <a:xfrm>
                  <a:off x="3264" y="2592"/>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5628" name="Freeform 36"/>
                <p:cNvSpPr>
                  <a:spLocks/>
                </p:cNvSpPr>
                <p:nvPr/>
              </p:nvSpPr>
              <p:spPr bwMode="auto">
                <a:xfrm>
                  <a:off x="3264" y="2832"/>
                  <a:ext cx="240" cy="192"/>
                </a:xfrm>
                <a:custGeom>
                  <a:avLst/>
                  <a:gdLst>
                    <a:gd name="T0" fmla="*/ 240 w 240"/>
                    <a:gd name="T1" fmla="*/ 0 h 192"/>
                    <a:gd name="T2" fmla="*/ 240 w 240"/>
                    <a:gd name="T3" fmla="*/ 192 h 192"/>
                    <a:gd name="T4" fmla="*/ 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0"/>
                      </a:moveTo>
                      <a:lnTo>
                        <a:pt x="240" y="192"/>
                      </a:lnTo>
                      <a:lnTo>
                        <a:pt x="0"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5629" name="Freeform 37"/>
                <p:cNvSpPr>
                  <a:spLocks/>
                </p:cNvSpPr>
                <p:nvPr/>
              </p:nvSpPr>
              <p:spPr bwMode="auto">
                <a:xfrm flipV="1">
                  <a:off x="3264" y="3312"/>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5630" name="Freeform 38"/>
                <p:cNvSpPr>
                  <a:spLocks/>
                </p:cNvSpPr>
                <p:nvPr/>
              </p:nvSpPr>
              <p:spPr bwMode="auto">
                <a:xfrm flipV="1">
                  <a:off x="3264" y="3072"/>
                  <a:ext cx="240" cy="192"/>
                </a:xfrm>
                <a:custGeom>
                  <a:avLst/>
                  <a:gdLst>
                    <a:gd name="T0" fmla="*/ 240 w 240"/>
                    <a:gd name="T1" fmla="*/ 0 h 192"/>
                    <a:gd name="T2" fmla="*/ 240 w 240"/>
                    <a:gd name="T3" fmla="*/ 192 h 192"/>
                    <a:gd name="T4" fmla="*/ 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0"/>
                      </a:moveTo>
                      <a:lnTo>
                        <a:pt x="240" y="192"/>
                      </a:lnTo>
                      <a:lnTo>
                        <a:pt x="0"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65616" name="Text Box 39"/>
              <p:cNvSpPr txBox="1">
                <a:spLocks noChangeArrowheads="1"/>
              </p:cNvSpPr>
              <p:nvPr/>
            </p:nvSpPr>
            <p:spPr bwMode="auto">
              <a:xfrm>
                <a:off x="2534" y="746"/>
                <a:ext cx="294"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c</a:t>
                </a:r>
              </a:p>
            </p:txBody>
          </p:sp>
          <p:sp>
            <p:nvSpPr>
              <p:cNvPr id="65617" name="Text Box 40"/>
              <p:cNvSpPr txBox="1">
                <a:spLocks noChangeArrowheads="1"/>
              </p:cNvSpPr>
              <p:nvPr/>
            </p:nvSpPr>
            <p:spPr bwMode="auto">
              <a:xfrm>
                <a:off x="2534" y="3243"/>
                <a:ext cx="29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e</a:t>
                </a:r>
              </a:p>
            </p:txBody>
          </p:sp>
          <p:sp>
            <p:nvSpPr>
              <p:cNvPr id="65618" name="Text Box 41"/>
              <p:cNvSpPr txBox="1">
                <a:spLocks noChangeArrowheads="1"/>
              </p:cNvSpPr>
              <p:nvPr/>
            </p:nvSpPr>
            <p:spPr bwMode="auto">
              <a:xfrm>
                <a:off x="1564" y="1969"/>
                <a:ext cx="325"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b</a:t>
                </a:r>
              </a:p>
            </p:txBody>
          </p:sp>
          <p:sp>
            <p:nvSpPr>
              <p:cNvPr id="65619" name="Text Box 42"/>
              <p:cNvSpPr txBox="1">
                <a:spLocks noChangeArrowheads="1"/>
              </p:cNvSpPr>
              <p:nvPr/>
            </p:nvSpPr>
            <p:spPr bwMode="auto">
              <a:xfrm>
                <a:off x="2711" y="1992"/>
                <a:ext cx="35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36000" t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solidFill>
                      <a:srgbClr val="FF0000"/>
                    </a:solidFill>
                    <a:ea typeface="宋体" charset="-122"/>
                  </a:rPr>
                  <a:t>b’</a:t>
                </a:r>
              </a:p>
            </p:txBody>
          </p:sp>
        </p:grpSp>
        <p:graphicFrame>
          <p:nvGraphicFramePr>
            <p:cNvPr id="65551" name="Object 43"/>
            <p:cNvGraphicFramePr>
              <a:graphicFrameLocks noChangeAspect="1"/>
            </p:cNvGraphicFramePr>
            <p:nvPr/>
          </p:nvGraphicFramePr>
          <p:xfrm>
            <a:off x="1790" y="2502"/>
            <a:ext cx="288" cy="345"/>
          </p:xfrm>
          <a:graphic>
            <a:graphicData uri="http://schemas.openxmlformats.org/presentationml/2006/ole">
              <mc:AlternateContent xmlns:mc="http://schemas.openxmlformats.org/markup-compatibility/2006">
                <mc:Choice xmlns:v="urn:schemas-microsoft-com:vml" Requires="v">
                  <p:oleObj spid="_x0000_s108890" name="Equation" r:id="rId7" imgW="190440" imgH="228600" progId="Equation.DSMT4">
                    <p:embed/>
                  </p:oleObj>
                </mc:Choice>
                <mc:Fallback>
                  <p:oleObj name="Equation" r:id="rId7" imgW="190440" imgH="228600" progId="Equation.DSMT4">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0" y="2502"/>
                          <a:ext cx="288"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5552" name="Object 44"/>
            <p:cNvGraphicFramePr>
              <a:graphicFrameLocks noChangeAspect="1"/>
            </p:cNvGraphicFramePr>
            <p:nvPr/>
          </p:nvGraphicFramePr>
          <p:xfrm>
            <a:off x="1790" y="3269"/>
            <a:ext cx="287" cy="347"/>
          </p:xfrm>
          <a:graphic>
            <a:graphicData uri="http://schemas.openxmlformats.org/presentationml/2006/ole">
              <mc:AlternateContent xmlns:mc="http://schemas.openxmlformats.org/markup-compatibility/2006">
                <mc:Choice xmlns:v="urn:schemas-microsoft-com:vml" Requires="v">
                  <p:oleObj spid="_x0000_s108891" name="Equation" r:id="rId9" imgW="190440" imgH="228600" progId="Equation.DSMT4">
                    <p:embed/>
                  </p:oleObj>
                </mc:Choice>
                <mc:Fallback>
                  <p:oleObj name="Equation" r:id="rId9" imgW="190440" imgH="228600" progId="Equation.DSMT4">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0" y="3269"/>
                          <a:ext cx="28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5553" name="Object 45"/>
            <p:cNvGraphicFramePr>
              <a:graphicFrameLocks noChangeAspect="1"/>
            </p:cNvGraphicFramePr>
            <p:nvPr/>
          </p:nvGraphicFramePr>
          <p:xfrm>
            <a:off x="917" y="1974"/>
            <a:ext cx="211" cy="346"/>
          </p:xfrm>
          <a:graphic>
            <a:graphicData uri="http://schemas.openxmlformats.org/presentationml/2006/ole">
              <mc:AlternateContent xmlns:mc="http://schemas.openxmlformats.org/markup-compatibility/2006">
                <mc:Choice xmlns:v="urn:schemas-microsoft-com:vml" Requires="v">
                  <p:oleObj spid="_x0000_s108892" name="Equation" r:id="rId11" imgW="139680" imgH="228600" progId="Equation.DSMT4">
                    <p:embed/>
                  </p:oleObj>
                </mc:Choice>
                <mc:Fallback>
                  <p:oleObj name="Equation" r:id="rId11" imgW="139680" imgH="228600" progId="Equation.DSMT4">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7" y="1974"/>
                          <a:ext cx="2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5554" name="Object 46"/>
            <p:cNvGraphicFramePr>
              <a:graphicFrameLocks noChangeAspect="1"/>
            </p:cNvGraphicFramePr>
            <p:nvPr/>
          </p:nvGraphicFramePr>
          <p:xfrm>
            <a:off x="917" y="3366"/>
            <a:ext cx="211" cy="346"/>
          </p:xfrm>
          <a:graphic>
            <a:graphicData uri="http://schemas.openxmlformats.org/presentationml/2006/ole">
              <mc:AlternateContent xmlns:mc="http://schemas.openxmlformats.org/markup-compatibility/2006">
                <mc:Choice xmlns:v="urn:schemas-microsoft-com:vml" Requires="v">
                  <p:oleObj spid="_x0000_s108893" name="Equation" r:id="rId13" imgW="139680" imgH="228600" progId="Equation.DSMT4">
                    <p:embed/>
                  </p:oleObj>
                </mc:Choice>
                <mc:Fallback>
                  <p:oleObj name="Equation" r:id="rId13" imgW="139680" imgH="228600" progId="Equation.DSMT4">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7" y="3366"/>
                          <a:ext cx="2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5555" name="Object 47"/>
            <p:cNvGraphicFramePr>
              <a:graphicFrameLocks noChangeAspect="1"/>
            </p:cNvGraphicFramePr>
            <p:nvPr/>
          </p:nvGraphicFramePr>
          <p:xfrm>
            <a:off x="754" y="2396"/>
            <a:ext cx="307" cy="346"/>
          </p:xfrm>
          <a:graphic>
            <a:graphicData uri="http://schemas.openxmlformats.org/presentationml/2006/ole">
              <mc:AlternateContent xmlns:mc="http://schemas.openxmlformats.org/markup-compatibility/2006">
                <mc:Choice xmlns:v="urn:schemas-microsoft-com:vml" Requires="v">
                  <p:oleObj spid="_x0000_s108894" name="Equation" r:id="rId15" imgW="203040" imgH="228600" progId="Equation.DSMT4">
                    <p:embed/>
                  </p:oleObj>
                </mc:Choice>
                <mc:Fallback>
                  <p:oleObj name="Equation" r:id="rId15" imgW="203040" imgH="228600" progId="Equation.DSMT4">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4" y="2396"/>
                          <a:ext cx="30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65611" name="Line 48"/>
            <p:cNvSpPr>
              <a:spLocks noChangeShapeType="1"/>
            </p:cNvSpPr>
            <p:nvPr/>
          </p:nvSpPr>
          <p:spPr bwMode="auto">
            <a:xfrm flipV="1">
              <a:off x="1521" y="2384"/>
              <a:ext cx="240" cy="19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12" name="Line 49"/>
            <p:cNvSpPr>
              <a:spLocks noChangeShapeType="1"/>
            </p:cNvSpPr>
            <p:nvPr/>
          </p:nvSpPr>
          <p:spPr bwMode="auto">
            <a:xfrm>
              <a:off x="1569" y="3104"/>
              <a:ext cx="19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13" name="Line 50"/>
            <p:cNvSpPr>
              <a:spLocks noChangeShapeType="1"/>
            </p:cNvSpPr>
            <p:nvPr/>
          </p:nvSpPr>
          <p:spPr bwMode="auto">
            <a:xfrm flipH="1">
              <a:off x="1281" y="2744"/>
              <a:ext cx="48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14" name="Line 51"/>
            <p:cNvSpPr>
              <a:spLocks noChangeShapeType="1"/>
            </p:cNvSpPr>
            <p:nvPr/>
          </p:nvSpPr>
          <p:spPr bwMode="auto">
            <a:xfrm>
              <a:off x="1281" y="3104"/>
              <a:ext cx="480" cy="33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8" name="Group 52"/>
          <p:cNvGrpSpPr>
            <a:grpSpLocks/>
          </p:cNvGrpSpPr>
          <p:nvPr/>
        </p:nvGrpSpPr>
        <p:grpSpPr bwMode="auto">
          <a:xfrm>
            <a:off x="4295321" y="1298341"/>
            <a:ext cx="2743200" cy="3513137"/>
            <a:chOff x="2776" y="1637"/>
            <a:chExt cx="1728" cy="2213"/>
          </a:xfrm>
        </p:grpSpPr>
        <p:graphicFrame>
          <p:nvGraphicFramePr>
            <p:cNvPr id="65542" name="Object 53"/>
            <p:cNvGraphicFramePr>
              <a:graphicFrameLocks noChangeAspect="1"/>
            </p:cNvGraphicFramePr>
            <p:nvPr/>
          </p:nvGraphicFramePr>
          <p:xfrm>
            <a:off x="3614" y="2998"/>
            <a:ext cx="243" cy="239"/>
          </p:xfrm>
          <a:graphic>
            <a:graphicData uri="http://schemas.openxmlformats.org/presentationml/2006/ole">
              <mc:AlternateContent xmlns:mc="http://schemas.openxmlformats.org/markup-compatibility/2006">
                <mc:Choice xmlns:v="urn:schemas-microsoft-com:vml" Requires="v">
                  <p:oleObj spid="_x0000_s108895" name="Equation" r:id="rId17" imgW="241200" imgH="228600" progId="Equation.DSMT4">
                    <p:embed/>
                  </p:oleObj>
                </mc:Choice>
                <mc:Fallback>
                  <p:oleObj name="Equation" r:id="rId17" imgW="241200" imgH="228600" progId="Equation.DSMT4">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14" y="2998"/>
                          <a:ext cx="243"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5543" name="Object 54"/>
            <p:cNvGraphicFramePr>
              <a:graphicFrameLocks noChangeAspect="1"/>
            </p:cNvGraphicFramePr>
            <p:nvPr/>
          </p:nvGraphicFramePr>
          <p:xfrm>
            <a:off x="3582" y="2268"/>
            <a:ext cx="243" cy="239"/>
          </p:xfrm>
          <a:graphic>
            <a:graphicData uri="http://schemas.openxmlformats.org/presentationml/2006/ole">
              <mc:AlternateContent xmlns:mc="http://schemas.openxmlformats.org/markup-compatibility/2006">
                <mc:Choice xmlns:v="urn:schemas-microsoft-com:vml" Requires="v">
                  <p:oleObj spid="_x0000_s108896" name="Equation" r:id="rId19" imgW="241200" imgH="228600" progId="Equation.DSMT4">
                    <p:embed/>
                  </p:oleObj>
                </mc:Choice>
                <mc:Fallback>
                  <p:oleObj name="Equation" r:id="rId19" imgW="241200" imgH="228600" progId="Equation.DSMT4">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82" y="2268"/>
                          <a:ext cx="243"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65569" name="Line 55"/>
            <p:cNvSpPr>
              <a:spLocks noChangeShapeType="1"/>
            </p:cNvSpPr>
            <p:nvPr/>
          </p:nvSpPr>
          <p:spPr bwMode="auto">
            <a:xfrm flipH="1">
              <a:off x="2917" y="273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570" name="Rectangle 56"/>
            <p:cNvSpPr>
              <a:spLocks noChangeArrowheads="1"/>
            </p:cNvSpPr>
            <p:nvPr/>
          </p:nvSpPr>
          <p:spPr bwMode="auto">
            <a:xfrm>
              <a:off x="4248" y="2633"/>
              <a:ext cx="64" cy="19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5571" name="Rectangle 57"/>
            <p:cNvSpPr>
              <a:spLocks noChangeArrowheads="1"/>
            </p:cNvSpPr>
            <p:nvPr/>
          </p:nvSpPr>
          <p:spPr bwMode="auto">
            <a:xfrm rot="5400000">
              <a:off x="3134" y="2670"/>
              <a:ext cx="67" cy="12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5572" name="Line 58"/>
            <p:cNvSpPr>
              <a:spLocks noChangeShapeType="1"/>
            </p:cNvSpPr>
            <p:nvPr/>
          </p:nvSpPr>
          <p:spPr bwMode="auto">
            <a:xfrm>
              <a:off x="3384" y="1861"/>
              <a:ext cx="0" cy="2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573" name="Line 59"/>
            <p:cNvSpPr>
              <a:spLocks noChangeShapeType="1"/>
            </p:cNvSpPr>
            <p:nvPr/>
          </p:nvSpPr>
          <p:spPr bwMode="auto">
            <a:xfrm>
              <a:off x="3392" y="3321"/>
              <a:ext cx="0" cy="2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574" name="Line 60"/>
            <p:cNvSpPr>
              <a:spLocks noChangeShapeType="1"/>
            </p:cNvSpPr>
            <p:nvPr/>
          </p:nvSpPr>
          <p:spPr bwMode="auto">
            <a:xfrm flipH="1">
              <a:off x="3392" y="2574"/>
              <a:ext cx="0" cy="3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575" name="Line 61"/>
            <p:cNvSpPr>
              <a:spLocks noChangeShapeType="1"/>
            </p:cNvSpPr>
            <p:nvPr/>
          </p:nvSpPr>
          <p:spPr bwMode="auto">
            <a:xfrm>
              <a:off x="3232" y="2733"/>
              <a:ext cx="1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576" name="Text Box 62"/>
            <p:cNvSpPr txBox="1">
              <a:spLocks noChangeArrowheads="1"/>
            </p:cNvSpPr>
            <p:nvPr/>
          </p:nvSpPr>
          <p:spPr bwMode="auto">
            <a:xfrm>
              <a:off x="3320" y="1637"/>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c</a:t>
              </a:r>
            </a:p>
          </p:txBody>
        </p:sp>
        <p:sp>
          <p:nvSpPr>
            <p:cNvPr id="65577" name="Text Box 63"/>
            <p:cNvSpPr txBox="1">
              <a:spLocks noChangeArrowheads="1"/>
            </p:cNvSpPr>
            <p:nvPr/>
          </p:nvSpPr>
          <p:spPr bwMode="auto">
            <a:xfrm>
              <a:off x="3352" y="3562"/>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e</a:t>
              </a:r>
            </a:p>
          </p:txBody>
        </p:sp>
        <p:sp>
          <p:nvSpPr>
            <p:cNvPr id="65578" name="Text Box 64"/>
            <p:cNvSpPr txBox="1">
              <a:spLocks noChangeArrowheads="1"/>
            </p:cNvSpPr>
            <p:nvPr/>
          </p:nvSpPr>
          <p:spPr bwMode="auto">
            <a:xfrm>
              <a:off x="2776" y="261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b</a:t>
              </a:r>
            </a:p>
          </p:txBody>
        </p:sp>
        <p:sp>
          <p:nvSpPr>
            <p:cNvPr id="65579" name="Text Box 65"/>
            <p:cNvSpPr txBox="1">
              <a:spLocks noChangeArrowheads="1"/>
            </p:cNvSpPr>
            <p:nvPr/>
          </p:nvSpPr>
          <p:spPr bwMode="auto">
            <a:xfrm>
              <a:off x="3416" y="2599"/>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solidFill>
                    <a:srgbClr val="FF0000"/>
                  </a:solidFill>
                  <a:ea typeface="宋体" charset="-122"/>
                </a:rPr>
                <a:t>b</a:t>
              </a:r>
              <a:r>
                <a:rPr kumimoji="1" lang="en-US" altLang="zh-CN">
                  <a:solidFill>
                    <a:srgbClr val="FF0000"/>
                  </a:solidFill>
                  <a:ea typeface="宋体" charset="-122"/>
                </a:rPr>
                <a:t>’</a:t>
              </a:r>
            </a:p>
          </p:txBody>
        </p:sp>
        <p:graphicFrame>
          <p:nvGraphicFramePr>
            <p:cNvPr id="65544" name="Object 66"/>
            <p:cNvGraphicFramePr>
              <a:graphicFrameLocks noChangeAspect="1"/>
            </p:cNvGraphicFramePr>
            <p:nvPr/>
          </p:nvGraphicFramePr>
          <p:xfrm>
            <a:off x="2998" y="2234"/>
            <a:ext cx="192" cy="240"/>
          </p:xfrm>
          <a:graphic>
            <a:graphicData uri="http://schemas.openxmlformats.org/presentationml/2006/ole">
              <mc:AlternateContent xmlns:mc="http://schemas.openxmlformats.org/markup-compatibility/2006">
                <mc:Choice xmlns:v="urn:schemas-microsoft-com:vml" Requires="v">
                  <p:oleObj spid="_x0000_s108897" name="Equation" r:id="rId21" imgW="190440" imgH="228600" progId="Equation.DSMT4">
                    <p:embed/>
                  </p:oleObj>
                </mc:Choice>
                <mc:Fallback>
                  <p:oleObj name="Equation" r:id="rId21" imgW="190440" imgH="228600" progId="Equation.DSMT4">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98" y="2234"/>
                          <a:ext cx="19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5545" name="Object 67"/>
            <p:cNvGraphicFramePr>
              <a:graphicFrameLocks noChangeAspect="1"/>
            </p:cNvGraphicFramePr>
            <p:nvPr/>
          </p:nvGraphicFramePr>
          <p:xfrm>
            <a:off x="2974" y="2998"/>
            <a:ext cx="192" cy="239"/>
          </p:xfrm>
          <a:graphic>
            <a:graphicData uri="http://schemas.openxmlformats.org/presentationml/2006/ole">
              <mc:AlternateContent xmlns:mc="http://schemas.openxmlformats.org/markup-compatibility/2006">
                <mc:Choice xmlns:v="urn:schemas-microsoft-com:vml" Requires="v">
                  <p:oleObj spid="_x0000_s108898" name="Equation" r:id="rId23" imgW="190440" imgH="228600" progId="Equation.DSMT4">
                    <p:embed/>
                  </p:oleObj>
                </mc:Choice>
                <mc:Fallback>
                  <p:oleObj name="Equation" r:id="rId23" imgW="190440" imgH="228600" progId="Equation.DSMT4">
                    <p:embed/>
                    <p:pic>
                      <p:nvPicPr>
                        <p:cNvPr id="0" name=""/>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74" y="2998"/>
                          <a:ext cx="192"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5546" name="Object 68"/>
            <p:cNvGraphicFramePr>
              <a:graphicFrameLocks noChangeAspect="1"/>
            </p:cNvGraphicFramePr>
            <p:nvPr/>
          </p:nvGraphicFramePr>
          <p:xfrm>
            <a:off x="4325" y="2599"/>
            <a:ext cx="179" cy="240"/>
          </p:xfrm>
          <a:graphic>
            <a:graphicData uri="http://schemas.openxmlformats.org/presentationml/2006/ole">
              <mc:AlternateContent xmlns:mc="http://schemas.openxmlformats.org/markup-compatibility/2006">
                <mc:Choice xmlns:v="urn:schemas-microsoft-com:vml" Requires="v">
                  <p:oleObj spid="_x0000_s108899" name="Equation" r:id="rId25" imgW="177480" imgH="228600" progId="Equation.DSMT4">
                    <p:embed/>
                  </p:oleObj>
                </mc:Choice>
                <mc:Fallback>
                  <p:oleObj name="Equation" r:id="rId25" imgW="177480" imgH="228600" progId="Equation.DSMT4">
                    <p:embed/>
                    <p:pic>
                      <p:nvPicPr>
                        <p:cNvPr id="0" name=""/>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25" y="2599"/>
                          <a:ext cx="17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5547" name="Object 69"/>
            <p:cNvGraphicFramePr>
              <a:graphicFrameLocks noChangeAspect="1"/>
            </p:cNvGraphicFramePr>
            <p:nvPr/>
          </p:nvGraphicFramePr>
          <p:xfrm>
            <a:off x="3000" y="2492"/>
            <a:ext cx="205" cy="239"/>
          </p:xfrm>
          <a:graphic>
            <a:graphicData uri="http://schemas.openxmlformats.org/presentationml/2006/ole">
              <mc:AlternateContent xmlns:mc="http://schemas.openxmlformats.org/markup-compatibility/2006">
                <mc:Choice xmlns:v="urn:schemas-microsoft-com:vml" Requires="v">
                  <p:oleObj spid="_x0000_s108900" name="Equation" r:id="rId27" imgW="203040" imgH="228600" progId="Equation.DSMT4">
                    <p:embed/>
                  </p:oleObj>
                </mc:Choice>
                <mc:Fallback>
                  <p:oleObj name="Equation" r:id="rId27" imgW="203040" imgH="228600" progId="Equation.DSMT4">
                    <p:embed/>
                    <p:pic>
                      <p:nvPicPr>
                        <p:cNvPr id="0" name=""/>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000" y="2492"/>
                          <a:ext cx="205"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nvGrpSpPr>
            <p:cNvPr id="65580" name="Group 70"/>
            <p:cNvGrpSpPr>
              <a:grpSpLocks/>
            </p:cNvGrpSpPr>
            <p:nvPr/>
          </p:nvGrpSpPr>
          <p:grpSpPr bwMode="auto">
            <a:xfrm>
              <a:off x="3192" y="2168"/>
              <a:ext cx="400" cy="398"/>
              <a:chOff x="3792" y="1344"/>
              <a:chExt cx="600" cy="576"/>
            </a:xfrm>
          </p:grpSpPr>
          <p:sp>
            <p:nvSpPr>
              <p:cNvPr id="65604" name="Rectangle 71"/>
              <p:cNvSpPr>
                <a:spLocks noChangeArrowheads="1"/>
              </p:cNvSpPr>
              <p:nvPr/>
            </p:nvSpPr>
            <p:spPr bwMode="auto">
              <a:xfrm>
                <a:off x="3792" y="1536"/>
                <a:ext cx="96" cy="19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nvGrpSpPr>
              <p:cNvPr id="65605" name="Group 72"/>
              <p:cNvGrpSpPr>
                <a:grpSpLocks/>
              </p:cNvGrpSpPr>
              <p:nvPr/>
            </p:nvGrpSpPr>
            <p:grpSpPr bwMode="auto">
              <a:xfrm>
                <a:off x="4248" y="1608"/>
                <a:ext cx="144" cy="48"/>
                <a:chOff x="1536" y="2880"/>
                <a:chExt cx="144" cy="48"/>
              </a:xfrm>
            </p:grpSpPr>
            <p:sp>
              <p:nvSpPr>
                <p:cNvPr id="65608" name="Line 73"/>
                <p:cNvSpPr>
                  <a:spLocks noChangeShapeType="1"/>
                </p:cNvSpPr>
                <p:nvPr/>
              </p:nvSpPr>
              <p:spPr bwMode="auto">
                <a:xfrm>
                  <a:off x="1536" y="2880"/>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09" name="Line 74"/>
                <p:cNvSpPr>
                  <a:spLocks noChangeShapeType="1"/>
                </p:cNvSpPr>
                <p:nvPr/>
              </p:nvSpPr>
              <p:spPr bwMode="auto">
                <a:xfrm>
                  <a:off x="1536" y="292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5606" name="Freeform 75"/>
              <p:cNvSpPr>
                <a:spLocks/>
              </p:cNvSpPr>
              <p:nvPr/>
            </p:nvSpPr>
            <p:spPr bwMode="auto">
              <a:xfrm>
                <a:off x="3840" y="1344"/>
                <a:ext cx="480" cy="240"/>
              </a:xfrm>
              <a:custGeom>
                <a:avLst/>
                <a:gdLst>
                  <a:gd name="T0" fmla="*/ 0 w 480"/>
                  <a:gd name="T1" fmla="*/ 192 h 240"/>
                  <a:gd name="T2" fmla="*/ 0 w 480"/>
                  <a:gd name="T3" fmla="*/ 0 h 240"/>
                  <a:gd name="T4" fmla="*/ 480 w 480"/>
                  <a:gd name="T5" fmla="*/ 0 h 240"/>
                  <a:gd name="T6" fmla="*/ 480 w 480"/>
                  <a:gd name="T7" fmla="*/ 240 h 240"/>
                  <a:gd name="T8" fmla="*/ 0 60000 65536"/>
                  <a:gd name="T9" fmla="*/ 0 60000 65536"/>
                  <a:gd name="T10" fmla="*/ 0 60000 65536"/>
                  <a:gd name="T11" fmla="*/ 0 60000 65536"/>
                  <a:gd name="T12" fmla="*/ 0 w 480"/>
                  <a:gd name="T13" fmla="*/ 0 h 240"/>
                  <a:gd name="T14" fmla="*/ 480 w 480"/>
                  <a:gd name="T15" fmla="*/ 240 h 240"/>
                </a:gdLst>
                <a:ahLst/>
                <a:cxnLst>
                  <a:cxn ang="T8">
                    <a:pos x="T0" y="T1"/>
                  </a:cxn>
                  <a:cxn ang="T9">
                    <a:pos x="T2" y="T3"/>
                  </a:cxn>
                  <a:cxn ang="T10">
                    <a:pos x="T4" y="T5"/>
                  </a:cxn>
                  <a:cxn ang="T11">
                    <a:pos x="T6" y="T7"/>
                  </a:cxn>
                </a:cxnLst>
                <a:rect l="T12" t="T13" r="T14" b="T15"/>
                <a:pathLst>
                  <a:path w="480" h="240">
                    <a:moveTo>
                      <a:pt x="0" y="192"/>
                    </a:moveTo>
                    <a:lnTo>
                      <a:pt x="0" y="0"/>
                    </a:lnTo>
                    <a:lnTo>
                      <a:pt x="480" y="0"/>
                    </a:lnTo>
                    <a:lnTo>
                      <a:pt x="480" y="24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5607" name="Freeform 76"/>
              <p:cNvSpPr>
                <a:spLocks/>
              </p:cNvSpPr>
              <p:nvPr/>
            </p:nvSpPr>
            <p:spPr bwMode="auto">
              <a:xfrm flipV="1">
                <a:off x="3840" y="1680"/>
                <a:ext cx="480" cy="240"/>
              </a:xfrm>
              <a:custGeom>
                <a:avLst/>
                <a:gdLst>
                  <a:gd name="T0" fmla="*/ 0 w 480"/>
                  <a:gd name="T1" fmla="*/ 192 h 240"/>
                  <a:gd name="T2" fmla="*/ 0 w 480"/>
                  <a:gd name="T3" fmla="*/ 0 h 240"/>
                  <a:gd name="T4" fmla="*/ 480 w 480"/>
                  <a:gd name="T5" fmla="*/ 0 h 240"/>
                  <a:gd name="T6" fmla="*/ 480 w 480"/>
                  <a:gd name="T7" fmla="*/ 240 h 240"/>
                  <a:gd name="T8" fmla="*/ 0 60000 65536"/>
                  <a:gd name="T9" fmla="*/ 0 60000 65536"/>
                  <a:gd name="T10" fmla="*/ 0 60000 65536"/>
                  <a:gd name="T11" fmla="*/ 0 60000 65536"/>
                  <a:gd name="T12" fmla="*/ 0 w 480"/>
                  <a:gd name="T13" fmla="*/ 0 h 240"/>
                  <a:gd name="T14" fmla="*/ 480 w 480"/>
                  <a:gd name="T15" fmla="*/ 240 h 240"/>
                </a:gdLst>
                <a:ahLst/>
                <a:cxnLst>
                  <a:cxn ang="T8">
                    <a:pos x="T0" y="T1"/>
                  </a:cxn>
                  <a:cxn ang="T9">
                    <a:pos x="T2" y="T3"/>
                  </a:cxn>
                  <a:cxn ang="T10">
                    <a:pos x="T4" y="T5"/>
                  </a:cxn>
                  <a:cxn ang="T11">
                    <a:pos x="T6" y="T7"/>
                  </a:cxn>
                </a:cxnLst>
                <a:rect l="T12" t="T13" r="T14" b="T15"/>
                <a:pathLst>
                  <a:path w="480" h="240">
                    <a:moveTo>
                      <a:pt x="0" y="192"/>
                    </a:moveTo>
                    <a:lnTo>
                      <a:pt x="0" y="0"/>
                    </a:lnTo>
                    <a:lnTo>
                      <a:pt x="480" y="0"/>
                    </a:lnTo>
                    <a:lnTo>
                      <a:pt x="480" y="24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grpSp>
          <p:nvGrpSpPr>
            <p:cNvPr id="65581" name="Group 77"/>
            <p:cNvGrpSpPr>
              <a:grpSpLocks/>
            </p:cNvGrpSpPr>
            <p:nvPr/>
          </p:nvGrpSpPr>
          <p:grpSpPr bwMode="auto">
            <a:xfrm>
              <a:off x="3192" y="2923"/>
              <a:ext cx="400" cy="398"/>
              <a:chOff x="3792" y="1344"/>
              <a:chExt cx="600" cy="576"/>
            </a:xfrm>
          </p:grpSpPr>
          <p:sp>
            <p:nvSpPr>
              <p:cNvPr id="65598" name="Rectangle 78"/>
              <p:cNvSpPr>
                <a:spLocks noChangeArrowheads="1"/>
              </p:cNvSpPr>
              <p:nvPr/>
            </p:nvSpPr>
            <p:spPr bwMode="auto">
              <a:xfrm>
                <a:off x="3792" y="1536"/>
                <a:ext cx="96" cy="19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nvGrpSpPr>
              <p:cNvPr id="65599" name="Group 79"/>
              <p:cNvGrpSpPr>
                <a:grpSpLocks/>
              </p:cNvGrpSpPr>
              <p:nvPr/>
            </p:nvGrpSpPr>
            <p:grpSpPr bwMode="auto">
              <a:xfrm>
                <a:off x="4248" y="1608"/>
                <a:ext cx="144" cy="48"/>
                <a:chOff x="1536" y="2880"/>
                <a:chExt cx="144" cy="48"/>
              </a:xfrm>
            </p:grpSpPr>
            <p:sp>
              <p:nvSpPr>
                <p:cNvPr id="65602" name="Line 80"/>
                <p:cNvSpPr>
                  <a:spLocks noChangeShapeType="1"/>
                </p:cNvSpPr>
                <p:nvPr/>
              </p:nvSpPr>
              <p:spPr bwMode="auto">
                <a:xfrm>
                  <a:off x="1536" y="2880"/>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603" name="Line 81"/>
                <p:cNvSpPr>
                  <a:spLocks noChangeShapeType="1"/>
                </p:cNvSpPr>
                <p:nvPr/>
              </p:nvSpPr>
              <p:spPr bwMode="auto">
                <a:xfrm>
                  <a:off x="1536" y="292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5600" name="Freeform 82"/>
              <p:cNvSpPr>
                <a:spLocks/>
              </p:cNvSpPr>
              <p:nvPr/>
            </p:nvSpPr>
            <p:spPr bwMode="auto">
              <a:xfrm>
                <a:off x="3840" y="1344"/>
                <a:ext cx="480" cy="240"/>
              </a:xfrm>
              <a:custGeom>
                <a:avLst/>
                <a:gdLst>
                  <a:gd name="T0" fmla="*/ 0 w 480"/>
                  <a:gd name="T1" fmla="*/ 192 h 240"/>
                  <a:gd name="T2" fmla="*/ 0 w 480"/>
                  <a:gd name="T3" fmla="*/ 0 h 240"/>
                  <a:gd name="T4" fmla="*/ 480 w 480"/>
                  <a:gd name="T5" fmla="*/ 0 h 240"/>
                  <a:gd name="T6" fmla="*/ 480 w 480"/>
                  <a:gd name="T7" fmla="*/ 240 h 240"/>
                  <a:gd name="T8" fmla="*/ 0 60000 65536"/>
                  <a:gd name="T9" fmla="*/ 0 60000 65536"/>
                  <a:gd name="T10" fmla="*/ 0 60000 65536"/>
                  <a:gd name="T11" fmla="*/ 0 60000 65536"/>
                  <a:gd name="T12" fmla="*/ 0 w 480"/>
                  <a:gd name="T13" fmla="*/ 0 h 240"/>
                  <a:gd name="T14" fmla="*/ 480 w 480"/>
                  <a:gd name="T15" fmla="*/ 240 h 240"/>
                </a:gdLst>
                <a:ahLst/>
                <a:cxnLst>
                  <a:cxn ang="T8">
                    <a:pos x="T0" y="T1"/>
                  </a:cxn>
                  <a:cxn ang="T9">
                    <a:pos x="T2" y="T3"/>
                  </a:cxn>
                  <a:cxn ang="T10">
                    <a:pos x="T4" y="T5"/>
                  </a:cxn>
                  <a:cxn ang="T11">
                    <a:pos x="T6" y="T7"/>
                  </a:cxn>
                </a:cxnLst>
                <a:rect l="T12" t="T13" r="T14" b="T15"/>
                <a:pathLst>
                  <a:path w="480" h="240">
                    <a:moveTo>
                      <a:pt x="0" y="192"/>
                    </a:moveTo>
                    <a:lnTo>
                      <a:pt x="0" y="0"/>
                    </a:lnTo>
                    <a:lnTo>
                      <a:pt x="480" y="0"/>
                    </a:lnTo>
                    <a:lnTo>
                      <a:pt x="480" y="24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5601" name="Freeform 83"/>
              <p:cNvSpPr>
                <a:spLocks/>
              </p:cNvSpPr>
              <p:nvPr/>
            </p:nvSpPr>
            <p:spPr bwMode="auto">
              <a:xfrm flipV="1">
                <a:off x="3840" y="1680"/>
                <a:ext cx="480" cy="240"/>
              </a:xfrm>
              <a:custGeom>
                <a:avLst/>
                <a:gdLst>
                  <a:gd name="T0" fmla="*/ 0 w 480"/>
                  <a:gd name="T1" fmla="*/ 192 h 240"/>
                  <a:gd name="T2" fmla="*/ 0 w 480"/>
                  <a:gd name="T3" fmla="*/ 0 h 240"/>
                  <a:gd name="T4" fmla="*/ 480 w 480"/>
                  <a:gd name="T5" fmla="*/ 0 h 240"/>
                  <a:gd name="T6" fmla="*/ 480 w 480"/>
                  <a:gd name="T7" fmla="*/ 240 h 240"/>
                  <a:gd name="T8" fmla="*/ 0 60000 65536"/>
                  <a:gd name="T9" fmla="*/ 0 60000 65536"/>
                  <a:gd name="T10" fmla="*/ 0 60000 65536"/>
                  <a:gd name="T11" fmla="*/ 0 60000 65536"/>
                  <a:gd name="T12" fmla="*/ 0 w 480"/>
                  <a:gd name="T13" fmla="*/ 0 h 240"/>
                  <a:gd name="T14" fmla="*/ 480 w 480"/>
                  <a:gd name="T15" fmla="*/ 240 h 240"/>
                </a:gdLst>
                <a:ahLst/>
                <a:cxnLst>
                  <a:cxn ang="T8">
                    <a:pos x="T0" y="T1"/>
                  </a:cxn>
                  <a:cxn ang="T9">
                    <a:pos x="T2" y="T3"/>
                  </a:cxn>
                  <a:cxn ang="T10">
                    <a:pos x="T4" y="T5"/>
                  </a:cxn>
                  <a:cxn ang="T11">
                    <a:pos x="T6" y="T7"/>
                  </a:cxn>
                </a:cxnLst>
                <a:rect l="T12" t="T13" r="T14" b="T15"/>
                <a:pathLst>
                  <a:path w="480" h="240">
                    <a:moveTo>
                      <a:pt x="0" y="192"/>
                    </a:moveTo>
                    <a:lnTo>
                      <a:pt x="0" y="0"/>
                    </a:lnTo>
                    <a:lnTo>
                      <a:pt x="480" y="0"/>
                    </a:lnTo>
                    <a:lnTo>
                      <a:pt x="480" y="24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grpSp>
          <p:nvGrpSpPr>
            <p:cNvPr id="65582" name="Group 84"/>
            <p:cNvGrpSpPr>
              <a:grpSpLocks/>
            </p:cNvGrpSpPr>
            <p:nvPr/>
          </p:nvGrpSpPr>
          <p:grpSpPr bwMode="auto">
            <a:xfrm>
              <a:off x="3928" y="2599"/>
              <a:ext cx="128" cy="266"/>
              <a:chOff x="2496" y="3360"/>
              <a:chExt cx="192" cy="384"/>
            </a:xfrm>
          </p:grpSpPr>
          <p:sp>
            <p:nvSpPr>
              <p:cNvPr id="65596" name="AutoShape 85"/>
              <p:cNvSpPr>
                <a:spLocks noChangeArrowheads="1"/>
              </p:cNvSpPr>
              <p:nvPr/>
            </p:nvSpPr>
            <p:spPr bwMode="auto">
              <a:xfrm>
                <a:off x="2496" y="3360"/>
                <a:ext cx="192" cy="384"/>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5597" name="Line 86"/>
              <p:cNvSpPr>
                <a:spLocks noChangeShapeType="1"/>
              </p:cNvSpPr>
              <p:nvPr/>
            </p:nvSpPr>
            <p:spPr bwMode="auto">
              <a:xfrm>
                <a:off x="2520" y="355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5583" name="Freeform 87"/>
            <p:cNvSpPr>
              <a:spLocks/>
            </p:cNvSpPr>
            <p:nvPr/>
          </p:nvSpPr>
          <p:spPr bwMode="auto">
            <a:xfrm>
              <a:off x="3992" y="2367"/>
              <a:ext cx="288" cy="266"/>
            </a:xfrm>
            <a:custGeom>
              <a:avLst/>
              <a:gdLst>
                <a:gd name="T0" fmla="*/ 0 w 432"/>
                <a:gd name="T1" fmla="*/ 161 h 384"/>
                <a:gd name="T2" fmla="*/ 0 w 432"/>
                <a:gd name="T3" fmla="*/ 0 h 384"/>
                <a:gd name="T4" fmla="*/ 192 w 432"/>
                <a:gd name="T5" fmla="*/ 0 h 384"/>
                <a:gd name="T6" fmla="*/ 192 w 432"/>
                <a:gd name="T7" fmla="*/ 184 h 384"/>
                <a:gd name="T8" fmla="*/ 0 60000 65536"/>
                <a:gd name="T9" fmla="*/ 0 60000 65536"/>
                <a:gd name="T10" fmla="*/ 0 60000 65536"/>
                <a:gd name="T11" fmla="*/ 0 60000 65536"/>
                <a:gd name="T12" fmla="*/ 0 w 432"/>
                <a:gd name="T13" fmla="*/ 0 h 384"/>
                <a:gd name="T14" fmla="*/ 432 w 432"/>
                <a:gd name="T15" fmla="*/ 384 h 384"/>
              </a:gdLst>
              <a:ahLst/>
              <a:cxnLst>
                <a:cxn ang="T8">
                  <a:pos x="T0" y="T1"/>
                </a:cxn>
                <a:cxn ang="T9">
                  <a:pos x="T2" y="T3"/>
                </a:cxn>
                <a:cxn ang="T10">
                  <a:pos x="T4" y="T5"/>
                </a:cxn>
                <a:cxn ang="T11">
                  <a:pos x="T6" y="T7"/>
                </a:cxn>
              </a:cxnLst>
              <a:rect l="T12" t="T13" r="T14" b="T15"/>
              <a:pathLst>
                <a:path w="432" h="384">
                  <a:moveTo>
                    <a:pt x="0" y="336"/>
                  </a:moveTo>
                  <a:lnTo>
                    <a:pt x="0" y="0"/>
                  </a:lnTo>
                  <a:lnTo>
                    <a:pt x="432" y="0"/>
                  </a:lnTo>
                  <a:lnTo>
                    <a:pt x="432"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5584" name="Freeform 88"/>
            <p:cNvSpPr>
              <a:spLocks/>
            </p:cNvSpPr>
            <p:nvPr/>
          </p:nvSpPr>
          <p:spPr bwMode="auto">
            <a:xfrm flipV="1">
              <a:off x="3992" y="2832"/>
              <a:ext cx="288" cy="265"/>
            </a:xfrm>
            <a:custGeom>
              <a:avLst/>
              <a:gdLst>
                <a:gd name="T0" fmla="*/ 0 w 432"/>
                <a:gd name="T1" fmla="*/ 160 h 384"/>
                <a:gd name="T2" fmla="*/ 0 w 432"/>
                <a:gd name="T3" fmla="*/ 0 h 384"/>
                <a:gd name="T4" fmla="*/ 192 w 432"/>
                <a:gd name="T5" fmla="*/ 0 h 384"/>
                <a:gd name="T6" fmla="*/ 192 w 432"/>
                <a:gd name="T7" fmla="*/ 183 h 384"/>
                <a:gd name="T8" fmla="*/ 0 60000 65536"/>
                <a:gd name="T9" fmla="*/ 0 60000 65536"/>
                <a:gd name="T10" fmla="*/ 0 60000 65536"/>
                <a:gd name="T11" fmla="*/ 0 60000 65536"/>
                <a:gd name="T12" fmla="*/ 0 w 432"/>
                <a:gd name="T13" fmla="*/ 0 h 384"/>
                <a:gd name="T14" fmla="*/ 432 w 432"/>
                <a:gd name="T15" fmla="*/ 384 h 384"/>
              </a:gdLst>
              <a:ahLst/>
              <a:cxnLst>
                <a:cxn ang="T8">
                  <a:pos x="T0" y="T1"/>
                </a:cxn>
                <a:cxn ang="T9">
                  <a:pos x="T2" y="T3"/>
                </a:cxn>
                <a:cxn ang="T10">
                  <a:pos x="T4" y="T5"/>
                </a:cxn>
                <a:cxn ang="T11">
                  <a:pos x="T6" y="T7"/>
                </a:cxn>
              </a:cxnLst>
              <a:rect l="T12" t="T13" r="T14" b="T15"/>
              <a:pathLst>
                <a:path w="432" h="384">
                  <a:moveTo>
                    <a:pt x="0" y="336"/>
                  </a:moveTo>
                  <a:lnTo>
                    <a:pt x="0" y="0"/>
                  </a:lnTo>
                  <a:lnTo>
                    <a:pt x="432" y="0"/>
                  </a:lnTo>
                  <a:lnTo>
                    <a:pt x="432"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5585" name="Freeform 89"/>
            <p:cNvSpPr>
              <a:spLocks/>
            </p:cNvSpPr>
            <p:nvPr/>
          </p:nvSpPr>
          <p:spPr bwMode="auto">
            <a:xfrm>
              <a:off x="3384" y="2035"/>
              <a:ext cx="736" cy="332"/>
            </a:xfrm>
            <a:custGeom>
              <a:avLst/>
              <a:gdLst>
                <a:gd name="T0" fmla="*/ 0 w 1152"/>
                <a:gd name="T1" fmla="*/ 0 h 480"/>
                <a:gd name="T2" fmla="*/ 470 w 1152"/>
                <a:gd name="T3" fmla="*/ 0 h 480"/>
                <a:gd name="T4" fmla="*/ 470 w 1152"/>
                <a:gd name="T5" fmla="*/ 230 h 480"/>
                <a:gd name="T6" fmla="*/ 0 60000 65536"/>
                <a:gd name="T7" fmla="*/ 0 60000 65536"/>
                <a:gd name="T8" fmla="*/ 0 60000 65536"/>
                <a:gd name="T9" fmla="*/ 0 w 1152"/>
                <a:gd name="T10" fmla="*/ 0 h 480"/>
                <a:gd name="T11" fmla="*/ 1152 w 1152"/>
                <a:gd name="T12" fmla="*/ 480 h 480"/>
              </a:gdLst>
              <a:ahLst/>
              <a:cxnLst>
                <a:cxn ang="T6">
                  <a:pos x="T0" y="T1"/>
                </a:cxn>
                <a:cxn ang="T7">
                  <a:pos x="T2" y="T3"/>
                </a:cxn>
                <a:cxn ang="T8">
                  <a:pos x="T4" y="T5"/>
                </a:cxn>
              </a:cxnLst>
              <a:rect l="T9" t="T10" r="T11" b="T12"/>
              <a:pathLst>
                <a:path w="1152" h="480">
                  <a:moveTo>
                    <a:pt x="0" y="0"/>
                  </a:moveTo>
                  <a:lnTo>
                    <a:pt x="1152" y="0"/>
                  </a:lnTo>
                  <a:lnTo>
                    <a:pt x="1152" y="48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5586" name="Freeform 90"/>
            <p:cNvSpPr>
              <a:spLocks/>
            </p:cNvSpPr>
            <p:nvPr/>
          </p:nvSpPr>
          <p:spPr bwMode="auto">
            <a:xfrm flipV="1">
              <a:off x="3392" y="3097"/>
              <a:ext cx="736" cy="332"/>
            </a:xfrm>
            <a:custGeom>
              <a:avLst/>
              <a:gdLst>
                <a:gd name="T0" fmla="*/ 0 w 1152"/>
                <a:gd name="T1" fmla="*/ 0 h 480"/>
                <a:gd name="T2" fmla="*/ 470 w 1152"/>
                <a:gd name="T3" fmla="*/ 0 h 480"/>
                <a:gd name="T4" fmla="*/ 470 w 1152"/>
                <a:gd name="T5" fmla="*/ 230 h 480"/>
                <a:gd name="T6" fmla="*/ 0 60000 65536"/>
                <a:gd name="T7" fmla="*/ 0 60000 65536"/>
                <a:gd name="T8" fmla="*/ 0 60000 65536"/>
                <a:gd name="T9" fmla="*/ 0 w 1152"/>
                <a:gd name="T10" fmla="*/ 0 h 480"/>
                <a:gd name="T11" fmla="*/ 1152 w 1152"/>
                <a:gd name="T12" fmla="*/ 480 h 480"/>
              </a:gdLst>
              <a:ahLst/>
              <a:cxnLst>
                <a:cxn ang="T6">
                  <a:pos x="T0" y="T1"/>
                </a:cxn>
                <a:cxn ang="T7">
                  <a:pos x="T2" y="T3"/>
                </a:cxn>
                <a:cxn ang="T8">
                  <a:pos x="T4" y="T5"/>
                </a:cxn>
              </a:cxnLst>
              <a:rect l="T9" t="T10" r="T11" b="T12"/>
              <a:pathLst>
                <a:path w="1152" h="480">
                  <a:moveTo>
                    <a:pt x="0" y="0"/>
                  </a:moveTo>
                  <a:lnTo>
                    <a:pt x="1152" y="0"/>
                  </a:lnTo>
                  <a:lnTo>
                    <a:pt x="1152" y="48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aphicFrame>
          <p:nvGraphicFramePr>
            <p:cNvPr id="65548" name="Object 91"/>
            <p:cNvGraphicFramePr>
              <a:graphicFrameLocks noChangeAspect="1"/>
            </p:cNvGraphicFramePr>
            <p:nvPr/>
          </p:nvGraphicFramePr>
          <p:xfrm>
            <a:off x="3576" y="2666"/>
            <a:ext cx="397" cy="239"/>
          </p:xfrm>
          <a:graphic>
            <a:graphicData uri="http://schemas.openxmlformats.org/presentationml/2006/ole">
              <mc:AlternateContent xmlns:mc="http://schemas.openxmlformats.org/markup-compatibility/2006">
                <mc:Choice xmlns:v="urn:schemas-microsoft-com:vml" Requires="v">
                  <p:oleObj spid="_x0000_s108901" name="Equation" r:id="rId29" imgW="393480" imgH="228600" progId="Equation.DSMT4">
                    <p:embed/>
                  </p:oleObj>
                </mc:Choice>
                <mc:Fallback>
                  <p:oleObj name="Equation" r:id="rId29" imgW="393480" imgH="228600" progId="Equation.DSMT4">
                    <p:embed/>
                    <p:pic>
                      <p:nvPicPr>
                        <p:cNvPr id="0" name=""/>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576" y="2666"/>
                          <a:ext cx="39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65587" name="Line 92"/>
            <p:cNvSpPr>
              <a:spLocks noChangeShapeType="1"/>
            </p:cNvSpPr>
            <p:nvPr/>
          </p:nvSpPr>
          <p:spPr bwMode="auto">
            <a:xfrm>
              <a:off x="4088" y="2599"/>
              <a:ext cx="0" cy="26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588" name="Oval 93"/>
            <p:cNvSpPr>
              <a:spLocks noChangeArrowheads="1"/>
            </p:cNvSpPr>
            <p:nvPr/>
          </p:nvSpPr>
          <p:spPr bwMode="auto">
            <a:xfrm>
              <a:off x="3376" y="2716"/>
              <a:ext cx="31" cy="32"/>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5589" name="Oval 94"/>
            <p:cNvSpPr>
              <a:spLocks noChangeArrowheads="1"/>
            </p:cNvSpPr>
            <p:nvPr/>
          </p:nvSpPr>
          <p:spPr bwMode="auto">
            <a:xfrm>
              <a:off x="3376" y="2550"/>
              <a:ext cx="31" cy="33"/>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5590" name="Oval 95"/>
            <p:cNvSpPr>
              <a:spLocks noChangeArrowheads="1"/>
            </p:cNvSpPr>
            <p:nvPr/>
          </p:nvSpPr>
          <p:spPr bwMode="auto">
            <a:xfrm>
              <a:off x="3368" y="2019"/>
              <a:ext cx="31" cy="32"/>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5591" name="Oval 96"/>
            <p:cNvSpPr>
              <a:spLocks noChangeArrowheads="1"/>
            </p:cNvSpPr>
            <p:nvPr/>
          </p:nvSpPr>
          <p:spPr bwMode="auto">
            <a:xfrm>
              <a:off x="3368" y="2151"/>
              <a:ext cx="31" cy="33"/>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5592" name="Oval 97"/>
            <p:cNvSpPr>
              <a:spLocks noChangeArrowheads="1"/>
            </p:cNvSpPr>
            <p:nvPr/>
          </p:nvSpPr>
          <p:spPr bwMode="auto">
            <a:xfrm>
              <a:off x="4105" y="2351"/>
              <a:ext cx="31" cy="33"/>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5593" name="Oval 98"/>
            <p:cNvSpPr>
              <a:spLocks noChangeArrowheads="1"/>
            </p:cNvSpPr>
            <p:nvPr/>
          </p:nvSpPr>
          <p:spPr bwMode="auto">
            <a:xfrm>
              <a:off x="3376" y="2907"/>
              <a:ext cx="31" cy="32"/>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5594" name="Oval 99"/>
            <p:cNvSpPr>
              <a:spLocks noChangeArrowheads="1"/>
            </p:cNvSpPr>
            <p:nvPr/>
          </p:nvSpPr>
          <p:spPr bwMode="auto">
            <a:xfrm>
              <a:off x="3376" y="3305"/>
              <a:ext cx="31" cy="32"/>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5595" name="Oval 100"/>
            <p:cNvSpPr>
              <a:spLocks noChangeArrowheads="1"/>
            </p:cNvSpPr>
            <p:nvPr/>
          </p:nvSpPr>
          <p:spPr bwMode="auto">
            <a:xfrm>
              <a:off x="3376" y="3412"/>
              <a:ext cx="31" cy="33"/>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pSp>
      <p:sp>
        <p:nvSpPr>
          <p:cNvPr id="182373" name="Text Box 101"/>
          <p:cNvSpPr txBox="1">
            <a:spLocks noChangeArrowheads="1"/>
          </p:cNvSpPr>
          <p:nvPr/>
        </p:nvSpPr>
        <p:spPr bwMode="auto">
          <a:xfrm>
            <a:off x="7343321" y="1793641"/>
            <a:ext cx="1784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r</a:t>
            </a:r>
            <a:r>
              <a:rPr kumimoji="1" lang="en-US" altLang="zh-CN" baseline="-25000"/>
              <a:t>bb</a:t>
            </a:r>
            <a:r>
              <a:rPr kumimoji="1" lang="en-US" altLang="zh-CN" i="1" baseline="-25000"/>
              <a:t>’  </a:t>
            </a:r>
            <a:r>
              <a:rPr kumimoji="1" lang="en-US" altLang="zh-CN" i="1"/>
              <a:t> r</a:t>
            </a:r>
            <a:r>
              <a:rPr kumimoji="1" lang="en-US" altLang="zh-CN" baseline="-25000"/>
              <a:t>c</a:t>
            </a:r>
            <a:r>
              <a:rPr kumimoji="1" lang="en-US" altLang="zh-CN" i="1" baseline="-25000"/>
              <a:t>    </a:t>
            </a:r>
            <a:r>
              <a:rPr kumimoji="1" lang="en-US" altLang="zh-CN" i="1"/>
              <a:t>r</a:t>
            </a:r>
            <a:r>
              <a:rPr kumimoji="1" lang="en-US" altLang="zh-CN" baseline="-25000"/>
              <a:t>e</a:t>
            </a:r>
            <a:r>
              <a:rPr kumimoji="1" lang="en-US" altLang="zh-CN" i="1" baseline="-25000"/>
              <a:t>  </a:t>
            </a:r>
            <a:br>
              <a:rPr kumimoji="1" lang="en-US" altLang="zh-CN" i="1" baseline="-25000"/>
            </a:br>
            <a:r>
              <a:rPr kumimoji="1" lang="zh-CN" altLang="en-US"/>
              <a:t>为体电阻</a:t>
            </a:r>
          </a:p>
        </p:txBody>
      </p:sp>
      <p:graphicFrame>
        <p:nvGraphicFramePr>
          <p:cNvPr id="182374" name="Object 102"/>
          <p:cNvGraphicFramePr>
            <a:graphicFrameLocks noChangeAspect="1"/>
          </p:cNvGraphicFramePr>
          <p:nvPr>
            <p:extLst/>
          </p:nvPr>
        </p:nvGraphicFramePr>
        <p:xfrm>
          <a:off x="7495721" y="2739791"/>
          <a:ext cx="1169988" cy="890587"/>
        </p:xfrm>
        <a:graphic>
          <a:graphicData uri="http://schemas.openxmlformats.org/presentationml/2006/ole">
            <mc:AlternateContent xmlns:mc="http://schemas.openxmlformats.org/markup-compatibility/2006">
              <mc:Choice xmlns:v="urn:schemas-microsoft-com:vml" Requires="v">
                <p:oleObj spid="_x0000_s108902" name="Equation" r:id="rId31" imgW="583920" imgH="444240" progId="Equation.DSMT4">
                  <p:embed/>
                </p:oleObj>
              </mc:Choice>
              <mc:Fallback>
                <p:oleObj name="Equation" r:id="rId31" imgW="583920" imgH="444240" progId="Equation.DSMT4">
                  <p:embed/>
                  <p:pic>
                    <p:nvPicPr>
                      <p:cNvPr id="0" name=""/>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495721" y="2739791"/>
                        <a:ext cx="1169988" cy="890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375" name="Object 103"/>
          <p:cNvGraphicFramePr>
            <a:graphicFrameLocks noChangeAspect="1"/>
          </p:cNvGraphicFramePr>
          <p:nvPr>
            <p:extLst/>
          </p:nvPr>
        </p:nvGraphicFramePr>
        <p:xfrm>
          <a:off x="7544934" y="3730391"/>
          <a:ext cx="1116012" cy="863600"/>
        </p:xfrm>
        <a:graphic>
          <a:graphicData uri="http://schemas.openxmlformats.org/presentationml/2006/ole">
            <mc:AlternateContent xmlns:mc="http://schemas.openxmlformats.org/markup-compatibility/2006">
              <mc:Choice xmlns:v="urn:schemas-microsoft-com:vml" Requires="v">
                <p:oleObj spid="_x0000_s108903" name="Equation" r:id="rId33" imgW="558720" imgH="431640" progId="Equation.DSMT4">
                  <p:embed/>
                </p:oleObj>
              </mc:Choice>
              <mc:Fallback>
                <p:oleObj name="Equation" r:id="rId33" imgW="558720" imgH="431640" progId="Equation.DSMT4">
                  <p:embed/>
                  <p:pic>
                    <p:nvPicPr>
                      <p:cNvPr id="0" name=""/>
                      <p:cNvPicPr preferRelativeResize="0">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544934" y="3730391"/>
                        <a:ext cx="1116012"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112"/>
          <p:cNvGrpSpPr>
            <a:grpSpLocks/>
          </p:cNvGrpSpPr>
          <p:nvPr/>
        </p:nvGrpSpPr>
        <p:grpSpPr bwMode="auto">
          <a:xfrm>
            <a:off x="2442710" y="2687085"/>
            <a:ext cx="2474118" cy="2225198"/>
            <a:chOff x="131" y="1532"/>
            <a:chExt cx="1647" cy="1480"/>
          </a:xfrm>
        </p:grpSpPr>
        <p:sp>
          <p:nvSpPr>
            <p:cNvPr id="65567" name="Rectangle 105"/>
            <p:cNvSpPr>
              <a:spLocks noChangeArrowheads="1"/>
            </p:cNvSpPr>
            <p:nvPr/>
          </p:nvSpPr>
          <p:spPr bwMode="auto">
            <a:xfrm>
              <a:off x="131" y="2724"/>
              <a:ext cx="1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dirty="0">
                  <a:latin typeface="楷体_GB2312" pitchFamily="49" charset="-122"/>
                </a:rPr>
                <a:t>很大</a:t>
              </a:r>
              <a:r>
                <a:rPr kumimoji="1" lang="en-US" altLang="zh-CN" dirty="0">
                  <a:latin typeface="楷体_GB2312" pitchFamily="49" charset="-122"/>
                </a:rPr>
                <a:t>(</a:t>
              </a:r>
              <a:r>
                <a:rPr kumimoji="1" lang="zh-CN" altLang="en-US" dirty="0">
                  <a:latin typeface="楷体_GB2312" pitchFamily="49" charset="-122"/>
                </a:rPr>
                <a:t>一般忽略</a:t>
              </a:r>
              <a:r>
                <a:rPr kumimoji="1" lang="en-US" altLang="zh-CN" dirty="0">
                  <a:latin typeface="楷体_GB2312" pitchFamily="49" charset="-122"/>
                </a:rPr>
                <a:t>)</a:t>
              </a:r>
            </a:p>
          </p:txBody>
        </p:sp>
        <p:sp>
          <p:nvSpPr>
            <p:cNvPr id="65568" name="Line 106"/>
            <p:cNvSpPr>
              <a:spLocks noChangeShapeType="1"/>
            </p:cNvSpPr>
            <p:nvPr/>
          </p:nvSpPr>
          <p:spPr bwMode="auto">
            <a:xfrm flipV="1">
              <a:off x="743" y="1532"/>
              <a:ext cx="1035" cy="12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aphicFrame>
        <p:nvGraphicFramePr>
          <p:cNvPr id="182379" name="Object 107"/>
          <p:cNvGraphicFramePr>
            <a:graphicFrameLocks noChangeAspect="1"/>
          </p:cNvGraphicFramePr>
          <p:nvPr>
            <p:extLst/>
          </p:nvPr>
        </p:nvGraphicFramePr>
        <p:xfrm>
          <a:off x="1109209" y="5098816"/>
          <a:ext cx="482600" cy="457200"/>
        </p:xfrm>
        <a:graphic>
          <a:graphicData uri="http://schemas.openxmlformats.org/presentationml/2006/ole">
            <mc:AlternateContent xmlns:mc="http://schemas.openxmlformats.org/markup-compatibility/2006">
              <mc:Choice xmlns:v="urn:schemas-microsoft-com:vml" Requires="v">
                <p:oleObj spid="_x0000_s108904" name="Equation" r:id="rId35" imgW="241200" imgH="228600" progId="Equation.DSMT4">
                  <p:embed/>
                </p:oleObj>
              </mc:Choice>
              <mc:Fallback>
                <p:oleObj name="Equation" r:id="rId35" imgW="241200" imgH="228600" progId="Equation.DSMT4">
                  <p:embed/>
                  <p:pic>
                    <p:nvPicPr>
                      <p:cNvPr id="0" name=""/>
                      <p:cNvPicPr preferRelativeResize="0">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109209" y="5098816"/>
                        <a:ext cx="48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380" name="Text Box 108"/>
          <p:cNvSpPr txBox="1">
            <a:spLocks noChangeArrowheads="1"/>
          </p:cNvSpPr>
          <p:nvPr/>
        </p:nvSpPr>
        <p:spPr bwMode="auto">
          <a:xfrm>
            <a:off x="1458459" y="5098816"/>
            <a:ext cx="5699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发射结电容，扩散电容为主（正向导通）</a:t>
            </a:r>
          </a:p>
        </p:txBody>
      </p:sp>
      <p:graphicFrame>
        <p:nvGraphicFramePr>
          <p:cNvPr id="182381" name="Object 109"/>
          <p:cNvGraphicFramePr>
            <a:graphicFrameLocks noChangeAspect="1"/>
          </p:cNvGraphicFramePr>
          <p:nvPr>
            <p:extLst/>
          </p:nvPr>
        </p:nvGraphicFramePr>
        <p:xfrm>
          <a:off x="1109209" y="5565541"/>
          <a:ext cx="482600" cy="457200"/>
        </p:xfrm>
        <a:graphic>
          <a:graphicData uri="http://schemas.openxmlformats.org/presentationml/2006/ole">
            <mc:AlternateContent xmlns:mc="http://schemas.openxmlformats.org/markup-compatibility/2006">
              <mc:Choice xmlns:v="urn:schemas-microsoft-com:vml" Requires="v">
                <p:oleObj spid="_x0000_s108905" name="Equation" r:id="rId37" imgW="241200" imgH="228600" progId="Equation.DSMT4">
                  <p:embed/>
                </p:oleObj>
              </mc:Choice>
              <mc:Fallback>
                <p:oleObj name="Equation" r:id="rId37" imgW="241200" imgH="228600" progId="Equation.DSMT4">
                  <p:embed/>
                  <p:pic>
                    <p:nvPicPr>
                      <p:cNvPr id="0" name=""/>
                      <p:cNvPicPr preferRelativeResize="0">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109209" y="5565541"/>
                        <a:ext cx="48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382" name="Text Box 110"/>
          <p:cNvSpPr txBox="1">
            <a:spLocks noChangeArrowheads="1"/>
          </p:cNvSpPr>
          <p:nvPr/>
        </p:nvSpPr>
        <p:spPr bwMode="auto">
          <a:xfrm>
            <a:off x="1448934" y="5565541"/>
            <a:ext cx="5699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集电结电容，势垒电容为主（反向截止）</a:t>
            </a:r>
          </a:p>
        </p:txBody>
      </p:sp>
      <p:sp>
        <p:nvSpPr>
          <p:cNvPr id="182383" name="AutoShape 111"/>
          <p:cNvSpPr>
            <a:spLocks noChangeArrowheads="1"/>
          </p:cNvSpPr>
          <p:nvPr/>
        </p:nvSpPr>
        <p:spPr bwMode="auto">
          <a:xfrm>
            <a:off x="2917371" y="2815991"/>
            <a:ext cx="993775" cy="276225"/>
          </a:xfrm>
          <a:prstGeom prst="rightArrow">
            <a:avLst>
              <a:gd name="adj1" fmla="val 50000"/>
              <a:gd name="adj2" fmla="val 89943"/>
            </a:avLst>
          </a:prstGeom>
          <a:solidFill>
            <a:schemeClr val="accent1"/>
          </a:solidFill>
          <a:ln w="952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Tree>
    <p:extLst>
      <p:ext uri="{BB962C8B-B14F-4D97-AF65-F5344CB8AC3E}">
        <p14:creationId xmlns:p14="http://schemas.microsoft.com/office/powerpoint/2010/main" val="412344242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wd">
                                    <p:tmAbs val="100"/>
                                  </p:iterate>
                                  <p:childTnLst>
                                    <p:set>
                                      <p:cBhvr>
                                        <p:cTn id="6" dur="1" fill="hold">
                                          <p:stCondLst>
                                            <p:cond delay="74"/>
                                          </p:stCondLst>
                                        </p:cTn>
                                        <p:tgtEl>
                                          <p:spTgt spid="182277"/>
                                        </p:tgtEl>
                                        <p:attrNameLst>
                                          <p:attrName>style.visibility</p:attrName>
                                        </p:attrNameLst>
                                      </p:cBhvr>
                                      <p:to>
                                        <p:strVal val="visible"/>
                                      </p:to>
                                    </p:set>
                                  </p:childTnLst>
                                </p:cTn>
                              </p:par>
                            </p:childTnLst>
                          </p:cTn>
                        </p:par>
                        <p:par>
                          <p:cTn id="7" fill="hold" nodeType="afterGroup">
                            <p:stCondLst>
                              <p:cond delay="775"/>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nodeType="afterGroup">
                            <p:stCondLst>
                              <p:cond delay="1275"/>
                            </p:stCondLst>
                            <p:childTnLst>
                              <p:par>
                                <p:cTn id="12" presetID="1" presetClass="entr" presetSubtype="0" fill="hold" nodeType="afterEffect">
                                  <p:stCondLst>
                                    <p:cond delay="0"/>
                                  </p:stCondLst>
                                  <p:childTnLst>
                                    <p:set>
                                      <p:cBhvr>
                                        <p:cTn id="13" dur="1" fill="hold">
                                          <p:stCondLst>
                                            <p:cond delay="499"/>
                                          </p:stCondLst>
                                        </p:cTn>
                                        <p:tgtEl>
                                          <p:spTgt spid="182379"/>
                                        </p:tgtEl>
                                        <p:attrNameLst>
                                          <p:attrName>style.visibility</p:attrName>
                                        </p:attrNameLst>
                                      </p:cBhvr>
                                      <p:to>
                                        <p:strVal val="visible"/>
                                      </p:to>
                                    </p:set>
                                  </p:childTnLst>
                                </p:cTn>
                              </p:par>
                            </p:childTnLst>
                          </p:cTn>
                        </p:par>
                        <p:par>
                          <p:cTn id="14" fill="hold" nodeType="afterGroup">
                            <p:stCondLst>
                              <p:cond delay="1775"/>
                            </p:stCondLst>
                            <p:childTnLst>
                              <p:par>
                                <p:cTn id="15" presetID="1" presetClass="entr" presetSubtype="0" fill="hold" grpId="0" nodeType="afterEffect">
                                  <p:stCondLst>
                                    <p:cond delay="0"/>
                                  </p:stCondLst>
                                  <p:childTnLst>
                                    <p:set>
                                      <p:cBhvr>
                                        <p:cTn id="16" dur="1" fill="hold">
                                          <p:stCondLst>
                                            <p:cond delay="499"/>
                                          </p:stCondLst>
                                        </p:cTn>
                                        <p:tgtEl>
                                          <p:spTgt spid="182380"/>
                                        </p:tgtEl>
                                        <p:attrNameLst>
                                          <p:attrName>style.visibility</p:attrName>
                                        </p:attrNameLst>
                                      </p:cBhvr>
                                      <p:to>
                                        <p:strVal val="visible"/>
                                      </p:to>
                                    </p:set>
                                  </p:childTnLst>
                                </p:cTn>
                              </p:par>
                            </p:childTnLst>
                          </p:cTn>
                        </p:par>
                        <p:par>
                          <p:cTn id="17" fill="hold" nodeType="afterGroup">
                            <p:stCondLst>
                              <p:cond delay="2275"/>
                            </p:stCondLst>
                            <p:childTnLst>
                              <p:par>
                                <p:cTn id="18" presetID="1" presetClass="entr" presetSubtype="0" fill="hold" nodeType="afterEffect">
                                  <p:stCondLst>
                                    <p:cond delay="0"/>
                                  </p:stCondLst>
                                  <p:childTnLst>
                                    <p:set>
                                      <p:cBhvr>
                                        <p:cTn id="19" dur="1" fill="hold">
                                          <p:stCondLst>
                                            <p:cond delay="499"/>
                                          </p:stCondLst>
                                        </p:cTn>
                                        <p:tgtEl>
                                          <p:spTgt spid="182381"/>
                                        </p:tgtEl>
                                        <p:attrNameLst>
                                          <p:attrName>style.visibility</p:attrName>
                                        </p:attrNameLst>
                                      </p:cBhvr>
                                      <p:to>
                                        <p:strVal val="visible"/>
                                      </p:to>
                                    </p:set>
                                  </p:childTnLst>
                                </p:cTn>
                              </p:par>
                            </p:childTnLst>
                          </p:cTn>
                        </p:par>
                        <p:par>
                          <p:cTn id="20" fill="hold" nodeType="afterGroup">
                            <p:stCondLst>
                              <p:cond delay="2775"/>
                            </p:stCondLst>
                            <p:childTnLst>
                              <p:par>
                                <p:cTn id="21" presetID="1" presetClass="entr" presetSubtype="0" fill="hold" grpId="0" nodeType="afterEffect">
                                  <p:stCondLst>
                                    <p:cond delay="0"/>
                                  </p:stCondLst>
                                  <p:childTnLst>
                                    <p:set>
                                      <p:cBhvr>
                                        <p:cTn id="22" dur="1" fill="hold">
                                          <p:stCondLst>
                                            <p:cond delay="499"/>
                                          </p:stCondLst>
                                        </p:cTn>
                                        <p:tgtEl>
                                          <p:spTgt spid="182382"/>
                                        </p:tgtEl>
                                        <p:attrNameLst>
                                          <p:attrName>style.visibility</p:attrName>
                                        </p:attrNameLst>
                                      </p:cBhvr>
                                      <p:to>
                                        <p:strVal val="visible"/>
                                      </p:to>
                                    </p:set>
                                  </p:childTnLst>
                                </p:cTn>
                              </p:par>
                            </p:childTnLst>
                          </p:cTn>
                        </p:par>
                        <p:par>
                          <p:cTn id="23" fill="hold" nodeType="afterGroup">
                            <p:stCondLst>
                              <p:cond delay="3275"/>
                            </p:stCondLst>
                            <p:childTnLst>
                              <p:par>
                                <p:cTn id="24" presetID="1" presetClass="entr" presetSubtype="0" fill="hold" grpId="0" nodeType="afterEffect">
                                  <p:stCondLst>
                                    <p:cond delay="0"/>
                                  </p:stCondLst>
                                  <p:iterate type="wd">
                                    <p:tmAbs val="100"/>
                                  </p:iterate>
                                  <p:childTnLst>
                                    <p:set>
                                      <p:cBhvr>
                                        <p:cTn id="25" dur="1" fill="hold">
                                          <p:stCondLst>
                                            <p:cond delay="74"/>
                                          </p:stCondLst>
                                        </p:cTn>
                                        <p:tgtEl>
                                          <p:spTgt spid="182373"/>
                                        </p:tgtEl>
                                        <p:attrNameLst>
                                          <p:attrName>style.visibility</p:attrName>
                                        </p:attrNameLst>
                                      </p:cBhvr>
                                      <p:to>
                                        <p:strVal val="visible"/>
                                      </p:to>
                                    </p:set>
                                  </p:childTnLst>
                                </p:cTn>
                              </p:par>
                            </p:childTnLst>
                          </p:cTn>
                        </p:par>
                        <p:par>
                          <p:cTn id="26" fill="hold" nodeType="afterGroup">
                            <p:stCondLst>
                              <p:cond delay="3850"/>
                            </p:stCondLst>
                            <p:childTnLst>
                              <p:par>
                                <p:cTn id="27" presetID="1" presetClass="entr" presetSubtype="0" fill="hold" nodeType="afterEffect">
                                  <p:stCondLst>
                                    <p:cond delay="0"/>
                                  </p:stCondLst>
                                  <p:childTnLst>
                                    <p:set>
                                      <p:cBhvr>
                                        <p:cTn id="28" dur="1" fill="hold">
                                          <p:stCondLst>
                                            <p:cond delay="499"/>
                                          </p:stCondLst>
                                        </p:cTn>
                                        <p:tgtEl>
                                          <p:spTgt spid="18237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82383"/>
                                        </p:tgtEl>
                                        <p:attrNameLst>
                                          <p:attrName>style.visibility</p:attrName>
                                        </p:attrNameLst>
                                      </p:cBhvr>
                                      <p:to>
                                        <p:strVal val="visible"/>
                                      </p:to>
                                    </p:set>
                                    <p:animEffect transition="in" filter="wipe(left)">
                                      <p:cBhvr>
                                        <p:cTn id="33" dur="500"/>
                                        <p:tgtEl>
                                          <p:spTgt spid="182383"/>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82375"/>
                                        </p:tgtEl>
                                        <p:attrNameLst>
                                          <p:attrName>style.visibility</p:attrName>
                                        </p:attrNameLst>
                                      </p:cBhvr>
                                      <p:to>
                                        <p:strVal val="visible"/>
                                      </p:to>
                                    </p:set>
                                    <p:animEffect transition="in" filter="wipe(left)">
                                      <p:cBhvr>
                                        <p:cTn id="47" dur="500"/>
                                        <p:tgtEl>
                                          <p:spTgt spid="182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7" grpId="0" autoUpdateAnimBg="0"/>
      <p:bldP spid="182373" grpId="0" autoUpdateAnimBg="0"/>
      <p:bldP spid="182380" grpId="0" autoUpdateAnimBg="0"/>
      <p:bldP spid="182382" grpId="0" autoUpdateAnimBg="0"/>
      <p:bldP spid="18238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密勒（</a:t>
            </a:r>
            <a:r>
              <a:rPr lang="en-US" altLang="zh-CN" dirty="0" smtClean="0"/>
              <a:t>Miller</a:t>
            </a:r>
            <a:r>
              <a:rPr lang="zh-CN" altLang="en-US" dirty="0" smtClean="0"/>
              <a:t>）等效</a:t>
            </a:r>
            <a:endParaRPr lang="zh-CN" altLang="en-US" dirty="0"/>
          </a:p>
        </p:txBody>
      </p:sp>
      <p:sp>
        <p:nvSpPr>
          <p:cNvPr id="3" name="灯片编号占位符 2"/>
          <p:cNvSpPr>
            <a:spLocks noGrp="1"/>
          </p:cNvSpPr>
          <p:nvPr>
            <p:ph type="sldNum" sz="quarter" idx="12"/>
          </p:nvPr>
        </p:nvSpPr>
        <p:spPr/>
        <p:txBody>
          <a:bodyPr/>
          <a:lstStyle/>
          <a:p>
            <a:pPr>
              <a:defRPr/>
            </a:pPr>
            <a:fld id="{020670B1-1FB1-4A58-9AD7-5E524B89C57C}" type="slidenum">
              <a:rPr lang="zh-CN" altLang="en-US" smtClean="0"/>
              <a:pPr>
                <a:defRPr/>
              </a:pPr>
              <a:t>114</a:t>
            </a:fld>
            <a:endParaRPr lang="zh-CN" altLang="en-US"/>
          </a:p>
        </p:txBody>
      </p:sp>
      <p:grpSp>
        <p:nvGrpSpPr>
          <p:cNvPr id="57" name="组合 56"/>
          <p:cNvGrpSpPr/>
          <p:nvPr/>
        </p:nvGrpSpPr>
        <p:grpSpPr>
          <a:xfrm>
            <a:off x="3423269" y="856268"/>
            <a:ext cx="5739639" cy="2724647"/>
            <a:chOff x="1871968" y="1041810"/>
            <a:chExt cx="5739639" cy="2724647"/>
          </a:xfrm>
        </p:grpSpPr>
        <mc:AlternateContent xmlns:mc="http://schemas.openxmlformats.org/markup-compatibility/2006" xmlns:a14="http://schemas.microsoft.com/office/drawing/2010/main">
          <mc:Choice Requires="a14">
            <p:sp>
              <p:nvSpPr>
                <p:cNvPr id="4" name="矩形 3"/>
                <p:cNvSpPr/>
                <p:nvPr/>
              </p:nvSpPr>
              <p:spPr>
                <a:xfrm>
                  <a:off x="3472543" y="1709056"/>
                  <a:ext cx="1817914" cy="12736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cs typeface="Times New Roman" panose="02020603050405020304" pitchFamily="18" charset="0"/>
                          </a:rPr>
                          <m:t>𝑲</m:t>
                        </m:r>
                        <m:r>
                          <a:rPr lang="en-US" altLang="zh-CN" b="1" i="1" smtClean="0">
                            <a:solidFill>
                              <a:schemeClr val="tx1"/>
                            </a:solidFill>
                            <a:latin typeface="Cambria Math" panose="02040503050406030204" pitchFamily="18" charset="0"/>
                            <a:cs typeface="Times New Roman" panose="02020603050405020304" pitchFamily="18" charset="0"/>
                          </a:rPr>
                          <m:t>=</m:t>
                        </m:r>
                        <m:f>
                          <m:fPr>
                            <m:ctrlPr>
                              <a:rPr lang="en-US" altLang="zh-CN" b="1" i="1" smtClean="0">
                                <a:solidFill>
                                  <a:schemeClr val="tx1"/>
                                </a:solidFill>
                                <a:latin typeface="Cambria Math" panose="02040503050406030204" pitchFamily="18" charset="0"/>
                                <a:cs typeface="Times New Roman" panose="02020603050405020304" pitchFamily="18" charset="0"/>
                              </a:rPr>
                            </m:ctrlPr>
                          </m:fPr>
                          <m:num>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r>
                                      <a:rPr lang="en-US" altLang="zh-CN" b="1" i="1" smtClean="0">
                                        <a:solidFill>
                                          <a:schemeClr val="tx1"/>
                                        </a:solidFill>
                                        <a:latin typeface="Cambria Math" panose="02040503050406030204" pitchFamily="18" charset="0"/>
                                        <a:cs typeface="Times New Roman" panose="02020603050405020304" pitchFamily="18" charset="0"/>
                                      </a:rPr>
                                      <m:t>𝑼</m:t>
                                    </m:r>
                                  </m:e>
                                </m:acc>
                              </m:e>
                              <m:sub>
                                <m:r>
                                  <a:rPr lang="en-US" altLang="zh-CN" b="1" i="1" smtClean="0">
                                    <a:solidFill>
                                      <a:schemeClr val="tx1"/>
                                    </a:solidFill>
                                    <a:latin typeface="Cambria Math" panose="02040503050406030204" pitchFamily="18" charset="0"/>
                                    <a:cs typeface="Times New Roman" panose="02020603050405020304" pitchFamily="18" charset="0"/>
                                  </a:rPr>
                                  <m:t>𝒐</m:t>
                                </m:r>
                              </m:sub>
                            </m:sSub>
                          </m:num>
                          <m:den>
                            <m:sSub>
                              <m:sSubPr>
                                <m:ctrlPr>
                                  <a:rPr lang="en-US" altLang="zh-CN" i="1">
                                    <a:solidFill>
                                      <a:schemeClr val="tx1"/>
                                    </a:solidFill>
                                    <a:latin typeface="Cambria Math" panose="02040503050406030204" pitchFamily="18" charset="0"/>
                                    <a:cs typeface="Times New Roman" panose="02020603050405020304" pitchFamily="18" charset="0"/>
                                  </a:rPr>
                                </m:ctrlPr>
                              </m:sSubPr>
                              <m:e>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r>
                                      <a:rPr lang="en-US" altLang="zh-CN" b="1" i="1" smtClean="0">
                                        <a:solidFill>
                                          <a:schemeClr val="tx1"/>
                                        </a:solidFill>
                                        <a:latin typeface="Cambria Math" panose="02040503050406030204" pitchFamily="18" charset="0"/>
                                        <a:cs typeface="Times New Roman" panose="02020603050405020304" pitchFamily="18" charset="0"/>
                                      </a:rPr>
                                      <m:t>𝑼</m:t>
                                    </m:r>
                                  </m:e>
                                </m:acc>
                              </m:e>
                              <m:sub>
                                <m:r>
                                  <a:rPr lang="en-US" altLang="zh-CN" b="1" i="1" smtClean="0">
                                    <a:solidFill>
                                      <a:schemeClr val="tx1"/>
                                    </a:solidFill>
                                    <a:latin typeface="Cambria Math" panose="02040503050406030204" pitchFamily="18" charset="0"/>
                                    <a:cs typeface="Times New Roman" panose="02020603050405020304" pitchFamily="18" charset="0"/>
                                  </a:rPr>
                                  <m:t>𝒊</m:t>
                                </m:r>
                              </m:sub>
                            </m:sSub>
                          </m:den>
                        </m:f>
                      </m:oMath>
                    </m:oMathPara>
                  </a14:m>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472543" y="1709056"/>
                  <a:ext cx="1817914" cy="1273629"/>
                </a:xfrm>
                <a:prstGeom prst="rect">
                  <a:avLst/>
                </a:prstGeom>
                <a:blipFill>
                  <a:blip r:embed="rId3"/>
                  <a:stretch>
                    <a:fillRect/>
                  </a:stretch>
                </a:blipFill>
                <a:ln w="38100"/>
              </p:spPr>
              <p:txBody>
                <a:bodyPr/>
                <a:lstStyle/>
                <a:p>
                  <a:r>
                    <a:rPr lang="zh-CN" altLang="en-US">
                      <a:noFill/>
                    </a:rPr>
                    <a:t> </a:t>
                  </a:r>
                </a:p>
              </p:txBody>
            </p:sp>
          </mc:Fallback>
        </mc:AlternateContent>
        <p:cxnSp>
          <p:nvCxnSpPr>
            <p:cNvPr id="6" name="直接连接符 5"/>
            <p:cNvCxnSpPr/>
            <p:nvPr/>
          </p:nvCxnSpPr>
          <p:spPr>
            <a:xfrm flipV="1">
              <a:off x="2133600" y="1970314"/>
              <a:ext cx="1338943" cy="108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5287811" y="1959428"/>
              <a:ext cx="1338943" cy="108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188030" y="3506754"/>
              <a:ext cx="4493154" cy="632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flipV="1">
              <a:off x="2752761" y="1286931"/>
              <a:ext cx="1013791" cy="704826"/>
            </a:xfrm>
            <a:prstGeom prst="bentConnector3">
              <a:avLst>
                <a:gd name="adj1" fmla="val -1372"/>
              </a:avLst>
            </a:prstGeom>
            <a:ln w="19050"/>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flipH="1" flipV="1">
              <a:off x="4780915" y="1254602"/>
              <a:ext cx="1013791" cy="704826"/>
            </a:xfrm>
            <a:prstGeom prst="bentConnector3">
              <a:avLst>
                <a:gd name="adj1" fmla="val -1372"/>
              </a:avLst>
            </a:prstGeom>
            <a:ln w="19050"/>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766552" y="1041810"/>
              <a:ext cx="1014363" cy="4253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Z</a:t>
              </a:r>
              <a:r>
                <a:rPr lang="en-US" altLang="zh-CN" i="1" baseline="-25000" dirty="0" smtClean="0">
                  <a:solidFill>
                    <a:schemeClr val="tx1"/>
                  </a:solidFill>
                  <a:latin typeface="Times New Roman" panose="02020603050405020304" pitchFamily="18" charset="0"/>
                  <a:cs typeface="Times New Roman" panose="02020603050405020304" pitchFamily="18" charset="0"/>
                </a:rPr>
                <a:t>F</a:t>
              </a:r>
              <a:endParaRPr lang="zh-CN" altLang="en-US" i="1" baseline="-25000" dirty="0">
                <a:solidFill>
                  <a:schemeClr val="tx1"/>
                </a:solidFill>
                <a:latin typeface="Times New Roman" panose="02020603050405020304" pitchFamily="18" charset="0"/>
                <a:cs typeface="Times New Roman" panose="02020603050405020304" pitchFamily="18" charset="0"/>
              </a:endParaRPr>
            </a:p>
          </p:txBody>
        </p:sp>
        <p:cxnSp>
          <p:nvCxnSpPr>
            <p:cNvPr id="13" name="直接连接符 12"/>
            <p:cNvCxnSpPr>
              <a:stCxn id="4" idx="2"/>
            </p:cNvCxnSpPr>
            <p:nvPr/>
          </p:nvCxnSpPr>
          <p:spPr>
            <a:xfrm>
              <a:off x="4381500" y="2982685"/>
              <a:ext cx="0" cy="555707"/>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035631" y="1953984"/>
              <a:ext cx="359394" cy="461665"/>
            </a:xfrm>
            <a:prstGeom prst="rect">
              <a:avLst/>
            </a:prstGeom>
            <a:noFill/>
          </p:spPr>
          <p:txBody>
            <a:bodyPr wrap="none" rtlCol="0">
              <a:spAutoFit/>
            </a:bodyPr>
            <a:lstStyle/>
            <a:p>
              <a:r>
                <a:rPr lang="en-US" altLang="zh-CN" dirty="0" smtClean="0"/>
                <a:t>+</a:t>
              </a:r>
              <a:endParaRPr lang="zh-CN" altLang="en-US" dirty="0"/>
            </a:p>
          </p:txBody>
        </p:sp>
        <p:sp>
          <p:nvSpPr>
            <p:cNvPr id="19" name="文本框 18"/>
            <p:cNvSpPr txBox="1"/>
            <p:nvPr/>
          </p:nvSpPr>
          <p:spPr>
            <a:xfrm>
              <a:off x="6443514" y="1975757"/>
              <a:ext cx="359394" cy="461665"/>
            </a:xfrm>
            <a:prstGeom prst="rect">
              <a:avLst/>
            </a:prstGeom>
            <a:noFill/>
          </p:spPr>
          <p:txBody>
            <a:bodyPr wrap="none" rtlCol="0">
              <a:spAutoFit/>
            </a:bodyPr>
            <a:lstStyle/>
            <a:p>
              <a:r>
                <a:rPr lang="en-US" altLang="zh-CN" dirty="0" smtClean="0"/>
                <a:t>+</a:t>
              </a:r>
              <a:endParaRPr lang="zh-CN" altLang="en-US" dirty="0"/>
            </a:p>
          </p:txBody>
        </p:sp>
        <p:sp>
          <p:nvSpPr>
            <p:cNvPr id="20" name="文本框 19"/>
            <p:cNvSpPr txBox="1"/>
            <p:nvPr/>
          </p:nvSpPr>
          <p:spPr>
            <a:xfrm>
              <a:off x="2008333" y="2934289"/>
              <a:ext cx="338554" cy="461665"/>
            </a:xfrm>
            <a:prstGeom prst="rect">
              <a:avLst/>
            </a:prstGeom>
            <a:noFill/>
          </p:spPr>
          <p:txBody>
            <a:bodyPr wrap="none" rtlCol="0">
              <a:spAutoFit/>
            </a:bodyPr>
            <a:lstStyle/>
            <a:p>
              <a:r>
                <a:rPr lang="en-US" altLang="zh-CN" dirty="0" smtClean="0"/>
                <a:t>_</a:t>
              </a:r>
              <a:endParaRPr lang="zh-CN" altLang="en-US" dirty="0"/>
            </a:p>
          </p:txBody>
        </p:sp>
        <p:sp>
          <p:nvSpPr>
            <p:cNvPr id="21" name="文本框 20"/>
            <p:cNvSpPr txBox="1"/>
            <p:nvPr/>
          </p:nvSpPr>
          <p:spPr>
            <a:xfrm>
              <a:off x="6449972" y="2888418"/>
              <a:ext cx="338554" cy="461665"/>
            </a:xfrm>
            <a:prstGeom prst="rect">
              <a:avLst/>
            </a:prstGeom>
            <a:noFill/>
          </p:spPr>
          <p:txBody>
            <a:bodyPr wrap="none" rtlCol="0">
              <a:spAutoFit/>
            </a:bodyPr>
            <a:lstStyle/>
            <a:p>
              <a:r>
                <a:rPr lang="en-US" altLang="zh-CN" dirty="0" smtClean="0"/>
                <a:t>_</a:t>
              </a:r>
              <a:endParaRPr lang="zh-CN" altLang="en-US" dirty="0"/>
            </a:p>
          </p:txBody>
        </p:sp>
        <p:grpSp>
          <p:nvGrpSpPr>
            <p:cNvPr id="32" name="组合 31"/>
            <p:cNvGrpSpPr/>
            <p:nvPr/>
          </p:nvGrpSpPr>
          <p:grpSpPr>
            <a:xfrm>
              <a:off x="6619249" y="1950765"/>
              <a:ext cx="574264" cy="1560879"/>
              <a:chOff x="7130143" y="1945743"/>
              <a:chExt cx="574264" cy="1314663"/>
            </a:xfrm>
          </p:grpSpPr>
          <p:grpSp>
            <p:nvGrpSpPr>
              <p:cNvPr id="28" name="组合 27"/>
              <p:cNvGrpSpPr/>
              <p:nvPr/>
            </p:nvGrpSpPr>
            <p:grpSpPr>
              <a:xfrm>
                <a:off x="7130143" y="1945743"/>
                <a:ext cx="490452" cy="423892"/>
                <a:chOff x="7130143" y="1945743"/>
                <a:chExt cx="490452" cy="423892"/>
              </a:xfrm>
            </p:grpSpPr>
            <p:cxnSp>
              <p:nvCxnSpPr>
                <p:cNvPr id="24" name="直接连接符 23"/>
                <p:cNvCxnSpPr/>
                <p:nvPr/>
              </p:nvCxnSpPr>
              <p:spPr>
                <a:xfrm>
                  <a:off x="7130143" y="1953984"/>
                  <a:ext cx="489857" cy="0"/>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620595" y="1945743"/>
                  <a:ext cx="0" cy="423892"/>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a:off x="7546564" y="2363015"/>
                <a:ext cx="157843" cy="45719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flipV="1">
                <a:off x="7130143" y="2836514"/>
                <a:ext cx="490452" cy="423892"/>
                <a:chOff x="7130143" y="1945743"/>
                <a:chExt cx="490452" cy="423892"/>
              </a:xfrm>
            </p:grpSpPr>
            <p:cxnSp>
              <p:nvCxnSpPr>
                <p:cNvPr id="30" name="直接连接符 29"/>
                <p:cNvCxnSpPr/>
                <p:nvPr/>
              </p:nvCxnSpPr>
              <p:spPr>
                <a:xfrm>
                  <a:off x="7130143" y="1953984"/>
                  <a:ext cx="489857" cy="0"/>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620595" y="1945743"/>
                  <a:ext cx="0" cy="423892"/>
                </a:xfrm>
                <a:prstGeom prst="line">
                  <a:avLst/>
                </a:prstGeom>
                <a:ln w="19050"/>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graphicFrame>
              <p:nvGraphicFramePr>
                <p:cNvPr id="34" name="Object 29"/>
                <p:cNvGraphicFramePr>
                  <a:graphicFrameLocks noChangeAspect="1"/>
                </p:cNvGraphicFramePr>
                <p:nvPr>
                  <p:extLst/>
                </p:nvPr>
              </p:nvGraphicFramePr>
              <p:xfrm>
                <a:off x="2035631" y="2458786"/>
                <a:ext cx="392112" cy="530225"/>
              </p:xfrm>
              <a:graphic>
                <a:graphicData uri="http://schemas.openxmlformats.org/presentationml/2006/ole">
                  <mc:AlternateContent>
                    <mc:Choice xmlns:v="urn:schemas-microsoft-com:vml" Requires="v">
                      <p:oleObj spid="_x0000_s114815" name="Equation" r:id="rId4" imgW="177480" imgH="241200" progId="Equation.DSMT4">
                        <p:embed/>
                      </p:oleObj>
                    </mc:Choice>
                    <mc:Fallback>
                      <p:oleObj name="Equation" r:id="rId4" imgW="177480" imgH="241200" progId="Equation.DSMT4">
                        <p:embed/>
                        <p:pic>
                          <p:nvPicPr>
                            <p:cNvPr id="34" name="Object 29"/>
                            <p:cNvPicPr>
                              <a:picLocks noChangeAspect="1" noChangeArrowheads="1"/>
                            </p:cNvPicPr>
                            <p:nvPr/>
                          </p:nvPicPr>
                          <p:blipFill>
                            <a:blip r:embed="rId5"/>
                            <a:srcRect/>
                            <a:stretch>
                              <a:fillRect/>
                            </a:stretch>
                          </p:blipFill>
                          <p:spPr bwMode="auto">
                            <a:xfrm>
                              <a:off x="2035631" y="2458786"/>
                              <a:ext cx="392112"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4" name="Object 29"/>
                <p:cNvGraphicFramePr>
                  <a:graphicFrameLocks noChangeAspect="1"/>
                </p:cNvGraphicFramePr>
                <p:nvPr>
                  <p:extLst>
                    <p:ext uri="{D42A27DB-BD31-4B8C-83A1-F6EECF244321}">
                      <p14:modId xmlns:p14="http://schemas.microsoft.com/office/powerpoint/2010/main" val="3119280257"/>
                    </p:ext>
                  </p:extLst>
                </p:nvPr>
              </p:nvGraphicFramePr>
              <p:xfrm>
                <a:off x="2035631" y="2458786"/>
                <a:ext cx="392112" cy="530225"/>
              </p:xfrm>
              <a:graphic>
                <a:graphicData uri="http://schemas.openxmlformats.org/presentationml/2006/ole">
                  <mc:AlternateContent>
                    <mc:Choice xmlns:v="urn:schemas-microsoft-com:vml" Requires="v">
                      <p:oleObj spid="_x0000_s112696" name="Equation" r:id="rId6" imgW="177480" imgH="241200" progId="Equation.DSMT4">
                        <p:embed/>
                      </p:oleObj>
                    </mc:Choice>
                    <mc:Fallback>
                      <p:oleObj name="Equation" r:id="rId6" imgW="177480" imgH="241200" progId="Equation.DSMT4">
                        <p:embed/>
                        <p:pic>
                          <p:nvPicPr>
                            <p:cNvPr id="29" name="Object 29"/>
                            <p:cNvPicPr>
                              <a:picLocks noChangeAspect="1" noChangeArrowheads="1"/>
                            </p:cNvPicPr>
                            <p:nvPr/>
                          </p:nvPicPr>
                          <p:blipFill>
                            <a:blip r:embed="rId7"/>
                            <a:srcRect/>
                            <a:stretch>
                              <a:fillRect/>
                            </a:stretch>
                          </p:blipFill>
                          <p:spPr bwMode="auto">
                            <a:xfrm>
                              <a:off x="2035631" y="2458786"/>
                              <a:ext cx="392112"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5" name="Object 29"/>
                <p:cNvGraphicFramePr>
                  <a:graphicFrameLocks noChangeAspect="1"/>
                </p:cNvGraphicFramePr>
                <p:nvPr>
                  <p:extLst/>
                </p:nvPr>
              </p:nvGraphicFramePr>
              <p:xfrm>
                <a:off x="6294438" y="2471738"/>
                <a:ext cx="476250" cy="530225"/>
              </p:xfrm>
              <a:graphic>
                <a:graphicData uri="http://schemas.openxmlformats.org/presentationml/2006/ole">
                  <mc:AlternateContent>
                    <mc:Choice xmlns:v="urn:schemas-microsoft-com:vml" Requires="v">
                      <p:oleObj spid="_x0000_s114816" name="Equation" r:id="rId8" imgW="215640" imgH="241200" progId="Equation.DSMT4">
                        <p:embed/>
                      </p:oleObj>
                    </mc:Choice>
                    <mc:Fallback>
                      <p:oleObj name="Equation" r:id="rId8" imgW="215640" imgH="241200" progId="Equation.DSMT4">
                        <p:embed/>
                        <p:pic>
                          <p:nvPicPr>
                            <p:cNvPr id="35" name="Object 29"/>
                            <p:cNvPicPr>
                              <a:picLocks noChangeAspect="1" noChangeArrowheads="1"/>
                            </p:cNvPicPr>
                            <p:nvPr/>
                          </p:nvPicPr>
                          <p:blipFill>
                            <a:blip r:embed="rId9"/>
                            <a:srcRect/>
                            <a:stretch>
                              <a:fillRect/>
                            </a:stretch>
                          </p:blipFill>
                          <p:spPr bwMode="auto">
                            <a:xfrm>
                              <a:off x="6294438" y="2471738"/>
                              <a:ext cx="476250"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5" name="Object 29"/>
                <p:cNvGraphicFramePr>
                  <a:graphicFrameLocks noChangeAspect="1"/>
                </p:cNvGraphicFramePr>
                <p:nvPr>
                  <p:extLst>
                    <p:ext uri="{D42A27DB-BD31-4B8C-83A1-F6EECF244321}">
                      <p14:modId xmlns:p14="http://schemas.microsoft.com/office/powerpoint/2010/main" val="1743210672"/>
                    </p:ext>
                  </p:extLst>
                </p:nvPr>
              </p:nvGraphicFramePr>
              <p:xfrm>
                <a:off x="6294438" y="2471738"/>
                <a:ext cx="476250" cy="530225"/>
              </p:xfrm>
              <a:graphic>
                <a:graphicData uri="http://schemas.openxmlformats.org/presentationml/2006/ole">
                  <mc:AlternateContent>
                    <mc:Choice xmlns:v="urn:schemas-microsoft-com:vml" Requires="v">
                      <p:oleObj spid="_x0000_s112697" name="Equation" r:id="rId10" imgW="215640" imgH="241200" progId="Equation.DSMT4">
                        <p:embed/>
                      </p:oleObj>
                    </mc:Choice>
                    <mc:Fallback>
                      <p:oleObj name="Equation" r:id="rId10" imgW="215640" imgH="241200" progId="Equation.DSMT4">
                        <p:embed/>
                        <p:pic>
                          <p:nvPicPr>
                            <p:cNvPr id="34" name="Object 29"/>
                            <p:cNvPicPr>
                              <a:picLocks noChangeAspect="1" noChangeArrowheads="1"/>
                            </p:cNvPicPr>
                            <p:nvPr/>
                          </p:nvPicPr>
                          <p:blipFill>
                            <a:blip r:embed="rId11"/>
                            <a:srcRect/>
                            <a:stretch>
                              <a:fillRect/>
                            </a:stretch>
                          </p:blipFill>
                          <p:spPr bwMode="auto">
                            <a:xfrm>
                              <a:off x="6294438" y="2471738"/>
                              <a:ext cx="47625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6" name="Object 29"/>
                <p:cNvGraphicFramePr>
                  <a:graphicFrameLocks noChangeAspect="1"/>
                </p:cNvGraphicFramePr>
                <p:nvPr>
                  <p:extLst/>
                </p:nvPr>
              </p:nvGraphicFramePr>
              <p:xfrm>
                <a:off x="7190919" y="2536599"/>
                <a:ext cx="420688" cy="503237"/>
              </p:xfrm>
              <a:graphic>
                <a:graphicData uri="http://schemas.openxmlformats.org/presentationml/2006/ole">
                  <mc:AlternateContent>
                    <mc:Choice xmlns:v="urn:schemas-microsoft-com:vml" Requires="v">
                      <p:oleObj spid="_x0000_s114817" name="Equation" r:id="rId12" imgW="190440" imgH="228600" progId="Equation.DSMT4">
                        <p:embed/>
                      </p:oleObj>
                    </mc:Choice>
                    <mc:Fallback>
                      <p:oleObj name="Equation" r:id="rId12" imgW="190440" imgH="228600" progId="Equation.DSMT4">
                        <p:embed/>
                        <p:pic>
                          <p:nvPicPr>
                            <p:cNvPr id="36" name="Object 29"/>
                            <p:cNvPicPr>
                              <a:picLocks noChangeAspect="1" noChangeArrowheads="1"/>
                            </p:cNvPicPr>
                            <p:nvPr/>
                          </p:nvPicPr>
                          <p:blipFill>
                            <a:blip r:embed="rId13"/>
                            <a:srcRect/>
                            <a:stretch>
                              <a:fillRect/>
                            </a:stretch>
                          </p:blipFill>
                          <p:spPr bwMode="auto">
                            <a:xfrm>
                              <a:off x="7190919" y="2536599"/>
                              <a:ext cx="420688" cy="5032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6" name="Object 29"/>
                <p:cNvGraphicFramePr>
                  <a:graphicFrameLocks noChangeAspect="1"/>
                </p:cNvGraphicFramePr>
                <p:nvPr>
                  <p:extLst>
                    <p:ext uri="{D42A27DB-BD31-4B8C-83A1-F6EECF244321}">
                      <p14:modId xmlns:p14="http://schemas.microsoft.com/office/powerpoint/2010/main" val="2445035678"/>
                    </p:ext>
                  </p:extLst>
                </p:nvPr>
              </p:nvGraphicFramePr>
              <p:xfrm>
                <a:off x="7190919" y="2536599"/>
                <a:ext cx="420688" cy="503237"/>
              </p:xfrm>
              <a:graphic>
                <a:graphicData uri="http://schemas.openxmlformats.org/presentationml/2006/ole">
                  <mc:AlternateContent>
                    <mc:Choice xmlns:v="urn:schemas-microsoft-com:vml" Requires="v">
                      <p:oleObj spid="_x0000_s112698" name="Equation" r:id="rId14" imgW="190440" imgH="228600" progId="Equation.DSMT4">
                        <p:embed/>
                      </p:oleObj>
                    </mc:Choice>
                    <mc:Fallback>
                      <p:oleObj name="Equation" r:id="rId14" imgW="190440" imgH="228600" progId="Equation.DSMT4">
                        <p:embed/>
                        <p:pic>
                          <p:nvPicPr>
                            <p:cNvPr id="35" name="Object 29"/>
                            <p:cNvPicPr>
                              <a:picLocks noChangeAspect="1" noChangeArrowheads="1"/>
                            </p:cNvPicPr>
                            <p:nvPr/>
                          </p:nvPicPr>
                          <p:blipFill>
                            <a:blip r:embed="rId15"/>
                            <a:srcRect/>
                            <a:stretch>
                              <a:fillRect/>
                            </a:stretch>
                          </p:blipFill>
                          <p:spPr bwMode="auto">
                            <a:xfrm>
                              <a:off x="7190919" y="2536599"/>
                              <a:ext cx="420688"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cxnSp>
          <p:nvCxnSpPr>
            <p:cNvPr id="38" name="直接连接符 37"/>
            <p:cNvCxnSpPr/>
            <p:nvPr/>
          </p:nvCxnSpPr>
          <p:spPr>
            <a:xfrm>
              <a:off x="4381500" y="3570030"/>
              <a:ext cx="0" cy="1964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169229" y="3766457"/>
              <a:ext cx="4122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895600" y="2117267"/>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2175394" y="1784448"/>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rot="16200000">
              <a:off x="2724795" y="1615124"/>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189578" y="1807651"/>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425757" y="2122941"/>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rot="5400000">
              <a:off x="5478312" y="1606327"/>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0" name="Object 29"/>
                <p:cNvGraphicFramePr>
                  <a:graphicFrameLocks noChangeAspect="1"/>
                </p:cNvGraphicFramePr>
                <p:nvPr>
                  <p:extLst/>
                </p:nvPr>
              </p:nvGraphicFramePr>
              <p:xfrm>
                <a:off x="1871968" y="1444318"/>
                <a:ext cx="307975" cy="530225"/>
              </p:xfrm>
              <a:graphic>
                <a:graphicData uri="http://schemas.openxmlformats.org/presentationml/2006/ole">
                  <mc:AlternateContent>
                    <mc:Choice xmlns:v="urn:schemas-microsoft-com:vml" Requires="v">
                      <p:oleObj spid="_x0000_s114818" name="Equation" r:id="rId16" imgW="139680" imgH="241200" progId="Equation.DSMT4">
                        <p:embed/>
                      </p:oleObj>
                    </mc:Choice>
                    <mc:Fallback>
                      <p:oleObj name="Equation" r:id="rId16" imgW="139680" imgH="241200" progId="Equation.DSMT4">
                        <p:embed/>
                        <p:pic>
                          <p:nvPicPr>
                            <p:cNvPr id="50" name="Object 29"/>
                            <p:cNvPicPr>
                              <a:picLocks noChangeAspect="1" noChangeArrowheads="1"/>
                            </p:cNvPicPr>
                            <p:nvPr/>
                          </p:nvPicPr>
                          <p:blipFill>
                            <a:blip r:embed="rId17"/>
                            <a:srcRect/>
                            <a:stretch>
                              <a:fillRect/>
                            </a:stretch>
                          </p:blipFill>
                          <p:spPr bwMode="auto">
                            <a:xfrm>
                              <a:off x="1871968" y="1444318"/>
                              <a:ext cx="307975"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50" name="Object 29"/>
                <p:cNvGraphicFramePr>
                  <a:graphicFrameLocks noChangeAspect="1"/>
                </p:cNvGraphicFramePr>
                <p:nvPr>
                  <p:extLst>
                    <p:ext uri="{D42A27DB-BD31-4B8C-83A1-F6EECF244321}">
                      <p14:modId xmlns:p14="http://schemas.microsoft.com/office/powerpoint/2010/main" val="879189346"/>
                    </p:ext>
                  </p:extLst>
                </p:nvPr>
              </p:nvGraphicFramePr>
              <p:xfrm>
                <a:off x="1871968" y="1444318"/>
                <a:ext cx="307975" cy="530225"/>
              </p:xfrm>
              <a:graphic>
                <a:graphicData uri="http://schemas.openxmlformats.org/presentationml/2006/ole">
                  <mc:AlternateContent>
                    <mc:Choice xmlns:v="urn:schemas-microsoft-com:vml" Requires="v">
                      <p:oleObj spid="_x0000_s112699" name="Equation" r:id="rId18" imgW="139680" imgH="241200" progId="Equation.DSMT4">
                        <p:embed/>
                      </p:oleObj>
                    </mc:Choice>
                    <mc:Fallback>
                      <p:oleObj name="Equation" r:id="rId18" imgW="139680" imgH="241200" progId="Equation.DSMT4">
                        <p:embed/>
                        <p:pic>
                          <p:nvPicPr>
                            <p:cNvPr id="34" name="Object 29"/>
                            <p:cNvPicPr>
                              <a:picLocks noChangeAspect="1" noChangeArrowheads="1"/>
                            </p:cNvPicPr>
                            <p:nvPr/>
                          </p:nvPicPr>
                          <p:blipFill>
                            <a:blip r:embed="rId19"/>
                            <a:srcRect/>
                            <a:stretch>
                              <a:fillRect/>
                            </a:stretch>
                          </p:blipFill>
                          <p:spPr bwMode="auto">
                            <a:xfrm>
                              <a:off x="1871968" y="1444318"/>
                              <a:ext cx="3079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1" name="Object 29"/>
                <p:cNvGraphicFramePr>
                  <a:graphicFrameLocks noChangeAspect="1"/>
                </p:cNvGraphicFramePr>
                <p:nvPr>
                  <p:extLst/>
                </p:nvPr>
              </p:nvGraphicFramePr>
              <p:xfrm>
                <a:off x="2809550" y="2145535"/>
                <a:ext cx="334963" cy="530225"/>
              </p:xfrm>
              <a:graphic>
                <a:graphicData uri="http://schemas.openxmlformats.org/presentationml/2006/ole">
                  <mc:AlternateContent>
                    <mc:Choice xmlns:v="urn:schemas-microsoft-com:vml" Requires="v">
                      <p:oleObj spid="_x0000_s114819" name="Equation" r:id="rId20" imgW="152280" imgH="241200" progId="Equation.DSMT4">
                        <p:embed/>
                      </p:oleObj>
                    </mc:Choice>
                    <mc:Fallback>
                      <p:oleObj name="Equation" r:id="rId20" imgW="152280" imgH="241200" progId="Equation.DSMT4">
                        <p:embed/>
                        <p:pic>
                          <p:nvPicPr>
                            <p:cNvPr id="51" name="Object 29"/>
                            <p:cNvPicPr>
                              <a:picLocks noChangeAspect="1" noChangeArrowheads="1"/>
                            </p:cNvPicPr>
                            <p:nvPr/>
                          </p:nvPicPr>
                          <p:blipFill>
                            <a:blip r:embed="rId21"/>
                            <a:srcRect/>
                            <a:stretch>
                              <a:fillRect/>
                            </a:stretch>
                          </p:blipFill>
                          <p:spPr bwMode="auto">
                            <a:xfrm>
                              <a:off x="2809550" y="2145535"/>
                              <a:ext cx="334963"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51" name="Object 29"/>
                <p:cNvGraphicFramePr>
                  <a:graphicFrameLocks noChangeAspect="1"/>
                </p:cNvGraphicFramePr>
                <p:nvPr>
                  <p:extLst>
                    <p:ext uri="{D42A27DB-BD31-4B8C-83A1-F6EECF244321}">
                      <p14:modId xmlns:p14="http://schemas.microsoft.com/office/powerpoint/2010/main" val="375889086"/>
                    </p:ext>
                  </p:extLst>
                </p:nvPr>
              </p:nvGraphicFramePr>
              <p:xfrm>
                <a:off x="2809550" y="2145535"/>
                <a:ext cx="334963" cy="530225"/>
              </p:xfrm>
              <a:graphic>
                <a:graphicData uri="http://schemas.openxmlformats.org/presentationml/2006/ole">
                  <mc:AlternateContent>
                    <mc:Choice xmlns:v="urn:schemas-microsoft-com:vml" Requires="v">
                      <p:oleObj spid="_x0000_s112700" name="Equation" r:id="rId22" imgW="152280" imgH="241200" progId="Equation.DSMT4">
                        <p:embed/>
                      </p:oleObj>
                    </mc:Choice>
                    <mc:Fallback>
                      <p:oleObj name="Equation" r:id="rId22" imgW="152280" imgH="241200" progId="Equation.DSMT4">
                        <p:embed/>
                        <p:pic>
                          <p:nvPicPr>
                            <p:cNvPr id="50" name="Object 29"/>
                            <p:cNvPicPr>
                              <a:picLocks noChangeAspect="1" noChangeArrowheads="1"/>
                            </p:cNvPicPr>
                            <p:nvPr/>
                          </p:nvPicPr>
                          <p:blipFill>
                            <a:blip r:embed="rId23"/>
                            <a:srcRect/>
                            <a:stretch>
                              <a:fillRect/>
                            </a:stretch>
                          </p:blipFill>
                          <p:spPr bwMode="auto">
                            <a:xfrm>
                              <a:off x="2809550" y="2145535"/>
                              <a:ext cx="334963"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2" name="Object 29"/>
                <p:cNvGraphicFramePr>
                  <a:graphicFrameLocks noChangeAspect="1"/>
                </p:cNvGraphicFramePr>
                <p:nvPr>
                  <p:extLst/>
                </p:nvPr>
              </p:nvGraphicFramePr>
              <p:xfrm>
                <a:off x="2917825" y="1363663"/>
                <a:ext cx="392113" cy="530225"/>
              </p:xfrm>
              <a:graphic>
                <a:graphicData uri="http://schemas.openxmlformats.org/presentationml/2006/ole">
                  <mc:AlternateContent>
                    <mc:Choice xmlns:v="urn:schemas-microsoft-com:vml" Requires="v">
                      <p:oleObj spid="_x0000_s114820" name="Equation" r:id="rId24" imgW="177480" imgH="241200" progId="Equation.DSMT4">
                        <p:embed/>
                      </p:oleObj>
                    </mc:Choice>
                    <mc:Fallback>
                      <p:oleObj name="Equation" r:id="rId24" imgW="177480" imgH="241200" progId="Equation.DSMT4">
                        <p:embed/>
                        <p:pic>
                          <p:nvPicPr>
                            <p:cNvPr id="52" name="Object 29"/>
                            <p:cNvPicPr>
                              <a:picLocks noChangeAspect="1" noChangeArrowheads="1"/>
                            </p:cNvPicPr>
                            <p:nvPr/>
                          </p:nvPicPr>
                          <p:blipFill>
                            <a:blip r:embed="rId25"/>
                            <a:srcRect/>
                            <a:stretch>
                              <a:fillRect/>
                            </a:stretch>
                          </p:blipFill>
                          <p:spPr bwMode="auto">
                            <a:xfrm>
                              <a:off x="2917825" y="1363663"/>
                              <a:ext cx="392113"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52" name="Object 29"/>
                <p:cNvGraphicFramePr>
                  <a:graphicFrameLocks noChangeAspect="1"/>
                </p:cNvGraphicFramePr>
                <p:nvPr>
                  <p:extLst>
                    <p:ext uri="{D42A27DB-BD31-4B8C-83A1-F6EECF244321}">
                      <p14:modId xmlns:p14="http://schemas.microsoft.com/office/powerpoint/2010/main" val="2045557160"/>
                    </p:ext>
                  </p:extLst>
                </p:nvPr>
              </p:nvGraphicFramePr>
              <p:xfrm>
                <a:off x="2917825" y="1363663"/>
                <a:ext cx="392113" cy="530225"/>
              </p:xfrm>
              <a:graphic>
                <a:graphicData uri="http://schemas.openxmlformats.org/presentationml/2006/ole">
                  <mc:AlternateContent>
                    <mc:Choice xmlns:v="urn:schemas-microsoft-com:vml" Requires="v">
                      <p:oleObj spid="_x0000_s112701" name="Equation" r:id="rId26" imgW="177480" imgH="241200" progId="Equation.DSMT4">
                        <p:embed/>
                      </p:oleObj>
                    </mc:Choice>
                    <mc:Fallback>
                      <p:oleObj name="Equation" r:id="rId26" imgW="177480" imgH="241200" progId="Equation.DSMT4">
                        <p:embed/>
                        <p:pic>
                          <p:nvPicPr>
                            <p:cNvPr id="50" name="Object 29"/>
                            <p:cNvPicPr>
                              <a:picLocks noChangeAspect="1" noChangeArrowheads="1"/>
                            </p:cNvPicPr>
                            <p:nvPr/>
                          </p:nvPicPr>
                          <p:blipFill>
                            <a:blip r:embed="rId27"/>
                            <a:srcRect/>
                            <a:stretch>
                              <a:fillRect/>
                            </a:stretch>
                          </p:blipFill>
                          <p:spPr bwMode="auto">
                            <a:xfrm>
                              <a:off x="2917825" y="1363663"/>
                              <a:ext cx="392113"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3" name="Object 29"/>
                <p:cNvGraphicFramePr>
                  <a:graphicFrameLocks noChangeAspect="1"/>
                </p:cNvGraphicFramePr>
                <p:nvPr>
                  <p:extLst/>
                </p:nvPr>
              </p:nvGraphicFramePr>
              <p:xfrm>
                <a:off x="5253762" y="1330192"/>
                <a:ext cx="392113" cy="530225"/>
              </p:xfrm>
              <a:graphic>
                <a:graphicData uri="http://schemas.openxmlformats.org/presentationml/2006/ole">
                  <mc:AlternateContent>
                    <mc:Choice xmlns:v="urn:schemas-microsoft-com:vml" Requires="v">
                      <p:oleObj spid="_x0000_s114821" name="Equation" r:id="rId28" imgW="177480" imgH="241200" progId="Equation.DSMT4">
                        <p:embed/>
                      </p:oleObj>
                    </mc:Choice>
                    <mc:Fallback>
                      <p:oleObj name="Equation" r:id="rId28" imgW="177480" imgH="241200" progId="Equation.DSMT4">
                        <p:embed/>
                        <p:pic>
                          <p:nvPicPr>
                            <p:cNvPr id="53" name="Object 29"/>
                            <p:cNvPicPr>
                              <a:picLocks noChangeAspect="1" noChangeArrowheads="1"/>
                            </p:cNvPicPr>
                            <p:nvPr/>
                          </p:nvPicPr>
                          <p:blipFill>
                            <a:blip r:embed="rId29"/>
                            <a:srcRect/>
                            <a:stretch>
                              <a:fillRect/>
                            </a:stretch>
                          </p:blipFill>
                          <p:spPr bwMode="auto">
                            <a:xfrm>
                              <a:off x="5253762" y="1330192"/>
                              <a:ext cx="392113"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53" name="Object 29"/>
                <p:cNvGraphicFramePr>
                  <a:graphicFrameLocks noChangeAspect="1"/>
                </p:cNvGraphicFramePr>
                <p:nvPr>
                  <p:extLst>
                    <p:ext uri="{D42A27DB-BD31-4B8C-83A1-F6EECF244321}">
                      <p14:modId xmlns:p14="http://schemas.microsoft.com/office/powerpoint/2010/main" val="1268196994"/>
                    </p:ext>
                  </p:extLst>
                </p:nvPr>
              </p:nvGraphicFramePr>
              <p:xfrm>
                <a:off x="5253762" y="1330192"/>
                <a:ext cx="392113" cy="530225"/>
              </p:xfrm>
              <a:graphic>
                <a:graphicData uri="http://schemas.openxmlformats.org/presentationml/2006/ole">
                  <mc:AlternateContent>
                    <mc:Choice xmlns:v="urn:schemas-microsoft-com:vml" Requires="v">
                      <p:oleObj spid="_x0000_s112702" name="Equation" r:id="rId30" imgW="177480" imgH="241200" progId="Equation.DSMT4">
                        <p:embed/>
                      </p:oleObj>
                    </mc:Choice>
                    <mc:Fallback>
                      <p:oleObj name="Equation" r:id="rId30" imgW="177480" imgH="241200" progId="Equation.DSMT4">
                        <p:embed/>
                        <p:pic>
                          <p:nvPicPr>
                            <p:cNvPr id="52" name="Object 29"/>
                            <p:cNvPicPr>
                              <a:picLocks noChangeAspect="1" noChangeArrowheads="1"/>
                            </p:cNvPicPr>
                            <p:nvPr/>
                          </p:nvPicPr>
                          <p:blipFill>
                            <a:blip r:embed="rId31"/>
                            <a:srcRect/>
                            <a:stretch>
                              <a:fillRect/>
                            </a:stretch>
                          </p:blipFill>
                          <p:spPr bwMode="auto">
                            <a:xfrm>
                              <a:off x="5253762" y="1330192"/>
                              <a:ext cx="392113"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4" name="Object 29"/>
                <p:cNvGraphicFramePr>
                  <a:graphicFrameLocks noChangeAspect="1"/>
                </p:cNvGraphicFramePr>
                <p:nvPr>
                  <p:extLst/>
                </p:nvPr>
              </p:nvGraphicFramePr>
              <p:xfrm>
                <a:off x="6536433" y="1466850"/>
                <a:ext cx="363537" cy="530225"/>
              </p:xfrm>
              <a:graphic>
                <a:graphicData uri="http://schemas.openxmlformats.org/presentationml/2006/ole">
                  <mc:AlternateContent>
                    <mc:Choice xmlns:v="urn:schemas-microsoft-com:vml" Requires="v">
                      <p:oleObj spid="_x0000_s114822" name="Equation" r:id="rId32" imgW="164880" imgH="241200" progId="Equation.DSMT4">
                        <p:embed/>
                      </p:oleObj>
                    </mc:Choice>
                    <mc:Fallback>
                      <p:oleObj name="Equation" r:id="rId32" imgW="164880" imgH="241200" progId="Equation.DSMT4">
                        <p:embed/>
                        <p:pic>
                          <p:nvPicPr>
                            <p:cNvPr id="54" name="Object 29"/>
                            <p:cNvPicPr>
                              <a:picLocks noChangeAspect="1" noChangeArrowheads="1"/>
                            </p:cNvPicPr>
                            <p:nvPr/>
                          </p:nvPicPr>
                          <p:blipFill>
                            <a:blip r:embed="rId33"/>
                            <a:srcRect/>
                            <a:stretch>
                              <a:fillRect/>
                            </a:stretch>
                          </p:blipFill>
                          <p:spPr bwMode="auto">
                            <a:xfrm>
                              <a:off x="6536433" y="1466850"/>
                              <a:ext cx="363537"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54" name="Object 29"/>
                <p:cNvGraphicFramePr>
                  <a:graphicFrameLocks noChangeAspect="1"/>
                </p:cNvGraphicFramePr>
                <p:nvPr>
                  <p:extLst>
                    <p:ext uri="{D42A27DB-BD31-4B8C-83A1-F6EECF244321}">
                      <p14:modId xmlns:p14="http://schemas.microsoft.com/office/powerpoint/2010/main" val="3557222794"/>
                    </p:ext>
                  </p:extLst>
                </p:nvPr>
              </p:nvGraphicFramePr>
              <p:xfrm>
                <a:off x="6536433" y="1466850"/>
                <a:ext cx="363537" cy="530225"/>
              </p:xfrm>
              <a:graphic>
                <a:graphicData uri="http://schemas.openxmlformats.org/presentationml/2006/ole">
                  <mc:AlternateContent>
                    <mc:Choice xmlns:v="urn:schemas-microsoft-com:vml" Requires="v">
                      <p:oleObj spid="_x0000_s112703" name="Equation" r:id="rId34" imgW="164880" imgH="241200" progId="Equation.DSMT4">
                        <p:embed/>
                      </p:oleObj>
                    </mc:Choice>
                    <mc:Fallback>
                      <p:oleObj name="Equation" r:id="rId34" imgW="164880" imgH="241200" progId="Equation.DSMT4">
                        <p:embed/>
                        <p:pic>
                          <p:nvPicPr>
                            <p:cNvPr id="52" name="Object 29"/>
                            <p:cNvPicPr>
                              <a:picLocks noChangeAspect="1" noChangeArrowheads="1"/>
                            </p:cNvPicPr>
                            <p:nvPr/>
                          </p:nvPicPr>
                          <p:blipFill>
                            <a:blip r:embed="rId35"/>
                            <a:srcRect/>
                            <a:stretch>
                              <a:fillRect/>
                            </a:stretch>
                          </p:blipFill>
                          <p:spPr bwMode="auto">
                            <a:xfrm>
                              <a:off x="6536433" y="1466850"/>
                              <a:ext cx="3635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6" name="Object 29"/>
                <p:cNvGraphicFramePr>
                  <a:graphicFrameLocks noChangeAspect="1"/>
                </p:cNvGraphicFramePr>
                <p:nvPr>
                  <p:extLst/>
                </p:nvPr>
              </p:nvGraphicFramePr>
              <p:xfrm>
                <a:off x="5359690" y="2172220"/>
                <a:ext cx="363537" cy="530225"/>
              </p:xfrm>
              <a:graphic>
                <a:graphicData uri="http://schemas.openxmlformats.org/presentationml/2006/ole">
                  <mc:AlternateContent>
                    <mc:Choice xmlns:v="urn:schemas-microsoft-com:vml" Requires="v">
                      <p:oleObj spid="_x0000_s114823" name="Equation" r:id="rId36" imgW="164880" imgH="241200" progId="Equation.DSMT4">
                        <p:embed/>
                      </p:oleObj>
                    </mc:Choice>
                    <mc:Fallback>
                      <p:oleObj name="Equation" r:id="rId36" imgW="164880" imgH="241200" progId="Equation.DSMT4">
                        <p:embed/>
                        <p:pic>
                          <p:nvPicPr>
                            <p:cNvPr id="56" name="Object 29"/>
                            <p:cNvPicPr>
                              <a:picLocks noChangeAspect="1" noChangeArrowheads="1"/>
                            </p:cNvPicPr>
                            <p:nvPr/>
                          </p:nvPicPr>
                          <p:blipFill>
                            <a:blip r:embed="rId37"/>
                            <a:srcRect/>
                            <a:stretch>
                              <a:fillRect/>
                            </a:stretch>
                          </p:blipFill>
                          <p:spPr bwMode="auto">
                            <a:xfrm>
                              <a:off x="5359690" y="2172220"/>
                              <a:ext cx="363537"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56" name="Object 29"/>
                <p:cNvGraphicFramePr>
                  <a:graphicFrameLocks noChangeAspect="1"/>
                </p:cNvGraphicFramePr>
                <p:nvPr>
                  <p:extLst>
                    <p:ext uri="{D42A27DB-BD31-4B8C-83A1-F6EECF244321}">
                      <p14:modId xmlns:p14="http://schemas.microsoft.com/office/powerpoint/2010/main" val="3295668890"/>
                    </p:ext>
                  </p:extLst>
                </p:nvPr>
              </p:nvGraphicFramePr>
              <p:xfrm>
                <a:off x="5359690" y="2172220"/>
                <a:ext cx="363537" cy="530225"/>
              </p:xfrm>
              <a:graphic>
                <a:graphicData uri="http://schemas.openxmlformats.org/presentationml/2006/ole">
                  <mc:AlternateContent>
                    <mc:Choice xmlns:v="urn:schemas-microsoft-com:vml" Requires="v">
                      <p:oleObj spid="_x0000_s112704" name="Equation" r:id="rId38" imgW="164880" imgH="241200" progId="Equation.DSMT4">
                        <p:embed/>
                      </p:oleObj>
                    </mc:Choice>
                    <mc:Fallback>
                      <p:oleObj name="Equation" r:id="rId38" imgW="164880" imgH="241200" progId="Equation.DSMT4">
                        <p:embed/>
                        <p:pic>
                          <p:nvPicPr>
                            <p:cNvPr id="54" name="Object 29"/>
                            <p:cNvPicPr>
                              <a:picLocks noChangeAspect="1" noChangeArrowheads="1"/>
                            </p:cNvPicPr>
                            <p:nvPr/>
                          </p:nvPicPr>
                          <p:blipFill>
                            <a:blip r:embed="rId39"/>
                            <a:srcRect/>
                            <a:stretch>
                              <a:fillRect/>
                            </a:stretch>
                          </p:blipFill>
                          <p:spPr bwMode="auto">
                            <a:xfrm>
                              <a:off x="5359690" y="2172220"/>
                              <a:ext cx="3635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aphicFrame>
        <p:nvGraphicFramePr>
          <p:cNvPr id="58" name="Object 29"/>
          <p:cNvGraphicFramePr>
            <a:graphicFrameLocks noChangeAspect="1"/>
          </p:cNvGraphicFramePr>
          <p:nvPr>
            <p:extLst/>
          </p:nvPr>
        </p:nvGraphicFramePr>
        <p:xfrm>
          <a:off x="101899" y="762795"/>
          <a:ext cx="3038828" cy="1989516"/>
        </p:xfrm>
        <a:graphic>
          <a:graphicData uri="http://schemas.openxmlformats.org/presentationml/2006/ole">
            <mc:AlternateContent xmlns:mc="http://schemas.openxmlformats.org/markup-compatibility/2006">
              <mc:Choice xmlns:v="urn:schemas-microsoft-com:vml" Requires="v">
                <p:oleObj spid="_x0000_s114824" name="Equation" r:id="rId40" imgW="1625400" imgH="1066680" progId="Equation.DSMT4">
                  <p:embed/>
                </p:oleObj>
              </mc:Choice>
              <mc:Fallback>
                <p:oleObj name="Equation" r:id="rId40" imgW="1625400" imgH="1066680" progId="Equation.DSMT4">
                  <p:embed/>
                  <p:pic>
                    <p:nvPicPr>
                      <p:cNvPr id="58" name="Object 29"/>
                      <p:cNvPicPr>
                        <a:picLocks noChangeAspect="1" noChangeArrowheads="1"/>
                      </p:cNvPicPr>
                      <p:nvPr/>
                    </p:nvPicPr>
                    <p:blipFill>
                      <a:blip r:embed="rId41"/>
                      <a:srcRect/>
                      <a:stretch>
                        <a:fillRect/>
                      </a:stretch>
                    </p:blipFill>
                    <p:spPr bwMode="auto">
                      <a:xfrm>
                        <a:off x="101899" y="762795"/>
                        <a:ext cx="3038828" cy="1989516"/>
                      </a:xfrm>
                      <a:prstGeom prst="rect">
                        <a:avLst/>
                      </a:prstGeom>
                      <a:noFill/>
                      <a:extLst/>
                    </p:spPr>
                  </p:pic>
                </p:oleObj>
              </mc:Fallback>
            </mc:AlternateContent>
          </a:graphicData>
        </a:graphic>
      </p:graphicFrame>
      <p:graphicFrame>
        <p:nvGraphicFramePr>
          <p:cNvPr id="59" name="Object 29"/>
          <p:cNvGraphicFramePr>
            <a:graphicFrameLocks noChangeAspect="1"/>
          </p:cNvGraphicFramePr>
          <p:nvPr>
            <p:extLst/>
          </p:nvPr>
        </p:nvGraphicFramePr>
        <p:xfrm>
          <a:off x="116739" y="2857133"/>
          <a:ext cx="3021148" cy="827219"/>
        </p:xfrm>
        <a:graphic>
          <a:graphicData uri="http://schemas.openxmlformats.org/presentationml/2006/ole">
            <mc:AlternateContent xmlns:mc="http://schemas.openxmlformats.org/markup-compatibility/2006">
              <mc:Choice xmlns:v="urn:schemas-microsoft-com:vml" Requires="v">
                <p:oleObj spid="_x0000_s114825" name="Equation" r:id="rId42" imgW="1574640" imgH="431640" progId="Equation.DSMT4">
                  <p:embed/>
                </p:oleObj>
              </mc:Choice>
              <mc:Fallback>
                <p:oleObj name="Equation" r:id="rId42" imgW="1574640" imgH="431640" progId="Equation.DSMT4">
                  <p:embed/>
                  <p:pic>
                    <p:nvPicPr>
                      <p:cNvPr id="59" name="Object 29"/>
                      <p:cNvPicPr>
                        <a:picLocks noChangeAspect="1" noChangeArrowheads="1"/>
                      </p:cNvPicPr>
                      <p:nvPr/>
                    </p:nvPicPr>
                    <p:blipFill>
                      <a:blip r:embed="rId43"/>
                      <a:srcRect/>
                      <a:stretch>
                        <a:fillRect/>
                      </a:stretch>
                    </p:blipFill>
                    <p:spPr bwMode="auto">
                      <a:xfrm>
                        <a:off x="116739" y="2857133"/>
                        <a:ext cx="3021148" cy="827219"/>
                      </a:xfrm>
                      <a:prstGeom prst="rect">
                        <a:avLst/>
                      </a:prstGeom>
                      <a:noFill/>
                      <a:extLst/>
                    </p:spPr>
                  </p:pic>
                </p:oleObj>
              </mc:Fallback>
            </mc:AlternateContent>
          </a:graphicData>
        </a:graphic>
      </p:graphicFrame>
      <p:graphicFrame>
        <p:nvGraphicFramePr>
          <p:cNvPr id="60" name="Object 29"/>
          <p:cNvGraphicFramePr>
            <a:graphicFrameLocks noChangeAspect="1"/>
          </p:cNvGraphicFramePr>
          <p:nvPr>
            <p:extLst/>
          </p:nvPr>
        </p:nvGraphicFramePr>
        <p:xfrm>
          <a:off x="134063" y="3637212"/>
          <a:ext cx="3076572" cy="1115026"/>
        </p:xfrm>
        <a:graphic>
          <a:graphicData uri="http://schemas.openxmlformats.org/presentationml/2006/ole">
            <mc:AlternateContent xmlns:mc="http://schemas.openxmlformats.org/markup-compatibility/2006">
              <mc:Choice xmlns:v="urn:schemas-microsoft-com:vml" Requires="v">
                <p:oleObj spid="_x0000_s114826" name="Equation" r:id="rId44" imgW="1676160" imgH="609480" progId="Equation.DSMT4">
                  <p:embed/>
                </p:oleObj>
              </mc:Choice>
              <mc:Fallback>
                <p:oleObj name="Equation" r:id="rId44" imgW="1676160" imgH="609480" progId="Equation.DSMT4">
                  <p:embed/>
                  <p:pic>
                    <p:nvPicPr>
                      <p:cNvPr id="60" name="Object 29"/>
                      <p:cNvPicPr>
                        <a:picLocks noChangeAspect="1" noChangeArrowheads="1"/>
                      </p:cNvPicPr>
                      <p:nvPr/>
                    </p:nvPicPr>
                    <p:blipFill>
                      <a:blip r:embed="rId45"/>
                      <a:srcRect/>
                      <a:stretch>
                        <a:fillRect/>
                      </a:stretch>
                    </p:blipFill>
                    <p:spPr bwMode="auto">
                      <a:xfrm>
                        <a:off x="134063" y="3637212"/>
                        <a:ext cx="3076572" cy="1115026"/>
                      </a:xfrm>
                      <a:prstGeom prst="rect">
                        <a:avLst/>
                      </a:prstGeom>
                      <a:noFill/>
                      <a:extLst/>
                    </p:spPr>
                  </p:pic>
                </p:oleObj>
              </mc:Fallback>
            </mc:AlternateContent>
          </a:graphicData>
        </a:graphic>
      </p:graphicFrame>
      <p:grpSp>
        <p:nvGrpSpPr>
          <p:cNvPr id="5" name="组合 4"/>
          <p:cNvGrpSpPr/>
          <p:nvPr/>
        </p:nvGrpSpPr>
        <p:grpSpPr>
          <a:xfrm>
            <a:off x="3433664" y="3604563"/>
            <a:ext cx="5739639" cy="2546470"/>
            <a:chOff x="3979044" y="3723869"/>
            <a:chExt cx="5739639" cy="2546470"/>
          </a:xfrm>
        </p:grpSpPr>
        <mc:AlternateContent xmlns:mc="http://schemas.openxmlformats.org/markup-compatibility/2006" xmlns:a14="http://schemas.microsoft.com/office/drawing/2010/main">
          <mc:Choice Requires="a14">
            <p:sp>
              <p:nvSpPr>
                <p:cNvPr id="63" name="矩形 62"/>
                <p:cNvSpPr/>
                <p:nvPr/>
              </p:nvSpPr>
              <p:spPr>
                <a:xfrm>
                  <a:off x="5579619" y="4212938"/>
                  <a:ext cx="1817914" cy="12736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cs typeface="Times New Roman" panose="02020603050405020304" pitchFamily="18" charset="0"/>
                          </a:rPr>
                          <m:t>𝑲</m:t>
                        </m:r>
                        <m:r>
                          <a:rPr lang="en-US" altLang="zh-CN" b="1" i="1" smtClean="0">
                            <a:solidFill>
                              <a:schemeClr val="tx1"/>
                            </a:solidFill>
                            <a:latin typeface="Cambria Math" panose="02040503050406030204" pitchFamily="18" charset="0"/>
                            <a:cs typeface="Times New Roman" panose="02020603050405020304" pitchFamily="18" charset="0"/>
                          </a:rPr>
                          <m:t>=</m:t>
                        </m:r>
                        <m:f>
                          <m:fPr>
                            <m:ctrlPr>
                              <a:rPr lang="en-US" altLang="zh-CN" b="1" i="1" smtClean="0">
                                <a:solidFill>
                                  <a:schemeClr val="tx1"/>
                                </a:solidFill>
                                <a:latin typeface="Cambria Math" panose="02040503050406030204" pitchFamily="18" charset="0"/>
                                <a:cs typeface="Times New Roman" panose="02020603050405020304" pitchFamily="18" charset="0"/>
                              </a:rPr>
                            </m:ctrlPr>
                          </m:fPr>
                          <m:num>
                            <m:sSub>
                              <m:sSubPr>
                                <m:ctrlPr>
                                  <a:rPr lang="en-US" altLang="zh-CN" b="1" i="1" smtClean="0">
                                    <a:solidFill>
                                      <a:schemeClr val="tx1"/>
                                    </a:solidFill>
                                    <a:latin typeface="Cambria Math" panose="02040503050406030204" pitchFamily="18" charset="0"/>
                                    <a:cs typeface="Times New Roman" panose="02020603050405020304" pitchFamily="18" charset="0"/>
                                  </a:rPr>
                                </m:ctrlPr>
                              </m:sSubPr>
                              <m:e>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r>
                                      <a:rPr lang="en-US" altLang="zh-CN" b="1" i="1" smtClean="0">
                                        <a:solidFill>
                                          <a:schemeClr val="tx1"/>
                                        </a:solidFill>
                                        <a:latin typeface="Cambria Math" panose="02040503050406030204" pitchFamily="18" charset="0"/>
                                        <a:cs typeface="Times New Roman" panose="02020603050405020304" pitchFamily="18" charset="0"/>
                                      </a:rPr>
                                      <m:t>𝑼</m:t>
                                    </m:r>
                                  </m:e>
                                </m:acc>
                              </m:e>
                              <m:sub>
                                <m:r>
                                  <a:rPr lang="en-US" altLang="zh-CN" b="1" i="1" smtClean="0">
                                    <a:solidFill>
                                      <a:schemeClr val="tx1"/>
                                    </a:solidFill>
                                    <a:latin typeface="Cambria Math" panose="02040503050406030204" pitchFamily="18" charset="0"/>
                                    <a:cs typeface="Times New Roman" panose="02020603050405020304" pitchFamily="18" charset="0"/>
                                  </a:rPr>
                                  <m:t>𝒐</m:t>
                                </m:r>
                              </m:sub>
                            </m:sSub>
                          </m:num>
                          <m:den>
                            <m:sSub>
                              <m:sSubPr>
                                <m:ctrlPr>
                                  <a:rPr lang="en-US" altLang="zh-CN" i="1">
                                    <a:solidFill>
                                      <a:schemeClr val="tx1"/>
                                    </a:solidFill>
                                    <a:latin typeface="Cambria Math" panose="02040503050406030204" pitchFamily="18" charset="0"/>
                                    <a:cs typeface="Times New Roman" panose="02020603050405020304" pitchFamily="18" charset="0"/>
                                  </a:rPr>
                                </m:ctrlPr>
                              </m:sSubPr>
                              <m:e>
                                <m:acc>
                                  <m:accPr>
                                    <m:chr m:val="̇"/>
                                    <m:ctrlPr>
                                      <a:rPr lang="en-US" altLang="zh-CN" b="1" i="1" smtClean="0">
                                        <a:solidFill>
                                          <a:schemeClr val="tx1"/>
                                        </a:solidFill>
                                        <a:latin typeface="Cambria Math" panose="02040503050406030204" pitchFamily="18" charset="0"/>
                                        <a:cs typeface="Times New Roman" panose="02020603050405020304" pitchFamily="18" charset="0"/>
                                      </a:rPr>
                                    </m:ctrlPr>
                                  </m:accPr>
                                  <m:e>
                                    <m:r>
                                      <a:rPr lang="en-US" altLang="zh-CN" b="1" i="1" smtClean="0">
                                        <a:solidFill>
                                          <a:schemeClr val="tx1"/>
                                        </a:solidFill>
                                        <a:latin typeface="Cambria Math" panose="02040503050406030204" pitchFamily="18" charset="0"/>
                                        <a:cs typeface="Times New Roman" panose="02020603050405020304" pitchFamily="18" charset="0"/>
                                      </a:rPr>
                                      <m:t>𝑼</m:t>
                                    </m:r>
                                  </m:e>
                                </m:acc>
                              </m:e>
                              <m:sub>
                                <m:r>
                                  <a:rPr lang="en-US" altLang="zh-CN" b="1" i="1" smtClean="0">
                                    <a:solidFill>
                                      <a:schemeClr val="tx1"/>
                                    </a:solidFill>
                                    <a:latin typeface="Cambria Math" panose="02040503050406030204" pitchFamily="18" charset="0"/>
                                    <a:cs typeface="Times New Roman" panose="02020603050405020304" pitchFamily="18" charset="0"/>
                                  </a:rPr>
                                  <m:t>𝒊</m:t>
                                </m:r>
                              </m:sub>
                            </m:sSub>
                          </m:den>
                        </m:f>
                      </m:oMath>
                    </m:oMathPara>
                  </a14:m>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63" name="矩形 62"/>
                <p:cNvSpPr>
                  <a:spLocks noRot="1" noChangeAspect="1" noMove="1" noResize="1" noEditPoints="1" noAdjustHandles="1" noChangeArrowheads="1" noChangeShapeType="1" noTextEdit="1"/>
                </p:cNvSpPr>
                <p:nvPr/>
              </p:nvSpPr>
              <p:spPr>
                <a:xfrm>
                  <a:off x="5579619" y="4212938"/>
                  <a:ext cx="1817914" cy="1273629"/>
                </a:xfrm>
                <a:prstGeom prst="rect">
                  <a:avLst/>
                </a:prstGeom>
                <a:blipFill>
                  <a:blip r:embed="rId46"/>
                  <a:stretch>
                    <a:fillRect/>
                  </a:stretch>
                </a:blipFill>
                <a:ln w="38100"/>
              </p:spPr>
              <p:txBody>
                <a:bodyPr/>
                <a:lstStyle/>
                <a:p>
                  <a:r>
                    <a:rPr lang="zh-CN" altLang="en-US">
                      <a:noFill/>
                    </a:rPr>
                    <a:t> </a:t>
                  </a:r>
                </a:p>
              </p:txBody>
            </p:sp>
          </mc:Fallback>
        </mc:AlternateContent>
        <p:cxnSp>
          <p:nvCxnSpPr>
            <p:cNvPr id="64" name="直接连接符 63"/>
            <p:cNvCxnSpPr/>
            <p:nvPr/>
          </p:nvCxnSpPr>
          <p:spPr>
            <a:xfrm flipV="1">
              <a:off x="4240676" y="4474196"/>
              <a:ext cx="1338943" cy="108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7394887" y="4463310"/>
              <a:ext cx="1338943" cy="108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4295106" y="6010636"/>
              <a:ext cx="4493154" cy="632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3" idx="2"/>
            </p:cNvCxnSpPr>
            <p:nvPr/>
          </p:nvCxnSpPr>
          <p:spPr>
            <a:xfrm>
              <a:off x="6488576" y="5486567"/>
              <a:ext cx="0" cy="555707"/>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4142707" y="4457866"/>
              <a:ext cx="359394" cy="461665"/>
            </a:xfrm>
            <a:prstGeom prst="rect">
              <a:avLst/>
            </a:prstGeom>
            <a:noFill/>
          </p:spPr>
          <p:txBody>
            <a:bodyPr wrap="none" rtlCol="0">
              <a:spAutoFit/>
            </a:bodyPr>
            <a:lstStyle/>
            <a:p>
              <a:r>
                <a:rPr lang="en-US" altLang="zh-CN" dirty="0" smtClean="0"/>
                <a:t>+</a:t>
              </a:r>
              <a:endParaRPr lang="zh-CN" altLang="en-US" dirty="0"/>
            </a:p>
          </p:txBody>
        </p:sp>
        <p:sp>
          <p:nvSpPr>
            <p:cNvPr id="72" name="文本框 71"/>
            <p:cNvSpPr txBox="1"/>
            <p:nvPr/>
          </p:nvSpPr>
          <p:spPr>
            <a:xfrm>
              <a:off x="8550590" y="4479639"/>
              <a:ext cx="359394" cy="461665"/>
            </a:xfrm>
            <a:prstGeom prst="rect">
              <a:avLst/>
            </a:prstGeom>
            <a:noFill/>
          </p:spPr>
          <p:txBody>
            <a:bodyPr wrap="none" rtlCol="0">
              <a:spAutoFit/>
            </a:bodyPr>
            <a:lstStyle/>
            <a:p>
              <a:r>
                <a:rPr lang="en-US" altLang="zh-CN" dirty="0" smtClean="0"/>
                <a:t>+</a:t>
              </a:r>
              <a:endParaRPr lang="zh-CN" altLang="en-US" dirty="0"/>
            </a:p>
          </p:txBody>
        </p:sp>
        <p:sp>
          <p:nvSpPr>
            <p:cNvPr id="73" name="文本框 72"/>
            <p:cNvSpPr txBox="1"/>
            <p:nvPr/>
          </p:nvSpPr>
          <p:spPr>
            <a:xfrm>
              <a:off x="4115409" y="5438171"/>
              <a:ext cx="338554" cy="461665"/>
            </a:xfrm>
            <a:prstGeom prst="rect">
              <a:avLst/>
            </a:prstGeom>
            <a:noFill/>
          </p:spPr>
          <p:txBody>
            <a:bodyPr wrap="none" rtlCol="0">
              <a:spAutoFit/>
            </a:bodyPr>
            <a:lstStyle/>
            <a:p>
              <a:r>
                <a:rPr lang="en-US" altLang="zh-CN" dirty="0" smtClean="0"/>
                <a:t>_</a:t>
              </a:r>
              <a:endParaRPr lang="zh-CN" altLang="en-US" dirty="0"/>
            </a:p>
          </p:txBody>
        </p:sp>
        <p:sp>
          <p:nvSpPr>
            <p:cNvPr id="74" name="文本框 73"/>
            <p:cNvSpPr txBox="1"/>
            <p:nvPr/>
          </p:nvSpPr>
          <p:spPr>
            <a:xfrm>
              <a:off x="8557048" y="5392300"/>
              <a:ext cx="338554" cy="461665"/>
            </a:xfrm>
            <a:prstGeom prst="rect">
              <a:avLst/>
            </a:prstGeom>
            <a:noFill/>
          </p:spPr>
          <p:txBody>
            <a:bodyPr wrap="none" rtlCol="0">
              <a:spAutoFit/>
            </a:bodyPr>
            <a:lstStyle/>
            <a:p>
              <a:r>
                <a:rPr lang="en-US" altLang="zh-CN" dirty="0" smtClean="0"/>
                <a:t>_</a:t>
              </a:r>
              <a:endParaRPr lang="zh-CN" altLang="en-US" dirty="0"/>
            </a:p>
          </p:txBody>
        </p:sp>
        <p:grpSp>
          <p:nvGrpSpPr>
            <p:cNvPr id="75" name="组合 74"/>
            <p:cNvGrpSpPr/>
            <p:nvPr/>
          </p:nvGrpSpPr>
          <p:grpSpPr>
            <a:xfrm>
              <a:off x="8726325" y="4454647"/>
              <a:ext cx="574264" cy="1560879"/>
              <a:chOff x="7130143" y="1945743"/>
              <a:chExt cx="574264" cy="1314663"/>
            </a:xfrm>
          </p:grpSpPr>
          <p:grpSp>
            <p:nvGrpSpPr>
              <p:cNvPr id="93" name="组合 92"/>
              <p:cNvGrpSpPr/>
              <p:nvPr/>
            </p:nvGrpSpPr>
            <p:grpSpPr>
              <a:xfrm>
                <a:off x="7130143" y="1945743"/>
                <a:ext cx="490452" cy="423892"/>
                <a:chOff x="7130143" y="1945743"/>
                <a:chExt cx="490452" cy="423892"/>
              </a:xfrm>
            </p:grpSpPr>
            <p:cxnSp>
              <p:nvCxnSpPr>
                <p:cNvPr id="98" name="直接连接符 97"/>
                <p:cNvCxnSpPr/>
                <p:nvPr/>
              </p:nvCxnSpPr>
              <p:spPr>
                <a:xfrm>
                  <a:off x="7130143" y="1953984"/>
                  <a:ext cx="489857" cy="0"/>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7620595" y="1945743"/>
                  <a:ext cx="0" cy="423892"/>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94" name="矩形 93"/>
              <p:cNvSpPr/>
              <p:nvPr/>
            </p:nvSpPr>
            <p:spPr>
              <a:xfrm>
                <a:off x="7546564" y="2363015"/>
                <a:ext cx="157843" cy="45719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flipV="1">
                <a:off x="7130143" y="2836514"/>
                <a:ext cx="490452" cy="423892"/>
                <a:chOff x="7130143" y="1945743"/>
                <a:chExt cx="490452" cy="423892"/>
              </a:xfrm>
            </p:grpSpPr>
            <p:cxnSp>
              <p:nvCxnSpPr>
                <p:cNvPr id="96" name="直接连接符 95"/>
                <p:cNvCxnSpPr/>
                <p:nvPr/>
              </p:nvCxnSpPr>
              <p:spPr>
                <a:xfrm>
                  <a:off x="7130143" y="1953984"/>
                  <a:ext cx="489857" cy="0"/>
                </a:xfrm>
                <a:prstGeom prst="line">
                  <a:avLst/>
                </a:prstGeom>
                <a:ln w="19050">
                  <a:headEnd type="ova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620595" y="1945743"/>
                  <a:ext cx="0" cy="423892"/>
                </a:xfrm>
                <a:prstGeom prst="line">
                  <a:avLst/>
                </a:prstGeom>
                <a:ln w="19050"/>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graphicFrame>
              <p:nvGraphicFramePr>
                <p:cNvPr id="76" name="Object 29"/>
                <p:cNvGraphicFramePr>
                  <a:graphicFrameLocks noChangeAspect="1"/>
                </p:cNvGraphicFramePr>
                <p:nvPr>
                  <p:extLst/>
                </p:nvPr>
              </p:nvGraphicFramePr>
              <p:xfrm>
                <a:off x="4142707" y="4962668"/>
                <a:ext cx="392112" cy="530225"/>
              </p:xfrm>
              <a:graphic>
                <a:graphicData uri="http://schemas.openxmlformats.org/presentationml/2006/ole">
                  <mc:AlternateContent>
                    <mc:Choice xmlns:v="urn:schemas-microsoft-com:vml" Requires="v">
                      <p:oleObj spid="_x0000_s114827" name="Equation" r:id="rId47" imgW="177480" imgH="241200" progId="Equation.DSMT4">
                        <p:embed/>
                      </p:oleObj>
                    </mc:Choice>
                    <mc:Fallback>
                      <p:oleObj name="Equation" r:id="rId47" imgW="177480" imgH="241200" progId="Equation.DSMT4">
                        <p:embed/>
                        <p:pic>
                          <p:nvPicPr>
                            <p:cNvPr id="76" name="Object 29"/>
                            <p:cNvPicPr>
                              <a:picLocks noChangeAspect="1" noChangeArrowheads="1"/>
                            </p:cNvPicPr>
                            <p:nvPr/>
                          </p:nvPicPr>
                          <p:blipFill>
                            <a:blip r:embed="rId48"/>
                            <a:srcRect/>
                            <a:stretch>
                              <a:fillRect/>
                            </a:stretch>
                          </p:blipFill>
                          <p:spPr bwMode="auto">
                            <a:xfrm>
                              <a:off x="4142707" y="4962668"/>
                              <a:ext cx="392112"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76" name="Object 29"/>
                <p:cNvGraphicFramePr>
                  <a:graphicFrameLocks noChangeAspect="1"/>
                </p:cNvGraphicFramePr>
                <p:nvPr>
                  <p:extLst/>
                </p:nvPr>
              </p:nvGraphicFramePr>
              <p:xfrm>
                <a:off x="4142707" y="4962668"/>
                <a:ext cx="392112" cy="530225"/>
              </p:xfrm>
              <a:graphic>
                <a:graphicData uri="http://schemas.openxmlformats.org/presentationml/2006/ole">
                  <mc:AlternateContent>
                    <mc:Choice xmlns:v="urn:schemas-microsoft-com:vml" Requires="v">
                      <p:oleObj spid="_x0000_s114702" name="Equation" r:id="rId49" imgW="177480" imgH="241200" progId="Equation.DSMT4">
                        <p:embed/>
                      </p:oleObj>
                    </mc:Choice>
                    <mc:Fallback>
                      <p:oleObj name="Equation" r:id="rId49" imgW="177480" imgH="241200" progId="Equation.DSMT4">
                        <p:embed/>
                        <p:pic>
                          <p:nvPicPr>
                            <p:cNvPr id="76" name="Object 29"/>
                            <p:cNvPicPr>
                              <a:picLocks noChangeAspect="1" noChangeArrowheads="1"/>
                            </p:cNvPicPr>
                            <p:nvPr/>
                          </p:nvPicPr>
                          <p:blipFill>
                            <a:blip r:embed="rId50"/>
                            <a:srcRect/>
                            <a:stretch>
                              <a:fillRect/>
                            </a:stretch>
                          </p:blipFill>
                          <p:spPr bwMode="auto">
                            <a:xfrm>
                              <a:off x="4142707" y="4962668"/>
                              <a:ext cx="392112"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 name="Object 29"/>
                <p:cNvGraphicFramePr>
                  <a:graphicFrameLocks noChangeAspect="1"/>
                </p:cNvGraphicFramePr>
                <p:nvPr>
                  <p:extLst/>
                </p:nvPr>
              </p:nvGraphicFramePr>
              <p:xfrm>
                <a:off x="8479571" y="4975620"/>
                <a:ext cx="476250" cy="530225"/>
              </p:xfrm>
              <a:graphic>
                <a:graphicData uri="http://schemas.openxmlformats.org/presentationml/2006/ole">
                  <mc:AlternateContent>
                    <mc:Choice xmlns:v="urn:schemas-microsoft-com:vml" Requires="v">
                      <p:oleObj spid="_x0000_s114828" name="Equation" r:id="rId51" imgW="215640" imgH="241200" progId="Equation.DSMT4">
                        <p:embed/>
                      </p:oleObj>
                    </mc:Choice>
                    <mc:Fallback>
                      <p:oleObj name="Equation" r:id="rId51" imgW="215640" imgH="241200" progId="Equation.DSMT4">
                        <p:embed/>
                        <p:pic>
                          <p:nvPicPr>
                            <p:cNvPr id="77" name="Object 29"/>
                            <p:cNvPicPr>
                              <a:picLocks noChangeAspect="1" noChangeArrowheads="1"/>
                            </p:cNvPicPr>
                            <p:nvPr/>
                          </p:nvPicPr>
                          <p:blipFill>
                            <a:blip r:embed="rId52"/>
                            <a:srcRect/>
                            <a:stretch>
                              <a:fillRect/>
                            </a:stretch>
                          </p:blipFill>
                          <p:spPr bwMode="auto">
                            <a:xfrm>
                              <a:off x="8479571" y="4975620"/>
                              <a:ext cx="476250"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77" name="Object 29"/>
                <p:cNvGraphicFramePr>
                  <a:graphicFrameLocks noChangeAspect="1"/>
                </p:cNvGraphicFramePr>
                <p:nvPr>
                  <p:extLst/>
                </p:nvPr>
              </p:nvGraphicFramePr>
              <p:xfrm>
                <a:off x="8479571" y="4975620"/>
                <a:ext cx="476250" cy="530225"/>
              </p:xfrm>
              <a:graphic>
                <a:graphicData uri="http://schemas.openxmlformats.org/presentationml/2006/ole">
                  <mc:AlternateContent>
                    <mc:Choice xmlns:v="urn:schemas-microsoft-com:vml" Requires="v">
                      <p:oleObj spid="_x0000_s114703" name="Equation" r:id="rId53" imgW="215640" imgH="241200" progId="Equation.DSMT4">
                        <p:embed/>
                      </p:oleObj>
                    </mc:Choice>
                    <mc:Fallback>
                      <p:oleObj name="Equation" r:id="rId53" imgW="215640" imgH="241200" progId="Equation.DSMT4">
                        <p:embed/>
                        <p:pic>
                          <p:nvPicPr>
                            <p:cNvPr id="77" name="Object 29"/>
                            <p:cNvPicPr>
                              <a:picLocks noChangeAspect="1" noChangeArrowheads="1"/>
                            </p:cNvPicPr>
                            <p:nvPr/>
                          </p:nvPicPr>
                          <p:blipFill>
                            <a:blip r:embed="rId54"/>
                            <a:srcRect/>
                            <a:stretch>
                              <a:fillRect/>
                            </a:stretch>
                          </p:blipFill>
                          <p:spPr bwMode="auto">
                            <a:xfrm>
                              <a:off x="8479571" y="4975620"/>
                              <a:ext cx="47625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8" name="Object 29"/>
                <p:cNvGraphicFramePr>
                  <a:graphicFrameLocks noChangeAspect="1"/>
                </p:cNvGraphicFramePr>
                <p:nvPr>
                  <p:extLst/>
                </p:nvPr>
              </p:nvGraphicFramePr>
              <p:xfrm>
                <a:off x="9297995" y="5040481"/>
                <a:ext cx="420688" cy="503237"/>
              </p:xfrm>
              <a:graphic>
                <a:graphicData uri="http://schemas.openxmlformats.org/presentationml/2006/ole">
                  <mc:AlternateContent>
                    <mc:Choice xmlns:v="urn:schemas-microsoft-com:vml" Requires="v">
                      <p:oleObj spid="_x0000_s114829" name="Equation" r:id="rId55" imgW="190440" imgH="228600" progId="Equation.DSMT4">
                        <p:embed/>
                      </p:oleObj>
                    </mc:Choice>
                    <mc:Fallback>
                      <p:oleObj name="Equation" r:id="rId55" imgW="190440" imgH="228600" progId="Equation.DSMT4">
                        <p:embed/>
                        <p:pic>
                          <p:nvPicPr>
                            <p:cNvPr id="78" name="Object 29"/>
                            <p:cNvPicPr>
                              <a:picLocks noChangeAspect="1" noChangeArrowheads="1"/>
                            </p:cNvPicPr>
                            <p:nvPr/>
                          </p:nvPicPr>
                          <p:blipFill>
                            <a:blip r:embed="rId56"/>
                            <a:srcRect/>
                            <a:stretch>
                              <a:fillRect/>
                            </a:stretch>
                          </p:blipFill>
                          <p:spPr bwMode="auto">
                            <a:xfrm>
                              <a:off x="9297995" y="5040481"/>
                              <a:ext cx="420688" cy="5032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78" name="Object 29"/>
                <p:cNvGraphicFramePr>
                  <a:graphicFrameLocks noChangeAspect="1"/>
                </p:cNvGraphicFramePr>
                <p:nvPr>
                  <p:extLst/>
                </p:nvPr>
              </p:nvGraphicFramePr>
              <p:xfrm>
                <a:off x="9297995" y="5040481"/>
                <a:ext cx="420688" cy="503237"/>
              </p:xfrm>
              <a:graphic>
                <a:graphicData uri="http://schemas.openxmlformats.org/presentationml/2006/ole">
                  <mc:AlternateContent>
                    <mc:Choice xmlns:v="urn:schemas-microsoft-com:vml" Requires="v">
                      <p:oleObj spid="_x0000_s114704" name="Equation" r:id="rId57" imgW="190440" imgH="228600" progId="Equation.DSMT4">
                        <p:embed/>
                      </p:oleObj>
                    </mc:Choice>
                    <mc:Fallback>
                      <p:oleObj name="Equation" r:id="rId57" imgW="190440" imgH="228600" progId="Equation.DSMT4">
                        <p:embed/>
                        <p:pic>
                          <p:nvPicPr>
                            <p:cNvPr id="78" name="Object 29"/>
                            <p:cNvPicPr>
                              <a:picLocks noChangeAspect="1" noChangeArrowheads="1"/>
                            </p:cNvPicPr>
                            <p:nvPr/>
                          </p:nvPicPr>
                          <p:blipFill>
                            <a:blip r:embed="rId58"/>
                            <a:srcRect/>
                            <a:stretch>
                              <a:fillRect/>
                            </a:stretch>
                          </p:blipFill>
                          <p:spPr bwMode="auto">
                            <a:xfrm>
                              <a:off x="9297995" y="5040481"/>
                              <a:ext cx="420688"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cxnSp>
          <p:nvCxnSpPr>
            <p:cNvPr id="79" name="直接连接符 78"/>
            <p:cNvCxnSpPr/>
            <p:nvPr/>
          </p:nvCxnSpPr>
          <p:spPr>
            <a:xfrm>
              <a:off x="6488576" y="6073912"/>
              <a:ext cx="0" cy="1964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276305" y="6270339"/>
              <a:ext cx="41222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5123135" y="4303048"/>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4282470" y="4288330"/>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rot="16200000">
              <a:off x="7892177" y="4698455"/>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8296654" y="4311533"/>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7532833" y="4281141"/>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rot="5400000">
              <a:off x="4953700" y="4756976"/>
              <a:ext cx="342985" cy="137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7" name="Object 29"/>
                <p:cNvGraphicFramePr>
                  <a:graphicFrameLocks noChangeAspect="1"/>
                </p:cNvGraphicFramePr>
                <p:nvPr>
                  <p:extLst/>
                </p:nvPr>
              </p:nvGraphicFramePr>
              <p:xfrm>
                <a:off x="3979044" y="3948200"/>
                <a:ext cx="307975" cy="530225"/>
              </p:xfrm>
              <a:graphic>
                <a:graphicData uri="http://schemas.openxmlformats.org/presentationml/2006/ole">
                  <mc:AlternateContent>
                    <mc:Choice xmlns:v="urn:schemas-microsoft-com:vml" Requires="v">
                      <p:oleObj spid="_x0000_s114830" name="Equation" r:id="rId59" imgW="139680" imgH="241200" progId="Equation.DSMT4">
                        <p:embed/>
                      </p:oleObj>
                    </mc:Choice>
                    <mc:Fallback>
                      <p:oleObj name="Equation" r:id="rId59" imgW="139680" imgH="241200" progId="Equation.DSMT4">
                        <p:embed/>
                        <p:pic>
                          <p:nvPicPr>
                            <p:cNvPr id="87" name="Object 29"/>
                            <p:cNvPicPr>
                              <a:picLocks noChangeAspect="1" noChangeArrowheads="1"/>
                            </p:cNvPicPr>
                            <p:nvPr/>
                          </p:nvPicPr>
                          <p:blipFill>
                            <a:blip r:embed="rId60"/>
                            <a:srcRect/>
                            <a:stretch>
                              <a:fillRect/>
                            </a:stretch>
                          </p:blipFill>
                          <p:spPr bwMode="auto">
                            <a:xfrm>
                              <a:off x="3979044" y="3948200"/>
                              <a:ext cx="307975"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7" name="Object 29"/>
                <p:cNvGraphicFramePr>
                  <a:graphicFrameLocks noChangeAspect="1"/>
                </p:cNvGraphicFramePr>
                <p:nvPr>
                  <p:extLst/>
                </p:nvPr>
              </p:nvGraphicFramePr>
              <p:xfrm>
                <a:off x="3979044" y="3948200"/>
                <a:ext cx="307975" cy="530225"/>
              </p:xfrm>
              <a:graphic>
                <a:graphicData uri="http://schemas.openxmlformats.org/presentationml/2006/ole">
                  <mc:AlternateContent>
                    <mc:Choice xmlns:v="urn:schemas-microsoft-com:vml" Requires="v">
                      <p:oleObj spid="_x0000_s114705" name="Equation" r:id="rId61" imgW="139680" imgH="241200" progId="Equation.DSMT4">
                        <p:embed/>
                      </p:oleObj>
                    </mc:Choice>
                    <mc:Fallback>
                      <p:oleObj name="Equation" r:id="rId61" imgW="139680" imgH="241200" progId="Equation.DSMT4">
                        <p:embed/>
                        <p:pic>
                          <p:nvPicPr>
                            <p:cNvPr id="87" name="Object 29"/>
                            <p:cNvPicPr>
                              <a:picLocks noChangeAspect="1" noChangeArrowheads="1"/>
                            </p:cNvPicPr>
                            <p:nvPr/>
                          </p:nvPicPr>
                          <p:blipFill>
                            <a:blip r:embed="rId62"/>
                            <a:srcRect/>
                            <a:stretch>
                              <a:fillRect/>
                            </a:stretch>
                          </p:blipFill>
                          <p:spPr bwMode="auto">
                            <a:xfrm>
                              <a:off x="3979044" y="3948200"/>
                              <a:ext cx="3079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8" name="Object 29"/>
                <p:cNvGraphicFramePr>
                  <a:graphicFrameLocks noChangeAspect="1"/>
                </p:cNvGraphicFramePr>
                <p:nvPr>
                  <p:extLst/>
                </p:nvPr>
              </p:nvGraphicFramePr>
              <p:xfrm>
                <a:off x="5061589" y="3723869"/>
                <a:ext cx="334963" cy="530225"/>
              </p:xfrm>
              <a:graphic>
                <a:graphicData uri="http://schemas.openxmlformats.org/presentationml/2006/ole">
                  <mc:AlternateContent>
                    <mc:Choice xmlns:v="urn:schemas-microsoft-com:vml" Requires="v">
                      <p:oleObj spid="_x0000_s114831" name="Equation" r:id="rId63" imgW="152280" imgH="241200" progId="Equation.DSMT4">
                        <p:embed/>
                      </p:oleObj>
                    </mc:Choice>
                    <mc:Fallback>
                      <p:oleObj name="Equation" r:id="rId63" imgW="152280" imgH="241200" progId="Equation.DSMT4">
                        <p:embed/>
                        <p:pic>
                          <p:nvPicPr>
                            <p:cNvPr id="88" name="Object 29"/>
                            <p:cNvPicPr>
                              <a:picLocks noChangeAspect="1" noChangeArrowheads="1"/>
                            </p:cNvPicPr>
                            <p:nvPr/>
                          </p:nvPicPr>
                          <p:blipFill>
                            <a:blip r:embed="rId64"/>
                            <a:srcRect/>
                            <a:stretch>
                              <a:fillRect/>
                            </a:stretch>
                          </p:blipFill>
                          <p:spPr bwMode="auto">
                            <a:xfrm>
                              <a:off x="5061589" y="3723869"/>
                              <a:ext cx="334963"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8" name="Object 29"/>
                <p:cNvGraphicFramePr>
                  <a:graphicFrameLocks noChangeAspect="1"/>
                </p:cNvGraphicFramePr>
                <p:nvPr>
                  <p:extLst/>
                </p:nvPr>
              </p:nvGraphicFramePr>
              <p:xfrm>
                <a:off x="5061589" y="3723869"/>
                <a:ext cx="334963" cy="530225"/>
              </p:xfrm>
              <a:graphic>
                <a:graphicData uri="http://schemas.openxmlformats.org/presentationml/2006/ole">
                  <mc:AlternateContent>
                    <mc:Choice xmlns:v="urn:schemas-microsoft-com:vml" Requires="v">
                      <p:oleObj spid="_x0000_s114706" name="Equation" r:id="rId65" imgW="152280" imgH="241200" progId="Equation.DSMT4">
                        <p:embed/>
                      </p:oleObj>
                    </mc:Choice>
                    <mc:Fallback>
                      <p:oleObj name="Equation" r:id="rId65" imgW="152280" imgH="241200" progId="Equation.DSMT4">
                        <p:embed/>
                        <p:pic>
                          <p:nvPicPr>
                            <p:cNvPr id="88" name="Object 29"/>
                            <p:cNvPicPr>
                              <a:picLocks noChangeAspect="1" noChangeArrowheads="1"/>
                            </p:cNvPicPr>
                            <p:nvPr/>
                          </p:nvPicPr>
                          <p:blipFill>
                            <a:blip r:embed="rId66"/>
                            <a:srcRect/>
                            <a:stretch>
                              <a:fillRect/>
                            </a:stretch>
                          </p:blipFill>
                          <p:spPr bwMode="auto">
                            <a:xfrm>
                              <a:off x="5061589" y="3723869"/>
                              <a:ext cx="334963"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9" name="Object 29"/>
                <p:cNvGraphicFramePr>
                  <a:graphicFrameLocks noChangeAspect="1"/>
                </p:cNvGraphicFramePr>
                <p:nvPr>
                  <p:extLst/>
                </p:nvPr>
              </p:nvGraphicFramePr>
              <p:xfrm>
                <a:off x="5156052" y="4648412"/>
                <a:ext cx="392113" cy="530225"/>
              </p:xfrm>
              <a:graphic>
                <a:graphicData uri="http://schemas.openxmlformats.org/presentationml/2006/ole">
                  <mc:AlternateContent>
                    <mc:Choice xmlns:v="urn:schemas-microsoft-com:vml" Requires="v">
                      <p:oleObj spid="_x0000_s114832" name="Equation" r:id="rId67" imgW="177480" imgH="241200" progId="Equation.DSMT4">
                        <p:embed/>
                      </p:oleObj>
                    </mc:Choice>
                    <mc:Fallback>
                      <p:oleObj name="Equation" r:id="rId67" imgW="177480" imgH="241200" progId="Equation.DSMT4">
                        <p:embed/>
                        <p:pic>
                          <p:nvPicPr>
                            <p:cNvPr id="89" name="Object 29"/>
                            <p:cNvPicPr>
                              <a:picLocks noChangeAspect="1" noChangeArrowheads="1"/>
                            </p:cNvPicPr>
                            <p:nvPr/>
                          </p:nvPicPr>
                          <p:blipFill>
                            <a:blip r:embed="rId68"/>
                            <a:srcRect/>
                            <a:stretch>
                              <a:fillRect/>
                            </a:stretch>
                          </p:blipFill>
                          <p:spPr bwMode="auto">
                            <a:xfrm>
                              <a:off x="5156052" y="4648412"/>
                              <a:ext cx="392113"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9" name="Object 29"/>
                <p:cNvGraphicFramePr>
                  <a:graphicFrameLocks noChangeAspect="1"/>
                </p:cNvGraphicFramePr>
                <p:nvPr>
                  <p:extLst/>
                </p:nvPr>
              </p:nvGraphicFramePr>
              <p:xfrm>
                <a:off x="5156052" y="4648412"/>
                <a:ext cx="392113" cy="530225"/>
              </p:xfrm>
              <a:graphic>
                <a:graphicData uri="http://schemas.openxmlformats.org/presentationml/2006/ole">
                  <mc:AlternateContent>
                    <mc:Choice xmlns:v="urn:schemas-microsoft-com:vml" Requires="v">
                      <p:oleObj spid="_x0000_s114707" name="Equation" r:id="rId69" imgW="177480" imgH="241200" progId="Equation.DSMT4">
                        <p:embed/>
                      </p:oleObj>
                    </mc:Choice>
                    <mc:Fallback>
                      <p:oleObj name="Equation" r:id="rId69" imgW="177480" imgH="241200" progId="Equation.DSMT4">
                        <p:embed/>
                        <p:pic>
                          <p:nvPicPr>
                            <p:cNvPr id="89" name="Object 29"/>
                            <p:cNvPicPr>
                              <a:picLocks noChangeAspect="1" noChangeArrowheads="1"/>
                            </p:cNvPicPr>
                            <p:nvPr/>
                          </p:nvPicPr>
                          <p:blipFill>
                            <a:blip r:embed="rId70"/>
                            <a:srcRect/>
                            <a:stretch>
                              <a:fillRect/>
                            </a:stretch>
                          </p:blipFill>
                          <p:spPr bwMode="auto">
                            <a:xfrm>
                              <a:off x="5156052" y="4648412"/>
                              <a:ext cx="392113"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0" name="Object 29"/>
                <p:cNvGraphicFramePr>
                  <a:graphicFrameLocks noChangeAspect="1"/>
                </p:cNvGraphicFramePr>
                <p:nvPr>
                  <p:extLst/>
                </p:nvPr>
              </p:nvGraphicFramePr>
              <p:xfrm>
                <a:off x="7641468" y="4468741"/>
                <a:ext cx="392113" cy="530225"/>
              </p:xfrm>
              <a:graphic>
                <a:graphicData uri="http://schemas.openxmlformats.org/presentationml/2006/ole">
                  <mc:AlternateContent>
                    <mc:Choice xmlns:v="urn:schemas-microsoft-com:vml" Requires="v">
                      <p:oleObj spid="_x0000_s114833" name="Equation" r:id="rId71" imgW="177480" imgH="241200" progId="Equation.DSMT4">
                        <p:embed/>
                      </p:oleObj>
                    </mc:Choice>
                    <mc:Fallback>
                      <p:oleObj name="Equation" r:id="rId71" imgW="177480" imgH="241200" progId="Equation.DSMT4">
                        <p:embed/>
                        <p:pic>
                          <p:nvPicPr>
                            <p:cNvPr id="90" name="Object 29"/>
                            <p:cNvPicPr>
                              <a:picLocks noChangeAspect="1" noChangeArrowheads="1"/>
                            </p:cNvPicPr>
                            <p:nvPr/>
                          </p:nvPicPr>
                          <p:blipFill>
                            <a:blip r:embed="rId29"/>
                            <a:srcRect/>
                            <a:stretch>
                              <a:fillRect/>
                            </a:stretch>
                          </p:blipFill>
                          <p:spPr bwMode="auto">
                            <a:xfrm>
                              <a:off x="7641468" y="4468741"/>
                              <a:ext cx="392113"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90" name="Object 29"/>
                <p:cNvGraphicFramePr>
                  <a:graphicFrameLocks noChangeAspect="1"/>
                </p:cNvGraphicFramePr>
                <p:nvPr>
                  <p:extLst/>
                </p:nvPr>
              </p:nvGraphicFramePr>
              <p:xfrm>
                <a:off x="7641468" y="4468741"/>
                <a:ext cx="392113" cy="530225"/>
              </p:xfrm>
              <a:graphic>
                <a:graphicData uri="http://schemas.openxmlformats.org/presentationml/2006/ole">
                  <mc:AlternateContent>
                    <mc:Choice xmlns:v="urn:schemas-microsoft-com:vml" Requires="v">
                      <p:oleObj spid="_x0000_s114708" name="Equation" r:id="rId72" imgW="177480" imgH="241200" progId="Equation.DSMT4">
                        <p:embed/>
                      </p:oleObj>
                    </mc:Choice>
                    <mc:Fallback>
                      <p:oleObj name="Equation" r:id="rId72" imgW="177480" imgH="241200" progId="Equation.DSMT4">
                        <p:embed/>
                        <p:pic>
                          <p:nvPicPr>
                            <p:cNvPr id="90" name="Object 29"/>
                            <p:cNvPicPr>
                              <a:picLocks noChangeAspect="1" noChangeArrowheads="1"/>
                            </p:cNvPicPr>
                            <p:nvPr/>
                          </p:nvPicPr>
                          <p:blipFill>
                            <a:blip r:embed="rId73"/>
                            <a:srcRect/>
                            <a:stretch>
                              <a:fillRect/>
                            </a:stretch>
                          </p:blipFill>
                          <p:spPr bwMode="auto">
                            <a:xfrm>
                              <a:off x="7641468" y="4468741"/>
                              <a:ext cx="392113"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1" name="Object 29"/>
                <p:cNvGraphicFramePr>
                  <a:graphicFrameLocks noChangeAspect="1"/>
                </p:cNvGraphicFramePr>
                <p:nvPr>
                  <p:extLst/>
                </p:nvPr>
              </p:nvGraphicFramePr>
              <p:xfrm>
                <a:off x="8643509" y="3970732"/>
                <a:ext cx="363537" cy="530225"/>
              </p:xfrm>
              <a:graphic>
                <a:graphicData uri="http://schemas.openxmlformats.org/presentationml/2006/ole">
                  <mc:AlternateContent>
                    <mc:Choice xmlns:v="urn:schemas-microsoft-com:vml" Requires="v">
                      <p:oleObj spid="_x0000_s114834" name="Equation" r:id="rId74" imgW="164880" imgH="241200" progId="Equation.DSMT4">
                        <p:embed/>
                      </p:oleObj>
                    </mc:Choice>
                    <mc:Fallback>
                      <p:oleObj name="Equation" r:id="rId74" imgW="164880" imgH="241200" progId="Equation.DSMT4">
                        <p:embed/>
                        <p:pic>
                          <p:nvPicPr>
                            <p:cNvPr id="91" name="Object 29"/>
                            <p:cNvPicPr>
                              <a:picLocks noChangeAspect="1" noChangeArrowheads="1"/>
                            </p:cNvPicPr>
                            <p:nvPr/>
                          </p:nvPicPr>
                          <p:blipFill>
                            <a:blip r:embed="rId75"/>
                            <a:srcRect/>
                            <a:stretch>
                              <a:fillRect/>
                            </a:stretch>
                          </p:blipFill>
                          <p:spPr bwMode="auto">
                            <a:xfrm>
                              <a:off x="8643509" y="3970732"/>
                              <a:ext cx="363537"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91" name="Object 29"/>
                <p:cNvGraphicFramePr>
                  <a:graphicFrameLocks noChangeAspect="1"/>
                </p:cNvGraphicFramePr>
                <p:nvPr>
                  <p:extLst/>
                </p:nvPr>
              </p:nvGraphicFramePr>
              <p:xfrm>
                <a:off x="8643509" y="3970732"/>
                <a:ext cx="363537" cy="530225"/>
              </p:xfrm>
              <a:graphic>
                <a:graphicData uri="http://schemas.openxmlformats.org/presentationml/2006/ole">
                  <mc:AlternateContent>
                    <mc:Choice xmlns:v="urn:schemas-microsoft-com:vml" Requires="v">
                      <p:oleObj spid="_x0000_s114709" name="Equation" r:id="rId76" imgW="164880" imgH="241200" progId="Equation.DSMT4">
                        <p:embed/>
                      </p:oleObj>
                    </mc:Choice>
                    <mc:Fallback>
                      <p:oleObj name="Equation" r:id="rId76" imgW="164880" imgH="241200" progId="Equation.DSMT4">
                        <p:embed/>
                        <p:pic>
                          <p:nvPicPr>
                            <p:cNvPr id="91" name="Object 29"/>
                            <p:cNvPicPr>
                              <a:picLocks noChangeAspect="1" noChangeArrowheads="1"/>
                            </p:cNvPicPr>
                            <p:nvPr/>
                          </p:nvPicPr>
                          <p:blipFill>
                            <a:blip r:embed="rId77"/>
                            <a:srcRect/>
                            <a:stretch>
                              <a:fillRect/>
                            </a:stretch>
                          </p:blipFill>
                          <p:spPr bwMode="auto">
                            <a:xfrm>
                              <a:off x="8643509" y="3970732"/>
                              <a:ext cx="3635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92" name="Object 29"/>
                <p:cNvGraphicFramePr>
                  <a:graphicFrameLocks noChangeAspect="1"/>
                </p:cNvGraphicFramePr>
                <p:nvPr>
                  <p:extLst/>
                </p:nvPr>
              </p:nvGraphicFramePr>
              <p:xfrm>
                <a:off x="7511370" y="3795151"/>
                <a:ext cx="363537" cy="530225"/>
              </p:xfrm>
              <a:graphic>
                <a:graphicData uri="http://schemas.openxmlformats.org/presentationml/2006/ole">
                  <mc:AlternateContent>
                    <mc:Choice xmlns:v="urn:schemas-microsoft-com:vml" Requires="v">
                      <p:oleObj spid="_x0000_s114835" name="Equation" r:id="rId78" imgW="164880" imgH="241200" progId="Equation.DSMT4">
                        <p:embed/>
                      </p:oleObj>
                    </mc:Choice>
                    <mc:Fallback>
                      <p:oleObj name="Equation" r:id="rId78" imgW="164880" imgH="241200" progId="Equation.DSMT4">
                        <p:embed/>
                        <p:pic>
                          <p:nvPicPr>
                            <p:cNvPr id="92" name="Object 29"/>
                            <p:cNvPicPr>
                              <a:picLocks noChangeAspect="1" noChangeArrowheads="1"/>
                            </p:cNvPicPr>
                            <p:nvPr/>
                          </p:nvPicPr>
                          <p:blipFill>
                            <a:blip r:embed="rId79"/>
                            <a:srcRect/>
                            <a:stretch>
                              <a:fillRect/>
                            </a:stretch>
                          </p:blipFill>
                          <p:spPr bwMode="auto">
                            <a:xfrm>
                              <a:off x="7511370" y="3795151"/>
                              <a:ext cx="363537"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92" name="Object 29"/>
                <p:cNvGraphicFramePr>
                  <a:graphicFrameLocks noChangeAspect="1"/>
                </p:cNvGraphicFramePr>
                <p:nvPr>
                  <p:extLst/>
                </p:nvPr>
              </p:nvGraphicFramePr>
              <p:xfrm>
                <a:off x="7511370" y="3795151"/>
                <a:ext cx="363537" cy="530225"/>
              </p:xfrm>
              <a:graphic>
                <a:graphicData uri="http://schemas.openxmlformats.org/presentationml/2006/ole">
                  <mc:AlternateContent>
                    <mc:Choice xmlns:v="urn:schemas-microsoft-com:vml" Requires="v">
                      <p:oleObj spid="_x0000_s114710" name="Equation" r:id="rId80" imgW="164880" imgH="241200" progId="Equation.DSMT4">
                        <p:embed/>
                      </p:oleObj>
                    </mc:Choice>
                    <mc:Fallback>
                      <p:oleObj name="Equation" r:id="rId80" imgW="164880" imgH="241200" progId="Equation.DSMT4">
                        <p:embed/>
                        <p:pic>
                          <p:nvPicPr>
                            <p:cNvPr id="92" name="Object 29"/>
                            <p:cNvPicPr>
                              <a:picLocks noChangeAspect="1" noChangeArrowheads="1"/>
                            </p:cNvPicPr>
                            <p:nvPr/>
                          </p:nvPicPr>
                          <p:blipFill>
                            <a:blip r:embed="rId81"/>
                            <a:srcRect/>
                            <a:stretch>
                              <a:fillRect/>
                            </a:stretch>
                          </p:blipFill>
                          <p:spPr bwMode="auto">
                            <a:xfrm>
                              <a:off x="7511370" y="3795151"/>
                              <a:ext cx="3635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nvGrpSpPr>
            <p:cNvPr id="108" name="组合 107"/>
            <p:cNvGrpSpPr/>
            <p:nvPr/>
          </p:nvGrpSpPr>
          <p:grpSpPr>
            <a:xfrm>
              <a:off x="4847355" y="4475498"/>
              <a:ext cx="287026" cy="1560879"/>
              <a:chOff x="-827737" y="1997637"/>
              <a:chExt cx="287026" cy="1560879"/>
            </a:xfrm>
          </p:grpSpPr>
          <p:cxnSp>
            <p:nvCxnSpPr>
              <p:cNvPr id="107" name="直接连接符 106"/>
              <p:cNvCxnSpPr/>
              <p:nvPr/>
            </p:nvCxnSpPr>
            <p:spPr>
              <a:xfrm>
                <a:off x="-675649" y="1997637"/>
                <a:ext cx="0" cy="503280"/>
              </a:xfrm>
              <a:prstGeom prst="line">
                <a:avLst/>
              </a:prstGeom>
              <a:ln w="1905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827737" y="2493058"/>
                <a:ext cx="287026" cy="542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p:cNvCxnSpPr/>
              <p:nvPr/>
            </p:nvCxnSpPr>
            <p:spPr>
              <a:xfrm flipV="1">
                <a:off x="-675649" y="3055236"/>
                <a:ext cx="0" cy="503280"/>
              </a:xfrm>
              <a:prstGeom prst="line">
                <a:avLst/>
              </a:prstGeom>
              <a:ln w="19050">
                <a:solidFill>
                  <a:srgbClr val="FF0000"/>
                </a:solidFill>
                <a:headEnd type="oval"/>
              </a:ln>
            </p:spPr>
            <p:style>
              <a:lnRef idx="1">
                <a:schemeClr val="accent1"/>
              </a:lnRef>
              <a:fillRef idx="0">
                <a:schemeClr val="accent1"/>
              </a:fillRef>
              <a:effectRef idx="0">
                <a:schemeClr val="accent1"/>
              </a:effectRef>
              <a:fontRef idx="minor">
                <a:schemeClr val="tx1"/>
              </a:fontRef>
            </p:style>
          </p:cxnSp>
        </p:grpSp>
        <p:grpSp>
          <p:nvGrpSpPr>
            <p:cNvPr id="109" name="组合 108"/>
            <p:cNvGrpSpPr/>
            <p:nvPr/>
          </p:nvGrpSpPr>
          <p:grpSpPr>
            <a:xfrm>
              <a:off x="8099790" y="4460632"/>
              <a:ext cx="287026" cy="1560879"/>
              <a:chOff x="-827737" y="1997637"/>
              <a:chExt cx="287026" cy="1560879"/>
            </a:xfrm>
          </p:grpSpPr>
          <p:cxnSp>
            <p:nvCxnSpPr>
              <p:cNvPr id="110" name="直接连接符 109"/>
              <p:cNvCxnSpPr/>
              <p:nvPr/>
            </p:nvCxnSpPr>
            <p:spPr>
              <a:xfrm>
                <a:off x="-675649" y="1997637"/>
                <a:ext cx="0" cy="503280"/>
              </a:xfrm>
              <a:prstGeom prst="line">
                <a:avLst/>
              </a:prstGeom>
              <a:ln w="19050">
                <a:solidFill>
                  <a:srgbClr val="FF0000"/>
                </a:solidFill>
                <a:headEnd type="oval"/>
              </a:ln>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827737" y="2493058"/>
                <a:ext cx="287026" cy="542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连接符 111"/>
              <p:cNvCxnSpPr/>
              <p:nvPr/>
            </p:nvCxnSpPr>
            <p:spPr>
              <a:xfrm flipV="1">
                <a:off x="-675649" y="3055236"/>
                <a:ext cx="0" cy="503280"/>
              </a:xfrm>
              <a:prstGeom prst="line">
                <a:avLst/>
              </a:prstGeom>
              <a:ln w="19050">
                <a:solidFill>
                  <a:srgbClr val="FF0000"/>
                </a:solidFill>
                <a:head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100" name="Object 29"/>
                <p:cNvGraphicFramePr>
                  <a:graphicFrameLocks noChangeAspect="1"/>
                </p:cNvGraphicFramePr>
                <p:nvPr>
                  <p:extLst/>
                </p:nvPr>
              </p:nvGraphicFramePr>
              <p:xfrm>
                <a:off x="5183644" y="5380948"/>
                <a:ext cx="447675" cy="501650"/>
              </p:xfrm>
              <a:graphic>
                <a:graphicData uri="http://schemas.openxmlformats.org/presentationml/2006/ole">
                  <mc:AlternateContent>
                    <mc:Choice xmlns:v="urn:schemas-microsoft-com:vml" Requires="v">
                      <p:oleObj spid="_x0000_s114836" name="Equation" r:id="rId82" imgW="203040" imgH="228600" progId="Equation.DSMT4">
                        <p:embed/>
                      </p:oleObj>
                    </mc:Choice>
                    <mc:Fallback>
                      <p:oleObj name="Equation" r:id="rId82" imgW="203040" imgH="228600" progId="Equation.DSMT4">
                        <p:embed/>
                        <p:pic>
                          <p:nvPicPr>
                            <p:cNvPr id="100" name="Object 29"/>
                            <p:cNvPicPr>
                              <a:picLocks noChangeAspect="1" noChangeArrowheads="1"/>
                            </p:cNvPicPr>
                            <p:nvPr/>
                          </p:nvPicPr>
                          <p:blipFill>
                            <a:blip r:embed="rId83"/>
                            <a:srcRect/>
                            <a:stretch>
                              <a:fillRect/>
                            </a:stretch>
                          </p:blipFill>
                          <p:spPr bwMode="auto">
                            <a:xfrm>
                              <a:off x="5183644" y="5380948"/>
                              <a:ext cx="447675" cy="501650"/>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00" name="Object 29"/>
                <p:cNvGraphicFramePr>
                  <a:graphicFrameLocks noChangeAspect="1"/>
                </p:cNvGraphicFramePr>
                <p:nvPr>
                  <p:extLst/>
                </p:nvPr>
              </p:nvGraphicFramePr>
              <p:xfrm>
                <a:off x="5183644" y="5380948"/>
                <a:ext cx="447675" cy="501650"/>
              </p:xfrm>
              <a:graphic>
                <a:graphicData uri="http://schemas.openxmlformats.org/presentationml/2006/ole">
                  <mc:AlternateContent>
                    <mc:Choice xmlns:v="urn:schemas-microsoft-com:vml" Requires="v">
                      <p:oleObj spid="_x0000_s114711" name="Equation" r:id="rId84" imgW="203040" imgH="228600" progId="Equation.DSMT4">
                        <p:embed/>
                      </p:oleObj>
                    </mc:Choice>
                    <mc:Fallback>
                      <p:oleObj name="Equation" r:id="rId84" imgW="203040" imgH="228600" progId="Equation.DSMT4">
                        <p:embed/>
                        <p:pic>
                          <p:nvPicPr>
                            <p:cNvPr id="100" name="Object 29"/>
                            <p:cNvPicPr>
                              <a:picLocks noChangeAspect="1" noChangeArrowheads="1"/>
                            </p:cNvPicPr>
                            <p:nvPr/>
                          </p:nvPicPr>
                          <p:blipFill>
                            <a:blip r:embed="rId85"/>
                            <a:srcRect/>
                            <a:stretch>
                              <a:fillRect/>
                            </a:stretch>
                          </p:blipFill>
                          <p:spPr bwMode="auto">
                            <a:xfrm>
                              <a:off x="5183644" y="5380948"/>
                              <a:ext cx="447675"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01" name="Object 29"/>
                <p:cNvGraphicFramePr>
                  <a:graphicFrameLocks noChangeAspect="1"/>
                </p:cNvGraphicFramePr>
                <p:nvPr>
                  <p:extLst/>
                </p:nvPr>
              </p:nvGraphicFramePr>
              <p:xfrm>
                <a:off x="7673975" y="5395913"/>
                <a:ext cx="447675" cy="530225"/>
              </p:xfrm>
              <a:graphic>
                <a:graphicData uri="http://schemas.openxmlformats.org/presentationml/2006/ole">
                  <mc:AlternateContent>
                    <mc:Choice xmlns:v="urn:schemas-microsoft-com:vml" Requires="v">
                      <p:oleObj spid="_x0000_s114837" name="Equation" r:id="rId86" imgW="203040" imgH="241200" progId="Equation.DSMT4">
                        <p:embed/>
                      </p:oleObj>
                    </mc:Choice>
                    <mc:Fallback>
                      <p:oleObj name="Equation" r:id="rId86" imgW="203040" imgH="241200" progId="Equation.DSMT4">
                        <p:embed/>
                        <p:pic>
                          <p:nvPicPr>
                            <p:cNvPr id="101" name="Object 29"/>
                            <p:cNvPicPr>
                              <a:picLocks noChangeAspect="1" noChangeArrowheads="1"/>
                            </p:cNvPicPr>
                            <p:nvPr/>
                          </p:nvPicPr>
                          <p:blipFill>
                            <a:blip r:embed="rId87"/>
                            <a:srcRect/>
                            <a:stretch>
                              <a:fillRect/>
                            </a:stretch>
                          </p:blipFill>
                          <p:spPr bwMode="auto">
                            <a:xfrm>
                              <a:off x="7673975" y="5395913"/>
                              <a:ext cx="447675" cy="530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01" name="Object 29"/>
                <p:cNvGraphicFramePr>
                  <a:graphicFrameLocks noChangeAspect="1"/>
                </p:cNvGraphicFramePr>
                <p:nvPr>
                  <p:extLst/>
                </p:nvPr>
              </p:nvGraphicFramePr>
              <p:xfrm>
                <a:off x="7673975" y="5395913"/>
                <a:ext cx="447675" cy="530225"/>
              </p:xfrm>
              <a:graphic>
                <a:graphicData uri="http://schemas.openxmlformats.org/presentationml/2006/ole">
                  <mc:AlternateContent>
                    <mc:Choice xmlns:v="urn:schemas-microsoft-com:vml" Requires="v">
                      <p:oleObj spid="_x0000_s114712" name="Equation" r:id="rId88" imgW="203040" imgH="241200" progId="Equation.DSMT4">
                        <p:embed/>
                      </p:oleObj>
                    </mc:Choice>
                    <mc:Fallback>
                      <p:oleObj name="Equation" r:id="rId88" imgW="203040" imgH="241200" progId="Equation.DSMT4">
                        <p:embed/>
                        <p:pic>
                          <p:nvPicPr>
                            <p:cNvPr id="101" name="Object 29"/>
                            <p:cNvPicPr>
                              <a:picLocks noChangeAspect="1" noChangeArrowheads="1"/>
                            </p:cNvPicPr>
                            <p:nvPr/>
                          </p:nvPicPr>
                          <p:blipFill>
                            <a:blip r:embed="rId89"/>
                            <a:srcRect/>
                            <a:stretch>
                              <a:fillRect/>
                            </a:stretch>
                          </p:blipFill>
                          <p:spPr bwMode="auto">
                            <a:xfrm>
                              <a:off x="7673975" y="5395913"/>
                              <a:ext cx="4476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aphicFrame>
        <p:nvGraphicFramePr>
          <p:cNvPr id="103" name="Object 29"/>
          <p:cNvGraphicFramePr>
            <a:graphicFrameLocks noChangeAspect="1"/>
          </p:cNvGraphicFramePr>
          <p:nvPr>
            <p:extLst/>
          </p:nvPr>
        </p:nvGraphicFramePr>
        <p:xfrm>
          <a:off x="281463" y="5100284"/>
          <a:ext cx="1339850" cy="754062"/>
        </p:xfrm>
        <a:graphic>
          <a:graphicData uri="http://schemas.openxmlformats.org/presentationml/2006/ole">
            <mc:AlternateContent xmlns:mc="http://schemas.openxmlformats.org/markup-compatibility/2006">
              <mc:Choice xmlns:v="urn:schemas-microsoft-com:vml" Requires="v">
                <p:oleObj spid="_x0000_s114838" name="Equation" r:id="rId90" imgW="698400" imgH="393480" progId="Equation.DSMT4">
                  <p:embed/>
                </p:oleObj>
              </mc:Choice>
              <mc:Fallback>
                <p:oleObj name="Equation" r:id="rId90" imgW="698400" imgH="393480" progId="Equation.DSMT4">
                  <p:embed/>
                  <p:pic>
                    <p:nvPicPr>
                      <p:cNvPr id="103" name="Object 29"/>
                      <p:cNvPicPr>
                        <a:picLocks noChangeAspect="1" noChangeArrowheads="1"/>
                      </p:cNvPicPr>
                      <p:nvPr/>
                    </p:nvPicPr>
                    <p:blipFill>
                      <a:blip r:embed="rId91"/>
                      <a:srcRect/>
                      <a:stretch>
                        <a:fillRect/>
                      </a:stretch>
                    </p:blipFill>
                    <p:spPr bwMode="auto">
                      <a:xfrm>
                        <a:off x="281463" y="5100284"/>
                        <a:ext cx="1339850" cy="754062"/>
                      </a:xfrm>
                      <a:prstGeom prst="rect">
                        <a:avLst/>
                      </a:prstGeom>
                      <a:noFill/>
                      <a:extLst/>
                    </p:spPr>
                  </p:pic>
                </p:oleObj>
              </mc:Fallback>
            </mc:AlternateContent>
          </a:graphicData>
        </a:graphic>
      </p:graphicFrame>
      <p:graphicFrame>
        <p:nvGraphicFramePr>
          <p:cNvPr id="104" name="Object 29"/>
          <p:cNvGraphicFramePr>
            <a:graphicFrameLocks noChangeAspect="1"/>
          </p:cNvGraphicFramePr>
          <p:nvPr>
            <p:extLst/>
          </p:nvPr>
        </p:nvGraphicFramePr>
        <p:xfrm>
          <a:off x="1998437" y="5083175"/>
          <a:ext cx="1389063" cy="1117600"/>
        </p:xfrm>
        <a:graphic>
          <a:graphicData uri="http://schemas.openxmlformats.org/presentationml/2006/ole">
            <mc:AlternateContent xmlns:mc="http://schemas.openxmlformats.org/markup-compatibility/2006">
              <mc:Choice xmlns:v="urn:schemas-microsoft-com:vml" Requires="v">
                <p:oleObj spid="_x0000_s114839" name="Equation" r:id="rId92" imgW="723600" imgH="583920" progId="Equation.DSMT4">
                  <p:embed/>
                </p:oleObj>
              </mc:Choice>
              <mc:Fallback>
                <p:oleObj name="Equation" r:id="rId92" imgW="723600" imgH="583920" progId="Equation.DSMT4">
                  <p:embed/>
                  <p:pic>
                    <p:nvPicPr>
                      <p:cNvPr id="104" name="Object 29"/>
                      <p:cNvPicPr>
                        <a:picLocks noChangeAspect="1" noChangeArrowheads="1"/>
                      </p:cNvPicPr>
                      <p:nvPr/>
                    </p:nvPicPr>
                    <p:blipFill>
                      <a:blip r:embed="rId93"/>
                      <a:srcRect/>
                      <a:stretch>
                        <a:fillRect/>
                      </a:stretch>
                    </p:blipFill>
                    <p:spPr bwMode="auto">
                      <a:xfrm>
                        <a:off x="1998437" y="5083175"/>
                        <a:ext cx="1389063" cy="1117600"/>
                      </a:xfrm>
                      <a:prstGeom prst="rect">
                        <a:avLst/>
                      </a:prstGeom>
                      <a:noFill/>
                      <a:extLst/>
                    </p:spPr>
                  </p:pic>
                </p:oleObj>
              </mc:Fallback>
            </mc:AlternateContent>
          </a:graphicData>
        </a:graphic>
      </p:graphicFrame>
      <p:sp>
        <p:nvSpPr>
          <p:cNvPr id="7" name="矩形 6"/>
          <p:cNvSpPr/>
          <p:nvPr/>
        </p:nvSpPr>
        <p:spPr>
          <a:xfrm>
            <a:off x="155835" y="4972245"/>
            <a:ext cx="3299601" cy="1287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6281593" y="2957392"/>
            <a:ext cx="433991" cy="912283"/>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632673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wipe(left)">
                                      <p:cBhvr>
                                        <p:cTn id="32" dur="500"/>
                                        <p:tgtEl>
                                          <p:spTgt spid="10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wipe(left)">
                                      <p:cBhvr>
                                        <p:cTn id="37" dur="500"/>
                                        <p:tgtEl>
                                          <p:spTgt spid="104"/>
                                        </p:tgtEl>
                                      </p:cBhvr>
                                    </p:animEffect>
                                  </p:childTnLst>
                                </p:cTn>
                              </p:par>
                            </p:childTnLst>
                          </p:cTn>
                        </p:par>
                        <p:par>
                          <p:cTn id="38" fill="hold">
                            <p:stCondLst>
                              <p:cond delay="500"/>
                            </p:stCondLst>
                            <p:childTnLst>
                              <p:par>
                                <p:cTn id="39" presetID="21" presetClass="entr" presetSubtype="1"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heel(1)">
                                      <p:cBhvr>
                                        <p:cTn id="4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82" name="Rectangle 110"/>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4</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115</a:t>
            </a:fld>
            <a:endParaRPr lang="zh-CN" altLang="en-US"/>
          </a:p>
        </p:txBody>
      </p:sp>
      <p:sp>
        <p:nvSpPr>
          <p:cNvPr id="66583" name="Rectangle 111"/>
          <p:cNvSpPr>
            <a:spLocks noGrp="1" noChangeArrowheads="1"/>
          </p:cNvSpPr>
          <p:nvPr>
            <p:ph sz="quarter" idx="11"/>
          </p:nvPr>
        </p:nvSpPr>
        <p:spPr>
          <a:xfrm>
            <a:off x="107504" y="764704"/>
            <a:ext cx="8892480" cy="738664"/>
          </a:xfrm>
        </p:spPr>
        <p:txBody>
          <a:bodyPr>
            <a:spAutoFit/>
          </a:bodyPr>
          <a:lstStyle/>
          <a:p>
            <a:pPr eaLnBrk="1" hangingPunct="1"/>
            <a:r>
              <a:rPr lang="zh-CN" altLang="en-US" dirty="0" smtClean="0">
                <a:ea typeface="宋体" charset="-122"/>
              </a:rPr>
              <a:t>双极型晶体管密勒（</a:t>
            </a:r>
            <a:r>
              <a:rPr lang="en-US" altLang="zh-CN" dirty="0" smtClean="0">
                <a:ea typeface="宋体" charset="-122"/>
              </a:rPr>
              <a:t>Miller</a:t>
            </a:r>
            <a:r>
              <a:rPr lang="zh-CN" altLang="en-US" dirty="0" smtClean="0">
                <a:ea typeface="宋体" charset="-122"/>
              </a:rPr>
              <a:t>）等效</a:t>
            </a:r>
          </a:p>
        </p:txBody>
      </p:sp>
      <p:grpSp>
        <p:nvGrpSpPr>
          <p:cNvPr id="2" name="Group 4"/>
          <p:cNvGrpSpPr>
            <a:grpSpLocks/>
          </p:cNvGrpSpPr>
          <p:nvPr/>
        </p:nvGrpSpPr>
        <p:grpSpPr bwMode="auto">
          <a:xfrm>
            <a:off x="703263" y="1481138"/>
            <a:ext cx="3638550" cy="2065337"/>
            <a:chOff x="789" y="512"/>
            <a:chExt cx="2292" cy="1301"/>
          </a:xfrm>
        </p:grpSpPr>
        <p:sp>
          <p:nvSpPr>
            <p:cNvPr id="66629" name="Rectangle 5"/>
            <p:cNvSpPr>
              <a:spLocks noChangeArrowheads="1"/>
            </p:cNvSpPr>
            <p:nvPr/>
          </p:nvSpPr>
          <p:spPr bwMode="auto">
            <a:xfrm>
              <a:off x="1215" y="784"/>
              <a:ext cx="193" cy="68"/>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6630" name="Rectangle 6"/>
            <p:cNvSpPr>
              <a:spLocks noChangeArrowheads="1"/>
            </p:cNvSpPr>
            <p:nvPr/>
          </p:nvSpPr>
          <p:spPr bwMode="auto">
            <a:xfrm rot="5400000">
              <a:off x="1508" y="1211"/>
              <a:ext cx="193" cy="68"/>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6631" name="Rectangle 7"/>
            <p:cNvSpPr>
              <a:spLocks noChangeArrowheads="1"/>
            </p:cNvSpPr>
            <p:nvPr/>
          </p:nvSpPr>
          <p:spPr bwMode="auto">
            <a:xfrm rot="5400000">
              <a:off x="2539" y="1212"/>
              <a:ext cx="193" cy="68"/>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66632" name="Group 8"/>
            <p:cNvGrpSpPr>
              <a:grpSpLocks/>
            </p:cNvGrpSpPr>
            <p:nvPr/>
          </p:nvGrpSpPr>
          <p:grpSpPr bwMode="auto">
            <a:xfrm>
              <a:off x="1797" y="1246"/>
              <a:ext cx="144" cy="42"/>
              <a:chOff x="1776" y="2544"/>
              <a:chExt cx="144" cy="42"/>
            </a:xfrm>
          </p:grpSpPr>
          <p:sp>
            <p:nvSpPr>
              <p:cNvPr id="66665" name="Line 9"/>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66" name="Line 10"/>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6633" name="Group 11"/>
            <p:cNvGrpSpPr>
              <a:grpSpLocks/>
            </p:cNvGrpSpPr>
            <p:nvPr/>
          </p:nvGrpSpPr>
          <p:grpSpPr bwMode="auto">
            <a:xfrm rot="5400000">
              <a:off x="2052" y="793"/>
              <a:ext cx="144" cy="42"/>
              <a:chOff x="1776" y="2544"/>
              <a:chExt cx="144" cy="42"/>
            </a:xfrm>
          </p:grpSpPr>
          <p:sp>
            <p:nvSpPr>
              <p:cNvPr id="66663" name="Line 12"/>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64" name="Line 13"/>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6634" name="Line 14"/>
            <p:cNvSpPr>
              <a:spLocks noChangeShapeType="1"/>
            </p:cNvSpPr>
            <p:nvPr/>
          </p:nvSpPr>
          <p:spPr bwMode="auto">
            <a:xfrm>
              <a:off x="975" y="814"/>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35" name="Line 15"/>
            <p:cNvSpPr>
              <a:spLocks noChangeShapeType="1"/>
            </p:cNvSpPr>
            <p:nvPr/>
          </p:nvSpPr>
          <p:spPr bwMode="auto">
            <a:xfrm>
              <a:off x="1413" y="814"/>
              <a:ext cx="6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36" name="Line 16"/>
            <p:cNvSpPr>
              <a:spLocks noChangeShapeType="1"/>
            </p:cNvSpPr>
            <p:nvPr/>
          </p:nvSpPr>
          <p:spPr bwMode="auto">
            <a:xfrm>
              <a:off x="1605" y="814"/>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37" name="Line 17"/>
            <p:cNvSpPr>
              <a:spLocks noChangeShapeType="1"/>
            </p:cNvSpPr>
            <p:nvPr/>
          </p:nvSpPr>
          <p:spPr bwMode="auto">
            <a:xfrm>
              <a:off x="1863" y="814"/>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38" name="Line 18"/>
            <p:cNvSpPr>
              <a:spLocks noChangeShapeType="1"/>
            </p:cNvSpPr>
            <p:nvPr/>
          </p:nvSpPr>
          <p:spPr bwMode="auto">
            <a:xfrm>
              <a:off x="975" y="1726"/>
              <a:ext cx="187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39" name="Line 19"/>
            <p:cNvSpPr>
              <a:spLocks noChangeShapeType="1"/>
            </p:cNvSpPr>
            <p:nvPr/>
          </p:nvSpPr>
          <p:spPr bwMode="auto">
            <a:xfrm flipV="1">
              <a:off x="1605" y="1342"/>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40" name="Line 20"/>
            <p:cNvSpPr>
              <a:spLocks noChangeShapeType="1"/>
            </p:cNvSpPr>
            <p:nvPr/>
          </p:nvSpPr>
          <p:spPr bwMode="auto">
            <a:xfrm flipV="1">
              <a:off x="1863" y="1294"/>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41" name="Oval 21"/>
            <p:cNvSpPr>
              <a:spLocks noChangeAspect="1" noChangeArrowheads="1"/>
            </p:cNvSpPr>
            <p:nvPr/>
          </p:nvSpPr>
          <p:spPr bwMode="auto">
            <a:xfrm>
              <a:off x="1593" y="802"/>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42" name="Oval 22"/>
            <p:cNvSpPr>
              <a:spLocks noChangeAspect="1" noChangeArrowheads="1"/>
            </p:cNvSpPr>
            <p:nvPr/>
          </p:nvSpPr>
          <p:spPr bwMode="auto">
            <a:xfrm>
              <a:off x="1851" y="802"/>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43" name="Oval 23"/>
            <p:cNvSpPr>
              <a:spLocks noChangeAspect="1" noChangeArrowheads="1"/>
            </p:cNvSpPr>
            <p:nvPr/>
          </p:nvSpPr>
          <p:spPr bwMode="auto">
            <a:xfrm>
              <a:off x="1593" y="1715"/>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44" name="Oval 24"/>
            <p:cNvSpPr>
              <a:spLocks noChangeAspect="1" noChangeArrowheads="1"/>
            </p:cNvSpPr>
            <p:nvPr/>
          </p:nvSpPr>
          <p:spPr bwMode="auto">
            <a:xfrm>
              <a:off x="1851" y="1715"/>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pSp>
          <p:nvGrpSpPr>
            <p:cNvPr id="66645" name="Group 25"/>
            <p:cNvGrpSpPr>
              <a:grpSpLocks/>
            </p:cNvGrpSpPr>
            <p:nvPr/>
          </p:nvGrpSpPr>
          <p:grpSpPr bwMode="auto">
            <a:xfrm>
              <a:off x="2331" y="1144"/>
              <a:ext cx="96" cy="240"/>
              <a:chOff x="720" y="2502"/>
              <a:chExt cx="96" cy="240"/>
            </a:xfrm>
          </p:grpSpPr>
          <p:sp>
            <p:nvSpPr>
              <p:cNvPr id="66661" name="AutoShape 26"/>
              <p:cNvSpPr>
                <a:spLocks noChangeArrowheads="1"/>
              </p:cNvSpPr>
              <p:nvPr/>
            </p:nvSpPr>
            <p:spPr bwMode="auto">
              <a:xfrm>
                <a:off x="720" y="2502"/>
                <a:ext cx="96" cy="240"/>
              </a:xfrm>
              <a:prstGeom prst="flowChartDecision">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6662" name="Line 27"/>
              <p:cNvSpPr>
                <a:spLocks noChangeShapeType="1"/>
              </p:cNvSpPr>
              <p:nvPr/>
            </p:nvSpPr>
            <p:spPr bwMode="auto">
              <a:xfrm>
                <a:off x="720" y="262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6646" name="Line 28"/>
            <p:cNvSpPr>
              <a:spLocks noChangeShapeType="1"/>
            </p:cNvSpPr>
            <p:nvPr/>
          </p:nvSpPr>
          <p:spPr bwMode="auto">
            <a:xfrm>
              <a:off x="2151" y="814"/>
              <a:ext cx="6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47" name="Line 29"/>
            <p:cNvSpPr>
              <a:spLocks noChangeShapeType="1"/>
            </p:cNvSpPr>
            <p:nvPr/>
          </p:nvSpPr>
          <p:spPr bwMode="auto">
            <a:xfrm>
              <a:off x="2379" y="814"/>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48" name="Line 30"/>
            <p:cNvSpPr>
              <a:spLocks noChangeShapeType="1"/>
            </p:cNvSpPr>
            <p:nvPr/>
          </p:nvSpPr>
          <p:spPr bwMode="auto">
            <a:xfrm flipV="1">
              <a:off x="2379" y="1390"/>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49" name="Line 31"/>
            <p:cNvSpPr>
              <a:spLocks noChangeShapeType="1"/>
            </p:cNvSpPr>
            <p:nvPr/>
          </p:nvSpPr>
          <p:spPr bwMode="auto">
            <a:xfrm>
              <a:off x="2637" y="814"/>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50" name="Line 32"/>
            <p:cNvSpPr>
              <a:spLocks noChangeShapeType="1"/>
            </p:cNvSpPr>
            <p:nvPr/>
          </p:nvSpPr>
          <p:spPr bwMode="auto">
            <a:xfrm flipV="1">
              <a:off x="2637" y="1342"/>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51" name="Oval 33"/>
            <p:cNvSpPr>
              <a:spLocks noChangeAspect="1" noChangeArrowheads="1"/>
            </p:cNvSpPr>
            <p:nvPr/>
          </p:nvSpPr>
          <p:spPr bwMode="auto">
            <a:xfrm>
              <a:off x="2367" y="802"/>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52" name="Oval 34"/>
            <p:cNvSpPr>
              <a:spLocks noChangeAspect="1" noChangeArrowheads="1"/>
            </p:cNvSpPr>
            <p:nvPr/>
          </p:nvSpPr>
          <p:spPr bwMode="auto">
            <a:xfrm>
              <a:off x="2367" y="1715"/>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53" name="Oval 35"/>
            <p:cNvSpPr>
              <a:spLocks noChangeAspect="1" noChangeArrowheads="1"/>
            </p:cNvSpPr>
            <p:nvPr/>
          </p:nvSpPr>
          <p:spPr bwMode="auto">
            <a:xfrm>
              <a:off x="2625" y="802"/>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54" name="Oval 36"/>
            <p:cNvSpPr>
              <a:spLocks noChangeAspect="1" noChangeArrowheads="1"/>
            </p:cNvSpPr>
            <p:nvPr/>
          </p:nvSpPr>
          <p:spPr bwMode="auto">
            <a:xfrm>
              <a:off x="2625" y="1715"/>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55" name="Line 37"/>
            <p:cNvSpPr>
              <a:spLocks noChangeShapeType="1"/>
            </p:cNvSpPr>
            <p:nvPr/>
          </p:nvSpPr>
          <p:spPr bwMode="auto">
            <a:xfrm>
              <a:off x="2469" y="1150"/>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56" name="Text Box 38"/>
            <p:cNvSpPr txBox="1">
              <a:spLocks noChangeArrowheads="1"/>
            </p:cNvSpPr>
            <p:nvPr/>
          </p:nvSpPr>
          <p:spPr bwMode="auto">
            <a:xfrm>
              <a:off x="1643" y="59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b</a:t>
              </a:r>
              <a:r>
                <a:rPr kumimoji="1" lang="en-US" altLang="zh-CN" sz="1800">
                  <a:latin typeface="Tahoma" pitchFamily="34" charset="0"/>
                  <a:ea typeface="宋体" charset="-122"/>
                </a:rPr>
                <a:t>’</a:t>
              </a:r>
            </a:p>
          </p:txBody>
        </p:sp>
        <p:sp>
          <p:nvSpPr>
            <p:cNvPr id="66657" name="Text Box 39"/>
            <p:cNvSpPr txBox="1">
              <a:spLocks noChangeArrowheads="1"/>
            </p:cNvSpPr>
            <p:nvPr/>
          </p:nvSpPr>
          <p:spPr bwMode="auto">
            <a:xfrm>
              <a:off x="789" y="67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b</a:t>
              </a:r>
              <a:endParaRPr kumimoji="1" lang="en-US" altLang="zh-CN" sz="1800">
                <a:latin typeface="Tahoma" pitchFamily="34" charset="0"/>
                <a:ea typeface="宋体" charset="-122"/>
              </a:endParaRPr>
            </a:p>
          </p:txBody>
        </p:sp>
        <p:sp>
          <p:nvSpPr>
            <p:cNvPr id="66658" name="Text Box 40"/>
            <p:cNvSpPr txBox="1">
              <a:spLocks noChangeArrowheads="1"/>
            </p:cNvSpPr>
            <p:nvPr/>
          </p:nvSpPr>
          <p:spPr bwMode="auto">
            <a:xfrm>
              <a:off x="2853" y="670"/>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c</a:t>
              </a:r>
              <a:endParaRPr kumimoji="1" lang="en-US" altLang="zh-CN" sz="1800">
                <a:latin typeface="Tahoma" pitchFamily="34" charset="0"/>
                <a:ea typeface="宋体" charset="-122"/>
              </a:endParaRPr>
            </a:p>
          </p:txBody>
        </p:sp>
        <p:sp>
          <p:nvSpPr>
            <p:cNvPr id="66659" name="Text Box 41"/>
            <p:cNvSpPr txBox="1">
              <a:spLocks noChangeArrowheads="1"/>
            </p:cNvSpPr>
            <p:nvPr/>
          </p:nvSpPr>
          <p:spPr bwMode="auto">
            <a:xfrm>
              <a:off x="789" y="1582"/>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e</a:t>
              </a:r>
              <a:endParaRPr kumimoji="1" lang="en-US" altLang="zh-CN" sz="1800">
                <a:latin typeface="Tahoma" pitchFamily="34" charset="0"/>
                <a:ea typeface="宋体" charset="-122"/>
              </a:endParaRPr>
            </a:p>
          </p:txBody>
        </p:sp>
        <p:sp>
          <p:nvSpPr>
            <p:cNvPr id="66660" name="Text Box 42"/>
            <p:cNvSpPr txBox="1">
              <a:spLocks noChangeArrowheads="1"/>
            </p:cNvSpPr>
            <p:nvPr/>
          </p:nvSpPr>
          <p:spPr bwMode="auto">
            <a:xfrm>
              <a:off x="2901" y="1582"/>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e</a:t>
              </a:r>
              <a:endParaRPr kumimoji="1" lang="en-US" altLang="zh-CN" sz="1800">
                <a:latin typeface="Tahoma" pitchFamily="34" charset="0"/>
                <a:ea typeface="宋体" charset="-122"/>
              </a:endParaRPr>
            </a:p>
          </p:txBody>
        </p:sp>
        <p:graphicFrame>
          <p:nvGraphicFramePr>
            <p:cNvPr id="66576" name="Object 43"/>
            <p:cNvGraphicFramePr>
              <a:graphicFrameLocks noChangeAspect="1"/>
            </p:cNvGraphicFramePr>
            <p:nvPr/>
          </p:nvGraphicFramePr>
          <p:xfrm>
            <a:off x="1221" y="512"/>
            <a:ext cx="213" cy="240"/>
          </p:xfrm>
          <a:graphic>
            <a:graphicData uri="http://schemas.openxmlformats.org/presentationml/2006/ole">
              <mc:AlternateContent xmlns:mc="http://schemas.openxmlformats.org/markup-compatibility/2006">
                <mc:Choice xmlns:v="urn:schemas-microsoft-com:vml" Requires="v">
                  <p:oleObj spid="_x0000_s113787" name="Equation" r:id="rId3" imgW="203040" imgH="228600" progId="Equation.DSMT4">
                    <p:embed/>
                  </p:oleObj>
                </mc:Choice>
                <mc:Fallback>
                  <p:oleObj name="Equation" r:id="rId3" imgW="203040" imgH="228600" progId="Equation.DSMT4">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 y="512"/>
                          <a:ext cx="21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6577" name="Object 44"/>
            <p:cNvGraphicFramePr>
              <a:graphicFrameLocks noChangeAspect="1"/>
            </p:cNvGraphicFramePr>
            <p:nvPr/>
          </p:nvGraphicFramePr>
          <p:xfrm>
            <a:off x="1371" y="1102"/>
            <a:ext cx="200" cy="240"/>
          </p:xfrm>
          <a:graphic>
            <a:graphicData uri="http://schemas.openxmlformats.org/presentationml/2006/ole">
              <mc:AlternateContent xmlns:mc="http://schemas.openxmlformats.org/markup-compatibility/2006">
                <mc:Choice xmlns:v="urn:schemas-microsoft-com:vml" Requires="v">
                  <p:oleObj spid="_x0000_s113788" name="Equation" r:id="rId5" imgW="190440" imgH="228600" progId="Equation.DSMT4">
                    <p:embed/>
                  </p:oleObj>
                </mc:Choice>
                <mc:Fallback>
                  <p:oleObj name="Equation" r:id="rId5" imgW="190440" imgH="228600" progId="Equation.DSMT4">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 y="1102"/>
                          <a:ext cx="2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6578" name="Object 45"/>
            <p:cNvGraphicFramePr>
              <a:graphicFrameLocks noChangeAspect="1"/>
            </p:cNvGraphicFramePr>
            <p:nvPr/>
          </p:nvGraphicFramePr>
          <p:xfrm>
            <a:off x="2674" y="1150"/>
            <a:ext cx="186" cy="240"/>
          </p:xfrm>
          <a:graphic>
            <a:graphicData uri="http://schemas.openxmlformats.org/presentationml/2006/ole">
              <mc:AlternateContent xmlns:mc="http://schemas.openxmlformats.org/markup-compatibility/2006">
                <mc:Choice xmlns:v="urn:schemas-microsoft-com:vml" Requires="v">
                  <p:oleObj spid="_x0000_s113789" name="Equation" r:id="rId7" imgW="177480" imgH="228600" progId="Equation.DSMT4">
                    <p:embed/>
                  </p:oleObj>
                </mc:Choice>
                <mc:Fallback>
                  <p:oleObj name="Equation" r:id="rId7" imgW="177480" imgH="228600" progId="Equation.DSMT4">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4" y="1150"/>
                          <a:ext cx="18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6579" name="Object 46"/>
            <p:cNvGraphicFramePr>
              <a:graphicFrameLocks noChangeAspect="1"/>
            </p:cNvGraphicFramePr>
            <p:nvPr/>
          </p:nvGraphicFramePr>
          <p:xfrm>
            <a:off x="2018" y="526"/>
            <a:ext cx="252" cy="240"/>
          </p:xfrm>
          <a:graphic>
            <a:graphicData uri="http://schemas.openxmlformats.org/presentationml/2006/ole">
              <mc:AlternateContent xmlns:mc="http://schemas.openxmlformats.org/markup-compatibility/2006">
                <mc:Choice xmlns:v="urn:schemas-microsoft-com:vml" Requires="v">
                  <p:oleObj spid="_x0000_s113790" name="Equation" r:id="rId9" imgW="241200" imgH="228600" progId="Equation.DSMT4">
                    <p:embed/>
                  </p:oleObj>
                </mc:Choice>
                <mc:Fallback>
                  <p:oleObj name="Equation" r:id="rId9" imgW="241200" imgH="228600" progId="Equation.DSMT4">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8" y="526"/>
                          <a:ext cx="25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6580" name="Object 47"/>
            <p:cNvGraphicFramePr>
              <a:graphicFrameLocks noChangeAspect="1"/>
            </p:cNvGraphicFramePr>
            <p:nvPr/>
          </p:nvGraphicFramePr>
          <p:xfrm>
            <a:off x="1900" y="1246"/>
            <a:ext cx="252" cy="240"/>
          </p:xfrm>
          <a:graphic>
            <a:graphicData uri="http://schemas.openxmlformats.org/presentationml/2006/ole">
              <mc:AlternateContent xmlns:mc="http://schemas.openxmlformats.org/markup-compatibility/2006">
                <mc:Choice xmlns:v="urn:schemas-microsoft-com:vml" Requires="v">
                  <p:oleObj spid="_x0000_s113791" name="Equation" r:id="rId11" imgW="241200" imgH="228600" progId="Equation.DSMT4">
                    <p:embed/>
                  </p:oleObj>
                </mc:Choice>
                <mc:Fallback>
                  <p:oleObj name="Equation" r:id="rId11" imgW="241200" imgH="228600" progId="Equation.DSMT4">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0" y="1246"/>
                          <a:ext cx="25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6581" name="Object 48"/>
            <p:cNvGraphicFramePr>
              <a:graphicFrameLocks noChangeAspect="1"/>
            </p:cNvGraphicFramePr>
            <p:nvPr/>
          </p:nvGraphicFramePr>
          <p:xfrm>
            <a:off x="1989" y="958"/>
            <a:ext cx="413" cy="240"/>
          </p:xfrm>
          <a:graphic>
            <a:graphicData uri="http://schemas.openxmlformats.org/presentationml/2006/ole">
              <mc:AlternateContent xmlns:mc="http://schemas.openxmlformats.org/markup-compatibility/2006">
                <mc:Choice xmlns:v="urn:schemas-microsoft-com:vml" Requires="v">
                  <p:oleObj spid="_x0000_s113792" name="Equation" r:id="rId13" imgW="393480" imgH="228600" progId="Equation.DSMT4">
                    <p:embed/>
                  </p:oleObj>
                </mc:Choice>
                <mc:Fallback>
                  <p:oleObj name="Equation" r:id="rId13" imgW="393480" imgH="228600" progId="Equation.DSMT4">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89" y="958"/>
                          <a:ext cx="41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grpSp>
        <p:nvGrpSpPr>
          <p:cNvPr id="6" name="Group 49"/>
          <p:cNvGrpSpPr>
            <a:grpSpLocks/>
          </p:cNvGrpSpPr>
          <p:nvPr/>
        </p:nvGrpSpPr>
        <p:grpSpPr bwMode="auto">
          <a:xfrm>
            <a:off x="4729163" y="1473200"/>
            <a:ext cx="4095750" cy="2032000"/>
            <a:chOff x="3072" y="487"/>
            <a:chExt cx="2580" cy="1280"/>
          </a:xfrm>
        </p:grpSpPr>
        <p:sp>
          <p:nvSpPr>
            <p:cNvPr id="66589" name="Rectangle 50"/>
            <p:cNvSpPr>
              <a:spLocks noChangeArrowheads="1"/>
            </p:cNvSpPr>
            <p:nvPr/>
          </p:nvSpPr>
          <p:spPr bwMode="auto">
            <a:xfrm>
              <a:off x="3516" y="738"/>
              <a:ext cx="193" cy="68"/>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6590" name="Rectangle 51"/>
            <p:cNvSpPr>
              <a:spLocks noChangeArrowheads="1"/>
            </p:cNvSpPr>
            <p:nvPr/>
          </p:nvSpPr>
          <p:spPr bwMode="auto">
            <a:xfrm rot="5400000">
              <a:off x="3791" y="1165"/>
              <a:ext cx="193" cy="68"/>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6591" name="Rectangle 52"/>
            <p:cNvSpPr>
              <a:spLocks noChangeArrowheads="1"/>
            </p:cNvSpPr>
            <p:nvPr/>
          </p:nvSpPr>
          <p:spPr bwMode="auto">
            <a:xfrm rot="5400000">
              <a:off x="5199" y="1166"/>
              <a:ext cx="193" cy="68"/>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66592" name="Group 53"/>
            <p:cNvGrpSpPr>
              <a:grpSpLocks/>
            </p:cNvGrpSpPr>
            <p:nvPr/>
          </p:nvGrpSpPr>
          <p:grpSpPr bwMode="auto">
            <a:xfrm>
              <a:off x="4080" y="1200"/>
              <a:ext cx="144" cy="42"/>
              <a:chOff x="1776" y="2544"/>
              <a:chExt cx="144" cy="42"/>
            </a:xfrm>
          </p:grpSpPr>
          <p:sp>
            <p:nvSpPr>
              <p:cNvPr id="66627" name="Line 54"/>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28" name="Line 55"/>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6593" name="Group 56"/>
            <p:cNvGrpSpPr>
              <a:grpSpLocks/>
            </p:cNvGrpSpPr>
            <p:nvPr/>
          </p:nvGrpSpPr>
          <p:grpSpPr bwMode="auto">
            <a:xfrm rot="10800000">
              <a:off x="4944" y="1206"/>
              <a:ext cx="144" cy="42"/>
              <a:chOff x="1776" y="2544"/>
              <a:chExt cx="144" cy="42"/>
            </a:xfrm>
          </p:grpSpPr>
          <p:sp>
            <p:nvSpPr>
              <p:cNvPr id="66625" name="Line 57"/>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26" name="Line 58"/>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6594" name="Line 59"/>
            <p:cNvSpPr>
              <a:spLocks noChangeShapeType="1"/>
            </p:cNvSpPr>
            <p:nvPr/>
          </p:nvSpPr>
          <p:spPr bwMode="auto">
            <a:xfrm>
              <a:off x="3276" y="76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595" name="Line 60"/>
            <p:cNvSpPr>
              <a:spLocks noChangeShapeType="1"/>
            </p:cNvSpPr>
            <p:nvPr/>
          </p:nvSpPr>
          <p:spPr bwMode="auto">
            <a:xfrm>
              <a:off x="3714" y="768"/>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596" name="Line 61"/>
            <p:cNvSpPr>
              <a:spLocks noChangeShapeType="1"/>
            </p:cNvSpPr>
            <p:nvPr/>
          </p:nvSpPr>
          <p:spPr bwMode="auto">
            <a:xfrm>
              <a:off x="3888" y="768"/>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597" name="Line 62"/>
            <p:cNvSpPr>
              <a:spLocks noChangeShapeType="1"/>
            </p:cNvSpPr>
            <p:nvPr/>
          </p:nvSpPr>
          <p:spPr bwMode="auto">
            <a:xfrm>
              <a:off x="4146" y="768"/>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598" name="Line 63"/>
            <p:cNvSpPr>
              <a:spLocks noChangeShapeType="1"/>
            </p:cNvSpPr>
            <p:nvPr/>
          </p:nvSpPr>
          <p:spPr bwMode="auto">
            <a:xfrm>
              <a:off x="3258" y="1680"/>
              <a:ext cx="22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599" name="Line 64"/>
            <p:cNvSpPr>
              <a:spLocks noChangeShapeType="1"/>
            </p:cNvSpPr>
            <p:nvPr/>
          </p:nvSpPr>
          <p:spPr bwMode="auto">
            <a:xfrm flipV="1">
              <a:off x="3888" y="1296"/>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00" name="Line 65"/>
            <p:cNvSpPr>
              <a:spLocks noChangeShapeType="1"/>
            </p:cNvSpPr>
            <p:nvPr/>
          </p:nvSpPr>
          <p:spPr bwMode="auto">
            <a:xfrm flipV="1">
              <a:off x="4146" y="1248"/>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01" name="Oval 66"/>
            <p:cNvSpPr>
              <a:spLocks noChangeAspect="1" noChangeArrowheads="1"/>
            </p:cNvSpPr>
            <p:nvPr/>
          </p:nvSpPr>
          <p:spPr bwMode="auto">
            <a:xfrm>
              <a:off x="3876" y="756"/>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02" name="Oval 67"/>
            <p:cNvSpPr>
              <a:spLocks noChangeAspect="1" noChangeArrowheads="1"/>
            </p:cNvSpPr>
            <p:nvPr/>
          </p:nvSpPr>
          <p:spPr bwMode="auto">
            <a:xfrm>
              <a:off x="3876" y="1669"/>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03" name="Oval 68"/>
            <p:cNvSpPr>
              <a:spLocks noChangeAspect="1" noChangeArrowheads="1"/>
            </p:cNvSpPr>
            <p:nvPr/>
          </p:nvSpPr>
          <p:spPr bwMode="auto">
            <a:xfrm>
              <a:off x="4134" y="1669"/>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pSp>
          <p:nvGrpSpPr>
            <p:cNvPr id="66604" name="Group 69"/>
            <p:cNvGrpSpPr>
              <a:grpSpLocks/>
            </p:cNvGrpSpPr>
            <p:nvPr/>
          </p:nvGrpSpPr>
          <p:grpSpPr bwMode="auto">
            <a:xfrm>
              <a:off x="4614" y="1098"/>
              <a:ext cx="96" cy="240"/>
              <a:chOff x="720" y="2502"/>
              <a:chExt cx="96" cy="240"/>
            </a:xfrm>
          </p:grpSpPr>
          <p:sp>
            <p:nvSpPr>
              <p:cNvPr id="66623" name="AutoShape 70"/>
              <p:cNvSpPr>
                <a:spLocks noChangeArrowheads="1"/>
              </p:cNvSpPr>
              <p:nvPr/>
            </p:nvSpPr>
            <p:spPr bwMode="auto">
              <a:xfrm>
                <a:off x="720" y="2502"/>
                <a:ext cx="96" cy="240"/>
              </a:xfrm>
              <a:prstGeom prst="flowChartDecision">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6624" name="Line 71"/>
              <p:cNvSpPr>
                <a:spLocks noChangeShapeType="1"/>
              </p:cNvSpPr>
              <p:nvPr/>
            </p:nvSpPr>
            <p:spPr bwMode="auto">
              <a:xfrm>
                <a:off x="720" y="262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6605" name="Line 72"/>
            <p:cNvSpPr>
              <a:spLocks noChangeShapeType="1"/>
            </p:cNvSpPr>
            <p:nvPr/>
          </p:nvSpPr>
          <p:spPr bwMode="auto">
            <a:xfrm>
              <a:off x="4662" y="768"/>
              <a:ext cx="8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06" name="Line 73"/>
            <p:cNvSpPr>
              <a:spLocks noChangeShapeType="1"/>
            </p:cNvSpPr>
            <p:nvPr/>
          </p:nvSpPr>
          <p:spPr bwMode="auto">
            <a:xfrm>
              <a:off x="4662" y="768"/>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07" name="Line 74"/>
            <p:cNvSpPr>
              <a:spLocks noChangeShapeType="1"/>
            </p:cNvSpPr>
            <p:nvPr/>
          </p:nvSpPr>
          <p:spPr bwMode="auto">
            <a:xfrm flipV="1">
              <a:off x="4662" y="1344"/>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08" name="Line 75"/>
            <p:cNvSpPr>
              <a:spLocks noChangeShapeType="1"/>
            </p:cNvSpPr>
            <p:nvPr/>
          </p:nvSpPr>
          <p:spPr bwMode="auto">
            <a:xfrm>
              <a:off x="5297" y="768"/>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09" name="Line 76"/>
            <p:cNvSpPr>
              <a:spLocks noChangeShapeType="1"/>
            </p:cNvSpPr>
            <p:nvPr/>
          </p:nvSpPr>
          <p:spPr bwMode="auto">
            <a:xfrm flipV="1">
              <a:off x="5297" y="1296"/>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10" name="Oval 77"/>
            <p:cNvSpPr>
              <a:spLocks noChangeAspect="1" noChangeArrowheads="1"/>
            </p:cNvSpPr>
            <p:nvPr/>
          </p:nvSpPr>
          <p:spPr bwMode="auto">
            <a:xfrm>
              <a:off x="5005" y="756"/>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11" name="Oval 78"/>
            <p:cNvSpPr>
              <a:spLocks noChangeAspect="1" noChangeArrowheads="1"/>
            </p:cNvSpPr>
            <p:nvPr/>
          </p:nvSpPr>
          <p:spPr bwMode="auto">
            <a:xfrm>
              <a:off x="4650" y="1669"/>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12" name="Oval 79"/>
            <p:cNvSpPr>
              <a:spLocks noChangeAspect="1" noChangeArrowheads="1"/>
            </p:cNvSpPr>
            <p:nvPr/>
          </p:nvSpPr>
          <p:spPr bwMode="auto">
            <a:xfrm>
              <a:off x="5285" y="756"/>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13" name="Oval 80"/>
            <p:cNvSpPr>
              <a:spLocks noChangeAspect="1" noChangeArrowheads="1"/>
            </p:cNvSpPr>
            <p:nvPr/>
          </p:nvSpPr>
          <p:spPr bwMode="auto">
            <a:xfrm>
              <a:off x="5287" y="1669"/>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6614" name="Line 81"/>
            <p:cNvSpPr>
              <a:spLocks noChangeShapeType="1"/>
            </p:cNvSpPr>
            <p:nvPr/>
          </p:nvSpPr>
          <p:spPr bwMode="auto">
            <a:xfrm>
              <a:off x="4752" y="110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15" name="Text Box 82"/>
            <p:cNvSpPr txBox="1">
              <a:spLocks noChangeArrowheads="1"/>
            </p:cNvSpPr>
            <p:nvPr/>
          </p:nvSpPr>
          <p:spPr bwMode="auto">
            <a:xfrm>
              <a:off x="3926" y="549"/>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b</a:t>
              </a:r>
              <a:r>
                <a:rPr kumimoji="1" lang="en-US" altLang="zh-CN" sz="1800">
                  <a:latin typeface="Tahoma" pitchFamily="34" charset="0"/>
                  <a:ea typeface="宋体" charset="-122"/>
                </a:rPr>
                <a:t>’</a:t>
              </a:r>
            </a:p>
          </p:txBody>
        </p:sp>
        <p:sp>
          <p:nvSpPr>
            <p:cNvPr id="66616" name="Text Box 83"/>
            <p:cNvSpPr txBox="1">
              <a:spLocks noChangeArrowheads="1"/>
            </p:cNvSpPr>
            <p:nvPr/>
          </p:nvSpPr>
          <p:spPr bwMode="auto">
            <a:xfrm>
              <a:off x="3072" y="63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b</a:t>
              </a:r>
              <a:endParaRPr kumimoji="1" lang="en-US" altLang="zh-CN" sz="1800">
                <a:latin typeface="Tahoma" pitchFamily="34" charset="0"/>
                <a:ea typeface="宋体" charset="-122"/>
              </a:endParaRPr>
            </a:p>
          </p:txBody>
        </p:sp>
        <p:sp>
          <p:nvSpPr>
            <p:cNvPr id="66617" name="Text Box 84"/>
            <p:cNvSpPr txBox="1">
              <a:spLocks noChangeArrowheads="1"/>
            </p:cNvSpPr>
            <p:nvPr/>
          </p:nvSpPr>
          <p:spPr bwMode="auto">
            <a:xfrm>
              <a:off x="5424" y="624"/>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c</a:t>
              </a:r>
              <a:endParaRPr kumimoji="1" lang="en-US" altLang="zh-CN" sz="1800">
                <a:latin typeface="Tahoma" pitchFamily="34" charset="0"/>
                <a:ea typeface="宋体" charset="-122"/>
              </a:endParaRPr>
            </a:p>
          </p:txBody>
        </p:sp>
        <p:sp>
          <p:nvSpPr>
            <p:cNvPr id="66618" name="Text Box 85"/>
            <p:cNvSpPr txBox="1">
              <a:spLocks noChangeArrowheads="1"/>
            </p:cNvSpPr>
            <p:nvPr/>
          </p:nvSpPr>
          <p:spPr bwMode="auto">
            <a:xfrm>
              <a:off x="3072" y="1536"/>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e</a:t>
              </a:r>
              <a:endParaRPr kumimoji="1" lang="en-US" altLang="zh-CN" sz="1800">
                <a:latin typeface="Tahoma" pitchFamily="34" charset="0"/>
                <a:ea typeface="宋体" charset="-122"/>
              </a:endParaRPr>
            </a:p>
          </p:txBody>
        </p:sp>
        <p:sp>
          <p:nvSpPr>
            <p:cNvPr id="66619" name="Text Box 86"/>
            <p:cNvSpPr txBox="1">
              <a:spLocks noChangeArrowheads="1"/>
            </p:cNvSpPr>
            <p:nvPr/>
          </p:nvSpPr>
          <p:spPr bwMode="auto">
            <a:xfrm>
              <a:off x="5472" y="1488"/>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e</a:t>
              </a:r>
              <a:endParaRPr kumimoji="1" lang="en-US" altLang="zh-CN" sz="1800">
                <a:latin typeface="Tahoma" pitchFamily="34" charset="0"/>
                <a:ea typeface="宋体" charset="-122"/>
              </a:endParaRPr>
            </a:p>
          </p:txBody>
        </p:sp>
        <p:graphicFrame>
          <p:nvGraphicFramePr>
            <p:cNvPr id="66570" name="Object 87"/>
            <p:cNvGraphicFramePr>
              <a:graphicFrameLocks noChangeAspect="1"/>
            </p:cNvGraphicFramePr>
            <p:nvPr/>
          </p:nvGraphicFramePr>
          <p:xfrm>
            <a:off x="3504" y="487"/>
            <a:ext cx="213" cy="240"/>
          </p:xfrm>
          <a:graphic>
            <a:graphicData uri="http://schemas.openxmlformats.org/presentationml/2006/ole">
              <mc:AlternateContent xmlns:mc="http://schemas.openxmlformats.org/markup-compatibility/2006">
                <mc:Choice xmlns:v="urn:schemas-microsoft-com:vml" Requires="v">
                  <p:oleObj spid="_x0000_s113793" name="Equation" r:id="rId15" imgW="203040" imgH="228600" progId="Equation.DSMT4">
                    <p:embed/>
                  </p:oleObj>
                </mc:Choice>
                <mc:Fallback>
                  <p:oleObj name="Equation" r:id="rId15" imgW="203040" imgH="228600" progId="Equation.DSMT4">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4" y="487"/>
                          <a:ext cx="21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6571" name="Object 88"/>
            <p:cNvGraphicFramePr>
              <a:graphicFrameLocks noChangeAspect="1"/>
            </p:cNvGraphicFramePr>
            <p:nvPr/>
          </p:nvGraphicFramePr>
          <p:xfrm>
            <a:off x="3654" y="1056"/>
            <a:ext cx="200" cy="240"/>
          </p:xfrm>
          <a:graphic>
            <a:graphicData uri="http://schemas.openxmlformats.org/presentationml/2006/ole">
              <mc:AlternateContent xmlns:mc="http://schemas.openxmlformats.org/markup-compatibility/2006">
                <mc:Choice xmlns:v="urn:schemas-microsoft-com:vml" Requires="v">
                  <p:oleObj spid="_x0000_s113794" name="Equation" r:id="rId17" imgW="190440" imgH="228600" progId="Equation.DSMT4">
                    <p:embed/>
                  </p:oleObj>
                </mc:Choice>
                <mc:Fallback>
                  <p:oleObj name="Equation" r:id="rId17" imgW="190440" imgH="228600" progId="Equation.DSMT4">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4" y="1056"/>
                          <a:ext cx="2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6572" name="Object 89"/>
            <p:cNvGraphicFramePr>
              <a:graphicFrameLocks noChangeAspect="1"/>
            </p:cNvGraphicFramePr>
            <p:nvPr/>
          </p:nvGraphicFramePr>
          <p:xfrm>
            <a:off x="5334" y="1104"/>
            <a:ext cx="186" cy="240"/>
          </p:xfrm>
          <a:graphic>
            <a:graphicData uri="http://schemas.openxmlformats.org/presentationml/2006/ole">
              <mc:AlternateContent xmlns:mc="http://schemas.openxmlformats.org/markup-compatibility/2006">
                <mc:Choice xmlns:v="urn:schemas-microsoft-com:vml" Requires="v">
                  <p:oleObj spid="_x0000_s113795" name="Equation" r:id="rId19" imgW="177480" imgH="228600" progId="Equation.DSMT4">
                    <p:embed/>
                  </p:oleObj>
                </mc:Choice>
                <mc:Fallback>
                  <p:oleObj name="Equation" r:id="rId19" imgW="177480" imgH="228600" progId="Equation.DSMT4">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34" y="1104"/>
                          <a:ext cx="18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6573" name="Object 90"/>
            <p:cNvGraphicFramePr>
              <a:graphicFrameLocks noChangeAspect="1"/>
            </p:cNvGraphicFramePr>
            <p:nvPr/>
          </p:nvGraphicFramePr>
          <p:xfrm>
            <a:off x="4195" y="1200"/>
            <a:ext cx="159" cy="240"/>
          </p:xfrm>
          <a:graphic>
            <a:graphicData uri="http://schemas.openxmlformats.org/presentationml/2006/ole">
              <mc:AlternateContent xmlns:mc="http://schemas.openxmlformats.org/markup-compatibility/2006">
                <mc:Choice xmlns:v="urn:schemas-microsoft-com:vml" Requires="v">
                  <p:oleObj spid="_x0000_s113796" name="Equation" r:id="rId21" imgW="190440" imgH="228600" progId="Equation.DSMT4">
                    <p:embed/>
                  </p:oleObj>
                </mc:Choice>
                <mc:Fallback>
                  <p:oleObj name="Equation" r:id="rId21" imgW="190440" imgH="228600" progId="Equation.DSMT4">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5" y="1200"/>
                          <a:ext cx="15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6574" name="Object 91"/>
            <p:cNvGraphicFramePr>
              <a:graphicFrameLocks noChangeAspect="1"/>
            </p:cNvGraphicFramePr>
            <p:nvPr/>
          </p:nvGraphicFramePr>
          <p:xfrm>
            <a:off x="4260" y="912"/>
            <a:ext cx="413" cy="240"/>
          </p:xfrm>
          <a:graphic>
            <a:graphicData uri="http://schemas.openxmlformats.org/presentationml/2006/ole">
              <mc:AlternateContent xmlns:mc="http://schemas.openxmlformats.org/markup-compatibility/2006">
                <mc:Choice xmlns:v="urn:schemas-microsoft-com:vml" Requires="v">
                  <p:oleObj spid="_x0000_s113797" name="Equation" r:id="rId23" imgW="393480" imgH="228600" progId="Equation.DSMT4">
                    <p:embed/>
                  </p:oleObj>
                </mc:Choice>
                <mc:Fallback>
                  <p:oleObj name="Equation" r:id="rId23" imgW="393480" imgH="228600" progId="Equation.DSMT4">
                    <p:embed/>
                    <p:pic>
                      <p:nvPicPr>
                        <p:cNvPr id="0" name=""/>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60" y="912"/>
                          <a:ext cx="41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6575" name="Object 92"/>
            <p:cNvGraphicFramePr>
              <a:graphicFrameLocks/>
            </p:cNvGraphicFramePr>
            <p:nvPr/>
          </p:nvGraphicFramePr>
          <p:xfrm>
            <a:off x="5023" y="996"/>
            <a:ext cx="183" cy="234"/>
          </p:xfrm>
          <a:graphic>
            <a:graphicData uri="http://schemas.openxmlformats.org/presentationml/2006/ole">
              <mc:AlternateContent xmlns:mc="http://schemas.openxmlformats.org/markup-compatibility/2006">
                <mc:Choice xmlns:v="urn:schemas-microsoft-com:vml" Requires="v">
                  <p:oleObj spid="_x0000_s113798" name="Equation" r:id="rId25" imgW="190440" imgH="241200" progId="Equation.DSMT4">
                    <p:embed/>
                  </p:oleObj>
                </mc:Choice>
                <mc:Fallback>
                  <p:oleObj name="Equation" r:id="rId25" imgW="190440" imgH="241200" progId="Equation.DSMT4">
                    <p:embed/>
                    <p:pic>
                      <p:nvPicPr>
                        <p:cNvPr id="0" name=""/>
                        <p:cNvPicPr preferRelativeResize="0">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23" y="996"/>
                          <a:ext cx="183"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66620" name="Line 93"/>
            <p:cNvSpPr>
              <a:spLocks noChangeShapeType="1"/>
            </p:cNvSpPr>
            <p:nvPr/>
          </p:nvSpPr>
          <p:spPr bwMode="auto">
            <a:xfrm>
              <a:off x="5016" y="768"/>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21" name="Line 94"/>
            <p:cNvSpPr>
              <a:spLocks noChangeShapeType="1"/>
            </p:cNvSpPr>
            <p:nvPr/>
          </p:nvSpPr>
          <p:spPr bwMode="auto">
            <a:xfrm flipV="1">
              <a:off x="5016" y="1248"/>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622" name="Oval 95"/>
            <p:cNvSpPr>
              <a:spLocks noChangeAspect="1" noChangeArrowheads="1"/>
            </p:cNvSpPr>
            <p:nvPr/>
          </p:nvSpPr>
          <p:spPr bwMode="auto">
            <a:xfrm>
              <a:off x="4999" y="1663"/>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pSp>
      <p:graphicFrame>
        <p:nvGraphicFramePr>
          <p:cNvPr id="183392" name="Object 96"/>
          <p:cNvGraphicFramePr>
            <a:graphicFrameLocks noChangeAspect="1"/>
          </p:cNvGraphicFramePr>
          <p:nvPr>
            <p:extLst>
              <p:ext uri="{D42A27DB-BD31-4B8C-83A1-F6EECF244321}">
                <p14:modId xmlns:p14="http://schemas.microsoft.com/office/powerpoint/2010/main" val="54816552"/>
              </p:ext>
            </p:extLst>
          </p:nvPr>
        </p:nvGraphicFramePr>
        <p:xfrm>
          <a:off x="2832100" y="3841750"/>
          <a:ext cx="2763838" cy="457200"/>
        </p:xfrm>
        <a:graphic>
          <a:graphicData uri="http://schemas.openxmlformats.org/presentationml/2006/ole">
            <mc:AlternateContent xmlns:mc="http://schemas.openxmlformats.org/markup-compatibility/2006">
              <mc:Choice xmlns:v="urn:schemas-microsoft-com:vml" Requires="v">
                <p:oleObj spid="_x0000_s113799" name="Equation" r:id="rId27" imgW="1384200" imgH="228600" progId="Equation.DSMT4">
                  <p:embed/>
                </p:oleObj>
              </mc:Choice>
              <mc:Fallback>
                <p:oleObj name="Equation" r:id="rId27" imgW="1384200" imgH="228600" progId="Equation.DSMT4">
                  <p:embed/>
                  <p:pic>
                    <p:nvPicPr>
                      <p:cNvPr id="0" name=""/>
                      <p:cNvPicPr preferRelativeResize="0">
                        <a:picLocks noChangeAspect="1" noChangeArrowheads="1"/>
                      </p:cNvPicPr>
                      <p:nvPr/>
                    </p:nvPicPr>
                    <p:blipFill>
                      <a:blip r:embed="rId28"/>
                      <a:srcRect/>
                      <a:stretch>
                        <a:fillRect/>
                      </a:stretch>
                    </p:blipFill>
                    <p:spPr bwMode="auto">
                      <a:xfrm>
                        <a:off x="2832100" y="3841750"/>
                        <a:ext cx="276383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93" name="Object 97"/>
          <p:cNvGraphicFramePr>
            <a:graphicFrameLocks noChangeAspect="1"/>
          </p:cNvGraphicFramePr>
          <p:nvPr>
            <p:extLst>
              <p:ext uri="{D42A27DB-BD31-4B8C-83A1-F6EECF244321}">
                <p14:modId xmlns:p14="http://schemas.microsoft.com/office/powerpoint/2010/main" val="2919094662"/>
              </p:ext>
            </p:extLst>
          </p:nvPr>
        </p:nvGraphicFramePr>
        <p:xfrm>
          <a:off x="5905500" y="3676650"/>
          <a:ext cx="2127250" cy="787400"/>
        </p:xfrm>
        <a:graphic>
          <a:graphicData uri="http://schemas.openxmlformats.org/presentationml/2006/ole">
            <mc:AlternateContent xmlns:mc="http://schemas.openxmlformats.org/markup-compatibility/2006">
              <mc:Choice xmlns:v="urn:schemas-microsoft-com:vml" Requires="v">
                <p:oleObj spid="_x0000_s113800" name="Equation" r:id="rId29" imgW="1066680" imgH="393480" progId="Equation.DSMT4">
                  <p:embed/>
                </p:oleObj>
              </mc:Choice>
              <mc:Fallback>
                <p:oleObj name="Equation" r:id="rId29" imgW="1066680" imgH="393480" progId="Equation.DSMT4">
                  <p:embed/>
                  <p:pic>
                    <p:nvPicPr>
                      <p:cNvPr id="0" name=""/>
                      <p:cNvPicPr preferRelativeResize="0">
                        <a:picLocks noChangeAspect="1" noChangeArrowheads="1"/>
                      </p:cNvPicPr>
                      <p:nvPr/>
                    </p:nvPicPr>
                    <p:blipFill>
                      <a:blip r:embed="rId30"/>
                      <a:srcRect/>
                      <a:stretch>
                        <a:fillRect/>
                      </a:stretch>
                    </p:blipFill>
                    <p:spPr bwMode="auto">
                      <a:xfrm>
                        <a:off x="5905500" y="3676650"/>
                        <a:ext cx="212725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94" name="Object 98"/>
          <p:cNvGraphicFramePr>
            <a:graphicFrameLocks noChangeAspect="1"/>
          </p:cNvGraphicFramePr>
          <p:nvPr/>
        </p:nvGraphicFramePr>
        <p:xfrm>
          <a:off x="725488" y="4365625"/>
          <a:ext cx="1644650" cy="860425"/>
        </p:xfrm>
        <a:graphic>
          <a:graphicData uri="http://schemas.openxmlformats.org/presentationml/2006/ole">
            <mc:AlternateContent xmlns:mc="http://schemas.openxmlformats.org/markup-compatibility/2006">
              <mc:Choice xmlns:v="urn:schemas-microsoft-com:vml" Requires="v">
                <p:oleObj spid="_x0000_s113801" name="Equation" r:id="rId31" imgW="825480" imgH="431640" progId="Equation.DSMT4">
                  <p:embed/>
                </p:oleObj>
              </mc:Choice>
              <mc:Fallback>
                <p:oleObj name="Equation" r:id="rId31" imgW="825480" imgH="431640" progId="Equation.DSMT4">
                  <p:embed/>
                  <p:pic>
                    <p:nvPicPr>
                      <p:cNvPr id="0" name=""/>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25488" y="4365625"/>
                        <a:ext cx="1644650"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96" name="Object 100"/>
          <p:cNvGraphicFramePr>
            <a:graphicFrameLocks noChangeAspect="1"/>
          </p:cNvGraphicFramePr>
          <p:nvPr/>
        </p:nvGraphicFramePr>
        <p:xfrm>
          <a:off x="725488" y="5257800"/>
          <a:ext cx="482600" cy="458788"/>
        </p:xfrm>
        <a:graphic>
          <a:graphicData uri="http://schemas.openxmlformats.org/presentationml/2006/ole">
            <mc:AlternateContent xmlns:mc="http://schemas.openxmlformats.org/markup-compatibility/2006">
              <mc:Choice xmlns:v="urn:schemas-microsoft-com:vml" Requires="v">
                <p:oleObj spid="_x0000_s113802" name="Equation" r:id="rId33" imgW="241200" imgH="228600" progId="Equation.DSMT4">
                  <p:embed/>
                </p:oleObj>
              </mc:Choice>
              <mc:Fallback>
                <p:oleObj name="Equation" r:id="rId33" imgW="241200" imgH="228600" progId="Equation.DSMT4">
                  <p:embed/>
                  <p:pic>
                    <p:nvPicPr>
                      <p:cNvPr id="0" name=""/>
                      <p:cNvPicPr preferRelativeResize="0">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25488" y="5257800"/>
                        <a:ext cx="482600"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397" name="Text Box 101"/>
          <p:cNvSpPr txBox="1">
            <a:spLocks noChangeArrowheads="1"/>
          </p:cNvSpPr>
          <p:nvPr/>
        </p:nvSpPr>
        <p:spPr bwMode="auto">
          <a:xfrm>
            <a:off x="1149350" y="5284788"/>
            <a:ext cx="4986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由手册查，一般约为几</a:t>
            </a:r>
            <a:r>
              <a:rPr kumimoji="1" lang="en-US" altLang="zh-CN"/>
              <a:t>~</a:t>
            </a:r>
            <a:r>
              <a:rPr kumimoji="1" lang="zh-CN" altLang="en-US"/>
              <a:t>十几皮法。</a:t>
            </a:r>
            <a:endParaRPr kumimoji="1" lang="en-US" altLang="zh-CN"/>
          </a:p>
        </p:txBody>
      </p:sp>
      <p:graphicFrame>
        <p:nvGraphicFramePr>
          <p:cNvPr id="183399" name="Object 103"/>
          <p:cNvGraphicFramePr>
            <a:graphicFrameLocks noChangeAspect="1"/>
          </p:cNvGraphicFramePr>
          <p:nvPr/>
        </p:nvGraphicFramePr>
        <p:xfrm>
          <a:off x="712788" y="5792788"/>
          <a:ext cx="355600" cy="457200"/>
        </p:xfrm>
        <a:graphic>
          <a:graphicData uri="http://schemas.openxmlformats.org/presentationml/2006/ole">
            <mc:AlternateContent xmlns:mc="http://schemas.openxmlformats.org/markup-compatibility/2006">
              <mc:Choice xmlns:v="urn:schemas-microsoft-com:vml" Requires="v">
                <p:oleObj spid="_x0000_s113803" name="Equation" r:id="rId35" imgW="177480" imgH="228600" progId="Equation.DSMT4">
                  <p:embed/>
                </p:oleObj>
              </mc:Choice>
              <mc:Fallback>
                <p:oleObj name="Equation" r:id="rId35" imgW="177480" imgH="228600" progId="Equation.DSMT4">
                  <p:embed/>
                  <p:pic>
                    <p:nvPicPr>
                      <p:cNvPr id="0" name=""/>
                      <p:cNvPicPr preferRelativeResize="0">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2788" y="5792788"/>
                        <a:ext cx="355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400" name="Text Box 104"/>
          <p:cNvSpPr txBox="1">
            <a:spLocks noChangeArrowheads="1"/>
          </p:cNvSpPr>
          <p:nvPr/>
        </p:nvSpPr>
        <p:spPr bwMode="auto">
          <a:xfrm>
            <a:off x="1162050" y="5826125"/>
            <a:ext cx="414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为等效电阻，其值约</a:t>
            </a:r>
            <a:r>
              <a:rPr kumimoji="1" lang="en-US" altLang="zh-CN"/>
              <a:t>100k</a:t>
            </a:r>
            <a:r>
              <a:rPr kumimoji="1" lang="en-US" altLang="zh-CN">
                <a:sym typeface="Symbol" pitchFamily="18" charset="2"/>
              </a:rPr>
              <a:t></a:t>
            </a:r>
            <a:r>
              <a:rPr kumimoji="1" lang="zh-CN" altLang="en-US">
                <a:sym typeface="Symbol" pitchFamily="18" charset="2"/>
              </a:rPr>
              <a:t>。</a:t>
            </a:r>
            <a:endParaRPr kumimoji="1" lang="en-US" altLang="zh-CN"/>
          </a:p>
        </p:txBody>
      </p:sp>
      <p:graphicFrame>
        <p:nvGraphicFramePr>
          <p:cNvPr id="183401" name="Object 105"/>
          <p:cNvGraphicFramePr>
            <a:graphicFrameLocks noChangeAspect="1"/>
          </p:cNvGraphicFramePr>
          <p:nvPr>
            <p:extLst>
              <p:ext uri="{D42A27DB-BD31-4B8C-83A1-F6EECF244321}">
                <p14:modId xmlns:p14="http://schemas.microsoft.com/office/powerpoint/2010/main" val="857668295"/>
              </p:ext>
            </p:extLst>
          </p:nvPr>
        </p:nvGraphicFramePr>
        <p:xfrm>
          <a:off x="703263" y="3849687"/>
          <a:ext cx="1619250" cy="482600"/>
        </p:xfrm>
        <a:graphic>
          <a:graphicData uri="http://schemas.openxmlformats.org/presentationml/2006/ole">
            <mc:AlternateContent xmlns:mc="http://schemas.openxmlformats.org/markup-compatibility/2006">
              <mc:Choice xmlns:v="urn:schemas-microsoft-com:vml" Requires="v">
                <p:oleObj spid="_x0000_s113804" name="Equation" r:id="rId37" imgW="812520" imgH="241200" progId="Equation.DSMT4">
                  <p:embed/>
                </p:oleObj>
              </mc:Choice>
              <mc:Fallback>
                <p:oleObj name="Equation" r:id="rId37" imgW="812520" imgH="241200" progId="Equation.DSMT4">
                  <p:embed/>
                  <p:pic>
                    <p:nvPicPr>
                      <p:cNvPr id="0" name=""/>
                      <p:cNvPicPr preferRelativeResize="0">
                        <a:picLocks noChangeAspect="1" noChangeArrowheads="1"/>
                      </p:cNvPicPr>
                      <p:nvPr/>
                    </p:nvPicPr>
                    <p:blipFill>
                      <a:blip r:embed="rId38"/>
                      <a:srcRect/>
                      <a:stretch>
                        <a:fillRect/>
                      </a:stretch>
                    </p:blipFill>
                    <p:spPr bwMode="auto">
                      <a:xfrm>
                        <a:off x="703263" y="3849687"/>
                        <a:ext cx="16192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402" name="Object 106"/>
          <p:cNvGraphicFramePr>
            <a:graphicFrameLocks noChangeAspect="1"/>
          </p:cNvGraphicFramePr>
          <p:nvPr/>
        </p:nvGraphicFramePr>
        <p:xfrm>
          <a:off x="6134100" y="4443413"/>
          <a:ext cx="1268413" cy="963612"/>
        </p:xfrm>
        <a:graphic>
          <a:graphicData uri="http://schemas.openxmlformats.org/presentationml/2006/ole">
            <mc:AlternateContent xmlns:mc="http://schemas.openxmlformats.org/markup-compatibility/2006">
              <mc:Choice xmlns:v="urn:schemas-microsoft-com:vml" Requires="v">
                <p:oleObj spid="_x0000_s113805" name="Equation" r:id="rId39" imgW="583920" imgH="444240" progId="Equation.DSMT4">
                  <p:embed/>
                </p:oleObj>
              </mc:Choice>
              <mc:Fallback>
                <p:oleObj name="Equation" r:id="rId39" imgW="583920" imgH="444240" progId="Equation.DSMT4">
                  <p:embed/>
                  <p:pic>
                    <p:nvPicPr>
                      <p:cNvPr id="0" name=""/>
                      <p:cNvPicPr preferRelativeResize="0">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134100" y="4443413"/>
                        <a:ext cx="1268413" cy="96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403" name="Object 107"/>
          <p:cNvGraphicFramePr>
            <a:graphicFrameLocks noChangeAspect="1"/>
          </p:cNvGraphicFramePr>
          <p:nvPr/>
        </p:nvGraphicFramePr>
        <p:xfrm>
          <a:off x="6145213" y="5354638"/>
          <a:ext cx="1212850" cy="936625"/>
        </p:xfrm>
        <a:graphic>
          <a:graphicData uri="http://schemas.openxmlformats.org/presentationml/2006/ole">
            <mc:AlternateContent xmlns:mc="http://schemas.openxmlformats.org/markup-compatibility/2006">
              <mc:Choice xmlns:v="urn:schemas-microsoft-com:vml" Requires="v">
                <p:oleObj spid="_x0000_s113806" name="Equation" r:id="rId41" imgW="558720" imgH="431640" progId="Equation.DSMT4">
                  <p:embed/>
                </p:oleObj>
              </mc:Choice>
              <mc:Fallback>
                <p:oleObj name="Equation" r:id="rId41" imgW="558720" imgH="431640" progId="Equation.DSMT4">
                  <p:embed/>
                  <p:pic>
                    <p:nvPicPr>
                      <p:cNvPr id="0" name=""/>
                      <p:cNvPicPr preferRelativeResize="0">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145213" y="5354638"/>
                        <a:ext cx="121285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3404" name="AutoShape 108"/>
          <p:cNvSpPr>
            <a:spLocks noChangeArrowheads="1"/>
          </p:cNvSpPr>
          <p:nvPr/>
        </p:nvSpPr>
        <p:spPr bwMode="auto">
          <a:xfrm>
            <a:off x="4113213" y="2411413"/>
            <a:ext cx="1155700" cy="280987"/>
          </a:xfrm>
          <a:prstGeom prst="rightArrow">
            <a:avLst>
              <a:gd name="adj1" fmla="val 50000"/>
              <a:gd name="adj2" fmla="val 102825"/>
            </a:avLst>
          </a:prstGeom>
          <a:solidFill>
            <a:schemeClr val="accent1"/>
          </a:solidFill>
          <a:ln w="952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aphicFrame>
        <p:nvGraphicFramePr>
          <p:cNvPr id="108" name="Object 105"/>
          <p:cNvGraphicFramePr>
            <a:graphicFrameLocks noChangeAspect="1"/>
          </p:cNvGraphicFramePr>
          <p:nvPr>
            <p:extLst>
              <p:ext uri="{D42A27DB-BD31-4B8C-83A1-F6EECF244321}">
                <p14:modId xmlns:p14="http://schemas.microsoft.com/office/powerpoint/2010/main" val="1535623260"/>
              </p:ext>
            </p:extLst>
          </p:nvPr>
        </p:nvGraphicFramePr>
        <p:xfrm>
          <a:off x="6592888" y="808038"/>
          <a:ext cx="1619250" cy="863600"/>
        </p:xfrm>
        <a:graphic>
          <a:graphicData uri="http://schemas.openxmlformats.org/presentationml/2006/ole">
            <mc:AlternateContent xmlns:mc="http://schemas.openxmlformats.org/markup-compatibility/2006">
              <mc:Choice xmlns:v="urn:schemas-microsoft-com:vml" Requires="v">
                <p:oleObj spid="_x0000_s113807" name="Equation" r:id="rId43" imgW="812520" imgH="431640" progId="Equation.DSMT4">
                  <p:embed/>
                </p:oleObj>
              </mc:Choice>
              <mc:Fallback>
                <p:oleObj name="Equation" r:id="rId43" imgW="812520" imgH="431640" progId="Equation.DSMT4">
                  <p:embed/>
                  <p:pic>
                    <p:nvPicPr>
                      <p:cNvPr id="183401" name="Object 105"/>
                      <p:cNvPicPr preferRelativeResize="0">
                        <a:picLocks noChangeAspect="1" noChangeArrowheads="1"/>
                      </p:cNvPicPr>
                      <p:nvPr/>
                    </p:nvPicPr>
                    <p:blipFill>
                      <a:blip r:embed="rId44"/>
                      <a:srcRect/>
                      <a:stretch>
                        <a:fillRect/>
                      </a:stretch>
                    </p:blipFill>
                    <p:spPr bwMode="auto">
                      <a:xfrm>
                        <a:off x="6592888" y="808038"/>
                        <a:ext cx="1619250" cy="863600"/>
                      </a:xfrm>
                      <a:prstGeom prst="rect">
                        <a:avLst/>
                      </a:prstGeom>
                      <a:noFill/>
                      <a:ln w="28575">
                        <a:solidFill>
                          <a:srgbClr val="FF0000"/>
                        </a:solidFill>
                      </a:ln>
                      <a:extLst/>
                    </p:spPr>
                  </p:pic>
                </p:oleObj>
              </mc:Fallback>
            </mc:AlternateContent>
          </a:graphicData>
        </a:graphic>
      </p:graphicFrame>
    </p:spTree>
    <p:extLst>
      <p:ext uri="{BB962C8B-B14F-4D97-AF65-F5344CB8AC3E}">
        <p14:creationId xmlns:p14="http://schemas.microsoft.com/office/powerpoint/2010/main" val="3413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wipe(left)">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3404"/>
                                        </p:tgtEl>
                                        <p:attrNameLst>
                                          <p:attrName>style.visibility</p:attrName>
                                        </p:attrNameLst>
                                      </p:cBhvr>
                                      <p:to>
                                        <p:strVal val="visible"/>
                                      </p:to>
                                    </p:set>
                                    <p:animEffect transition="in" filter="wipe(left)">
                                      <p:cBhvr>
                                        <p:cTn id="17" dur="500"/>
                                        <p:tgtEl>
                                          <p:spTgt spid="183404"/>
                                        </p:tgtEl>
                                      </p:cBhvr>
                                    </p:animEffect>
                                  </p:childTnLst>
                                </p:cTn>
                              </p:par>
                            </p:childTnLst>
                          </p:cTn>
                        </p:par>
                        <p:par>
                          <p:cTn id="18" fill="hold">
                            <p:stCondLst>
                              <p:cond delay="500"/>
                            </p:stCondLst>
                            <p:childTnLst>
                              <p:par>
                                <p:cTn id="19" presetID="12" presetClass="entr" presetSubtype="2"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Righ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83401"/>
                                        </p:tgtEl>
                                        <p:attrNameLst>
                                          <p:attrName>style.visibility</p:attrName>
                                        </p:attrNameLst>
                                      </p:cBhvr>
                                      <p:to>
                                        <p:strVal val="visible"/>
                                      </p:to>
                                    </p:set>
                                    <p:animEffect transition="in" filter="wipe(left)">
                                      <p:cBhvr>
                                        <p:cTn id="26" dur="500"/>
                                        <p:tgtEl>
                                          <p:spTgt spid="18340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83392"/>
                                        </p:tgtEl>
                                        <p:attrNameLst>
                                          <p:attrName>style.visibility</p:attrName>
                                        </p:attrNameLst>
                                      </p:cBhvr>
                                      <p:to>
                                        <p:strVal val="visible"/>
                                      </p:to>
                                    </p:set>
                                    <p:animEffect transition="in" filter="wipe(left)">
                                      <p:cBhvr>
                                        <p:cTn id="31" dur="500"/>
                                        <p:tgtEl>
                                          <p:spTgt spid="18339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83393"/>
                                        </p:tgtEl>
                                        <p:attrNameLst>
                                          <p:attrName>style.visibility</p:attrName>
                                        </p:attrNameLst>
                                      </p:cBhvr>
                                      <p:to>
                                        <p:strVal val="visible"/>
                                      </p:to>
                                    </p:set>
                                    <p:animEffect transition="in" filter="wipe(left)">
                                      <p:cBhvr>
                                        <p:cTn id="36" dur="500"/>
                                        <p:tgtEl>
                                          <p:spTgt spid="18339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83402"/>
                                        </p:tgtEl>
                                        <p:attrNameLst>
                                          <p:attrName>style.visibility</p:attrName>
                                        </p:attrNameLst>
                                      </p:cBhvr>
                                      <p:to>
                                        <p:strVal val="visible"/>
                                      </p:to>
                                    </p:set>
                                    <p:animEffect transition="in" filter="wipe(left)">
                                      <p:cBhvr>
                                        <p:cTn id="41" dur="500"/>
                                        <p:tgtEl>
                                          <p:spTgt spid="18340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3403"/>
                                        </p:tgtEl>
                                        <p:attrNameLst>
                                          <p:attrName>style.visibility</p:attrName>
                                        </p:attrNameLst>
                                      </p:cBhvr>
                                      <p:to>
                                        <p:strVal val="visible"/>
                                      </p:to>
                                    </p:set>
                                    <p:animEffect transition="in" filter="wipe(left)">
                                      <p:cBhvr>
                                        <p:cTn id="46" dur="500"/>
                                        <p:tgtEl>
                                          <p:spTgt spid="18340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83394"/>
                                        </p:tgtEl>
                                        <p:attrNameLst>
                                          <p:attrName>style.visibility</p:attrName>
                                        </p:attrNameLst>
                                      </p:cBhvr>
                                      <p:to>
                                        <p:strVal val="visible"/>
                                      </p:to>
                                    </p:set>
                                    <p:animEffect transition="in" filter="wipe(left)">
                                      <p:cBhvr>
                                        <p:cTn id="51" dur="500"/>
                                        <p:tgtEl>
                                          <p:spTgt spid="18339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83396"/>
                                        </p:tgtEl>
                                        <p:attrNameLst>
                                          <p:attrName>style.visibility</p:attrName>
                                        </p:attrNameLst>
                                      </p:cBhvr>
                                      <p:to>
                                        <p:strVal val="visible"/>
                                      </p:to>
                                    </p:set>
                                    <p:animEffect transition="in" filter="wipe(left)">
                                      <p:cBhvr>
                                        <p:cTn id="56" dur="500"/>
                                        <p:tgtEl>
                                          <p:spTgt spid="183396"/>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83397"/>
                                        </p:tgtEl>
                                        <p:attrNameLst>
                                          <p:attrName>style.visibility</p:attrName>
                                        </p:attrNameLst>
                                      </p:cBhvr>
                                      <p:to>
                                        <p:strVal val="visible"/>
                                      </p:to>
                                    </p:set>
                                    <p:animEffect transition="in" filter="wipe(left)">
                                      <p:cBhvr>
                                        <p:cTn id="60" dur="500"/>
                                        <p:tgtEl>
                                          <p:spTgt spid="18339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83399"/>
                                        </p:tgtEl>
                                        <p:attrNameLst>
                                          <p:attrName>style.visibility</p:attrName>
                                        </p:attrNameLst>
                                      </p:cBhvr>
                                      <p:to>
                                        <p:strVal val="visible"/>
                                      </p:to>
                                    </p:set>
                                  </p:childTnLst>
                                </p:cTn>
                              </p:par>
                            </p:childTnLst>
                          </p:cTn>
                        </p:par>
                        <p:par>
                          <p:cTn id="65" fill="hold">
                            <p:stCondLst>
                              <p:cond delay="0"/>
                            </p:stCondLst>
                            <p:childTnLst>
                              <p:par>
                                <p:cTn id="66" presetID="22" presetClass="entr" presetSubtype="8" fill="hold" grpId="0" nodeType="afterEffect">
                                  <p:stCondLst>
                                    <p:cond delay="0"/>
                                  </p:stCondLst>
                                  <p:childTnLst>
                                    <p:set>
                                      <p:cBhvr>
                                        <p:cTn id="67" dur="1" fill="hold">
                                          <p:stCondLst>
                                            <p:cond delay="0"/>
                                          </p:stCondLst>
                                        </p:cTn>
                                        <p:tgtEl>
                                          <p:spTgt spid="183400"/>
                                        </p:tgtEl>
                                        <p:attrNameLst>
                                          <p:attrName>style.visibility</p:attrName>
                                        </p:attrNameLst>
                                      </p:cBhvr>
                                      <p:to>
                                        <p:strVal val="visible"/>
                                      </p:to>
                                    </p:set>
                                    <p:animEffect transition="in" filter="wipe(left)">
                                      <p:cBhvr>
                                        <p:cTn id="68" dur="500"/>
                                        <p:tgtEl>
                                          <p:spTgt spid="183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97" grpId="0"/>
      <p:bldP spid="183400" grpId="0"/>
      <p:bldP spid="18340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6" name="Rectangle 2"/>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5</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116</a:t>
            </a:fld>
            <a:endParaRPr lang="zh-CN" altLang="en-US"/>
          </a:p>
        </p:txBody>
      </p:sp>
      <p:sp>
        <p:nvSpPr>
          <p:cNvPr id="182277" name="Text Box 5"/>
          <p:cNvSpPr txBox="1">
            <a:spLocks noChangeArrowheads="1"/>
          </p:cNvSpPr>
          <p:nvPr/>
        </p:nvSpPr>
        <p:spPr bwMode="auto">
          <a:xfrm>
            <a:off x="102194" y="960900"/>
            <a:ext cx="52325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dirty="0" smtClean="0"/>
              <a:t>2. </a:t>
            </a:r>
            <a:r>
              <a:rPr kumimoji="1" lang="zh-CN" altLang="en-US" sz="2800" dirty="0" smtClean="0"/>
              <a:t>场效应晶体管</a:t>
            </a:r>
            <a:r>
              <a:rPr kumimoji="1" lang="zh-CN" altLang="en-US" sz="2800" dirty="0"/>
              <a:t>的高频等效模型</a:t>
            </a:r>
          </a:p>
        </p:txBody>
      </p:sp>
      <p:pic>
        <p:nvPicPr>
          <p:cNvPr id="7" name="图片 6"/>
          <p:cNvPicPr>
            <a:picLocks noChangeAspect="1"/>
          </p:cNvPicPr>
          <p:nvPr/>
        </p:nvPicPr>
        <p:blipFill>
          <a:blip r:embed="rId3"/>
          <a:stretch>
            <a:fillRect/>
          </a:stretch>
        </p:blipFill>
        <p:spPr>
          <a:xfrm>
            <a:off x="228528" y="1611907"/>
            <a:ext cx="4352925" cy="2286000"/>
          </a:xfrm>
          <a:prstGeom prst="rect">
            <a:avLst/>
          </a:prstGeom>
        </p:spPr>
      </p:pic>
      <p:sp>
        <p:nvSpPr>
          <p:cNvPr id="114" name="AutoShape 108"/>
          <p:cNvSpPr>
            <a:spLocks noChangeArrowheads="1"/>
          </p:cNvSpPr>
          <p:nvPr/>
        </p:nvSpPr>
        <p:spPr bwMode="auto">
          <a:xfrm>
            <a:off x="1793759" y="4184457"/>
            <a:ext cx="1155700" cy="280987"/>
          </a:xfrm>
          <a:prstGeom prst="rightArrow">
            <a:avLst>
              <a:gd name="adj1" fmla="val 50000"/>
              <a:gd name="adj2" fmla="val 102825"/>
            </a:avLst>
          </a:prstGeom>
          <a:solidFill>
            <a:schemeClr val="accent1"/>
          </a:solidFill>
          <a:ln w="952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9" name="矩形 8"/>
          <p:cNvSpPr/>
          <p:nvPr/>
        </p:nvSpPr>
        <p:spPr>
          <a:xfrm>
            <a:off x="1510401" y="4740843"/>
            <a:ext cx="1620957" cy="461665"/>
          </a:xfrm>
          <a:prstGeom prst="rect">
            <a:avLst/>
          </a:prstGeom>
        </p:spPr>
        <p:txBody>
          <a:bodyPr wrap="none">
            <a:spAutoFit/>
          </a:bodyPr>
          <a:lstStyle/>
          <a:p>
            <a:pPr eaLnBrk="1" hangingPunct="1"/>
            <a:r>
              <a:rPr lang="en-US" altLang="zh-CN" dirty="0" smtClean="0">
                <a:ea typeface="宋体" charset="-122"/>
              </a:rPr>
              <a:t>Miller</a:t>
            </a:r>
            <a:r>
              <a:rPr lang="zh-CN" altLang="en-US" dirty="0" smtClean="0">
                <a:ea typeface="宋体" charset="-122"/>
              </a:rPr>
              <a:t>等效</a:t>
            </a:r>
            <a:endParaRPr lang="zh-CN" altLang="en-US" dirty="0">
              <a:ea typeface="宋体" charset="-122"/>
            </a:endParaRPr>
          </a:p>
        </p:txBody>
      </p:sp>
      <p:grpSp>
        <p:nvGrpSpPr>
          <p:cNvPr id="116" name="Group 49"/>
          <p:cNvGrpSpPr>
            <a:grpSpLocks/>
          </p:cNvGrpSpPr>
          <p:nvPr/>
        </p:nvGrpSpPr>
        <p:grpSpPr bwMode="auto">
          <a:xfrm>
            <a:off x="3725558" y="4047749"/>
            <a:ext cx="3727450" cy="1847851"/>
            <a:chOff x="3297" y="606"/>
            <a:chExt cx="2348" cy="1164"/>
          </a:xfrm>
        </p:grpSpPr>
        <p:sp>
          <p:nvSpPr>
            <p:cNvPr id="118" name="Rectangle 51"/>
            <p:cNvSpPr>
              <a:spLocks noChangeArrowheads="1"/>
            </p:cNvSpPr>
            <p:nvPr/>
          </p:nvSpPr>
          <p:spPr bwMode="auto">
            <a:xfrm rot="5400000">
              <a:off x="3791" y="1165"/>
              <a:ext cx="193" cy="68"/>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119" name="Rectangle 52"/>
            <p:cNvSpPr>
              <a:spLocks noChangeArrowheads="1"/>
            </p:cNvSpPr>
            <p:nvPr/>
          </p:nvSpPr>
          <p:spPr bwMode="auto">
            <a:xfrm rot="5400000">
              <a:off x="5199" y="1166"/>
              <a:ext cx="193" cy="68"/>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120" name="Group 53"/>
            <p:cNvGrpSpPr>
              <a:grpSpLocks/>
            </p:cNvGrpSpPr>
            <p:nvPr/>
          </p:nvGrpSpPr>
          <p:grpSpPr bwMode="auto">
            <a:xfrm>
              <a:off x="4080" y="1200"/>
              <a:ext cx="144" cy="42"/>
              <a:chOff x="1776" y="2544"/>
              <a:chExt cx="144" cy="42"/>
            </a:xfrm>
          </p:grpSpPr>
          <p:sp>
            <p:nvSpPr>
              <p:cNvPr id="161" name="Line 54"/>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2" name="Line 55"/>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21" name="Group 56"/>
            <p:cNvGrpSpPr>
              <a:grpSpLocks/>
            </p:cNvGrpSpPr>
            <p:nvPr/>
          </p:nvGrpSpPr>
          <p:grpSpPr bwMode="auto">
            <a:xfrm rot="10800000">
              <a:off x="4944" y="1206"/>
              <a:ext cx="144" cy="42"/>
              <a:chOff x="1776" y="2544"/>
              <a:chExt cx="144" cy="42"/>
            </a:xfrm>
          </p:grpSpPr>
          <p:sp>
            <p:nvSpPr>
              <p:cNvPr id="159" name="Line 57"/>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0" name="Line 58"/>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2" name="Line 59"/>
            <p:cNvSpPr>
              <a:spLocks noChangeShapeType="1"/>
            </p:cNvSpPr>
            <p:nvPr/>
          </p:nvSpPr>
          <p:spPr bwMode="auto">
            <a:xfrm>
              <a:off x="3478" y="76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 name="Line 60"/>
            <p:cNvSpPr>
              <a:spLocks noChangeShapeType="1"/>
            </p:cNvSpPr>
            <p:nvPr/>
          </p:nvSpPr>
          <p:spPr bwMode="auto">
            <a:xfrm>
              <a:off x="3714" y="768"/>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 name="Line 61"/>
            <p:cNvSpPr>
              <a:spLocks noChangeShapeType="1"/>
            </p:cNvSpPr>
            <p:nvPr/>
          </p:nvSpPr>
          <p:spPr bwMode="auto">
            <a:xfrm>
              <a:off x="3888" y="768"/>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5" name="Line 62"/>
            <p:cNvSpPr>
              <a:spLocks noChangeShapeType="1"/>
            </p:cNvSpPr>
            <p:nvPr/>
          </p:nvSpPr>
          <p:spPr bwMode="auto">
            <a:xfrm>
              <a:off x="4146" y="768"/>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6" name="Line 63"/>
            <p:cNvSpPr>
              <a:spLocks noChangeShapeType="1"/>
            </p:cNvSpPr>
            <p:nvPr/>
          </p:nvSpPr>
          <p:spPr bwMode="auto">
            <a:xfrm>
              <a:off x="3483" y="1677"/>
              <a:ext cx="2037"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27" name="Line 64"/>
            <p:cNvSpPr>
              <a:spLocks noChangeShapeType="1"/>
            </p:cNvSpPr>
            <p:nvPr/>
          </p:nvSpPr>
          <p:spPr bwMode="auto">
            <a:xfrm flipV="1">
              <a:off x="3888" y="1296"/>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 name="Line 65"/>
            <p:cNvSpPr>
              <a:spLocks noChangeShapeType="1"/>
            </p:cNvSpPr>
            <p:nvPr/>
          </p:nvSpPr>
          <p:spPr bwMode="auto">
            <a:xfrm flipV="1">
              <a:off x="4146" y="1248"/>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 name="Oval 66"/>
            <p:cNvSpPr>
              <a:spLocks noChangeAspect="1" noChangeArrowheads="1"/>
            </p:cNvSpPr>
            <p:nvPr/>
          </p:nvSpPr>
          <p:spPr bwMode="auto">
            <a:xfrm>
              <a:off x="3876" y="756"/>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30" name="Oval 67"/>
            <p:cNvSpPr>
              <a:spLocks noChangeAspect="1" noChangeArrowheads="1"/>
            </p:cNvSpPr>
            <p:nvPr/>
          </p:nvSpPr>
          <p:spPr bwMode="auto">
            <a:xfrm>
              <a:off x="3876" y="1669"/>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31" name="Oval 68"/>
            <p:cNvSpPr>
              <a:spLocks noChangeAspect="1" noChangeArrowheads="1"/>
            </p:cNvSpPr>
            <p:nvPr/>
          </p:nvSpPr>
          <p:spPr bwMode="auto">
            <a:xfrm>
              <a:off x="4134" y="1669"/>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pSp>
          <p:nvGrpSpPr>
            <p:cNvPr id="132" name="Group 69"/>
            <p:cNvGrpSpPr>
              <a:grpSpLocks/>
            </p:cNvGrpSpPr>
            <p:nvPr/>
          </p:nvGrpSpPr>
          <p:grpSpPr bwMode="auto">
            <a:xfrm>
              <a:off x="4614" y="1098"/>
              <a:ext cx="96" cy="240"/>
              <a:chOff x="720" y="2502"/>
              <a:chExt cx="96" cy="240"/>
            </a:xfrm>
          </p:grpSpPr>
          <p:sp>
            <p:nvSpPr>
              <p:cNvPr id="157" name="AutoShape 70"/>
              <p:cNvSpPr>
                <a:spLocks noChangeArrowheads="1"/>
              </p:cNvSpPr>
              <p:nvPr/>
            </p:nvSpPr>
            <p:spPr bwMode="auto">
              <a:xfrm>
                <a:off x="720" y="2502"/>
                <a:ext cx="96" cy="240"/>
              </a:xfrm>
              <a:prstGeom prst="flowChartDecision">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158" name="Line 71"/>
              <p:cNvSpPr>
                <a:spLocks noChangeShapeType="1"/>
              </p:cNvSpPr>
              <p:nvPr/>
            </p:nvSpPr>
            <p:spPr bwMode="auto">
              <a:xfrm>
                <a:off x="720" y="262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3" name="Line 72"/>
            <p:cNvSpPr>
              <a:spLocks noChangeShapeType="1"/>
            </p:cNvSpPr>
            <p:nvPr/>
          </p:nvSpPr>
          <p:spPr bwMode="auto">
            <a:xfrm>
              <a:off x="4662" y="768"/>
              <a:ext cx="8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 name="Line 73"/>
            <p:cNvSpPr>
              <a:spLocks noChangeShapeType="1"/>
            </p:cNvSpPr>
            <p:nvPr/>
          </p:nvSpPr>
          <p:spPr bwMode="auto">
            <a:xfrm>
              <a:off x="4662" y="768"/>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5" name="Line 74"/>
            <p:cNvSpPr>
              <a:spLocks noChangeShapeType="1"/>
            </p:cNvSpPr>
            <p:nvPr/>
          </p:nvSpPr>
          <p:spPr bwMode="auto">
            <a:xfrm flipV="1">
              <a:off x="4662" y="1344"/>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6" name="Line 75"/>
            <p:cNvSpPr>
              <a:spLocks noChangeShapeType="1"/>
            </p:cNvSpPr>
            <p:nvPr/>
          </p:nvSpPr>
          <p:spPr bwMode="auto">
            <a:xfrm>
              <a:off x="5297" y="768"/>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7" name="Line 76"/>
            <p:cNvSpPr>
              <a:spLocks noChangeShapeType="1"/>
            </p:cNvSpPr>
            <p:nvPr/>
          </p:nvSpPr>
          <p:spPr bwMode="auto">
            <a:xfrm flipV="1">
              <a:off x="5297" y="1296"/>
              <a:ext cx="0"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8" name="Oval 77"/>
            <p:cNvSpPr>
              <a:spLocks noChangeAspect="1" noChangeArrowheads="1"/>
            </p:cNvSpPr>
            <p:nvPr/>
          </p:nvSpPr>
          <p:spPr bwMode="auto">
            <a:xfrm>
              <a:off x="5005" y="756"/>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39" name="Oval 78"/>
            <p:cNvSpPr>
              <a:spLocks noChangeAspect="1" noChangeArrowheads="1"/>
            </p:cNvSpPr>
            <p:nvPr/>
          </p:nvSpPr>
          <p:spPr bwMode="auto">
            <a:xfrm>
              <a:off x="4650" y="1669"/>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40" name="Oval 79"/>
            <p:cNvSpPr>
              <a:spLocks noChangeAspect="1" noChangeArrowheads="1"/>
            </p:cNvSpPr>
            <p:nvPr/>
          </p:nvSpPr>
          <p:spPr bwMode="auto">
            <a:xfrm>
              <a:off x="5285" y="756"/>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41" name="Oval 80"/>
            <p:cNvSpPr>
              <a:spLocks noChangeAspect="1" noChangeArrowheads="1"/>
            </p:cNvSpPr>
            <p:nvPr/>
          </p:nvSpPr>
          <p:spPr bwMode="auto">
            <a:xfrm>
              <a:off x="5287" y="1669"/>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42" name="Line 81"/>
            <p:cNvSpPr>
              <a:spLocks noChangeShapeType="1"/>
            </p:cNvSpPr>
            <p:nvPr/>
          </p:nvSpPr>
          <p:spPr bwMode="auto">
            <a:xfrm>
              <a:off x="4752" y="110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 name="Text Box 83"/>
            <p:cNvSpPr txBox="1">
              <a:spLocks noChangeArrowheads="1"/>
            </p:cNvSpPr>
            <p:nvPr/>
          </p:nvSpPr>
          <p:spPr bwMode="auto">
            <a:xfrm>
              <a:off x="3297" y="606"/>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dirty="0" smtClean="0">
                  <a:ea typeface="宋体" charset="-122"/>
                </a:rPr>
                <a:t>g</a:t>
              </a:r>
              <a:endParaRPr kumimoji="1" lang="en-US" altLang="zh-CN" sz="1800" dirty="0">
                <a:latin typeface="Tahoma" pitchFamily="34" charset="0"/>
                <a:ea typeface="宋体" charset="-122"/>
              </a:endParaRPr>
            </a:p>
          </p:txBody>
        </p:sp>
        <p:sp>
          <p:nvSpPr>
            <p:cNvPr id="145" name="Text Box 84"/>
            <p:cNvSpPr txBox="1">
              <a:spLocks noChangeArrowheads="1"/>
            </p:cNvSpPr>
            <p:nvPr/>
          </p:nvSpPr>
          <p:spPr bwMode="auto">
            <a:xfrm>
              <a:off x="5424" y="624"/>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dirty="0" smtClean="0">
                  <a:ea typeface="宋体" charset="-122"/>
                </a:rPr>
                <a:t>d</a:t>
              </a:r>
              <a:endParaRPr kumimoji="1" lang="en-US" altLang="zh-CN" sz="1800" dirty="0">
                <a:latin typeface="Tahoma" pitchFamily="34" charset="0"/>
                <a:ea typeface="宋体" charset="-122"/>
              </a:endParaRPr>
            </a:p>
          </p:txBody>
        </p:sp>
        <p:sp>
          <p:nvSpPr>
            <p:cNvPr id="146" name="Text Box 85"/>
            <p:cNvSpPr txBox="1">
              <a:spLocks noChangeArrowheads="1"/>
            </p:cNvSpPr>
            <p:nvPr/>
          </p:nvSpPr>
          <p:spPr bwMode="auto">
            <a:xfrm>
              <a:off x="3347" y="1537"/>
              <a:ext cx="1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dirty="0" smtClean="0">
                  <a:ea typeface="宋体" charset="-122"/>
                </a:rPr>
                <a:t>s</a:t>
              </a:r>
              <a:endParaRPr kumimoji="1" lang="en-US" altLang="zh-CN" sz="1800" dirty="0">
                <a:latin typeface="Tahoma" pitchFamily="34" charset="0"/>
                <a:ea typeface="宋体" charset="-122"/>
              </a:endParaRPr>
            </a:p>
          </p:txBody>
        </p:sp>
        <p:sp>
          <p:nvSpPr>
            <p:cNvPr id="147" name="Text Box 86"/>
            <p:cNvSpPr txBox="1">
              <a:spLocks noChangeArrowheads="1"/>
            </p:cNvSpPr>
            <p:nvPr/>
          </p:nvSpPr>
          <p:spPr bwMode="auto">
            <a:xfrm>
              <a:off x="5472" y="1488"/>
              <a:ext cx="1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dirty="0" smtClean="0">
                  <a:ea typeface="宋体" charset="-122"/>
                </a:rPr>
                <a:t>s</a:t>
              </a:r>
              <a:endParaRPr kumimoji="1" lang="en-US" altLang="zh-CN" sz="1800" dirty="0">
                <a:latin typeface="Tahoma" pitchFamily="34" charset="0"/>
                <a:ea typeface="宋体" charset="-122"/>
              </a:endParaRPr>
            </a:p>
          </p:txBody>
        </p:sp>
        <p:graphicFrame>
          <p:nvGraphicFramePr>
            <p:cNvPr id="149" name="Object 88"/>
            <p:cNvGraphicFramePr>
              <a:graphicFrameLocks noChangeAspect="1"/>
            </p:cNvGraphicFramePr>
            <p:nvPr>
              <p:extLst>
                <p:ext uri="{D42A27DB-BD31-4B8C-83A1-F6EECF244321}">
                  <p14:modId xmlns:p14="http://schemas.microsoft.com/office/powerpoint/2010/main" val="3722220180"/>
                </p:ext>
              </p:extLst>
            </p:nvPr>
          </p:nvGraphicFramePr>
          <p:xfrm>
            <a:off x="3660" y="1050"/>
            <a:ext cx="187" cy="253"/>
          </p:xfrm>
          <a:graphic>
            <a:graphicData uri="http://schemas.openxmlformats.org/presentationml/2006/ole">
              <mc:AlternateContent xmlns:mc="http://schemas.openxmlformats.org/markup-compatibility/2006">
                <mc:Choice xmlns:v="urn:schemas-microsoft-com:vml" Requires="v">
                  <p:oleObj spid="_x0000_s109734" name="Equation" r:id="rId4" imgW="177480" imgH="241200" progId="Equation.DSMT4">
                    <p:embed/>
                  </p:oleObj>
                </mc:Choice>
                <mc:Fallback>
                  <p:oleObj name="Equation" r:id="rId4" imgW="177480" imgH="241200" progId="Equation.DSMT4">
                    <p:embed/>
                    <p:pic>
                      <p:nvPicPr>
                        <p:cNvPr id="0" name=""/>
                        <p:cNvPicPr preferRelativeResize="0">
                          <a:picLocks noChangeAspect="1" noChangeArrowheads="1"/>
                        </p:cNvPicPr>
                        <p:nvPr/>
                      </p:nvPicPr>
                      <p:blipFill>
                        <a:blip r:embed="rId5"/>
                        <a:srcRect/>
                        <a:stretch>
                          <a:fillRect/>
                        </a:stretch>
                      </p:blipFill>
                      <p:spPr bwMode="auto">
                        <a:xfrm>
                          <a:off x="3660" y="1050"/>
                          <a:ext cx="18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150" name="Object 89"/>
            <p:cNvGraphicFramePr>
              <a:graphicFrameLocks noChangeAspect="1"/>
            </p:cNvGraphicFramePr>
            <p:nvPr>
              <p:extLst>
                <p:ext uri="{D42A27DB-BD31-4B8C-83A1-F6EECF244321}">
                  <p14:modId xmlns:p14="http://schemas.microsoft.com/office/powerpoint/2010/main" val="3854227171"/>
                </p:ext>
              </p:extLst>
            </p:nvPr>
          </p:nvGraphicFramePr>
          <p:xfrm>
            <a:off x="5334" y="1104"/>
            <a:ext cx="186" cy="240"/>
          </p:xfrm>
          <a:graphic>
            <a:graphicData uri="http://schemas.openxmlformats.org/presentationml/2006/ole">
              <mc:AlternateContent xmlns:mc="http://schemas.openxmlformats.org/markup-compatibility/2006">
                <mc:Choice xmlns:v="urn:schemas-microsoft-com:vml" Requires="v">
                  <p:oleObj spid="_x0000_s109735" name="Equation" r:id="rId6" imgW="177480" imgH="228600" progId="Equation.DSMT4">
                    <p:embed/>
                  </p:oleObj>
                </mc:Choice>
                <mc:Fallback>
                  <p:oleObj name="Equation" r:id="rId6" imgW="177480" imgH="228600" progId="Equation.DSMT4">
                    <p:embed/>
                    <p:pic>
                      <p:nvPicPr>
                        <p:cNvPr id="0" name=""/>
                        <p:cNvPicPr preferRelativeResize="0">
                          <a:picLocks noChangeAspect="1" noChangeArrowheads="1"/>
                        </p:cNvPicPr>
                        <p:nvPr/>
                      </p:nvPicPr>
                      <p:blipFill>
                        <a:blip r:embed="rId7"/>
                        <a:srcRect/>
                        <a:stretch>
                          <a:fillRect/>
                        </a:stretch>
                      </p:blipFill>
                      <p:spPr bwMode="auto">
                        <a:xfrm>
                          <a:off x="5334" y="1104"/>
                          <a:ext cx="18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151" name="Object 90"/>
            <p:cNvGraphicFramePr>
              <a:graphicFrameLocks noChangeAspect="1"/>
            </p:cNvGraphicFramePr>
            <p:nvPr>
              <p:extLst>
                <p:ext uri="{D42A27DB-BD31-4B8C-83A1-F6EECF244321}">
                  <p14:modId xmlns:p14="http://schemas.microsoft.com/office/powerpoint/2010/main" val="2242878416"/>
                </p:ext>
              </p:extLst>
            </p:nvPr>
          </p:nvGraphicFramePr>
          <p:xfrm>
            <a:off x="4195" y="1200"/>
            <a:ext cx="159" cy="240"/>
          </p:xfrm>
          <a:graphic>
            <a:graphicData uri="http://schemas.openxmlformats.org/presentationml/2006/ole">
              <mc:AlternateContent xmlns:mc="http://schemas.openxmlformats.org/markup-compatibility/2006">
                <mc:Choice xmlns:v="urn:schemas-microsoft-com:vml" Requires="v">
                  <p:oleObj spid="_x0000_s109736" name="Equation" r:id="rId8" imgW="190440" imgH="228600" progId="Equation.DSMT4">
                    <p:embed/>
                  </p:oleObj>
                </mc:Choice>
                <mc:Fallback>
                  <p:oleObj name="Equation" r:id="rId8" imgW="190440" imgH="228600" progId="Equation.DSMT4">
                    <p:embed/>
                    <p:pic>
                      <p:nvPicPr>
                        <p:cNvPr id="0" name=""/>
                        <p:cNvPicPr preferRelativeResize="0">
                          <a:picLocks noChangeAspect="1" noChangeArrowheads="1"/>
                        </p:cNvPicPr>
                        <p:nvPr/>
                      </p:nvPicPr>
                      <p:blipFill>
                        <a:blip r:embed="rId9"/>
                        <a:srcRect/>
                        <a:stretch>
                          <a:fillRect/>
                        </a:stretch>
                      </p:blipFill>
                      <p:spPr bwMode="auto">
                        <a:xfrm>
                          <a:off x="4195" y="1200"/>
                          <a:ext cx="15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152" name="Object 91"/>
            <p:cNvGraphicFramePr>
              <a:graphicFrameLocks noChangeAspect="1"/>
            </p:cNvGraphicFramePr>
            <p:nvPr>
              <p:extLst>
                <p:ext uri="{D42A27DB-BD31-4B8C-83A1-F6EECF244321}">
                  <p14:modId xmlns:p14="http://schemas.microsoft.com/office/powerpoint/2010/main" val="2436768244"/>
                </p:ext>
              </p:extLst>
            </p:nvPr>
          </p:nvGraphicFramePr>
          <p:xfrm>
            <a:off x="4636" y="1343"/>
            <a:ext cx="386" cy="253"/>
          </p:xfrm>
          <a:graphic>
            <a:graphicData uri="http://schemas.openxmlformats.org/presentationml/2006/ole">
              <mc:AlternateContent xmlns:mc="http://schemas.openxmlformats.org/markup-compatibility/2006">
                <mc:Choice xmlns:v="urn:schemas-microsoft-com:vml" Requires="v">
                  <p:oleObj spid="_x0000_s109737" name="Equation" r:id="rId10" imgW="368280" imgH="241200" progId="Equation.DSMT4">
                    <p:embed/>
                  </p:oleObj>
                </mc:Choice>
                <mc:Fallback>
                  <p:oleObj name="Equation" r:id="rId10" imgW="368280" imgH="241200" progId="Equation.DSMT4">
                    <p:embed/>
                    <p:pic>
                      <p:nvPicPr>
                        <p:cNvPr id="0" name=""/>
                        <p:cNvPicPr preferRelativeResize="0">
                          <a:picLocks noChangeAspect="1" noChangeArrowheads="1"/>
                        </p:cNvPicPr>
                        <p:nvPr/>
                      </p:nvPicPr>
                      <p:blipFill>
                        <a:blip r:embed="rId11"/>
                        <a:srcRect/>
                        <a:stretch>
                          <a:fillRect/>
                        </a:stretch>
                      </p:blipFill>
                      <p:spPr bwMode="auto">
                        <a:xfrm>
                          <a:off x="4636" y="1343"/>
                          <a:ext cx="38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153" name="Object 92"/>
            <p:cNvGraphicFramePr>
              <a:graphicFrameLocks/>
            </p:cNvGraphicFramePr>
            <p:nvPr>
              <p:extLst>
                <p:ext uri="{D42A27DB-BD31-4B8C-83A1-F6EECF244321}">
                  <p14:modId xmlns:p14="http://schemas.microsoft.com/office/powerpoint/2010/main" val="1519810409"/>
                </p:ext>
              </p:extLst>
            </p:nvPr>
          </p:nvGraphicFramePr>
          <p:xfrm>
            <a:off x="5023" y="996"/>
            <a:ext cx="183" cy="234"/>
          </p:xfrm>
          <a:graphic>
            <a:graphicData uri="http://schemas.openxmlformats.org/presentationml/2006/ole">
              <mc:AlternateContent xmlns:mc="http://schemas.openxmlformats.org/markup-compatibility/2006">
                <mc:Choice xmlns:v="urn:schemas-microsoft-com:vml" Requires="v">
                  <p:oleObj spid="_x0000_s109738" name="Equation" r:id="rId12" imgW="190440" imgH="241200" progId="Equation.DSMT4">
                    <p:embed/>
                  </p:oleObj>
                </mc:Choice>
                <mc:Fallback>
                  <p:oleObj name="Equation" r:id="rId12" imgW="190440" imgH="241200" progId="Equation.DSMT4">
                    <p:embed/>
                    <p:pic>
                      <p:nvPicPr>
                        <p:cNvPr id="0" name=""/>
                        <p:cNvPicPr preferRelativeResize="0">
                          <a:picLocks noChangeArrowheads="1"/>
                        </p:cNvPicPr>
                        <p:nvPr/>
                      </p:nvPicPr>
                      <p:blipFill>
                        <a:blip r:embed="rId13"/>
                        <a:srcRect/>
                        <a:stretch>
                          <a:fillRect/>
                        </a:stretch>
                      </p:blipFill>
                      <p:spPr bwMode="auto">
                        <a:xfrm>
                          <a:off x="5023" y="996"/>
                          <a:ext cx="183"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154" name="Line 93"/>
            <p:cNvSpPr>
              <a:spLocks noChangeShapeType="1"/>
            </p:cNvSpPr>
            <p:nvPr/>
          </p:nvSpPr>
          <p:spPr bwMode="auto">
            <a:xfrm>
              <a:off x="5016" y="768"/>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5" name="Line 94"/>
            <p:cNvSpPr>
              <a:spLocks noChangeShapeType="1"/>
            </p:cNvSpPr>
            <p:nvPr/>
          </p:nvSpPr>
          <p:spPr bwMode="auto">
            <a:xfrm flipV="1">
              <a:off x="5016" y="1248"/>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6" name="Oval 95"/>
            <p:cNvSpPr>
              <a:spLocks noChangeAspect="1" noChangeArrowheads="1"/>
            </p:cNvSpPr>
            <p:nvPr/>
          </p:nvSpPr>
          <p:spPr bwMode="auto">
            <a:xfrm>
              <a:off x="4999" y="1663"/>
              <a:ext cx="23" cy="23"/>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pSp>
      <p:graphicFrame>
        <p:nvGraphicFramePr>
          <p:cNvPr id="163" name="Object 96"/>
          <p:cNvGraphicFramePr>
            <a:graphicFrameLocks noChangeAspect="1"/>
          </p:cNvGraphicFramePr>
          <p:nvPr>
            <p:extLst>
              <p:ext uri="{D42A27DB-BD31-4B8C-83A1-F6EECF244321}">
                <p14:modId xmlns:p14="http://schemas.microsoft.com/office/powerpoint/2010/main" val="3828784769"/>
              </p:ext>
            </p:extLst>
          </p:nvPr>
        </p:nvGraphicFramePr>
        <p:xfrm>
          <a:off x="5000625" y="2022475"/>
          <a:ext cx="3903663" cy="695325"/>
        </p:xfrm>
        <a:graphic>
          <a:graphicData uri="http://schemas.openxmlformats.org/presentationml/2006/ole">
            <mc:AlternateContent xmlns:mc="http://schemas.openxmlformats.org/markup-compatibility/2006">
              <mc:Choice xmlns:v="urn:schemas-microsoft-com:vml" Requires="v">
                <p:oleObj spid="_x0000_s109739" name="Equation" r:id="rId14" imgW="1358640" imgH="241200" progId="Equation.DSMT4">
                  <p:embed/>
                </p:oleObj>
              </mc:Choice>
              <mc:Fallback>
                <p:oleObj name="Equation" r:id="rId14" imgW="1358640" imgH="241200" progId="Equation.DSMT4">
                  <p:embed/>
                  <p:pic>
                    <p:nvPicPr>
                      <p:cNvPr id="0" name=""/>
                      <p:cNvPicPr preferRelativeResize="0">
                        <a:picLocks noChangeAspect="1" noChangeArrowheads="1"/>
                      </p:cNvPicPr>
                      <p:nvPr/>
                    </p:nvPicPr>
                    <p:blipFill>
                      <a:blip r:embed="rId15"/>
                      <a:srcRect/>
                      <a:stretch>
                        <a:fillRect/>
                      </a:stretch>
                    </p:blipFill>
                    <p:spPr bwMode="auto">
                      <a:xfrm>
                        <a:off x="5000625" y="2022475"/>
                        <a:ext cx="3903663" cy="695325"/>
                      </a:xfrm>
                      <a:prstGeom prst="rect">
                        <a:avLst/>
                      </a:prstGeom>
                      <a:noFill/>
                      <a:extLst/>
                    </p:spPr>
                  </p:pic>
                </p:oleObj>
              </mc:Fallback>
            </mc:AlternateContent>
          </a:graphicData>
        </a:graphic>
      </p:graphicFrame>
      <p:graphicFrame>
        <p:nvGraphicFramePr>
          <p:cNvPr id="164" name="Object 97"/>
          <p:cNvGraphicFramePr>
            <a:graphicFrameLocks noChangeAspect="1"/>
          </p:cNvGraphicFramePr>
          <p:nvPr>
            <p:extLst>
              <p:ext uri="{D42A27DB-BD31-4B8C-83A1-F6EECF244321}">
                <p14:modId xmlns:p14="http://schemas.microsoft.com/office/powerpoint/2010/main" val="1312606231"/>
              </p:ext>
            </p:extLst>
          </p:nvPr>
        </p:nvGraphicFramePr>
        <p:xfrm>
          <a:off x="5083175" y="2611438"/>
          <a:ext cx="3725863" cy="1052512"/>
        </p:xfrm>
        <a:graphic>
          <a:graphicData uri="http://schemas.openxmlformats.org/presentationml/2006/ole">
            <mc:AlternateContent xmlns:mc="http://schemas.openxmlformats.org/markup-compatibility/2006">
              <mc:Choice xmlns:v="urn:schemas-microsoft-com:vml" Requires="v">
                <p:oleObj spid="_x0000_s109740" name="Equation" r:id="rId16" imgW="1396800" imgH="393480" progId="Equation.DSMT4">
                  <p:embed/>
                </p:oleObj>
              </mc:Choice>
              <mc:Fallback>
                <p:oleObj name="Equation" r:id="rId16" imgW="1396800" imgH="393480" progId="Equation.DSMT4">
                  <p:embed/>
                  <p:pic>
                    <p:nvPicPr>
                      <p:cNvPr id="0" name=""/>
                      <p:cNvPicPr preferRelativeResize="0">
                        <a:picLocks noChangeAspect="1" noChangeArrowheads="1"/>
                      </p:cNvPicPr>
                      <p:nvPr/>
                    </p:nvPicPr>
                    <p:blipFill>
                      <a:blip r:embed="rId17"/>
                      <a:srcRect/>
                      <a:stretch>
                        <a:fillRect/>
                      </a:stretch>
                    </p:blipFill>
                    <p:spPr bwMode="auto">
                      <a:xfrm>
                        <a:off x="5083175" y="2611438"/>
                        <a:ext cx="3725863" cy="1052512"/>
                      </a:xfrm>
                      <a:prstGeom prst="rect">
                        <a:avLst/>
                      </a:prstGeom>
                      <a:noFill/>
                      <a:extLst/>
                    </p:spPr>
                  </p:pic>
                </p:oleObj>
              </mc:Fallback>
            </mc:AlternateContent>
          </a:graphicData>
        </a:graphic>
      </p:graphicFrame>
      <p:graphicFrame>
        <p:nvGraphicFramePr>
          <p:cNvPr id="165" name="Object 105"/>
          <p:cNvGraphicFramePr>
            <a:graphicFrameLocks noChangeAspect="1"/>
          </p:cNvGraphicFramePr>
          <p:nvPr>
            <p:extLst>
              <p:ext uri="{D42A27DB-BD31-4B8C-83A1-F6EECF244321}">
                <p14:modId xmlns:p14="http://schemas.microsoft.com/office/powerpoint/2010/main" val="372084133"/>
              </p:ext>
            </p:extLst>
          </p:nvPr>
        </p:nvGraphicFramePr>
        <p:xfrm>
          <a:off x="6018213" y="1219200"/>
          <a:ext cx="2233612" cy="630238"/>
        </p:xfrm>
        <a:graphic>
          <a:graphicData uri="http://schemas.openxmlformats.org/presentationml/2006/ole">
            <mc:AlternateContent xmlns:mc="http://schemas.openxmlformats.org/markup-compatibility/2006">
              <mc:Choice xmlns:v="urn:schemas-microsoft-com:vml" Requires="v">
                <p:oleObj spid="_x0000_s109741" name="Equation" r:id="rId18" imgW="812520" imgH="228600" progId="Equation.DSMT4">
                  <p:embed/>
                </p:oleObj>
              </mc:Choice>
              <mc:Fallback>
                <p:oleObj name="Equation" r:id="rId18" imgW="812520" imgH="228600" progId="Equation.DSMT4">
                  <p:embed/>
                  <p:pic>
                    <p:nvPicPr>
                      <p:cNvPr id="0" name=""/>
                      <p:cNvPicPr preferRelativeResize="0">
                        <a:picLocks noChangeAspect="1" noChangeArrowheads="1"/>
                      </p:cNvPicPr>
                      <p:nvPr/>
                    </p:nvPicPr>
                    <p:blipFill>
                      <a:blip r:embed="rId19"/>
                      <a:srcRect/>
                      <a:stretch>
                        <a:fillRect/>
                      </a:stretch>
                    </p:blipFill>
                    <p:spPr bwMode="auto">
                      <a:xfrm>
                        <a:off x="6018213" y="1219200"/>
                        <a:ext cx="2233612" cy="630238"/>
                      </a:xfrm>
                      <a:prstGeom prst="rect">
                        <a:avLst/>
                      </a:prstGeom>
                      <a:noFill/>
                      <a:extLst/>
                    </p:spPr>
                  </p:pic>
                </p:oleObj>
              </mc:Fallback>
            </mc:AlternateContent>
          </a:graphicData>
        </a:graphic>
      </p:graphicFrame>
    </p:spTree>
    <p:extLst>
      <p:ext uri="{BB962C8B-B14F-4D97-AF65-F5344CB8AC3E}">
        <p14:creationId xmlns:p14="http://schemas.microsoft.com/office/powerpoint/2010/main" val="152164462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77"/>
                                        </p:tgtEl>
                                        <p:attrNameLst>
                                          <p:attrName>style.visibility</p:attrName>
                                        </p:attrNameLst>
                                      </p:cBhvr>
                                      <p:to>
                                        <p:strVal val="visible"/>
                                      </p:to>
                                    </p:set>
                                    <p:animEffect transition="in" filter="wipe(left)">
                                      <p:cBhvr>
                                        <p:cTn id="7" dur="500"/>
                                        <p:tgtEl>
                                          <p:spTgt spid="1822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wipe(left)">
                                      <p:cBhvr>
                                        <p:cTn id="18" dur="500"/>
                                        <p:tgtEl>
                                          <p:spTgt spid="114"/>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1000"/>
                            </p:stCondLst>
                            <p:childTnLst>
                              <p:par>
                                <p:cTn id="24" presetID="12" presetClass="entr" presetSubtype="2" fill="hold" nodeType="after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slide(fromRight)">
                                      <p:cBhvr>
                                        <p:cTn id="26" dur="500"/>
                                        <p:tgtEl>
                                          <p:spTgt spid="1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5"/>
                                        </p:tgtEl>
                                        <p:attrNameLst>
                                          <p:attrName>style.visibility</p:attrName>
                                        </p:attrNameLst>
                                      </p:cBhvr>
                                      <p:to>
                                        <p:strVal val="visible"/>
                                      </p:to>
                                    </p:set>
                                    <p:animEffect transition="in" filter="wipe(left)">
                                      <p:cBhvr>
                                        <p:cTn id="31" dur="500"/>
                                        <p:tgtEl>
                                          <p:spTgt spid="1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63"/>
                                        </p:tgtEl>
                                        <p:attrNameLst>
                                          <p:attrName>style.visibility</p:attrName>
                                        </p:attrNameLst>
                                      </p:cBhvr>
                                      <p:to>
                                        <p:strVal val="visible"/>
                                      </p:to>
                                    </p:set>
                                    <p:animEffect transition="in" filter="wipe(left)">
                                      <p:cBhvr>
                                        <p:cTn id="36" dur="500"/>
                                        <p:tgtEl>
                                          <p:spTgt spid="16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64"/>
                                        </p:tgtEl>
                                        <p:attrNameLst>
                                          <p:attrName>style.visibility</p:attrName>
                                        </p:attrNameLst>
                                      </p:cBhvr>
                                      <p:to>
                                        <p:strVal val="visible"/>
                                      </p:to>
                                    </p:set>
                                    <p:animEffect transition="in" filter="wipe(left)">
                                      <p:cBhvr>
                                        <p:cTn id="41"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7" grpId="0"/>
      <p:bldP spid="114" grpId="0" animBg="1"/>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01" name="Rectangle 203"/>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6</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3" name="灯片编号占位符 2"/>
          <p:cNvSpPr>
            <a:spLocks noGrp="1"/>
          </p:cNvSpPr>
          <p:nvPr>
            <p:ph type="sldNum" sz="quarter" idx="12"/>
          </p:nvPr>
        </p:nvSpPr>
        <p:spPr/>
        <p:txBody>
          <a:bodyPr/>
          <a:lstStyle/>
          <a:p>
            <a:pPr>
              <a:defRPr/>
            </a:pPr>
            <a:fld id="{020670B1-1FB1-4A58-9AD7-5E524B89C57C}" type="slidenum">
              <a:rPr lang="zh-CN" altLang="en-US" smtClean="0"/>
              <a:pPr>
                <a:defRPr/>
              </a:pPr>
              <a:t>117</a:t>
            </a:fld>
            <a:endParaRPr lang="zh-CN" altLang="en-US"/>
          </a:p>
        </p:txBody>
      </p:sp>
      <p:grpSp>
        <p:nvGrpSpPr>
          <p:cNvPr id="2" name="Group 4"/>
          <p:cNvGrpSpPr>
            <a:grpSpLocks/>
          </p:cNvGrpSpPr>
          <p:nvPr/>
        </p:nvGrpSpPr>
        <p:grpSpPr bwMode="auto">
          <a:xfrm>
            <a:off x="274409" y="1215559"/>
            <a:ext cx="3241675" cy="2239963"/>
            <a:chOff x="501" y="841"/>
            <a:chExt cx="2136" cy="1703"/>
          </a:xfrm>
        </p:grpSpPr>
        <p:grpSp>
          <p:nvGrpSpPr>
            <p:cNvPr id="67726" name="Group 5"/>
            <p:cNvGrpSpPr>
              <a:grpSpLocks/>
            </p:cNvGrpSpPr>
            <p:nvPr/>
          </p:nvGrpSpPr>
          <p:grpSpPr bwMode="auto">
            <a:xfrm rot="-5400000">
              <a:off x="1954" y="2117"/>
              <a:ext cx="78" cy="159"/>
              <a:chOff x="4012" y="432"/>
              <a:chExt cx="78" cy="159"/>
            </a:xfrm>
          </p:grpSpPr>
          <p:sp>
            <p:nvSpPr>
              <p:cNvPr id="67778" name="Rectangle 6"/>
              <p:cNvSpPr>
                <a:spLocks noChangeArrowheads="1"/>
              </p:cNvSpPr>
              <p:nvPr/>
            </p:nvSpPr>
            <p:spPr bwMode="auto">
              <a:xfrm>
                <a:off x="4058" y="432"/>
                <a:ext cx="32" cy="144"/>
              </a:xfrm>
              <a:prstGeom prst="rect">
                <a:avLst/>
              </a:prstGeom>
              <a:solidFill>
                <a:schemeClr val="tx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67779" name="Line 7"/>
              <p:cNvSpPr>
                <a:spLocks noChangeShapeType="1"/>
              </p:cNvSpPr>
              <p:nvPr/>
            </p:nvSpPr>
            <p:spPr bwMode="auto">
              <a:xfrm>
                <a:off x="4012" y="432"/>
                <a:ext cx="0" cy="15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7727" name="Freeform 8"/>
            <p:cNvSpPr>
              <a:spLocks/>
            </p:cNvSpPr>
            <p:nvPr/>
          </p:nvSpPr>
          <p:spPr bwMode="auto">
            <a:xfrm>
              <a:off x="1788" y="1986"/>
              <a:ext cx="198" cy="164"/>
            </a:xfrm>
            <a:custGeom>
              <a:avLst/>
              <a:gdLst>
                <a:gd name="T0" fmla="*/ 0 w 198"/>
                <a:gd name="T1" fmla="*/ 0 h 164"/>
                <a:gd name="T2" fmla="*/ 198 w 198"/>
                <a:gd name="T3" fmla="*/ 0 h 164"/>
                <a:gd name="T4" fmla="*/ 198 w 198"/>
                <a:gd name="T5" fmla="*/ 164 h 164"/>
                <a:gd name="T6" fmla="*/ 0 60000 65536"/>
                <a:gd name="T7" fmla="*/ 0 60000 65536"/>
                <a:gd name="T8" fmla="*/ 0 60000 65536"/>
                <a:gd name="T9" fmla="*/ 0 w 198"/>
                <a:gd name="T10" fmla="*/ 0 h 164"/>
                <a:gd name="T11" fmla="*/ 198 w 198"/>
                <a:gd name="T12" fmla="*/ 164 h 164"/>
              </a:gdLst>
              <a:ahLst/>
              <a:cxnLst>
                <a:cxn ang="T6">
                  <a:pos x="T0" y="T1"/>
                </a:cxn>
                <a:cxn ang="T7">
                  <a:pos x="T2" y="T3"/>
                </a:cxn>
                <a:cxn ang="T8">
                  <a:pos x="T4" y="T5"/>
                </a:cxn>
              </a:cxnLst>
              <a:rect l="T9" t="T10" r="T11" b="T12"/>
              <a:pathLst>
                <a:path w="198" h="164">
                  <a:moveTo>
                    <a:pt x="0" y="0"/>
                  </a:moveTo>
                  <a:lnTo>
                    <a:pt x="198" y="0"/>
                  </a:lnTo>
                  <a:lnTo>
                    <a:pt x="198" y="16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728" name="Freeform 9"/>
            <p:cNvSpPr>
              <a:spLocks/>
            </p:cNvSpPr>
            <p:nvPr/>
          </p:nvSpPr>
          <p:spPr bwMode="auto">
            <a:xfrm>
              <a:off x="1980" y="2256"/>
              <a:ext cx="1" cy="210"/>
            </a:xfrm>
            <a:custGeom>
              <a:avLst/>
              <a:gdLst>
                <a:gd name="T0" fmla="*/ 0 w 1"/>
                <a:gd name="T1" fmla="*/ 0 h 210"/>
                <a:gd name="T2" fmla="*/ 0 w 1"/>
                <a:gd name="T3" fmla="*/ 210 h 210"/>
                <a:gd name="T4" fmla="*/ 0 60000 65536"/>
                <a:gd name="T5" fmla="*/ 0 60000 65536"/>
                <a:gd name="T6" fmla="*/ 0 w 1"/>
                <a:gd name="T7" fmla="*/ 0 h 210"/>
                <a:gd name="T8" fmla="*/ 1 w 1"/>
                <a:gd name="T9" fmla="*/ 210 h 210"/>
              </a:gdLst>
              <a:ahLst/>
              <a:cxnLst>
                <a:cxn ang="T4">
                  <a:pos x="T0" y="T1"/>
                </a:cxn>
                <a:cxn ang="T5">
                  <a:pos x="T2" y="T3"/>
                </a:cxn>
              </a:cxnLst>
              <a:rect l="T6" t="T7" r="T8" b="T9"/>
              <a:pathLst>
                <a:path w="1" h="210">
                  <a:moveTo>
                    <a:pt x="0" y="0"/>
                  </a:moveTo>
                  <a:lnTo>
                    <a:pt x="0" y="21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729" name="Oval 10"/>
            <p:cNvSpPr>
              <a:spLocks noChangeArrowheads="1"/>
            </p:cNvSpPr>
            <p:nvPr/>
          </p:nvSpPr>
          <p:spPr bwMode="auto">
            <a:xfrm>
              <a:off x="1970" y="2424"/>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730" name="Oval 11"/>
            <p:cNvSpPr>
              <a:spLocks noChangeArrowheads="1"/>
            </p:cNvSpPr>
            <p:nvPr/>
          </p:nvSpPr>
          <p:spPr bwMode="auto">
            <a:xfrm>
              <a:off x="1754" y="1968"/>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731" name="Text Box 12"/>
            <p:cNvSpPr txBox="1">
              <a:spLocks noChangeArrowheads="1"/>
            </p:cNvSpPr>
            <p:nvPr/>
          </p:nvSpPr>
          <p:spPr bwMode="auto">
            <a:xfrm>
              <a:off x="2018" y="2037"/>
              <a:ext cx="27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C</a:t>
              </a:r>
              <a:r>
                <a:rPr kumimoji="1" lang="en-US" altLang="zh-CN" sz="1600" baseline="-25000">
                  <a:ea typeface="宋体" charset="-122"/>
                </a:rPr>
                <a:t>E</a:t>
              </a:r>
              <a:endParaRPr kumimoji="1" lang="en-US" altLang="zh-CN" sz="1600" i="1">
                <a:ea typeface="宋体" charset="-122"/>
              </a:endParaRPr>
            </a:p>
          </p:txBody>
        </p:sp>
        <p:grpSp>
          <p:nvGrpSpPr>
            <p:cNvPr id="67732" name="Group 13"/>
            <p:cNvGrpSpPr>
              <a:grpSpLocks/>
            </p:cNvGrpSpPr>
            <p:nvPr/>
          </p:nvGrpSpPr>
          <p:grpSpPr bwMode="auto">
            <a:xfrm>
              <a:off x="936" y="1682"/>
              <a:ext cx="78" cy="159"/>
              <a:chOff x="4012" y="432"/>
              <a:chExt cx="78" cy="159"/>
            </a:xfrm>
          </p:grpSpPr>
          <p:sp>
            <p:nvSpPr>
              <p:cNvPr id="67776" name="Rectangle 14"/>
              <p:cNvSpPr>
                <a:spLocks noChangeArrowheads="1"/>
              </p:cNvSpPr>
              <p:nvPr/>
            </p:nvSpPr>
            <p:spPr bwMode="auto">
              <a:xfrm>
                <a:off x="4058" y="432"/>
                <a:ext cx="32" cy="144"/>
              </a:xfrm>
              <a:prstGeom prst="rect">
                <a:avLst/>
              </a:prstGeom>
              <a:solidFill>
                <a:schemeClr val="tx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67777" name="Line 15"/>
              <p:cNvSpPr>
                <a:spLocks noChangeShapeType="1"/>
              </p:cNvSpPr>
              <p:nvPr/>
            </p:nvSpPr>
            <p:spPr bwMode="auto">
              <a:xfrm>
                <a:off x="4012" y="432"/>
                <a:ext cx="0" cy="1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67733" name="Group 16"/>
            <p:cNvGrpSpPr>
              <a:grpSpLocks/>
            </p:cNvGrpSpPr>
            <p:nvPr/>
          </p:nvGrpSpPr>
          <p:grpSpPr bwMode="auto">
            <a:xfrm flipH="1">
              <a:off x="1992" y="1366"/>
              <a:ext cx="78" cy="159"/>
              <a:chOff x="4012" y="432"/>
              <a:chExt cx="78" cy="159"/>
            </a:xfrm>
          </p:grpSpPr>
          <p:sp>
            <p:nvSpPr>
              <p:cNvPr id="67774" name="Rectangle 17"/>
              <p:cNvSpPr>
                <a:spLocks noChangeArrowheads="1"/>
              </p:cNvSpPr>
              <p:nvPr/>
            </p:nvSpPr>
            <p:spPr bwMode="auto">
              <a:xfrm>
                <a:off x="4058" y="432"/>
                <a:ext cx="32" cy="144"/>
              </a:xfrm>
              <a:prstGeom prst="rect">
                <a:avLst/>
              </a:prstGeom>
              <a:solidFill>
                <a:schemeClr val="tx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67775" name="Line 18"/>
              <p:cNvSpPr>
                <a:spLocks noChangeShapeType="1"/>
              </p:cNvSpPr>
              <p:nvPr/>
            </p:nvSpPr>
            <p:spPr bwMode="auto">
              <a:xfrm>
                <a:off x="4012" y="432"/>
                <a:ext cx="0" cy="1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7734" name="Oval 19"/>
            <p:cNvSpPr>
              <a:spLocks noChangeArrowheads="1"/>
            </p:cNvSpPr>
            <p:nvPr/>
          </p:nvSpPr>
          <p:spPr bwMode="auto">
            <a:xfrm>
              <a:off x="1756" y="241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735" name="Rectangle 20"/>
            <p:cNvSpPr>
              <a:spLocks noChangeArrowheads="1"/>
            </p:cNvSpPr>
            <p:nvPr/>
          </p:nvSpPr>
          <p:spPr bwMode="auto">
            <a:xfrm rot="-5400000">
              <a:off x="1656" y="114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nvGrpSpPr>
            <p:cNvPr id="67736" name="Group 21"/>
            <p:cNvGrpSpPr>
              <a:grpSpLocks/>
            </p:cNvGrpSpPr>
            <p:nvPr/>
          </p:nvGrpSpPr>
          <p:grpSpPr bwMode="auto">
            <a:xfrm>
              <a:off x="1440" y="1602"/>
              <a:ext cx="336" cy="336"/>
              <a:chOff x="3648" y="2688"/>
              <a:chExt cx="336" cy="336"/>
            </a:xfrm>
          </p:grpSpPr>
          <p:sp>
            <p:nvSpPr>
              <p:cNvPr id="67770" name="Line 22"/>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71" name="Line 23"/>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72" name="Line 24"/>
              <p:cNvSpPr>
                <a:spLocks noChangeShapeType="1"/>
              </p:cNvSpPr>
              <p:nvPr/>
            </p:nvSpPr>
            <p:spPr bwMode="auto">
              <a:xfrm>
                <a:off x="3840" y="2880"/>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73" name="Line 25"/>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7737" name="Text Box 26"/>
            <p:cNvSpPr txBox="1">
              <a:spLocks noChangeArrowheads="1"/>
            </p:cNvSpPr>
            <p:nvPr/>
          </p:nvSpPr>
          <p:spPr bwMode="auto">
            <a:xfrm>
              <a:off x="1767" y="1705"/>
              <a:ext cx="2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a:ea typeface="宋体" charset="-122"/>
                </a:rPr>
                <a:t>T</a:t>
              </a:r>
            </a:p>
          </p:txBody>
        </p:sp>
        <p:sp>
          <p:nvSpPr>
            <p:cNvPr id="67738" name="Rectangle 27"/>
            <p:cNvSpPr>
              <a:spLocks noChangeArrowheads="1"/>
            </p:cNvSpPr>
            <p:nvPr/>
          </p:nvSpPr>
          <p:spPr bwMode="auto">
            <a:xfrm rot="-5400000">
              <a:off x="1128" y="115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739" name="Rectangle 28"/>
            <p:cNvSpPr>
              <a:spLocks noChangeArrowheads="1"/>
            </p:cNvSpPr>
            <p:nvPr/>
          </p:nvSpPr>
          <p:spPr bwMode="auto">
            <a:xfrm rot="-5400000">
              <a:off x="2184" y="171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740" name="Line 29"/>
            <p:cNvSpPr>
              <a:spLocks noChangeShapeType="1"/>
            </p:cNvSpPr>
            <p:nvPr/>
          </p:nvSpPr>
          <p:spPr bwMode="auto">
            <a:xfrm flipH="1" flipV="1">
              <a:off x="1776" y="1318"/>
              <a:ext cx="0" cy="2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41" name="Line 30"/>
            <p:cNvSpPr>
              <a:spLocks noChangeShapeType="1"/>
            </p:cNvSpPr>
            <p:nvPr/>
          </p:nvSpPr>
          <p:spPr bwMode="auto">
            <a:xfrm flipH="1">
              <a:off x="1024" y="1766"/>
              <a:ext cx="43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42" name="Line 31"/>
            <p:cNvSpPr>
              <a:spLocks noChangeShapeType="1"/>
            </p:cNvSpPr>
            <p:nvPr/>
          </p:nvSpPr>
          <p:spPr bwMode="auto">
            <a:xfrm>
              <a:off x="1248" y="1322"/>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43" name="Oval 32"/>
            <p:cNvSpPr>
              <a:spLocks noChangeArrowheads="1"/>
            </p:cNvSpPr>
            <p:nvPr/>
          </p:nvSpPr>
          <p:spPr bwMode="auto">
            <a:xfrm>
              <a:off x="1220" y="174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744" name="Oval 33"/>
            <p:cNvSpPr>
              <a:spLocks noChangeArrowheads="1"/>
            </p:cNvSpPr>
            <p:nvPr/>
          </p:nvSpPr>
          <p:spPr bwMode="auto">
            <a:xfrm>
              <a:off x="1748" y="1418"/>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745" name="Line 34"/>
            <p:cNvSpPr>
              <a:spLocks noChangeShapeType="1"/>
            </p:cNvSpPr>
            <p:nvPr/>
          </p:nvSpPr>
          <p:spPr bwMode="auto">
            <a:xfrm>
              <a:off x="1792" y="1442"/>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46" name="Freeform 35"/>
            <p:cNvSpPr>
              <a:spLocks/>
            </p:cNvSpPr>
            <p:nvPr/>
          </p:nvSpPr>
          <p:spPr bwMode="auto">
            <a:xfrm>
              <a:off x="2064" y="1442"/>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747" name="Freeform 36"/>
            <p:cNvSpPr>
              <a:spLocks/>
            </p:cNvSpPr>
            <p:nvPr/>
          </p:nvSpPr>
          <p:spPr bwMode="auto">
            <a:xfrm>
              <a:off x="576" y="1886"/>
              <a:ext cx="1728" cy="562"/>
            </a:xfrm>
            <a:custGeom>
              <a:avLst/>
              <a:gdLst>
                <a:gd name="T0" fmla="*/ 1728 w 1728"/>
                <a:gd name="T1" fmla="*/ 0 h 432"/>
                <a:gd name="T2" fmla="*/ 1728 w 1728"/>
                <a:gd name="T3" fmla="*/ 731 h 432"/>
                <a:gd name="T4" fmla="*/ 0 w 1728"/>
                <a:gd name="T5" fmla="*/ 731 h 432"/>
                <a:gd name="T6" fmla="*/ 0 60000 65536"/>
                <a:gd name="T7" fmla="*/ 0 60000 65536"/>
                <a:gd name="T8" fmla="*/ 0 60000 65536"/>
                <a:gd name="T9" fmla="*/ 0 w 1728"/>
                <a:gd name="T10" fmla="*/ 0 h 432"/>
                <a:gd name="T11" fmla="*/ 1728 w 1728"/>
                <a:gd name="T12" fmla="*/ 432 h 432"/>
              </a:gdLst>
              <a:ahLst/>
              <a:cxnLst>
                <a:cxn ang="T6">
                  <a:pos x="T0" y="T1"/>
                </a:cxn>
                <a:cxn ang="T7">
                  <a:pos x="T2" y="T3"/>
                </a:cxn>
                <a:cxn ang="T8">
                  <a:pos x="T4" y="T5"/>
                </a:cxn>
              </a:cxnLst>
              <a:rect l="T9" t="T10" r="T11" b="T12"/>
              <a:pathLst>
                <a:path w="1728" h="432">
                  <a:moveTo>
                    <a:pt x="1728" y="0"/>
                  </a:moveTo>
                  <a:lnTo>
                    <a:pt x="1728" y="432"/>
                  </a:lnTo>
                  <a:lnTo>
                    <a:pt x="0" y="43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748" name="Line 37"/>
            <p:cNvSpPr>
              <a:spLocks noChangeShapeType="1"/>
            </p:cNvSpPr>
            <p:nvPr/>
          </p:nvSpPr>
          <p:spPr bwMode="auto">
            <a:xfrm>
              <a:off x="1776" y="1920"/>
              <a:ext cx="0" cy="62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49" name="Line 38"/>
            <p:cNvSpPr>
              <a:spLocks noChangeShapeType="1"/>
            </p:cNvSpPr>
            <p:nvPr/>
          </p:nvSpPr>
          <p:spPr bwMode="auto">
            <a:xfrm>
              <a:off x="1720" y="2544"/>
              <a:ext cx="15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50" name="Line 39"/>
            <p:cNvSpPr>
              <a:spLocks noChangeShapeType="1"/>
            </p:cNvSpPr>
            <p:nvPr/>
          </p:nvSpPr>
          <p:spPr bwMode="auto">
            <a:xfrm flipH="1">
              <a:off x="584" y="1762"/>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51" name="Text Box 41"/>
            <p:cNvSpPr txBox="1">
              <a:spLocks noChangeArrowheads="1"/>
            </p:cNvSpPr>
            <p:nvPr/>
          </p:nvSpPr>
          <p:spPr bwMode="auto">
            <a:xfrm>
              <a:off x="501" y="1760"/>
              <a:ext cx="222"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1600" i="1">
                  <a:ea typeface="宋体" charset="-122"/>
                </a:rPr>
                <a:t>+</a:t>
              </a:r>
            </a:p>
            <a:p>
              <a:pPr eaLnBrk="1" hangingPunct="1"/>
              <a:r>
                <a:rPr kumimoji="1" lang="en-US" altLang="en-US" sz="1600" i="1">
                  <a:ea typeface="宋体" charset="-122"/>
                </a:rPr>
                <a:t>u</a:t>
              </a:r>
              <a:r>
                <a:rPr kumimoji="1" lang="en-US" altLang="en-US" sz="1600" baseline="-25000">
                  <a:ea typeface="宋体" charset="-122"/>
                </a:rPr>
                <a:t>i</a:t>
              </a:r>
            </a:p>
            <a:p>
              <a:pPr eaLnBrk="1" hangingPunct="1"/>
              <a:r>
                <a:rPr kumimoji="1" lang="en-US" altLang="zh-CN" sz="1600">
                  <a:ea typeface="宋体" charset="-122"/>
                </a:rPr>
                <a:t>_</a:t>
              </a:r>
            </a:p>
          </p:txBody>
        </p:sp>
        <p:sp>
          <p:nvSpPr>
            <p:cNvPr id="67752" name="Freeform 42"/>
            <p:cNvSpPr>
              <a:spLocks/>
            </p:cNvSpPr>
            <p:nvPr/>
          </p:nvSpPr>
          <p:spPr bwMode="auto">
            <a:xfrm>
              <a:off x="1248" y="886"/>
              <a:ext cx="912" cy="192"/>
            </a:xfrm>
            <a:custGeom>
              <a:avLst/>
              <a:gdLst>
                <a:gd name="T0" fmla="*/ 0 w 912"/>
                <a:gd name="T1" fmla="*/ 192 h 192"/>
                <a:gd name="T2" fmla="*/ 0 w 912"/>
                <a:gd name="T3" fmla="*/ 0 h 192"/>
                <a:gd name="T4" fmla="*/ 912 w 912"/>
                <a:gd name="T5" fmla="*/ 0 h 192"/>
                <a:gd name="T6" fmla="*/ 0 60000 65536"/>
                <a:gd name="T7" fmla="*/ 0 60000 65536"/>
                <a:gd name="T8" fmla="*/ 0 60000 65536"/>
                <a:gd name="T9" fmla="*/ 0 w 912"/>
                <a:gd name="T10" fmla="*/ 0 h 192"/>
                <a:gd name="T11" fmla="*/ 912 w 912"/>
                <a:gd name="T12" fmla="*/ 192 h 192"/>
              </a:gdLst>
              <a:ahLst/>
              <a:cxnLst>
                <a:cxn ang="T6">
                  <a:pos x="T0" y="T1"/>
                </a:cxn>
                <a:cxn ang="T7">
                  <a:pos x="T2" y="T3"/>
                </a:cxn>
                <a:cxn ang="T8">
                  <a:pos x="T4" y="T5"/>
                </a:cxn>
              </a:cxnLst>
              <a:rect l="T9" t="T10" r="T11" b="T12"/>
              <a:pathLst>
                <a:path w="912" h="192">
                  <a:moveTo>
                    <a:pt x="0" y="192"/>
                  </a:moveTo>
                  <a:lnTo>
                    <a:pt x="0" y="0"/>
                  </a:lnTo>
                  <a:lnTo>
                    <a:pt x="912"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753" name="Line 43"/>
            <p:cNvSpPr>
              <a:spLocks noChangeShapeType="1"/>
            </p:cNvSpPr>
            <p:nvPr/>
          </p:nvSpPr>
          <p:spPr bwMode="auto">
            <a:xfrm flipV="1">
              <a:off x="1776" y="88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54" name="Oval 44"/>
            <p:cNvSpPr>
              <a:spLocks noChangeArrowheads="1"/>
            </p:cNvSpPr>
            <p:nvPr/>
          </p:nvSpPr>
          <p:spPr bwMode="auto">
            <a:xfrm>
              <a:off x="1748" y="86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755" name="Oval 45"/>
            <p:cNvSpPr>
              <a:spLocks noChangeArrowheads="1"/>
            </p:cNvSpPr>
            <p:nvPr/>
          </p:nvSpPr>
          <p:spPr bwMode="auto">
            <a:xfrm>
              <a:off x="2160" y="862"/>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756" name="Text Box 46"/>
            <p:cNvSpPr txBox="1">
              <a:spLocks noChangeArrowheads="1"/>
            </p:cNvSpPr>
            <p:nvPr/>
          </p:nvSpPr>
          <p:spPr bwMode="auto">
            <a:xfrm>
              <a:off x="1285" y="1081"/>
              <a:ext cx="31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R</a:t>
              </a:r>
              <a:r>
                <a:rPr kumimoji="1" lang="en-US" altLang="zh-CN" sz="1600" baseline="-25000">
                  <a:ea typeface="宋体" charset="-122"/>
                </a:rPr>
                <a:t>B1</a:t>
              </a:r>
              <a:endParaRPr kumimoji="1" lang="en-US" altLang="zh-CN" sz="1600" i="1">
                <a:ea typeface="宋体" charset="-122"/>
              </a:endParaRPr>
            </a:p>
          </p:txBody>
        </p:sp>
        <p:sp>
          <p:nvSpPr>
            <p:cNvPr id="67757" name="Text Box 47"/>
            <p:cNvSpPr txBox="1">
              <a:spLocks noChangeArrowheads="1"/>
            </p:cNvSpPr>
            <p:nvPr/>
          </p:nvSpPr>
          <p:spPr bwMode="auto">
            <a:xfrm>
              <a:off x="1813" y="985"/>
              <a:ext cx="27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R</a:t>
              </a:r>
              <a:r>
                <a:rPr kumimoji="1" lang="en-US" altLang="zh-CN" sz="1600" baseline="-25000">
                  <a:ea typeface="宋体" charset="-122"/>
                </a:rPr>
                <a:t>C</a:t>
              </a:r>
              <a:endParaRPr kumimoji="1" lang="en-US" altLang="zh-CN" sz="1600">
                <a:ea typeface="宋体" charset="-122"/>
              </a:endParaRPr>
            </a:p>
          </p:txBody>
        </p:sp>
        <p:sp>
          <p:nvSpPr>
            <p:cNvPr id="67758" name="Text Box 48"/>
            <p:cNvSpPr txBox="1">
              <a:spLocks noChangeArrowheads="1"/>
            </p:cNvSpPr>
            <p:nvPr/>
          </p:nvSpPr>
          <p:spPr bwMode="auto">
            <a:xfrm>
              <a:off x="854" y="1417"/>
              <a:ext cx="25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C</a:t>
              </a:r>
              <a:r>
                <a:rPr kumimoji="1" lang="en-US" altLang="zh-CN" sz="1600" baseline="-25000">
                  <a:ea typeface="宋体" charset="-122"/>
                </a:rPr>
                <a:t>1</a:t>
              </a:r>
              <a:endParaRPr kumimoji="1" lang="en-US" altLang="zh-CN" sz="1600" i="1">
                <a:ea typeface="宋体" charset="-122"/>
              </a:endParaRPr>
            </a:p>
          </p:txBody>
        </p:sp>
        <p:sp>
          <p:nvSpPr>
            <p:cNvPr id="67759" name="Text Box 49"/>
            <p:cNvSpPr txBox="1">
              <a:spLocks noChangeArrowheads="1"/>
            </p:cNvSpPr>
            <p:nvPr/>
          </p:nvSpPr>
          <p:spPr bwMode="auto">
            <a:xfrm>
              <a:off x="2054" y="1177"/>
              <a:ext cx="25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C</a:t>
              </a:r>
              <a:r>
                <a:rPr kumimoji="1" lang="en-US" altLang="zh-CN" sz="1600" baseline="-25000">
                  <a:ea typeface="宋体" charset="-122"/>
                </a:rPr>
                <a:t>2</a:t>
              </a:r>
              <a:endParaRPr kumimoji="1" lang="en-US" altLang="zh-CN" sz="1600" i="1">
                <a:ea typeface="宋体" charset="-122"/>
              </a:endParaRPr>
            </a:p>
          </p:txBody>
        </p:sp>
        <p:sp>
          <p:nvSpPr>
            <p:cNvPr id="67760" name="Text Box 50"/>
            <p:cNvSpPr txBox="1">
              <a:spLocks noChangeArrowheads="1"/>
            </p:cNvSpPr>
            <p:nvPr/>
          </p:nvSpPr>
          <p:spPr bwMode="auto">
            <a:xfrm>
              <a:off x="2005" y="1753"/>
              <a:ext cx="27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R</a:t>
              </a:r>
              <a:r>
                <a:rPr kumimoji="1" lang="en-US" altLang="zh-CN" sz="1600" baseline="-25000">
                  <a:ea typeface="宋体" charset="-122"/>
                </a:rPr>
                <a:t>L</a:t>
              </a:r>
              <a:endParaRPr kumimoji="1" lang="en-US" altLang="zh-CN" sz="1600">
                <a:ea typeface="宋体" charset="-122"/>
              </a:endParaRPr>
            </a:p>
          </p:txBody>
        </p:sp>
        <p:sp>
          <p:nvSpPr>
            <p:cNvPr id="67761" name="Text Box 51"/>
            <p:cNvSpPr txBox="1">
              <a:spLocks noChangeArrowheads="1"/>
            </p:cNvSpPr>
            <p:nvPr/>
          </p:nvSpPr>
          <p:spPr bwMode="auto">
            <a:xfrm>
              <a:off x="2207" y="841"/>
              <a:ext cx="42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a:ea typeface="宋体" charset="-122"/>
                </a:rPr>
                <a:t>+</a:t>
              </a:r>
              <a:r>
                <a:rPr kumimoji="1" lang="en-US" altLang="zh-CN" sz="1600" i="1">
                  <a:ea typeface="宋体" charset="-122"/>
                </a:rPr>
                <a:t>V</a:t>
              </a:r>
              <a:r>
                <a:rPr kumimoji="1" lang="en-US" altLang="zh-CN" sz="1600" baseline="-25000">
                  <a:ea typeface="宋体" charset="-122"/>
                </a:rPr>
                <a:t>CC</a:t>
              </a:r>
              <a:endParaRPr kumimoji="1" lang="en-US" altLang="zh-CN" sz="1600">
                <a:ea typeface="宋体" charset="-122"/>
              </a:endParaRPr>
            </a:p>
          </p:txBody>
        </p:sp>
        <p:sp>
          <p:nvSpPr>
            <p:cNvPr id="67762" name="Text Box 53"/>
            <p:cNvSpPr txBox="1">
              <a:spLocks noChangeArrowheads="1"/>
            </p:cNvSpPr>
            <p:nvPr/>
          </p:nvSpPr>
          <p:spPr bwMode="auto">
            <a:xfrm>
              <a:off x="2395" y="1458"/>
              <a:ext cx="242"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a:t>
              </a:r>
            </a:p>
            <a:p>
              <a:pPr eaLnBrk="1" hangingPunct="1"/>
              <a:r>
                <a:rPr kumimoji="1" lang="en-US" altLang="zh-CN" sz="1600" i="1">
                  <a:ea typeface="宋体" charset="-122"/>
                </a:rPr>
                <a:t>u</a:t>
              </a:r>
              <a:r>
                <a:rPr kumimoji="1" lang="en-US" altLang="zh-CN" sz="1600" baseline="-25000">
                  <a:ea typeface="宋体" charset="-122"/>
                </a:rPr>
                <a:t>o</a:t>
              </a:r>
            </a:p>
            <a:p>
              <a:pPr eaLnBrk="1" hangingPunct="1"/>
              <a:r>
                <a:rPr kumimoji="1" lang="en-US" altLang="zh-CN" sz="1600" i="1">
                  <a:ea typeface="宋体" charset="-122"/>
                </a:rPr>
                <a:t>_</a:t>
              </a:r>
            </a:p>
          </p:txBody>
        </p:sp>
        <p:sp>
          <p:nvSpPr>
            <p:cNvPr id="67763" name="Rectangle 54"/>
            <p:cNvSpPr>
              <a:spLocks noChangeArrowheads="1"/>
            </p:cNvSpPr>
            <p:nvPr/>
          </p:nvSpPr>
          <p:spPr bwMode="auto">
            <a:xfrm rot="-5400000">
              <a:off x="1128" y="199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764" name="Text Box 55"/>
            <p:cNvSpPr txBox="1">
              <a:spLocks noChangeArrowheads="1"/>
            </p:cNvSpPr>
            <p:nvPr/>
          </p:nvSpPr>
          <p:spPr bwMode="auto">
            <a:xfrm>
              <a:off x="864" y="1924"/>
              <a:ext cx="31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R</a:t>
              </a:r>
              <a:r>
                <a:rPr kumimoji="1" lang="en-US" altLang="zh-CN" sz="1600" baseline="-25000">
                  <a:ea typeface="宋体" charset="-122"/>
                </a:rPr>
                <a:t>B2</a:t>
              </a:r>
              <a:endParaRPr kumimoji="1" lang="en-US" altLang="zh-CN" sz="1600" i="1">
                <a:ea typeface="宋体" charset="-122"/>
              </a:endParaRPr>
            </a:p>
          </p:txBody>
        </p:sp>
        <p:sp>
          <p:nvSpPr>
            <p:cNvPr id="67765" name="Line 56"/>
            <p:cNvSpPr>
              <a:spLocks noChangeShapeType="1"/>
            </p:cNvSpPr>
            <p:nvPr/>
          </p:nvSpPr>
          <p:spPr bwMode="auto">
            <a:xfrm>
              <a:off x="1248" y="1776"/>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66" name="Line 57"/>
            <p:cNvSpPr>
              <a:spLocks noChangeShapeType="1"/>
            </p:cNvSpPr>
            <p:nvPr/>
          </p:nvSpPr>
          <p:spPr bwMode="auto">
            <a:xfrm>
              <a:off x="1248" y="2160"/>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67" name="Oval 58"/>
            <p:cNvSpPr>
              <a:spLocks noChangeArrowheads="1"/>
            </p:cNvSpPr>
            <p:nvPr/>
          </p:nvSpPr>
          <p:spPr bwMode="auto">
            <a:xfrm>
              <a:off x="1226" y="2424"/>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768" name="Rectangle 59"/>
            <p:cNvSpPr>
              <a:spLocks noChangeArrowheads="1"/>
            </p:cNvSpPr>
            <p:nvPr/>
          </p:nvSpPr>
          <p:spPr bwMode="auto">
            <a:xfrm rot="-5400000">
              <a:off x="1657" y="2136"/>
              <a:ext cx="240" cy="96"/>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7769" name="Text Box 60"/>
            <p:cNvSpPr txBox="1">
              <a:spLocks noChangeArrowheads="1"/>
            </p:cNvSpPr>
            <p:nvPr/>
          </p:nvSpPr>
          <p:spPr bwMode="auto">
            <a:xfrm>
              <a:off x="1440" y="1994"/>
              <a:ext cx="27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R</a:t>
              </a:r>
              <a:r>
                <a:rPr kumimoji="1" lang="en-US" altLang="zh-CN" sz="1600" baseline="-25000">
                  <a:ea typeface="宋体" charset="-122"/>
                </a:rPr>
                <a:t>E</a:t>
              </a:r>
              <a:endParaRPr kumimoji="1" lang="en-US" altLang="zh-CN" sz="1600">
                <a:ea typeface="宋体" charset="-122"/>
              </a:endParaRPr>
            </a:p>
          </p:txBody>
        </p:sp>
      </p:grpSp>
      <p:sp>
        <p:nvSpPr>
          <p:cNvPr id="185405" name="AutoShape 61"/>
          <p:cNvSpPr>
            <a:spLocks noChangeArrowheads="1"/>
          </p:cNvSpPr>
          <p:nvPr/>
        </p:nvSpPr>
        <p:spPr bwMode="auto">
          <a:xfrm rot="10800000" flipH="1">
            <a:off x="3725634" y="2328397"/>
            <a:ext cx="838200" cy="228600"/>
          </a:xfrm>
          <a:prstGeom prst="rightArrow">
            <a:avLst>
              <a:gd name="adj1" fmla="val 50000"/>
              <a:gd name="adj2" fmla="val 91667"/>
            </a:avLst>
          </a:prstGeom>
          <a:solidFill>
            <a:schemeClr val="accent1"/>
          </a:solidFill>
          <a:ln w="9525">
            <a:solidFill>
              <a:schemeClr val="hlink"/>
            </a:solidFill>
            <a:miter lim="800000"/>
            <a:headEnd/>
            <a:tailEnd/>
          </a:ln>
        </p:spPr>
        <p:txBody>
          <a:bodyPr wrap="none" anchor="ctr">
            <a:spAutoFit/>
          </a:bodyPr>
          <a:lstStyle/>
          <a:p>
            <a:pPr algn="just">
              <a:lnSpc>
                <a:spcPct val="120000"/>
              </a:lnSpc>
              <a:spcBef>
                <a:spcPct val="10000"/>
              </a:spcBef>
            </a:pPr>
            <a:endParaRPr lang="zh-CN" altLang="en-US"/>
          </a:p>
        </p:txBody>
      </p:sp>
      <p:sp>
        <p:nvSpPr>
          <p:cNvPr id="185406" name="Text Box 62"/>
          <p:cNvSpPr txBox="1">
            <a:spLocks noChangeArrowheads="1"/>
          </p:cNvSpPr>
          <p:nvPr/>
        </p:nvSpPr>
        <p:spPr bwMode="auto">
          <a:xfrm>
            <a:off x="3344634" y="2961809"/>
            <a:ext cx="1717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交流等效电路</a:t>
            </a:r>
          </a:p>
        </p:txBody>
      </p:sp>
      <p:grpSp>
        <p:nvGrpSpPr>
          <p:cNvPr id="7" name="Group 63"/>
          <p:cNvGrpSpPr>
            <a:grpSpLocks/>
          </p:cNvGrpSpPr>
          <p:nvPr/>
        </p:nvGrpSpPr>
        <p:grpSpPr bwMode="auto">
          <a:xfrm>
            <a:off x="4692422" y="818684"/>
            <a:ext cx="3743325" cy="2197100"/>
            <a:chOff x="2563" y="268"/>
            <a:chExt cx="3103" cy="1892"/>
          </a:xfrm>
        </p:grpSpPr>
        <p:sp>
          <p:nvSpPr>
            <p:cNvPr id="67677" name="Rectangle 64"/>
            <p:cNvSpPr>
              <a:spLocks noChangeArrowheads="1"/>
            </p:cNvSpPr>
            <p:nvPr/>
          </p:nvSpPr>
          <p:spPr bwMode="auto">
            <a:xfrm rot="-5400000">
              <a:off x="4500" y="1248"/>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nvGrpSpPr>
            <p:cNvPr id="67678" name="Group 65"/>
            <p:cNvGrpSpPr>
              <a:grpSpLocks/>
            </p:cNvGrpSpPr>
            <p:nvPr/>
          </p:nvGrpSpPr>
          <p:grpSpPr bwMode="auto">
            <a:xfrm>
              <a:off x="3544" y="882"/>
              <a:ext cx="336" cy="336"/>
              <a:chOff x="3648" y="2688"/>
              <a:chExt cx="336" cy="336"/>
            </a:xfrm>
          </p:grpSpPr>
          <p:sp>
            <p:nvSpPr>
              <p:cNvPr id="67722" name="Line 66"/>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23" name="Line 67"/>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24" name="Line 68"/>
              <p:cNvSpPr>
                <a:spLocks noChangeShapeType="1"/>
              </p:cNvSpPr>
              <p:nvPr/>
            </p:nvSpPr>
            <p:spPr bwMode="auto">
              <a:xfrm>
                <a:off x="3840" y="2880"/>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25" name="Line 69"/>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7679" name="Text Box 70"/>
            <p:cNvSpPr txBox="1">
              <a:spLocks noChangeArrowheads="1"/>
            </p:cNvSpPr>
            <p:nvPr/>
          </p:nvSpPr>
          <p:spPr bwMode="auto">
            <a:xfrm>
              <a:off x="3811" y="911"/>
              <a:ext cx="26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a:ea typeface="宋体" charset="-122"/>
                </a:rPr>
                <a:t>T</a:t>
              </a:r>
            </a:p>
          </p:txBody>
        </p:sp>
        <p:sp>
          <p:nvSpPr>
            <p:cNvPr id="67680" name="Rectangle 71"/>
            <p:cNvSpPr>
              <a:spLocks noChangeArrowheads="1"/>
            </p:cNvSpPr>
            <p:nvPr/>
          </p:nvSpPr>
          <p:spPr bwMode="auto">
            <a:xfrm rot="-5400000">
              <a:off x="3132" y="146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681" name="Line 72"/>
            <p:cNvSpPr>
              <a:spLocks noChangeShapeType="1"/>
            </p:cNvSpPr>
            <p:nvPr/>
          </p:nvSpPr>
          <p:spPr bwMode="auto">
            <a:xfrm>
              <a:off x="3876" y="1218"/>
              <a:ext cx="0" cy="249"/>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682" name="Text Box 73"/>
            <p:cNvSpPr txBox="1">
              <a:spLocks noChangeArrowheads="1"/>
            </p:cNvSpPr>
            <p:nvPr/>
          </p:nvSpPr>
          <p:spPr bwMode="auto">
            <a:xfrm>
              <a:off x="2899" y="1379"/>
              <a:ext cx="34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R</a:t>
              </a:r>
              <a:r>
                <a:rPr kumimoji="1" lang="en-US" altLang="zh-CN" sz="1600" baseline="-25000">
                  <a:ea typeface="宋体" charset="-122"/>
                </a:rPr>
                <a:t>B</a:t>
              </a:r>
              <a:endParaRPr kumimoji="1" lang="en-US" altLang="zh-CN" sz="1600">
                <a:ea typeface="宋体" charset="-122"/>
              </a:endParaRPr>
            </a:p>
          </p:txBody>
        </p:sp>
        <p:sp>
          <p:nvSpPr>
            <p:cNvPr id="67683" name="Text Box 74"/>
            <p:cNvSpPr txBox="1">
              <a:spLocks noChangeArrowheads="1"/>
            </p:cNvSpPr>
            <p:nvPr/>
          </p:nvSpPr>
          <p:spPr bwMode="auto">
            <a:xfrm>
              <a:off x="4283" y="1044"/>
              <a:ext cx="34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R</a:t>
              </a:r>
              <a:r>
                <a:rPr kumimoji="1" lang="en-US" altLang="zh-CN" sz="1600" baseline="-25000">
                  <a:ea typeface="宋体" charset="-122"/>
                </a:rPr>
                <a:t>C</a:t>
              </a:r>
              <a:endParaRPr kumimoji="1" lang="en-US" altLang="zh-CN" sz="1600">
                <a:ea typeface="宋体" charset="-122"/>
              </a:endParaRPr>
            </a:p>
          </p:txBody>
        </p:sp>
        <p:sp>
          <p:nvSpPr>
            <p:cNvPr id="67684" name="Line 75"/>
            <p:cNvSpPr>
              <a:spLocks noChangeShapeType="1"/>
            </p:cNvSpPr>
            <p:nvPr/>
          </p:nvSpPr>
          <p:spPr bwMode="auto">
            <a:xfrm>
              <a:off x="3780" y="2160"/>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685" name="Line 76"/>
            <p:cNvSpPr>
              <a:spLocks noChangeShapeType="1"/>
            </p:cNvSpPr>
            <p:nvPr/>
          </p:nvSpPr>
          <p:spPr bwMode="auto">
            <a:xfrm flipH="1">
              <a:off x="2988" y="1046"/>
              <a:ext cx="57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686" name="Freeform 77"/>
            <p:cNvSpPr>
              <a:spLocks/>
            </p:cNvSpPr>
            <p:nvPr/>
          </p:nvSpPr>
          <p:spPr bwMode="auto">
            <a:xfrm>
              <a:off x="3870" y="614"/>
              <a:ext cx="1086" cy="288"/>
            </a:xfrm>
            <a:custGeom>
              <a:avLst/>
              <a:gdLst>
                <a:gd name="T0" fmla="*/ 0 w 816"/>
                <a:gd name="T1" fmla="*/ 288 h 288"/>
                <a:gd name="T2" fmla="*/ 0 w 816"/>
                <a:gd name="T3" fmla="*/ 0 h 288"/>
                <a:gd name="T4" fmla="*/ 1445 w 816"/>
                <a:gd name="T5" fmla="*/ 0 h 288"/>
                <a:gd name="T6" fmla="*/ 0 60000 65536"/>
                <a:gd name="T7" fmla="*/ 0 60000 65536"/>
                <a:gd name="T8" fmla="*/ 0 60000 65536"/>
                <a:gd name="T9" fmla="*/ 0 w 816"/>
                <a:gd name="T10" fmla="*/ 0 h 288"/>
                <a:gd name="T11" fmla="*/ 816 w 816"/>
                <a:gd name="T12" fmla="*/ 288 h 288"/>
              </a:gdLst>
              <a:ahLst/>
              <a:cxnLst>
                <a:cxn ang="T6">
                  <a:pos x="T0" y="T1"/>
                </a:cxn>
                <a:cxn ang="T7">
                  <a:pos x="T2" y="T3"/>
                </a:cxn>
                <a:cxn ang="T8">
                  <a:pos x="T4" y="T5"/>
                </a:cxn>
              </a:cxnLst>
              <a:rect l="T9" t="T10" r="T11" b="T12"/>
              <a:pathLst>
                <a:path w="816" h="288">
                  <a:moveTo>
                    <a:pt x="0" y="288"/>
                  </a:moveTo>
                  <a:lnTo>
                    <a:pt x="0" y="0"/>
                  </a:lnTo>
                  <a:lnTo>
                    <a:pt x="816"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687" name="Line 78"/>
            <p:cNvSpPr>
              <a:spLocks noChangeShapeType="1"/>
            </p:cNvSpPr>
            <p:nvPr/>
          </p:nvSpPr>
          <p:spPr bwMode="auto">
            <a:xfrm flipV="1">
              <a:off x="4620" y="614"/>
              <a:ext cx="0" cy="533"/>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688" name="Line 79"/>
            <p:cNvSpPr>
              <a:spLocks noChangeShapeType="1"/>
            </p:cNvSpPr>
            <p:nvPr/>
          </p:nvSpPr>
          <p:spPr bwMode="auto">
            <a:xfrm flipV="1">
              <a:off x="3256" y="1046"/>
              <a:ext cx="0" cy="3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689" name="Freeform 80"/>
            <p:cNvSpPr>
              <a:spLocks/>
            </p:cNvSpPr>
            <p:nvPr/>
          </p:nvSpPr>
          <p:spPr bwMode="auto">
            <a:xfrm>
              <a:off x="5052" y="612"/>
              <a:ext cx="240" cy="540"/>
            </a:xfrm>
            <a:custGeom>
              <a:avLst/>
              <a:gdLst>
                <a:gd name="T0" fmla="*/ 0 w 240"/>
                <a:gd name="T1" fmla="*/ 0 h 288"/>
                <a:gd name="T2" fmla="*/ 240 w 240"/>
                <a:gd name="T3" fmla="*/ 0 h 288"/>
                <a:gd name="T4" fmla="*/ 240 w 240"/>
                <a:gd name="T5" fmla="*/ 1013 h 288"/>
                <a:gd name="T6" fmla="*/ 0 60000 65536"/>
                <a:gd name="T7" fmla="*/ 0 60000 65536"/>
                <a:gd name="T8" fmla="*/ 0 60000 65536"/>
                <a:gd name="T9" fmla="*/ 0 w 240"/>
                <a:gd name="T10" fmla="*/ 0 h 288"/>
                <a:gd name="T11" fmla="*/ 240 w 240"/>
                <a:gd name="T12" fmla="*/ 288 h 288"/>
              </a:gdLst>
              <a:ahLst/>
              <a:cxnLst>
                <a:cxn ang="T6">
                  <a:pos x="T0" y="T1"/>
                </a:cxn>
                <a:cxn ang="T7">
                  <a:pos x="T2" y="T3"/>
                </a:cxn>
                <a:cxn ang="T8">
                  <a:pos x="T4" y="T5"/>
                </a:cxn>
              </a:cxnLst>
              <a:rect l="T9" t="T10" r="T11" b="T12"/>
              <a:pathLst>
                <a:path w="240" h="288">
                  <a:moveTo>
                    <a:pt x="0" y="0"/>
                  </a:moveTo>
                  <a:lnTo>
                    <a:pt x="240" y="0"/>
                  </a:lnTo>
                  <a:lnTo>
                    <a:pt x="240"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690" name="Rectangle 81"/>
            <p:cNvSpPr>
              <a:spLocks noChangeArrowheads="1"/>
            </p:cNvSpPr>
            <p:nvPr/>
          </p:nvSpPr>
          <p:spPr bwMode="auto">
            <a:xfrm rot="-5400000">
              <a:off x="5172" y="122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691" name="Text Box 82"/>
            <p:cNvSpPr txBox="1">
              <a:spLocks noChangeArrowheads="1"/>
            </p:cNvSpPr>
            <p:nvPr/>
          </p:nvSpPr>
          <p:spPr bwMode="auto">
            <a:xfrm>
              <a:off x="4944" y="1236"/>
              <a:ext cx="34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R</a:t>
              </a:r>
              <a:r>
                <a:rPr kumimoji="1" lang="en-US" altLang="zh-CN" sz="1600" baseline="-25000">
                  <a:ea typeface="宋体" charset="-122"/>
                </a:rPr>
                <a:t>L</a:t>
              </a:r>
              <a:endParaRPr kumimoji="1" lang="en-US" altLang="zh-CN" sz="1600">
                <a:ea typeface="宋体" charset="-122"/>
              </a:endParaRPr>
            </a:p>
          </p:txBody>
        </p:sp>
        <p:sp>
          <p:nvSpPr>
            <p:cNvPr id="67692" name="Freeform 83"/>
            <p:cNvSpPr>
              <a:spLocks/>
            </p:cNvSpPr>
            <p:nvPr/>
          </p:nvSpPr>
          <p:spPr bwMode="auto">
            <a:xfrm>
              <a:off x="2604" y="1392"/>
              <a:ext cx="2688" cy="624"/>
            </a:xfrm>
            <a:custGeom>
              <a:avLst/>
              <a:gdLst>
                <a:gd name="T0" fmla="*/ 3011 w 2400"/>
                <a:gd name="T1" fmla="*/ 0 h 384"/>
                <a:gd name="T2" fmla="*/ 3011 w 2400"/>
                <a:gd name="T3" fmla="*/ 1014 h 384"/>
                <a:gd name="T4" fmla="*/ 0 w 2400"/>
                <a:gd name="T5" fmla="*/ 1014 h 384"/>
                <a:gd name="T6" fmla="*/ 0 60000 65536"/>
                <a:gd name="T7" fmla="*/ 0 60000 65536"/>
                <a:gd name="T8" fmla="*/ 0 60000 65536"/>
                <a:gd name="T9" fmla="*/ 0 w 2400"/>
                <a:gd name="T10" fmla="*/ 0 h 384"/>
                <a:gd name="T11" fmla="*/ 2400 w 2400"/>
                <a:gd name="T12" fmla="*/ 384 h 384"/>
              </a:gdLst>
              <a:ahLst/>
              <a:cxnLst>
                <a:cxn ang="T6">
                  <a:pos x="T0" y="T1"/>
                </a:cxn>
                <a:cxn ang="T7">
                  <a:pos x="T2" y="T3"/>
                </a:cxn>
                <a:cxn ang="T8">
                  <a:pos x="T4" y="T5"/>
                </a:cxn>
              </a:cxnLst>
              <a:rect l="T9" t="T10" r="T11" b="T12"/>
              <a:pathLst>
                <a:path w="2400" h="384">
                  <a:moveTo>
                    <a:pt x="2400" y="0"/>
                  </a:moveTo>
                  <a:lnTo>
                    <a:pt x="2400" y="384"/>
                  </a:lnTo>
                  <a:lnTo>
                    <a:pt x="0" y="38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693" name="Line 84"/>
            <p:cNvSpPr>
              <a:spLocks noChangeShapeType="1"/>
            </p:cNvSpPr>
            <p:nvPr/>
          </p:nvSpPr>
          <p:spPr bwMode="auto">
            <a:xfrm flipV="1">
              <a:off x="3256" y="1632"/>
              <a:ext cx="0" cy="381"/>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694" name="Line 85"/>
            <p:cNvSpPr>
              <a:spLocks noChangeShapeType="1"/>
            </p:cNvSpPr>
            <p:nvPr/>
          </p:nvSpPr>
          <p:spPr bwMode="auto">
            <a:xfrm flipH="1">
              <a:off x="2614" y="1056"/>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695" name="Line 86"/>
            <p:cNvSpPr>
              <a:spLocks noChangeShapeType="1"/>
            </p:cNvSpPr>
            <p:nvPr/>
          </p:nvSpPr>
          <p:spPr bwMode="auto">
            <a:xfrm>
              <a:off x="4620" y="1440"/>
              <a:ext cx="0" cy="567"/>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696" name="Oval 87"/>
            <p:cNvSpPr>
              <a:spLocks noChangeArrowheads="1"/>
            </p:cNvSpPr>
            <p:nvPr/>
          </p:nvSpPr>
          <p:spPr bwMode="auto">
            <a:xfrm>
              <a:off x="3228" y="1026"/>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97" name="Oval 88"/>
            <p:cNvSpPr>
              <a:spLocks noChangeArrowheads="1"/>
            </p:cNvSpPr>
            <p:nvPr/>
          </p:nvSpPr>
          <p:spPr bwMode="auto">
            <a:xfrm>
              <a:off x="4596" y="1980"/>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98" name="Oval 89"/>
            <p:cNvSpPr>
              <a:spLocks noChangeArrowheads="1"/>
            </p:cNvSpPr>
            <p:nvPr/>
          </p:nvSpPr>
          <p:spPr bwMode="auto">
            <a:xfrm>
              <a:off x="3852" y="199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99" name="Oval 90"/>
            <p:cNvSpPr>
              <a:spLocks noChangeArrowheads="1"/>
            </p:cNvSpPr>
            <p:nvPr/>
          </p:nvSpPr>
          <p:spPr bwMode="auto">
            <a:xfrm>
              <a:off x="3228" y="199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700" name="Oval 91"/>
            <p:cNvSpPr>
              <a:spLocks noChangeArrowheads="1"/>
            </p:cNvSpPr>
            <p:nvPr/>
          </p:nvSpPr>
          <p:spPr bwMode="auto">
            <a:xfrm>
              <a:off x="4596" y="59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701" name="Text Box 93"/>
            <p:cNvSpPr txBox="1">
              <a:spLocks noChangeArrowheads="1"/>
            </p:cNvSpPr>
            <p:nvPr/>
          </p:nvSpPr>
          <p:spPr bwMode="auto">
            <a:xfrm>
              <a:off x="2563" y="1109"/>
              <a:ext cx="279"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a:t>
              </a:r>
            </a:p>
            <a:p>
              <a:pPr eaLnBrk="1" hangingPunct="1"/>
              <a:r>
                <a:rPr kumimoji="1" lang="en-US" altLang="zh-CN" sz="1600" i="1">
                  <a:ea typeface="宋体" charset="-122"/>
                </a:rPr>
                <a:t>u</a:t>
              </a:r>
              <a:r>
                <a:rPr kumimoji="1" lang="en-US" altLang="zh-CN" sz="1600" baseline="-25000">
                  <a:ea typeface="宋体" charset="-122"/>
                </a:rPr>
                <a:t>i</a:t>
              </a:r>
            </a:p>
            <a:p>
              <a:pPr eaLnBrk="1" hangingPunct="1"/>
              <a:r>
                <a:rPr kumimoji="1" lang="en-US" altLang="zh-CN" sz="1600">
                  <a:ea typeface="宋体" charset="-122"/>
                </a:rPr>
                <a:t>_</a:t>
              </a:r>
            </a:p>
          </p:txBody>
        </p:sp>
        <p:sp>
          <p:nvSpPr>
            <p:cNvPr id="67702" name="Text Box 94"/>
            <p:cNvSpPr txBox="1">
              <a:spLocks noChangeArrowheads="1"/>
            </p:cNvSpPr>
            <p:nvPr/>
          </p:nvSpPr>
          <p:spPr bwMode="auto">
            <a:xfrm>
              <a:off x="2862" y="698"/>
              <a:ext cx="33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a:ea typeface="宋体" charset="-122"/>
                </a:rPr>
                <a:t>C</a:t>
              </a:r>
              <a:r>
                <a:rPr kumimoji="1" lang="en-US" altLang="zh-CN" sz="1600" baseline="-25000">
                  <a:ea typeface="宋体" charset="-122"/>
                </a:rPr>
                <a:t>1</a:t>
              </a:r>
              <a:endParaRPr kumimoji="1" lang="en-US" altLang="zh-CN" sz="1600">
                <a:ea typeface="宋体" charset="-122"/>
              </a:endParaRPr>
            </a:p>
          </p:txBody>
        </p:sp>
        <p:sp>
          <p:nvSpPr>
            <p:cNvPr id="67703" name="Text Box 95"/>
            <p:cNvSpPr txBox="1">
              <a:spLocks noChangeArrowheads="1"/>
            </p:cNvSpPr>
            <p:nvPr/>
          </p:nvSpPr>
          <p:spPr bwMode="auto">
            <a:xfrm>
              <a:off x="4860" y="268"/>
              <a:ext cx="33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a:ea typeface="宋体" charset="-122"/>
                </a:rPr>
                <a:t>C</a:t>
              </a:r>
              <a:r>
                <a:rPr kumimoji="1" lang="en-US" altLang="zh-CN" sz="1600" baseline="-25000">
                  <a:ea typeface="宋体" charset="-122"/>
                </a:rPr>
                <a:t>2</a:t>
              </a:r>
              <a:endParaRPr kumimoji="1" lang="en-US" altLang="zh-CN" sz="1600">
                <a:ea typeface="宋体" charset="-122"/>
              </a:endParaRPr>
            </a:p>
          </p:txBody>
        </p:sp>
        <p:sp>
          <p:nvSpPr>
            <p:cNvPr id="67704" name="Text Box 97"/>
            <p:cNvSpPr txBox="1">
              <a:spLocks noChangeArrowheads="1"/>
            </p:cNvSpPr>
            <p:nvPr/>
          </p:nvSpPr>
          <p:spPr bwMode="auto">
            <a:xfrm>
              <a:off x="5361" y="924"/>
              <a:ext cx="305"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a:t>
              </a:r>
            </a:p>
            <a:p>
              <a:pPr eaLnBrk="1" hangingPunct="1"/>
              <a:r>
                <a:rPr kumimoji="1" lang="en-US" altLang="zh-CN" sz="1600" i="1">
                  <a:ea typeface="宋体" charset="-122"/>
                </a:rPr>
                <a:t>u</a:t>
              </a:r>
              <a:r>
                <a:rPr kumimoji="1" lang="en-US" altLang="zh-CN" sz="1600" baseline="-25000">
                  <a:ea typeface="宋体" charset="-122"/>
                </a:rPr>
                <a:t>o</a:t>
              </a:r>
            </a:p>
            <a:p>
              <a:pPr eaLnBrk="1" hangingPunct="1"/>
              <a:r>
                <a:rPr kumimoji="1" lang="en-US" altLang="zh-CN" sz="1600" i="1">
                  <a:ea typeface="宋体" charset="-122"/>
                </a:rPr>
                <a:t>_</a:t>
              </a:r>
            </a:p>
          </p:txBody>
        </p:sp>
        <p:grpSp>
          <p:nvGrpSpPr>
            <p:cNvPr id="67705" name="Group 98"/>
            <p:cNvGrpSpPr>
              <a:grpSpLocks/>
            </p:cNvGrpSpPr>
            <p:nvPr/>
          </p:nvGrpSpPr>
          <p:grpSpPr bwMode="auto">
            <a:xfrm>
              <a:off x="2900" y="978"/>
              <a:ext cx="72" cy="159"/>
              <a:chOff x="2312" y="2850"/>
              <a:chExt cx="72" cy="159"/>
            </a:xfrm>
          </p:grpSpPr>
          <p:sp>
            <p:nvSpPr>
              <p:cNvPr id="67720" name="Line 99"/>
              <p:cNvSpPr>
                <a:spLocks noChangeShapeType="1"/>
              </p:cNvSpPr>
              <p:nvPr/>
            </p:nvSpPr>
            <p:spPr bwMode="auto">
              <a:xfrm>
                <a:off x="2312" y="2850"/>
                <a:ext cx="0" cy="1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21" name="Line 100"/>
              <p:cNvSpPr>
                <a:spLocks noChangeShapeType="1"/>
              </p:cNvSpPr>
              <p:nvPr/>
            </p:nvSpPr>
            <p:spPr bwMode="auto">
              <a:xfrm>
                <a:off x="2384" y="2850"/>
                <a:ext cx="0" cy="1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7706" name="Rectangle 101"/>
            <p:cNvSpPr>
              <a:spLocks noChangeArrowheads="1"/>
            </p:cNvSpPr>
            <p:nvPr/>
          </p:nvSpPr>
          <p:spPr bwMode="auto">
            <a:xfrm rot="-5400000">
              <a:off x="3756" y="153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707" name="Line 102"/>
            <p:cNvSpPr>
              <a:spLocks noChangeShapeType="1"/>
            </p:cNvSpPr>
            <p:nvPr/>
          </p:nvSpPr>
          <p:spPr bwMode="auto">
            <a:xfrm flipV="1">
              <a:off x="4140" y="1608"/>
              <a:ext cx="0" cy="38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08" name="Line 103"/>
            <p:cNvSpPr>
              <a:spLocks noChangeShapeType="1"/>
            </p:cNvSpPr>
            <p:nvPr/>
          </p:nvSpPr>
          <p:spPr bwMode="auto">
            <a:xfrm>
              <a:off x="3876" y="170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67709" name="Group 104"/>
            <p:cNvGrpSpPr>
              <a:grpSpLocks/>
            </p:cNvGrpSpPr>
            <p:nvPr/>
          </p:nvGrpSpPr>
          <p:grpSpPr bwMode="auto">
            <a:xfrm>
              <a:off x="4980" y="528"/>
              <a:ext cx="72" cy="159"/>
              <a:chOff x="2312" y="2850"/>
              <a:chExt cx="72" cy="159"/>
            </a:xfrm>
          </p:grpSpPr>
          <p:sp>
            <p:nvSpPr>
              <p:cNvPr id="67718" name="Line 105"/>
              <p:cNvSpPr>
                <a:spLocks noChangeShapeType="1"/>
              </p:cNvSpPr>
              <p:nvPr/>
            </p:nvSpPr>
            <p:spPr bwMode="auto">
              <a:xfrm>
                <a:off x="2312" y="2850"/>
                <a:ext cx="0" cy="1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19" name="Line 106"/>
              <p:cNvSpPr>
                <a:spLocks noChangeShapeType="1"/>
              </p:cNvSpPr>
              <p:nvPr/>
            </p:nvSpPr>
            <p:spPr bwMode="auto">
              <a:xfrm>
                <a:off x="2384" y="2850"/>
                <a:ext cx="0" cy="1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67710" name="Group 107"/>
            <p:cNvGrpSpPr>
              <a:grpSpLocks/>
            </p:cNvGrpSpPr>
            <p:nvPr/>
          </p:nvGrpSpPr>
          <p:grpSpPr bwMode="auto">
            <a:xfrm rot="5400000">
              <a:off x="4112" y="1492"/>
              <a:ext cx="72" cy="159"/>
              <a:chOff x="2312" y="2850"/>
              <a:chExt cx="72" cy="159"/>
            </a:xfrm>
          </p:grpSpPr>
          <p:sp>
            <p:nvSpPr>
              <p:cNvPr id="67716" name="Line 108"/>
              <p:cNvSpPr>
                <a:spLocks noChangeShapeType="1"/>
              </p:cNvSpPr>
              <p:nvPr/>
            </p:nvSpPr>
            <p:spPr bwMode="auto">
              <a:xfrm>
                <a:off x="2312" y="2850"/>
                <a:ext cx="0" cy="1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7717" name="Line 109"/>
              <p:cNvSpPr>
                <a:spLocks noChangeShapeType="1"/>
              </p:cNvSpPr>
              <p:nvPr/>
            </p:nvSpPr>
            <p:spPr bwMode="auto">
              <a:xfrm>
                <a:off x="2384" y="2850"/>
                <a:ext cx="0" cy="1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67711" name="Freeform 110"/>
            <p:cNvSpPr>
              <a:spLocks/>
            </p:cNvSpPr>
            <p:nvPr/>
          </p:nvSpPr>
          <p:spPr bwMode="auto">
            <a:xfrm>
              <a:off x="3900" y="1344"/>
              <a:ext cx="240" cy="192"/>
            </a:xfrm>
            <a:custGeom>
              <a:avLst/>
              <a:gdLst>
                <a:gd name="T0" fmla="*/ 0 w 240"/>
                <a:gd name="T1" fmla="*/ 0 h 288"/>
                <a:gd name="T2" fmla="*/ 240 w 240"/>
                <a:gd name="T3" fmla="*/ 0 h 288"/>
                <a:gd name="T4" fmla="*/ 240 w 240"/>
                <a:gd name="T5" fmla="*/ 128 h 288"/>
                <a:gd name="T6" fmla="*/ 0 60000 65536"/>
                <a:gd name="T7" fmla="*/ 0 60000 65536"/>
                <a:gd name="T8" fmla="*/ 0 60000 65536"/>
                <a:gd name="T9" fmla="*/ 0 w 240"/>
                <a:gd name="T10" fmla="*/ 0 h 288"/>
                <a:gd name="T11" fmla="*/ 240 w 240"/>
                <a:gd name="T12" fmla="*/ 288 h 288"/>
              </a:gdLst>
              <a:ahLst/>
              <a:cxnLst>
                <a:cxn ang="T6">
                  <a:pos x="T0" y="T1"/>
                </a:cxn>
                <a:cxn ang="T7">
                  <a:pos x="T2" y="T3"/>
                </a:cxn>
                <a:cxn ang="T8">
                  <a:pos x="T4" y="T5"/>
                </a:cxn>
              </a:cxnLst>
              <a:rect l="T9" t="T10" r="T11" b="T12"/>
              <a:pathLst>
                <a:path w="240" h="288">
                  <a:moveTo>
                    <a:pt x="0" y="0"/>
                  </a:moveTo>
                  <a:lnTo>
                    <a:pt x="240" y="0"/>
                  </a:lnTo>
                  <a:lnTo>
                    <a:pt x="240"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67712" name="Oval 111"/>
            <p:cNvSpPr>
              <a:spLocks noChangeArrowheads="1"/>
            </p:cNvSpPr>
            <p:nvPr/>
          </p:nvSpPr>
          <p:spPr bwMode="auto">
            <a:xfrm>
              <a:off x="4116" y="1980"/>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713" name="Oval 112"/>
            <p:cNvSpPr>
              <a:spLocks noChangeArrowheads="1"/>
            </p:cNvSpPr>
            <p:nvPr/>
          </p:nvSpPr>
          <p:spPr bwMode="auto">
            <a:xfrm>
              <a:off x="3852" y="1320"/>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714" name="Text Box 113"/>
            <p:cNvSpPr txBox="1">
              <a:spLocks noChangeArrowheads="1"/>
            </p:cNvSpPr>
            <p:nvPr/>
          </p:nvSpPr>
          <p:spPr bwMode="auto">
            <a:xfrm>
              <a:off x="4236" y="1572"/>
              <a:ext cx="35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a:ea typeface="宋体" charset="-122"/>
                </a:rPr>
                <a:t>C</a:t>
              </a:r>
              <a:r>
                <a:rPr kumimoji="1" lang="en-US" altLang="zh-CN" sz="1600" baseline="-25000">
                  <a:ea typeface="宋体" charset="-122"/>
                </a:rPr>
                <a:t>E</a:t>
              </a:r>
              <a:endParaRPr kumimoji="1" lang="en-US" altLang="zh-CN" sz="1600">
                <a:ea typeface="宋体" charset="-122"/>
              </a:endParaRPr>
            </a:p>
          </p:txBody>
        </p:sp>
        <p:sp>
          <p:nvSpPr>
            <p:cNvPr id="67715" name="Text Box 114"/>
            <p:cNvSpPr txBox="1">
              <a:spLocks noChangeArrowheads="1"/>
            </p:cNvSpPr>
            <p:nvPr/>
          </p:nvSpPr>
          <p:spPr bwMode="auto">
            <a:xfrm>
              <a:off x="3467" y="1572"/>
              <a:ext cx="34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R</a:t>
              </a:r>
              <a:r>
                <a:rPr kumimoji="1" lang="en-US" altLang="zh-CN" sz="1600" baseline="-25000">
                  <a:ea typeface="宋体" charset="-122"/>
                </a:rPr>
                <a:t>E</a:t>
              </a:r>
              <a:endParaRPr kumimoji="1" lang="en-US" altLang="zh-CN" sz="1600">
                <a:ea typeface="宋体" charset="-122"/>
              </a:endParaRPr>
            </a:p>
          </p:txBody>
        </p:sp>
      </p:grpSp>
      <p:grpSp>
        <p:nvGrpSpPr>
          <p:cNvPr id="12" name="Group 115"/>
          <p:cNvGrpSpPr>
            <a:grpSpLocks/>
          </p:cNvGrpSpPr>
          <p:nvPr/>
        </p:nvGrpSpPr>
        <p:grpSpPr bwMode="auto">
          <a:xfrm>
            <a:off x="1900009" y="3579347"/>
            <a:ext cx="6191250" cy="2495550"/>
            <a:chOff x="1106" y="2324"/>
            <a:chExt cx="3900" cy="1572"/>
          </a:xfrm>
        </p:grpSpPr>
        <p:grpSp>
          <p:nvGrpSpPr>
            <p:cNvPr id="67609" name="Group 116"/>
            <p:cNvGrpSpPr>
              <a:grpSpLocks/>
            </p:cNvGrpSpPr>
            <p:nvPr/>
          </p:nvGrpSpPr>
          <p:grpSpPr bwMode="auto">
            <a:xfrm>
              <a:off x="1106" y="2324"/>
              <a:ext cx="3900" cy="1572"/>
              <a:chOff x="1106" y="2324"/>
              <a:chExt cx="3900" cy="1572"/>
            </a:xfrm>
          </p:grpSpPr>
          <p:sp>
            <p:nvSpPr>
              <p:cNvPr id="67611" name="Rectangle 117"/>
              <p:cNvSpPr>
                <a:spLocks noChangeArrowheads="1"/>
              </p:cNvSpPr>
              <p:nvPr/>
            </p:nvSpPr>
            <p:spPr bwMode="auto">
              <a:xfrm>
                <a:off x="2227" y="2532"/>
                <a:ext cx="178" cy="56"/>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7612" name="Rectangle 118"/>
              <p:cNvSpPr>
                <a:spLocks noChangeArrowheads="1"/>
              </p:cNvSpPr>
              <p:nvPr/>
            </p:nvSpPr>
            <p:spPr bwMode="auto">
              <a:xfrm rot="5400000">
                <a:off x="2492" y="2878"/>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7613" name="Rectangle 119"/>
              <p:cNvSpPr>
                <a:spLocks noChangeArrowheads="1"/>
              </p:cNvSpPr>
              <p:nvPr/>
            </p:nvSpPr>
            <p:spPr bwMode="auto">
              <a:xfrm rot="5400000">
                <a:off x="3794" y="2880"/>
                <a:ext cx="158" cy="62"/>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67614" name="Group 120"/>
              <p:cNvGrpSpPr>
                <a:grpSpLocks/>
              </p:cNvGrpSpPr>
              <p:nvPr/>
            </p:nvGrpSpPr>
            <p:grpSpPr bwMode="auto">
              <a:xfrm>
                <a:off x="2748" y="2911"/>
                <a:ext cx="134" cy="35"/>
                <a:chOff x="1776" y="2544"/>
                <a:chExt cx="144" cy="42"/>
              </a:xfrm>
            </p:grpSpPr>
            <p:sp>
              <p:nvSpPr>
                <p:cNvPr id="67675" name="Line 121"/>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76" name="Line 122"/>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7615" name="Group 123"/>
              <p:cNvGrpSpPr>
                <a:grpSpLocks/>
              </p:cNvGrpSpPr>
              <p:nvPr/>
            </p:nvGrpSpPr>
            <p:grpSpPr bwMode="auto">
              <a:xfrm rot="10800000">
                <a:off x="3547" y="2916"/>
                <a:ext cx="134" cy="35"/>
                <a:chOff x="1776" y="2544"/>
                <a:chExt cx="144" cy="42"/>
              </a:xfrm>
            </p:grpSpPr>
            <p:sp>
              <p:nvSpPr>
                <p:cNvPr id="67673" name="Line 124"/>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74" name="Line 125"/>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7616" name="Line 126"/>
              <p:cNvSpPr>
                <a:spLocks noChangeShapeType="1"/>
              </p:cNvSpPr>
              <p:nvPr/>
            </p:nvSpPr>
            <p:spPr bwMode="auto">
              <a:xfrm>
                <a:off x="1639" y="2557"/>
                <a:ext cx="5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17" name="Line 127"/>
              <p:cNvSpPr>
                <a:spLocks noChangeShapeType="1"/>
              </p:cNvSpPr>
              <p:nvPr/>
            </p:nvSpPr>
            <p:spPr bwMode="auto">
              <a:xfrm>
                <a:off x="2410"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18" name="Line 128"/>
              <p:cNvSpPr>
                <a:spLocks noChangeShapeType="1"/>
              </p:cNvSpPr>
              <p:nvPr/>
            </p:nvSpPr>
            <p:spPr bwMode="auto">
              <a:xfrm>
                <a:off x="2571"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19" name="Line 129"/>
              <p:cNvSpPr>
                <a:spLocks noChangeShapeType="1"/>
              </p:cNvSpPr>
              <p:nvPr/>
            </p:nvSpPr>
            <p:spPr bwMode="auto">
              <a:xfrm>
                <a:off x="2809" y="2557"/>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20" name="Line 130"/>
              <p:cNvSpPr>
                <a:spLocks noChangeShapeType="1"/>
              </p:cNvSpPr>
              <p:nvPr/>
            </p:nvSpPr>
            <p:spPr bwMode="auto">
              <a:xfrm flipV="1">
                <a:off x="2571" y="2990"/>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21" name="Line 131"/>
              <p:cNvSpPr>
                <a:spLocks noChangeShapeType="1"/>
              </p:cNvSpPr>
              <p:nvPr/>
            </p:nvSpPr>
            <p:spPr bwMode="auto">
              <a:xfrm flipV="1">
                <a:off x="2809" y="2951"/>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22" name="Oval 132"/>
              <p:cNvSpPr>
                <a:spLocks noChangeAspect="1" noChangeArrowheads="1"/>
              </p:cNvSpPr>
              <p:nvPr/>
            </p:nvSpPr>
            <p:spPr bwMode="auto">
              <a:xfrm>
                <a:off x="2560"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23" name="Oval 133"/>
              <p:cNvSpPr>
                <a:spLocks noChangeAspect="1" noChangeArrowheads="1"/>
              </p:cNvSpPr>
              <p:nvPr/>
            </p:nvSpPr>
            <p:spPr bwMode="auto">
              <a:xfrm>
                <a:off x="2798" y="3296"/>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pSp>
            <p:nvGrpSpPr>
              <p:cNvPr id="67624" name="Group 134"/>
              <p:cNvGrpSpPr>
                <a:grpSpLocks/>
              </p:cNvGrpSpPr>
              <p:nvPr/>
            </p:nvGrpSpPr>
            <p:grpSpPr bwMode="auto">
              <a:xfrm>
                <a:off x="3242" y="2828"/>
                <a:ext cx="89" cy="197"/>
                <a:chOff x="720" y="2502"/>
                <a:chExt cx="96" cy="240"/>
              </a:xfrm>
            </p:grpSpPr>
            <p:sp>
              <p:nvSpPr>
                <p:cNvPr id="67671" name="AutoShape 135"/>
                <p:cNvSpPr>
                  <a:spLocks noChangeArrowheads="1"/>
                </p:cNvSpPr>
                <p:nvPr/>
              </p:nvSpPr>
              <p:spPr bwMode="auto">
                <a:xfrm>
                  <a:off x="720" y="2502"/>
                  <a:ext cx="96" cy="240"/>
                </a:xfrm>
                <a:prstGeom prst="flowChartDecision">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7672" name="Line 136"/>
                <p:cNvSpPr>
                  <a:spLocks noChangeShapeType="1"/>
                </p:cNvSpPr>
                <p:nvPr/>
              </p:nvSpPr>
              <p:spPr bwMode="auto">
                <a:xfrm>
                  <a:off x="720" y="262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7625" name="Line 137"/>
              <p:cNvSpPr>
                <a:spLocks noChangeShapeType="1"/>
              </p:cNvSpPr>
              <p:nvPr/>
            </p:nvSpPr>
            <p:spPr bwMode="auto">
              <a:xfrm>
                <a:off x="3287" y="2557"/>
                <a:ext cx="7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26" name="Line 138"/>
              <p:cNvSpPr>
                <a:spLocks noChangeShapeType="1"/>
              </p:cNvSpPr>
              <p:nvPr/>
            </p:nvSpPr>
            <p:spPr bwMode="auto">
              <a:xfrm>
                <a:off x="3287"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27" name="Line 139"/>
              <p:cNvSpPr>
                <a:spLocks noChangeShapeType="1"/>
              </p:cNvSpPr>
              <p:nvPr/>
            </p:nvSpPr>
            <p:spPr bwMode="auto">
              <a:xfrm flipV="1">
                <a:off x="3287" y="3030"/>
                <a:ext cx="0" cy="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28" name="Line 140"/>
              <p:cNvSpPr>
                <a:spLocks noChangeShapeType="1"/>
              </p:cNvSpPr>
              <p:nvPr/>
            </p:nvSpPr>
            <p:spPr bwMode="auto">
              <a:xfrm>
                <a:off x="3874"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29" name="Line 141"/>
              <p:cNvSpPr>
                <a:spLocks noChangeShapeType="1"/>
              </p:cNvSpPr>
              <p:nvPr/>
            </p:nvSpPr>
            <p:spPr bwMode="auto">
              <a:xfrm flipV="1">
                <a:off x="3874" y="2990"/>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30" name="Oval 142"/>
              <p:cNvSpPr>
                <a:spLocks noChangeAspect="1" noChangeArrowheads="1"/>
              </p:cNvSpPr>
              <p:nvPr/>
            </p:nvSpPr>
            <p:spPr bwMode="auto">
              <a:xfrm>
                <a:off x="3604"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31" name="Oval 143"/>
              <p:cNvSpPr>
                <a:spLocks noChangeAspect="1" noChangeArrowheads="1"/>
              </p:cNvSpPr>
              <p:nvPr/>
            </p:nvSpPr>
            <p:spPr bwMode="auto">
              <a:xfrm>
                <a:off x="3276" y="3296"/>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32" name="Oval 144"/>
              <p:cNvSpPr>
                <a:spLocks noChangeAspect="1" noChangeArrowheads="1"/>
              </p:cNvSpPr>
              <p:nvPr/>
            </p:nvSpPr>
            <p:spPr bwMode="auto">
              <a:xfrm>
                <a:off x="3863"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33" name="Line 145"/>
              <p:cNvSpPr>
                <a:spLocks noChangeShapeType="1"/>
              </p:cNvSpPr>
              <p:nvPr/>
            </p:nvSpPr>
            <p:spPr bwMode="auto">
              <a:xfrm>
                <a:off x="3370" y="2833"/>
                <a:ext cx="0" cy="2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34" name="Text Box 146"/>
              <p:cNvSpPr txBox="1">
                <a:spLocks noChangeArrowheads="1"/>
              </p:cNvSpPr>
              <p:nvPr/>
            </p:nvSpPr>
            <p:spPr bwMode="auto">
              <a:xfrm>
                <a:off x="2606" y="2377"/>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b</a:t>
                </a:r>
                <a:r>
                  <a:rPr kumimoji="1" lang="en-US" altLang="zh-CN" sz="1800">
                    <a:latin typeface="Tahoma" pitchFamily="34" charset="0"/>
                    <a:ea typeface="宋体" charset="-122"/>
                  </a:rPr>
                  <a:t>’</a:t>
                </a:r>
              </a:p>
            </p:txBody>
          </p:sp>
          <p:graphicFrame>
            <p:nvGraphicFramePr>
              <p:cNvPr id="67588" name="Object 147"/>
              <p:cNvGraphicFramePr>
                <a:graphicFrameLocks noChangeAspect="1"/>
              </p:cNvGraphicFramePr>
              <p:nvPr/>
            </p:nvGraphicFramePr>
            <p:xfrm>
              <a:off x="2216" y="2324"/>
              <a:ext cx="215" cy="215"/>
            </p:xfrm>
            <a:graphic>
              <a:graphicData uri="http://schemas.openxmlformats.org/presentationml/2006/ole">
                <mc:AlternateContent xmlns:mc="http://schemas.openxmlformats.org/markup-compatibility/2006">
                  <mc:Choice xmlns:v="urn:schemas-microsoft-com:vml" Requires="v">
                    <p:oleObj spid="_x0000_s81723" name="Equation" r:id="rId3" imgW="203040" imgH="228600" progId="Equation.DSMT4">
                      <p:embed/>
                    </p:oleObj>
                  </mc:Choice>
                  <mc:Fallback>
                    <p:oleObj name="Equation" r:id="rId3" imgW="2030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 y="2324"/>
                            <a:ext cx="21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589" name="Object 148"/>
              <p:cNvGraphicFramePr>
                <a:graphicFrameLocks noChangeAspect="1"/>
              </p:cNvGraphicFramePr>
              <p:nvPr/>
            </p:nvGraphicFramePr>
            <p:xfrm>
              <a:off x="2329" y="2793"/>
              <a:ext cx="201" cy="215"/>
            </p:xfrm>
            <a:graphic>
              <a:graphicData uri="http://schemas.openxmlformats.org/presentationml/2006/ole">
                <mc:AlternateContent xmlns:mc="http://schemas.openxmlformats.org/markup-compatibility/2006">
                  <mc:Choice xmlns:v="urn:schemas-microsoft-com:vml" Requires="v">
                    <p:oleObj spid="_x0000_s81724" name="Equation" r:id="rId5" imgW="190440" imgH="228600" progId="Equation.DSMT4">
                      <p:embed/>
                    </p:oleObj>
                  </mc:Choice>
                  <mc:Fallback>
                    <p:oleObj name="Equation" r:id="rId5" imgW="1904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 y="2793"/>
                            <a:ext cx="20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590" name="Object 149"/>
              <p:cNvGraphicFramePr>
                <a:graphicFrameLocks noChangeAspect="1"/>
              </p:cNvGraphicFramePr>
              <p:nvPr/>
            </p:nvGraphicFramePr>
            <p:xfrm>
              <a:off x="3908" y="2833"/>
              <a:ext cx="188" cy="215"/>
            </p:xfrm>
            <a:graphic>
              <a:graphicData uri="http://schemas.openxmlformats.org/presentationml/2006/ole">
                <mc:AlternateContent xmlns:mc="http://schemas.openxmlformats.org/markup-compatibility/2006">
                  <mc:Choice xmlns:v="urn:schemas-microsoft-com:vml" Requires="v">
                    <p:oleObj spid="_x0000_s81725" name="Equation" r:id="rId7" imgW="177480" imgH="228600" progId="Equation.DSMT4">
                      <p:embed/>
                    </p:oleObj>
                  </mc:Choice>
                  <mc:Fallback>
                    <p:oleObj name="Equation" r:id="rId7" imgW="1774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8" y="2833"/>
                            <a:ext cx="18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591" name="Object 150"/>
              <p:cNvGraphicFramePr>
                <a:graphicFrameLocks noChangeAspect="1"/>
              </p:cNvGraphicFramePr>
              <p:nvPr/>
            </p:nvGraphicFramePr>
            <p:xfrm>
              <a:off x="2857" y="2911"/>
              <a:ext cx="201" cy="217"/>
            </p:xfrm>
            <a:graphic>
              <a:graphicData uri="http://schemas.openxmlformats.org/presentationml/2006/ole">
                <mc:AlternateContent xmlns:mc="http://schemas.openxmlformats.org/markup-compatibility/2006">
                  <mc:Choice xmlns:v="urn:schemas-microsoft-com:vml" Requires="v">
                    <p:oleObj spid="_x0000_s81726" name="Equation" r:id="rId9" imgW="190440" imgH="228600" progId="Equation.DSMT4">
                      <p:embed/>
                    </p:oleObj>
                  </mc:Choice>
                  <mc:Fallback>
                    <p:oleObj name="Equation" r:id="rId9" imgW="1904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7" y="2911"/>
                            <a:ext cx="201"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592" name="Object 151"/>
              <p:cNvGraphicFramePr>
                <a:graphicFrameLocks noChangeAspect="1"/>
              </p:cNvGraphicFramePr>
              <p:nvPr/>
            </p:nvGraphicFramePr>
            <p:xfrm>
              <a:off x="2870" y="2675"/>
              <a:ext cx="419" cy="216"/>
            </p:xfrm>
            <a:graphic>
              <a:graphicData uri="http://schemas.openxmlformats.org/presentationml/2006/ole">
                <mc:AlternateContent xmlns:mc="http://schemas.openxmlformats.org/markup-compatibility/2006">
                  <mc:Choice xmlns:v="urn:schemas-microsoft-com:vml" Requires="v">
                    <p:oleObj spid="_x0000_s81727" name="Equation" r:id="rId11" imgW="393480" imgH="228600" progId="Equation.DSMT4">
                      <p:embed/>
                    </p:oleObj>
                  </mc:Choice>
                  <mc:Fallback>
                    <p:oleObj name="Equation" r:id="rId11" imgW="3934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70" y="2675"/>
                            <a:ext cx="419"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593" name="Object 152"/>
              <p:cNvGraphicFramePr>
                <a:graphicFrameLocks noChangeAspect="1"/>
              </p:cNvGraphicFramePr>
              <p:nvPr/>
            </p:nvGraphicFramePr>
            <p:xfrm>
              <a:off x="3643" y="2744"/>
              <a:ext cx="201" cy="227"/>
            </p:xfrm>
            <a:graphic>
              <a:graphicData uri="http://schemas.openxmlformats.org/presentationml/2006/ole">
                <mc:AlternateContent xmlns:mc="http://schemas.openxmlformats.org/markup-compatibility/2006">
                  <mc:Choice xmlns:v="urn:schemas-microsoft-com:vml" Requires="v">
                    <p:oleObj spid="_x0000_s81728" name="Equation" r:id="rId13" imgW="190440" imgH="241200" progId="Equation.DSMT4">
                      <p:embed/>
                    </p:oleObj>
                  </mc:Choice>
                  <mc:Fallback>
                    <p:oleObj name="Equation" r:id="rId13" imgW="190440" imgH="241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3" y="2744"/>
                            <a:ext cx="20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67635" name="Line 153"/>
              <p:cNvSpPr>
                <a:spLocks noChangeShapeType="1"/>
              </p:cNvSpPr>
              <p:nvPr/>
            </p:nvSpPr>
            <p:spPr bwMode="auto">
              <a:xfrm>
                <a:off x="3614" y="2557"/>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36" name="Line 154"/>
              <p:cNvSpPr>
                <a:spLocks noChangeShapeType="1"/>
              </p:cNvSpPr>
              <p:nvPr/>
            </p:nvSpPr>
            <p:spPr bwMode="auto">
              <a:xfrm flipV="1">
                <a:off x="3614" y="2951"/>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37" name="Oval 155"/>
              <p:cNvSpPr>
                <a:spLocks noChangeAspect="1" noChangeArrowheads="1"/>
              </p:cNvSpPr>
              <p:nvPr/>
            </p:nvSpPr>
            <p:spPr bwMode="auto">
              <a:xfrm>
                <a:off x="3598" y="3291"/>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38" name="Line 156"/>
              <p:cNvSpPr>
                <a:spLocks noChangeShapeType="1"/>
              </p:cNvSpPr>
              <p:nvPr/>
            </p:nvSpPr>
            <p:spPr bwMode="auto">
              <a:xfrm>
                <a:off x="2571" y="3305"/>
                <a:ext cx="1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7639" name="Rectangle 157"/>
              <p:cNvSpPr>
                <a:spLocks noChangeArrowheads="1"/>
              </p:cNvSpPr>
              <p:nvPr/>
            </p:nvSpPr>
            <p:spPr bwMode="auto">
              <a:xfrm rot="5400000">
                <a:off x="1912" y="3039"/>
                <a:ext cx="159" cy="62"/>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7640" name="Rectangle 158"/>
              <p:cNvSpPr>
                <a:spLocks noChangeArrowheads="1"/>
              </p:cNvSpPr>
              <p:nvPr/>
            </p:nvSpPr>
            <p:spPr bwMode="auto">
              <a:xfrm rot="5400000">
                <a:off x="4144" y="288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7641" name="Rectangle 159"/>
              <p:cNvSpPr>
                <a:spLocks noChangeArrowheads="1"/>
              </p:cNvSpPr>
              <p:nvPr/>
            </p:nvSpPr>
            <p:spPr bwMode="auto">
              <a:xfrm rot="5400000">
                <a:off x="4666" y="288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67642" name="Group 160"/>
              <p:cNvGrpSpPr>
                <a:grpSpLocks/>
              </p:cNvGrpSpPr>
              <p:nvPr/>
            </p:nvGrpSpPr>
            <p:grpSpPr bwMode="auto">
              <a:xfrm rot="5400000">
                <a:off x="4396" y="2547"/>
                <a:ext cx="118" cy="39"/>
                <a:chOff x="1776" y="2544"/>
                <a:chExt cx="144" cy="42"/>
              </a:xfrm>
            </p:grpSpPr>
            <p:sp>
              <p:nvSpPr>
                <p:cNvPr id="67669" name="Line 161"/>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70" name="Line 162"/>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7643" name="Group 163"/>
              <p:cNvGrpSpPr>
                <a:grpSpLocks/>
              </p:cNvGrpSpPr>
              <p:nvPr/>
            </p:nvGrpSpPr>
            <p:grpSpPr bwMode="auto">
              <a:xfrm rot="5400000">
                <a:off x="1555" y="2537"/>
                <a:ext cx="118" cy="39"/>
                <a:chOff x="1776" y="2544"/>
                <a:chExt cx="144" cy="42"/>
              </a:xfrm>
            </p:grpSpPr>
            <p:sp>
              <p:nvSpPr>
                <p:cNvPr id="67667" name="Line 164"/>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68" name="Line 165"/>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7644" name="Group 166"/>
              <p:cNvGrpSpPr>
                <a:grpSpLocks/>
              </p:cNvGrpSpPr>
              <p:nvPr/>
            </p:nvGrpSpPr>
            <p:grpSpPr bwMode="auto">
              <a:xfrm>
                <a:off x="3237" y="3542"/>
                <a:ext cx="133" cy="34"/>
                <a:chOff x="1776" y="2544"/>
                <a:chExt cx="144" cy="42"/>
              </a:xfrm>
            </p:grpSpPr>
            <p:sp>
              <p:nvSpPr>
                <p:cNvPr id="67665" name="Line 167"/>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66" name="Line 168"/>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7645" name="Rectangle 169"/>
              <p:cNvSpPr>
                <a:spLocks noChangeArrowheads="1"/>
              </p:cNvSpPr>
              <p:nvPr/>
            </p:nvSpPr>
            <p:spPr bwMode="auto">
              <a:xfrm rot="5400000">
                <a:off x="2746" y="351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7646" name="Freeform 170"/>
              <p:cNvSpPr>
                <a:spLocks/>
              </p:cNvSpPr>
              <p:nvPr/>
            </p:nvSpPr>
            <p:spPr bwMode="auto">
              <a:xfrm>
                <a:off x="1106" y="2990"/>
                <a:ext cx="3640" cy="788"/>
              </a:xfrm>
              <a:custGeom>
                <a:avLst/>
                <a:gdLst>
                  <a:gd name="T0" fmla="*/ 3366 w 3936"/>
                  <a:gd name="T1" fmla="*/ 0 h 960"/>
                  <a:gd name="T2" fmla="*/ 3366 w 3936"/>
                  <a:gd name="T3" fmla="*/ 647 h 960"/>
                  <a:gd name="T4" fmla="*/ 0 w 3936"/>
                  <a:gd name="T5" fmla="*/ 647 h 960"/>
                  <a:gd name="T6" fmla="*/ 0 60000 65536"/>
                  <a:gd name="T7" fmla="*/ 0 60000 65536"/>
                  <a:gd name="T8" fmla="*/ 0 60000 65536"/>
                  <a:gd name="T9" fmla="*/ 0 w 3936"/>
                  <a:gd name="T10" fmla="*/ 0 h 960"/>
                  <a:gd name="T11" fmla="*/ 3936 w 3936"/>
                  <a:gd name="T12" fmla="*/ 960 h 960"/>
                </a:gdLst>
                <a:ahLst/>
                <a:cxnLst>
                  <a:cxn ang="T6">
                    <a:pos x="T0" y="T1"/>
                  </a:cxn>
                  <a:cxn ang="T7">
                    <a:pos x="T2" y="T3"/>
                  </a:cxn>
                  <a:cxn ang="T8">
                    <a:pos x="T4" y="T5"/>
                  </a:cxn>
                </a:cxnLst>
                <a:rect l="T9" t="T10" r="T11" b="T12"/>
                <a:pathLst>
                  <a:path w="3936" h="960">
                    <a:moveTo>
                      <a:pt x="3936" y="0"/>
                    </a:moveTo>
                    <a:lnTo>
                      <a:pt x="3936" y="960"/>
                    </a:lnTo>
                    <a:lnTo>
                      <a:pt x="0" y="9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67647" name="Line 171"/>
              <p:cNvSpPr>
                <a:spLocks noChangeShapeType="1"/>
              </p:cNvSpPr>
              <p:nvPr/>
            </p:nvSpPr>
            <p:spPr bwMode="auto">
              <a:xfrm flipV="1">
                <a:off x="1994" y="2557"/>
                <a:ext cx="0" cy="4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7648" name="Line 172"/>
              <p:cNvSpPr>
                <a:spLocks noChangeShapeType="1"/>
              </p:cNvSpPr>
              <p:nvPr/>
            </p:nvSpPr>
            <p:spPr bwMode="auto">
              <a:xfrm>
                <a:off x="1994" y="3148"/>
                <a:ext cx="0" cy="6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7649" name="Line 173"/>
              <p:cNvSpPr>
                <a:spLocks noChangeShapeType="1"/>
              </p:cNvSpPr>
              <p:nvPr/>
            </p:nvSpPr>
            <p:spPr bwMode="auto">
              <a:xfrm flipH="1">
                <a:off x="1184"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7650" name="Line 174"/>
              <p:cNvSpPr>
                <a:spLocks noChangeShapeType="1"/>
              </p:cNvSpPr>
              <p:nvPr/>
            </p:nvSpPr>
            <p:spPr bwMode="auto">
              <a:xfrm>
                <a:off x="4036"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7651" name="Freeform 175"/>
              <p:cNvSpPr>
                <a:spLocks/>
              </p:cNvSpPr>
              <p:nvPr/>
            </p:nvSpPr>
            <p:spPr bwMode="auto">
              <a:xfrm>
                <a:off x="4480" y="2557"/>
                <a:ext cx="266" cy="276"/>
              </a:xfrm>
              <a:custGeom>
                <a:avLst/>
                <a:gdLst>
                  <a:gd name="T0" fmla="*/ 0 w 288"/>
                  <a:gd name="T1" fmla="*/ 0 h 336"/>
                  <a:gd name="T2" fmla="*/ 246 w 288"/>
                  <a:gd name="T3" fmla="*/ 0 h 336"/>
                  <a:gd name="T4" fmla="*/ 246 w 288"/>
                  <a:gd name="T5" fmla="*/ 227 h 336"/>
                  <a:gd name="T6" fmla="*/ 0 60000 65536"/>
                  <a:gd name="T7" fmla="*/ 0 60000 65536"/>
                  <a:gd name="T8" fmla="*/ 0 60000 65536"/>
                  <a:gd name="T9" fmla="*/ 0 w 288"/>
                  <a:gd name="T10" fmla="*/ 0 h 336"/>
                  <a:gd name="T11" fmla="*/ 288 w 288"/>
                  <a:gd name="T12" fmla="*/ 336 h 336"/>
                </a:gdLst>
                <a:ahLst/>
                <a:cxnLst>
                  <a:cxn ang="T6">
                    <a:pos x="T0" y="T1"/>
                  </a:cxn>
                  <a:cxn ang="T7">
                    <a:pos x="T2" y="T3"/>
                  </a:cxn>
                  <a:cxn ang="T8">
                    <a:pos x="T4" y="T5"/>
                  </a:cxn>
                </a:cxnLst>
                <a:rect l="T9" t="T10" r="T11" b="T12"/>
                <a:pathLst>
                  <a:path w="288" h="336">
                    <a:moveTo>
                      <a:pt x="0" y="0"/>
                    </a:moveTo>
                    <a:lnTo>
                      <a:pt x="288" y="0"/>
                    </a:lnTo>
                    <a:lnTo>
                      <a:pt x="288" y="336"/>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67652" name="Line 176"/>
              <p:cNvSpPr>
                <a:spLocks noChangeShapeType="1"/>
              </p:cNvSpPr>
              <p:nvPr/>
            </p:nvSpPr>
            <p:spPr bwMode="auto">
              <a:xfrm>
                <a:off x="4213"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7653" name="Line 177"/>
              <p:cNvSpPr>
                <a:spLocks noChangeShapeType="1"/>
              </p:cNvSpPr>
              <p:nvPr/>
            </p:nvSpPr>
            <p:spPr bwMode="auto">
              <a:xfrm>
                <a:off x="4224" y="2990"/>
                <a:ext cx="0" cy="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7654" name="Line 178"/>
              <p:cNvSpPr>
                <a:spLocks noChangeShapeType="1"/>
              </p:cNvSpPr>
              <p:nvPr/>
            </p:nvSpPr>
            <p:spPr bwMode="auto">
              <a:xfrm>
                <a:off x="3292" y="3305"/>
                <a:ext cx="0" cy="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7655" name="Line 179"/>
              <p:cNvSpPr>
                <a:spLocks noChangeShapeType="1"/>
              </p:cNvSpPr>
              <p:nvPr/>
            </p:nvSpPr>
            <p:spPr bwMode="auto">
              <a:xfrm>
                <a:off x="3292" y="3581"/>
                <a:ext cx="0" cy="1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7656" name="Line 180"/>
              <p:cNvSpPr>
                <a:spLocks noChangeShapeType="1"/>
              </p:cNvSpPr>
              <p:nvPr/>
            </p:nvSpPr>
            <p:spPr bwMode="auto">
              <a:xfrm>
                <a:off x="2815" y="3305"/>
                <a:ext cx="0" cy="1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7657" name="Line 181"/>
              <p:cNvSpPr>
                <a:spLocks noChangeShapeType="1"/>
              </p:cNvSpPr>
              <p:nvPr/>
            </p:nvSpPr>
            <p:spPr bwMode="auto">
              <a:xfrm flipH="1">
                <a:off x="2826" y="3620"/>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658" name="Line 182"/>
              <p:cNvSpPr>
                <a:spLocks noChangeShapeType="1"/>
              </p:cNvSpPr>
              <p:nvPr/>
            </p:nvSpPr>
            <p:spPr bwMode="auto">
              <a:xfrm>
                <a:off x="2748" y="3896"/>
                <a:ext cx="17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7659" name="Oval 183"/>
              <p:cNvSpPr>
                <a:spLocks noChangeAspect="1" noChangeArrowheads="1"/>
              </p:cNvSpPr>
              <p:nvPr/>
            </p:nvSpPr>
            <p:spPr bwMode="auto">
              <a:xfrm>
                <a:off x="4202"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60" name="Oval 184"/>
              <p:cNvSpPr>
                <a:spLocks noChangeAspect="1" noChangeArrowheads="1"/>
              </p:cNvSpPr>
              <p:nvPr/>
            </p:nvSpPr>
            <p:spPr bwMode="auto">
              <a:xfrm>
                <a:off x="4213" y="3768"/>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61" name="Oval 185"/>
              <p:cNvSpPr>
                <a:spLocks noChangeAspect="1" noChangeArrowheads="1"/>
              </p:cNvSpPr>
              <p:nvPr/>
            </p:nvSpPr>
            <p:spPr bwMode="auto">
              <a:xfrm>
                <a:off x="3281" y="3768"/>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62" name="Oval 186"/>
              <p:cNvSpPr>
                <a:spLocks noChangeAspect="1" noChangeArrowheads="1"/>
              </p:cNvSpPr>
              <p:nvPr/>
            </p:nvSpPr>
            <p:spPr bwMode="auto">
              <a:xfrm>
                <a:off x="2815" y="3768"/>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63" name="Oval 187"/>
              <p:cNvSpPr>
                <a:spLocks noChangeAspect="1" noChangeArrowheads="1"/>
              </p:cNvSpPr>
              <p:nvPr/>
            </p:nvSpPr>
            <p:spPr bwMode="auto">
              <a:xfrm>
                <a:off x="1983"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7664" name="Oval 188"/>
              <p:cNvSpPr>
                <a:spLocks noChangeAspect="1" noChangeArrowheads="1"/>
              </p:cNvSpPr>
              <p:nvPr/>
            </p:nvSpPr>
            <p:spPr bwMode="auto">
              <a:xfrm>
                <a:off x="1983" y="3763"/>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aphicFrame>
            <p:nvGraphicFramePr>
              <p:cNvPr id="67594" name="Object 189"/>
              <p:cNvGraphicFramePr>
                <a:graphicFrameLocks noChangeAspect="1"/>
              </p:cNvGraphicFramePr>
              <p:nvPr/>
            </p:nvGraphicFramePr>
            <p:xfrm>
              <a:off x="1555" y="2601"/>
              <a:ext cx="150" cy="205"/>
            </p:xfrm>
            <a:graphic>
              <a:graphicData uri="http://schemas.openxmlformats.org/presentationml/2006/ole">
                <mc:AlternateContent xmlns:mc="http://schemas.openxmlformats.org/markup-compatibility/2006">
                  <mc:Choice xmlns:v="urn:schemas-microsoft-com:vml" Requires="v">
                    <p:oleObj spid="_x0000_s81729" name="Equation" r:id="rId15" imgW="177480" imgH="215640" progId="Equation.DSMT4">
                      <p:embed/>
                    </p:oleObj>
                  </mc:Choice>
                  <mc:Fallback>
                    <p:oleObj name="Equation" r:id="rId15" imgW="177480" imgH="2156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5" y="2601"/>
                            <a:ext cx="150"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595" name="Object 190"/>
              <p:cNvGraphicFramePr>
                <a:graphicFrameLocks noChangeAspect="1"/>
              </p:cNvGraphicFramePr>
              <p:nvPr/>
            </p:nvGraphicFramePr>
            <p:xfrm>
              <a:off x="4391" y="2641"/>
              <a:ext cx="161" cy="204"/>
            </p:xfrm>
            <a:graphic>
              <a:graphicData uri="http://schemas.openxmlformats.org/presentationml/2006/ole">
                <mc:AlternateContent xmlns:mc="http://schemas.openxmlformats.org/markup-compatibility/2006">
                  <mc:Choice xmlns:v="urn:schemas-microsoft-com:vml" Requires="v">
                    <p:oleObj spid="_x0000_s81730" name="Equation" r:id="rId17" imgW="190440" imgH="215640" progId="Equation.DSMT4">
                      <p:embed/>
                    </p:oleObj>
                  </mc:Choice>
                  <mc:Fallback>
                    <p:oleObj name="Equation" r:id="rId17" imgW="190440" imgH="21564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91" y="2641"/>
                            <a:ext cx="16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596" name="Object 191"/>
              <p:cNvGraphicFramePr>
                <a:graphicFrameLocks noChangeAspect="1"/>
              </p:cNvGraphicFramePr>
              <p:nvPr/>
            </p:nvGraphicFramePr>
            <p:xfrm>
              <a:off x="2034" y="2989"/>
              <a:ext cx="172" cy="216"/>
            </p:xfrm>
            <a:graphic>
              <a:graphicData uri="http://schemas.openxmlformats.org/presentationml/2006/ole">
                <mc:AlternateContent xmlns:mc="http://schemas.openxmlformats.org/markup-compatibility/2006">
                  <mc:Choice xmlns:v="urn:schemas-microsoft-com:vml" Requires="v">
                    <p:oleObj spid="_x0000_s81731" name="Equation" r:id="rId19" imgW="203040" imgH="228600" progId="Equation.DSMT4">
                      <p:embed/>
                    </p:oleObj>
                  </mc:Choice>
                  <mc:Fallback>
                    <p:oleObj name="Equation" r:id="rId19" imgW="20304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34" y="2989"/>
                            <a:ext cx="17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597" name="Object 192"/>
              <p:cNvGraphicFramePr>
                <a:graphicFrameLocks noChangeAspect="1"/>
              </p:cNvGraphicFramePr>
              <p:nvPr/>
            </p:nvGraphicFramePr>
            <p:xfrm>
              <a:off x="4258" y="2946"/>
              <a:ext cx="172" cy="218"/>
            </p:xfrm>
            <a:graphic>
              <a:graphicData uri="http://schemas.openxmlformats.org/presentationml/2006/ole">
                <mc:AlternateContent xmlns:mc="http://schemas.openxmlformats.org/markup-compatibility/2006">
                  <mc:Choice xmlns:v="urn:schemas-microsoft-com:vml" Requires="v">
                    <p:oleObj spid="_x0000_s81732" name="Equation" r:id="rId21" imgW="203040" imgH="228600" progId="Equation.DSMT4">
                      <p:embed/>
                    </p:oleObj>
                  </mc:Choice>
                  <mc:Fallback>
                    <p:oleObj name="Equation" r:id="rId21" imgW="20304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58" y="2946"/>
                            <a:ext cx="1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598" name="Object 193"/>
              <p:cNvGraphicFramePr>
                <a:graphicFrameLocks noChangeAspect="1"/>
              </p:cNvGraphicFramePr>
              <p:nvPr/>
            </p:nvGraphicFramePr>
            <p:xfrm>
              <a:off x="4512" y="2945"/>
              <a:ext cx="172" cy="216"/>
            </p:xfrm>
            <a:graphic>
              <a:graphicData uri="http://schemas.openxmlformats.org/presentationml/2006/ole">
                <mc:AlternateContent xmlns:mc="http://schemas.openxmlformats.org/markup-compatibility/2006">
                  <mc:Choice xmlns:v="urn:schemas-microsoft-com:vml" Requires="v">
                    <p:oleObj spid="_x0000_s81733" name="Equation" r:id="rId23" imgW="203040" imgH="228600" progId="Equation.DSMT4">
                      <p:embed/>
                    </p:oleObj>
                  </mc:Choice>
                  <mc:Fallback>
                    <p:oleObj name="Equation" r:id="rId23" imgW="20304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12" y="2945"/>
                            <a:ext cx="17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599" name="Object 195"/>
              <p:cNvGraphicFramePr>
                <a:graphicFrameLocks noChangeAspect="1"/>
              </p:cNvGraphicFramePr>
              <p:nvPr/>
            </p:nvGraphicFramePr>
            <p:xfrm>
              <a:off x="1193" y="2868"/>
              <a:ext cx="161" cy="625"/>
            </p:xfrm>
            <a:graphic>
              <a:graphicData uri="http://schemas.openxmlformats.org/presentationml/2006/ole">
                <mc:AlternateContent xmlns:mc="http://schemas.openxmlformats.org/markup-compatibility/2006">
                  <mc:Choice xmlns:v="urn:schemas-microsoft-com:vml" Requires="v">
                    <p:oleObj spid="_x0000_s81734" name="Equation" r:id="rId25" imgW="164880" imgH="571320" progId="Equation.DSMT4">
                      <p:embed/>
                    </p:oleObj>
                  </mc:Choice>
                  <mc:Fallback>
                    <p:oleObj name="Equation" r:id="rId25" imgW="164880" imgH="57132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93" y="2868"/>
                            <a:ext cx="161"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600" name="Object 197"/>
              <p:cNvGraphicFramePr>
                <a:graphicFrameLocks noChangeAspect="1"/>
              </p:cNvGraphicFramePr>
              <p:nvPr/>
            </p:nvGraphicFramePr>
            <p:xfrm>
              <a:off x="4828" y="2646"/>
              <a:ext cx="178" cy="640"/>
            </p:xfrm>
            <a:graphic>
              <a:graphicData uri="http://schemas.openxmlformats.org/presentationml/2006/ole">
                <mc:AlternateContent xmlns:mc="http://schemas.openxmlformats.org/markup-compatibility/2006">
                  <mc:Choice xmlns:v="urn:schemas-microsoft-com:vml" Requires="v">
                    <p:oleObj spid="_x0000_s81735" name="Equation" r:id="rId27" imgW="177480" imgH="571320" progId="Equation.DSMT4">
                      <p:embed/>
                    </p:oleObj>
                  </mc:Choice>
                  <mc:Fallback>
                    <p:oleObj name="Equation" r:id="rId27" imgW="177480" imgH="57132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28" y="2646"/>
                            <a:ext cx="17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sp>
          <p:nvSpPr>
            <p:cNvPr id="67610" name="Text Box 198"/>
            <p:cNvSpPr txBox="1">
              <a:spLocks noChangeArrowheads="1"/>
            </p:cNvSpPr>
            <p:nvPr/>
          </p:nvSpPr>
          <p:spPr bwMode="auto">
            <a:xfrm>
              <a:off x="3050" y="3121"/>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e</a:t>
              </a:r>
            </a:p>
          </p:txBody>
        </p:sp>
        <p:graphicFrame>
          <p:nvGraphicFramePr>
            <p:cNvPr id="67586" name="Object 199"/>
            <p:cNvGraphicFramePr>
              <a:graphicFrameLocks noChangeAspect="1"/>
            </p:cNvGraphicFramePr>
            <p:nvPr/>
          </p:nvGraphicFramePr>
          <p:xfrm>
            <a:off x="2615" y="3450"/>
            <a:ext cx="172" cy="217"/>
          </p:xfrm>
          <a:graphic>
            <a:graphicData uri="http://schemas.openxmlformats.org/presentationml/2006/ole">
              <mc:AlternateContent xmlns:mc="http://schemas.openxmlformats.org/markup-compatibility/2006">
                <mc:Choice xmlns:v="urn:schemas-microsoft-com:vml" Requires="v">
                  <p:oleObj spid="_x0000_s81736" name="Equation" r:id="rId29" imgW="203040" imgH="228600" progId="Equation.DSMT4">
                    <p:embed/>
                  </p:oleObj>
                </mc:Choice>
                <mc:Fallback>
                  <p:oleObj name="Equation" r:id="rId29" imgW="203040" imgH="2286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615" y="3450"/>
                          <a:ext cx="172"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7587" name="Object 200"/>
            <p:cNvGraphicFramePr>
              <a:graphicFrameLocks noChangeAspect="1"/>
            </p:cNvGraphicFramePr>
            <p:nvPr/>
          </p:nvGraphicFramePr>
          <p:xfrm>
            <a:off x="3415" y="3450"/>
            <a:ext cx="168" cy="215"/>
          </p:xfrm>
          <a:graphic>
            <a:graphicData uri="http://schemas.openxmlformats.org/presentationml/2006/ole">
              <mc:AlternateContent xmlns:mc="http://schemas.openxmlformats.org/markup-compatibility/2006">
                <mc:Choice xmlns:v="urn:schemas-microsoft-com:vml" Requires="v">
                  <p:oleObj spid="_x0000_s81737" name="Equation" r:id="rId31" imgW="203040" imgH="228600" progId="Equation.DSMT4">
                    <p:embed/>
                  </p:oleObj>
                </mc:Choice>
                <mc:Fallback>
                  <p:oleObj name="Equation" r:id="rId31" imgW="203040" imgH="228600"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15" y="3450"/>
                          <a:ext cx="16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sp>
        <p:nvSpPr>
          <p:cNvPr id="185545" name="AutoShape 201"/>
          <p:cNvSpPr>
            <a:spLocks noChangeArrowheads="1"/>
          </p:cNvSpPr>
          <p:nvPr/>
        </p:nvSpPr>
        <p:spPr bwMode="auto">
          <a:xfrm>
            <a:off x="5394097" y="2987209"/>
            <a:ext cx="312737" cy="788988"/>
          </a:xfrm>
          <a:prstGeom prst="downArrow">
            <a:avLst>
              <a:gd name="adj1" fmla="val 50000"/>
              <a:gd name="adj2" fmla="val 63071"/>
            </a:avLst>
          </a:prstGeom>
          <a:solidFill>
            <a:schemeClr val="accent1"/>
          </a:solidFill>
          <a:ln w="9525">
            <a:solidFill>
              <a:schemeClr val="hlink"/>
            </a:solidFill>
            <a:miter lim="800000"/>
            <a:headEnd/>
            <a:tailEnd/>
          </a:ln>
        </p:spPr>
        <p:txBody>
          <a:bodyPr anchor="ctr">
            <a:spAutoFit/>
          </a:bodyPr>
          <a:lstStyle/>
          <a:p>
            <a:pPr algn="just">
              <a:lnSpc>
                <a:spcPct val="120000"/>
              </a:lnSpc>
              <a:spcBef>
                <a:spcPct val="10000"/>
              </a:spcBef>
            </a:pPr>
            <a:endParaRPr lang="zh-CN" altLang="en-US"/>
          </a:p>
        </p:txBody>
      </p:sp>
      <p:sp>
        <p:nvSpPr>
          <p:cNvPr id="185546" name="Text Box 202"/>
          <p:cNvSpPr txBox="1">
            <a:spLocks noChangeArrowheads="1"/>
          </p:cNvSpPr>
          <p:nvPr/>
        </p:nvSpPr>
        <p:spPr bwMode="auto">
          <a:xfrm>
            <a:off x="5609997" y="3122147"/>
            <a:ext cx="2484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全频率微变等效电路</a:t>
            </a:r>
          </a:p>
        </p:txBody>
      </p:sp>
    </p:spTree>
    <p:extLst>
      <p:ext uri="{BB962C8B-B14F-4D97-AF65-F5344CB8AC3E}">
        <p14:creationId xmlns:p14="http://schemas.microsoft.com/office/powerpoint/2010/main" val="66598779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5405"/>
                                        </p:tgtEl>
                                        <p:attrNameLst>
                                          <p:attrName>style.visibility</p:attrName>
                                        </p:attrNameLst>
                                      </p:cBhvr>
                                      <p:to>
                                        <p:strVal val="visible"/>
                                      </p:to>
                                    </p:set>
                                    <p:animEffect transition="in" filter="wipe(left)">
                                      <p:cBhvr>
                                        <p:cTn id="11" dur="500"/>
                                        <p:tgtEl>
                                          <p:spTgt spid="185405"/>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5406"/>
                                        </p:tgtEl>
                                        <p:attrNameLst>
                                          <p:attrName>style.visibility</p:attrName>
                                        </p:attrNameLst>
                                      </p:cBhvr>
                                      <p:to>
                                        <p:strVal val="visible"/>
                                      </p:to>
                                    </p:set>
                                    <p:animEffect transition="in" filter="wipe(left)">
                                      <p:cBhvr>
                                        <p:cTn id="15" dur="500"/>
                                        <p:tgtEl>
                                          <p:spTgt spid="18540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nodeType="afterGroup">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85545"/>
                                        </p:tgtEl>
                                        <p:attrNameLst>
                                          <p:attrName>style.visibility</p:attrName>
                                        </p:attrNameLst>
                                      </p:cBhvr>
                                      <p:to>
                                        <p:strVal val="visible"/>
                                      </p:to>
                                    </p:set>
                                    <p:animEffect transition="in" filter="wipe(left)">
                                      <p:cBhvr>
                                        <p:cTn id="24" dur="500"/>
                                        <p:tgtEl>
                                          <p:spTgt spid="185545"/>
                                        </p:tgtEl>
                                      </p:cBhvr>
                                    </p:animEffect>
                                  </p:childTnLst>
                                </p:cTn>
                              </p:par>
                            </p:childTnLst>
                          </p:cTn>
                        </p:par>
                        <p:par>
                          <p:cTn id="25" fill="hold" nodeType="afterGroup">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85546"/>
                                        </p:tgtEl>
                                        <p:attrNameLst>
                                          <p:attrName>style.visibility</p:attrName>
                                        </p:attrNameLst>
                                      </p:cBhvr>
                                      <p:to>
                                        <p:strVal val="visible"/>
                                      </p:to>
                                    </p:set>
                                    <p:animEffect transition="in" filter="wipe(left)">
                                      <p:cBhvr>
                                        <p:cTn id="28" dur="500"/>
                                        <p:tgtEl>
                                          <p:spTgt spid="18554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slide(fromBottom)">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405" grpId="0" animBg="1"/>
      <p:bldP spid="185406" grpId="0" autoUpdateAnimBg="0"/>
      <p:bldP spid="185545" grpId="0" animBg="1"/>
      <p:bldP spid="185546"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29" name="Rectangle 4"/>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7</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4" name="灯片编号占位符 3"/>
          <p:cNvSpPr>
            <a:spLocks noGrp="1"/>
          </p:cNvSpPr>
          <p:nvPr>
            <p:ph type="sldNum" sz="quarter" idx="12"/>
          </p:nvPr>
        </p:nvSpPr>
        <p:spPr/>
        <p:txBody>
          <a:bodyPr/>
          <a:lstStyle/>
          <a:p>
            <a:pPr>
              <a:defRPr/>
            </a:pPr>
            <a:fld id="{020670B1-1FB1-4A58-9AD7-5E524B89C57C}" type="slidenum">
              <a:rPr lang="zh-CN" altLang="en-US" smtClean="0"/>
              <a:pPr>
                <a:defRPr/>
              </a:pPr>
              <a:t>118</a:t>
            </a:fld>
            <a:endParaRPr lang="zh-CN" altLang="en-US"/>
          </a:p>
        </p:txBody>
      </p:sp>
      <p:sp>
        <p:nvSpPr>
          <p:cNvPr id="187397" name="Text Box 5"/>
          <p:cNvSpPr txBox="1">
            <a:spLocks noChangeArrowheads="1"/>
          </p:cNvSpPr>
          <p:nvPr/>
        </p:nvSpPr>
        <p:spPr bwMode="auto">
          <a:xfrm>
            <a:off x="966559" y="878336"/>
            <a:ext cx="549275"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低频段等效电路</a:t>
            </a:r>
          </a:p>
        </p:txBody>
      </p:sp>
      <p:grpSp>
        <p:nvGrpSpPr>
          <p:cNvPr id="2" name="Group 6"/>
          <p:cNvGrpSpPr>
            <a:grpSpLocks/>
          </p:cNvGrpSpPr>
          <p:nvPr/>
        </p:nvGrpSpPr>
        <p:grpSpPr bwMode="auto">
          <a:xfrm>
            <a:off x="236309" y="3396111"/>
            <a:ext cx="8759825" cy="452437"/>
            <a:chOff x="192" y="2251"/>
            <a:chExt cx="5224" cy="285"/>
          </a:xfrm>
        </p:grpSpPr>
        <p:sp>
          <p:nvSpPr>
            <p:cNvPr id="68710" name="Text Box 7"/>
            <p:cNvSpPr txBox="1">
              <a:spLocks noChangeArrowheads="1"/>
            </p:cNvSpPr>
            <p:nvPr/>
          </p:nvSpPr>
          <p:spPr bwMode="auto">
            <a:xfrm>
              <a:off x="192" y="2251"/>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由于</a:t>
              </a:r>
            </a:p>
          </p:txBody>
        </p:sp>
        <p:graphicFrame>
          <p:nvGraphicFramePr>
            <p:cNvPr id="68627" name="Object 8"/>
            <p:cNvGraphicFramePr>
              <a:graphicFrameLocks noChangeAspect="1"/>
            </p:cNvGraphicFramePr>
            <p:nvPr/>
          </p:nvGraphicFramePr>
          <p:xfrm>
            <a:off x="575" y="2262"/>
            <a:ext cx="200" cy="240"/>
          </p:xfrm>
          <a:graphic>
            <a:graphicData uri="http://schemas.openxmlformats.org/presentationml/2006/ole">
              <mc:AlternateContent xmlns:mc="http://schemas.openxmlformats.org/markup-compatibility/2006">
                <mc:Choice xmlns:v="urn:schemas-microsoft-com:vml" Requires="v">
                  <p:oleObj spid="_x0000_s115735" name="Equation" r:id="rId3" imgW="190440" imgH="228600" progId="Equation.DSMT4">
                    <p:embed/>
                  </p:oleObj>
                </mc:Choice>
                <mc:Fallback>
                  <p:oleObj name="Equation" r:id="rId3" imgW="190440" imgH="228600" progId="Equation.DSMT4">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 y="2262"/>
                          <a:ext cx="20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711" name="Text Box 9"/>
            <p:cNvSpPr txBox="1">
              <a:spLocks noChangeArrowheads="1"/>
            </p:cNvSpPr>
            <p:nvPr/>
          </p:nvSpPr>
          <p:spPr bwMode="auto">
            <a:xfrm>
              <a:off x="806" y="2267"/>
              <a:ext cx="17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取值为</a:t>
              </a:r>
              <a:r>
                <a:rPr kumimoji="1" lang="zh-CN" altLang="en-US" sz="1800"/>
                <a:t>十几</a:t>
              </a:r>
              <a:r>
                <a:rPr kumimoji="1" lang="en-US" altLang="zh-CN" sz="1800"/>
                <a:t>~</a:t>
              </a:r>
              <a:r>
                <a:rPr kumimoji="1" lang="zh-CN" altLang="en-US" sz="1800"/>
                <a:t>几十皮法</a:t>
              </a:r>
              <a:r>
                <a:rPr kumimoji="1" lang="en-US" altLang="zh-CN" sz="1800"/>
                <a:t>,</a:t>
              </a:r>
            </a:p>
          </p:txBody>
        </p:sp>
        <p:graphicFrame>
          <p:nvGraphicFramePr>
            <p:cNvPr id="68628" name="Object 10"/>
            <p:cNvGraphicFramePr>
              <a:graphicFrameLocks noChangeAspect="1"/>
            </p:cNvGraphicFramePr>
            <p:nvPr/>
          </p:nvGraphicFramePr>
          <p:xfrm>
            <a:off x="2357" y="2266"/>
            <a:ext cx="199" cy="254"/>
          </p:xfrm>
          <a:graphic>
            <a:graphicData uri="http://schemas.openxmlformats.org/presentationml/2006/ole">
              <mc:AlternateContent xmlns:mc="http://schemas.openxmlformats.org/markup-compatibility/2006">
                <mc:Choice xmlns:v="urn:schemas-microsoft-com:vml" Requires="v">
                  <p:oleObj spid="_x0000_s115736" name="Equation" r:id="rId5" imgW="190440" imgH="241200" progId="Equation.DSMT4">
                    <p:embed/>
                  </p:oleObj>
                </mc:Choice>
                <mc:Fallback>
                  <p:oleObj name="Equation" r:id="rId5" imgW="190440" imgH="241200" progId="Equation.DSMT4">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 y="2266"/>
                          <a:ext cx="199"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712" name="Text Box 11"/>
            <p:cNvSpPr txBox="1">
              <a:spLocks noChangeArrowheads="1"/>
            </p:cNvSpPr>
            <p:nvPr/>
          </p:nvSpPr>
          <p:spPr bwMode="auto">
            <a:xfrm>
              <a:off x="2535" y="2277"/>
              <a:ext cx="14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取值为</a:t>
              </a:r>
              <a:r>
                <a:rPr kumimoji="1" lang="zh-CN" altLang="en-US" sz="1800"/>
                <a:t>几</a:t>
              </a:r>
              <a:r>
                <a:rPr kumimoji="1" lang="en-US" altLang="zh-CN" sz="1800"/>
                <a:t>~</a:t>
              </a:r>
              <a:r>
                <a:rPr kumimoji="1" lang="zh-CN" altLang="en-US" sz="1800"/>
                <a:t>十几皮法。</a:t>
              </a:r>
              <a:endParaRPr kumimoji="1" lang="en-US" altLang="zh-CN" sz="1800"/>
            </a:p>
          </p:txBody>
        </p:sp>
        <p:sp>
          <p:nvSpPr>
            <p:cNvPr id="68713" name="Text Box 12"/>
            <p:cNvSpPr txBox="1">
              <a:spLocks noChangeArrowheads="1"/>
            </p:cNvSpPr>
            <p:nvPr/>
          </p:nvSpPr>
          <p:spPr bwMode="auto">
            <a:xfrm>
              <a:off x="3880" y="2284"/>
              <a:ext cx="15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r" eaLnBrk="1" hangingPunct="1"/>
              <a:r>
                <a:rPr kumimoji="1" lang="zh-CN" altLang="en-US" sz="2000"/>
                <a:t>在低频段（</a:t>
              </a:r>
              <a:r>
                <a:rPr kumimoji="1" lang="en-US" altLang="zh-CN" sz="2000"/>
                <a:t>&lt;100Hz</a:t>
              </a:r>
              <a:r>
                <a:rPr kumimoji="1" lang="zh-CN" altLang="en-US" sz="2000"/>
                <a:t>）</a:t>
              </a:r>
            </a:p>
          </p:txBody>
        </p:sp>
      </p:grpSp>
      <p:sp>
        <p:nvSpPr>
          <p:cNvPr id="187405" name="Text Box 13"/>
          <p:cNvSpPr txBox="1">
            <a:spLocks noChangeArrowheads="1"/>
          </p:cNvSpPr>
          <p:nvPr/>
        </p:nvSpPr>
        <p:spPr bwMode="auto">
          <a:xfrm>
            <a:off x="315684" y="3902523"/>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容抗</a:t>
            </a:r>
          </a:p>
        </p:txBody>
      </p:sp>
      <p:graphicFrame>
        <p:nvGraphicFramePr>
          <p:cNvPr id="187406" name="Object 14"/>
          <p:cNvGraphicFramePr>
            <a:graphicFrameLocks noChangeAspect="1"/>
          </p:cNvGraphicFramePr>
          <p:nvPr>
            <p:extLst/>
          </p:nvPr>
        </p:nvGraphicFramePr>
        <p:xfrm>
          <a:off x="1123722" y="3826323"/>
          <a:ext cx="4303712" cy="617538"/>
        </p:xfrm>
        <a:graphic>
          <a:graphicData uri="http://schemas.openxmlformats.org/presentationml/2006/ole">
            <mc:AlternateContent xmlns:mc="http://schemas.openxmlformats.org/markup-compatibility/2006">
              <mc:Choice xmlns:v="urn:schemas-microsoft-com:vml" Requires="v">
                <p:oleObj spid="_x0000_s115737" name="Equation" r:id="rId7" imgW="2920680" imgH="419040" progId="Equation.DSMT4">
                  <p:embed/>
                </p:oleObj>
              </mc:Choice>
              <mc:Fallback>
                <p:oleObj name="Equation" r:id="rId7" imgW="2920680" imgH="419040" progId="Equation.DSMT4">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3722" y="3826323"/>
                        <a:ext cx="4303712"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07" name="Text Box 15"/>
          <p:cNvSpPr txBox="1">
            <a:spLocks noChangeArrowheads="1"/>
          </p:cNvSpPr>
          <p:nvPr/>
        </p:nvSpPr>
        <p:spPr bwMode="auto">
          <a:xfrm>
            <a:off x="175984" y="5515423"/>
            <a:ext cx="8839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20000"/>
              </a:lnSpc>
            </a:pPr>
            <a:r>
              <a:rPr kumimoji="1" lang="zh-CN" altLang="en-US" sz="2000"/>
              <a:t>与串、并联电阻相比，晶体管容抗可以忽略，而耦合、旁路电容却不能忽略。因此，低频率段等效电路可只考虑耦合电容和旁路电容的影响。</a:t>
            </a:r>
          </a:p>
        </p:txBody>
      </p:sp>
      <p:sp>
        <p:nvSpPr>
          <p:cNvPr id="187408" name="Text Box 16"/>
          <p:cNvSpPr txBox="1">
            <a:spLocks noChangeArrowheads="1"/>
          </p:cNvSpPr>
          <p:nvPr/>
        </p:nvSpPr>
        <p:spPr bwMode="auto">
          <a:xfrm>
            <a:off x="299809" y="4520061"/>
            <a:ext cx="43140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dirty="0"/>
              <a:t>而耦合、旁路电容取值为</a:t>
            </a:r>
            <a:r>
              <a:rPr kumimoji="1" lang="zh-CN" altLang="en-US" sz="2000" dirty="0" smtClean="0"/>
              <a:t>几十微法</a:t>
            </a:r>
            <a:r>
              <a:rPr kumimoji="1" lang="zh-CN" altLang="en-US" sz="2000" dirty="0"/>
              <a:t>。</a:t>
            </a:r>
            <a:endParaRPr kumimoji="1" lang="en-US" altLang="zh-CN" sz="2000" dirty="0"/>
          </a:p>
        </p:txBody>
      </p:sp>
      <p:sp>
        <p:nvSpPr>
          <p:cNvPr id="187409" name="Text Box 17"/>
          <p:cNvSpPr txBox="1">
            <a:spLocks noChangeArrowheads="1"/>
          </p:cNvSpPr>
          <p:nvPr/>
        </p:nvSpPr>
        <p:spPr bwMode="auto">
          <a:xfrm>
            <a:off x="315684" y="5045523"/>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容抗</a:t>
            </a:r>
          </a:p>
        </p:txBody>
      </p:sp>
      <p:graphicFrame>
        <p:nvGraphicFramePr>
          <p:cNvPr id="187410" name="Object 18"/>
          <p:cNvGraphicFramePr>
            <a:graphicFrameLocks noChangeAspect="1"/>
          </p:cNvGraphicFramePr>
          <p:nvPr>
            <p:extLst/>
          </p:nvPr>
        </p:nvGraphicFramePr>
        <p:xfrm>
          <a:off x="1066572" y="4969323"/>
          <a:ext cx="3963987" cy="617538"/>
        </p:xfrm>
        <a:graphic>
          <a:graphicData uri="http://schemas.openxmlformats.org/presentationml/2006/ole">
            <mc:AlternateContent xmlns:mc="http://schemas.openxmlformats.org/markup-compatibility/2006">
              <mc:Choice xmlns:v="urn:schemas-microsoft-com:vml" Requires="v">
                <p:oleObj spid="_x0000_s115738" name="Equation" r:id="rId9" imgW="2692080" imgH="419040" progId="Equation.DSMT4">
                  <p:embed/>
                </p:oleObj>
              </mc:Choice>
              <mc:Fallback>
                <p:oleObj name="Equation" r:id="rId9" imgW="2692080" imgH="419040" progId="Equation.DSMT4">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572" y="4969323"/>
                        <a:ext cx="3963987"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3"/>
          <p:cNvGrpSpPr>
            <a:grpSpLocks/>
          </p:cNvGrpSpPr>
          <p:nvPr/>
        </p:nvGrpSpPr>
        <p:grpSpPr bwMode="auto">
          <a:xfrm>
            <a:off x="2588984" y="740223"/>
            <a:ext cx="6140450" cy="2495550"/>
            <a:chOff x="1106" y="2324"/>
            <a:chExt cx="3868" cy="1572"/>
          </a:xfrm>
        </p:grpSpPr>
        <p:grpSp>
          <p:nvGrpSpPr>
            <p:cNvPr id="68642" name="Group 24"/>
            <p:cNvGrpSpPr>
              <a:grpSpLocks/>
            </p:cNvGrpSpPr>
            <p:nvPr/>
          </p:nvGrpSpPr>
          <p:grpSpPr bwMode="auto">
            <a:xfrm>
              <a:off x="1106" y="2324"/>
              <a:ext cx="3868" cy="1572"/>
              <a:chOff x="1106" y="2324"/>
              <a:chExt cx="3868" cy="1572"/>
            </a:xfrm>
          </p:grpSpPr>
          <p:sp>
            <p:nvSpPr>
              <p:cNvPr id="68644" name="Rectangle 25"/>
              <p:cNvSpPr>
                <a:spLocks noChangeArrowheads="1"/>
              </p:cNvSpPr>
              <p:nvPr/>
            </p:nvSpPr>
            <p:spPr bwMode="auto">
              <a:xfrm>
                <a:off x="2227" y="2532"/>
                <a:ext cx="178" cy="56"/>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8645" name="Rectangle 26"/>
              <p:cNvSpPr>
                <a:spLocks noChangeArrowheads="1"/>
              </p:cNvSpPr>
              <p:nvPr/>
            </p:nvSpPr>
            <p:spPr bwMode="auto">
              <a:xfrm rot="5400000">
                <a:off x="2492" y="2878"/>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8646" name="Rectangle 27"/>
              <p:cNvSpPr>
                <a:spLocks noChangeArrowheads="1"/>
              </p:cNvSpPr>
              <p:nvPr/>
            </p:nvSpPr>
            <p:spPr bwMode="auto">
              <a:xfrm rot="5400000">
                <a:off x="3794" y="2880"/>
                <a:ext cx="158" cy="62"/>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68647" name="Group 28"/>
              <p:cNvGrpSpPr>
                <a:grpSpLocks/>
              </p:cNvGrpSpPr>
              <p:nvPr/>
            </p:nvGrpSpPr>
            <p:grpSpPr bwMode="auto">
              <a:xfrm>
                <a:off x="2748" y="2911"/>
                <a:ext cx="134" cy="35"/>
                <a:chOff x="1776" y="2544"/>
                <a:chExt cx="144" cy="42"/>
              </a:xfrm>
            </p:grpSpPr>
            <p:sp>
              <p:nvSpPr>
                <p:cNvPr id="68708" name="Line 29"/>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709" name="Line 30"/>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8648" name="Group 31"/>
              <p:cNvGrpSpPr>
                <a:grpSpLocks/>
              </p:cNvGrpSpPr>
              <p:nvPr/>
            </p:nvGrpSpPr>
            <p:grpSpPr bwMode="auto">
              <a:xfrm rot="10800000">
                <a:off x="3547" y="2916"/>
                <a:ext cx="134" cy="35"/>
                <a:chOff x="1776" y="2544"/>
                <a:chExt cx="144" cy="42"/>
              </a:xfrm>
            </p:grpSpPr>
            <p:sp>
              <p:nvSpPr>
                <p:cNvPr id="68706" name="Line 32"/>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707" name="Line 33"/>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8649" name="Line 34"/>
              <p:cNvSpPr>
                <a:spLocks noChangeShapeType="1"/>
              </p:cNvSpPr>
              <p:nvPr/>
            </p:nvSpPr>
            <p:spPr bwMode="auto">
              <a:xfrm>
                <a:off x="1639" y="2557"/>
                <a:ext cx="5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50" name="Line 35"/>
              <p:cNvSpPr>
                <a:spLocks noChangeShapeType="1"/>
              </p:cNvSpPr>
              <p:nvPr/>
            </p:nvSpPr>
            <p:spPr bwMode="auto">
              <a:xfrm>
                <a:off x="2410"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51" name="Line 36"/>
              <p:cNvSpPr>
                <a:spLocks noChangeShapeType="1"/>
              </p:cNvSpPr>
              <p:nvPr/>
            </p:nvSpPr>
            <p:spPr bwMode="auto">
              <a:xfrm>
                <a:off x="2571"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52" name="Line 37"/>
              <p:cNvSpPr>
                <a:spLocks noChangeShapeType="1"/>
              </p:cNvSpPr>
              <p:nvPr/>
            </p:nvSpPr>
            <p:spPr bwMode="auto">
              <a:xfrm>
                <a:off x="2809" y="2557"/>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53" name="Line 38"/>
              <p:cNvSpPr>
                <a:spLocks noChangeShapeType="1"/>
              </p:cNvSpPr>
              <p:nvPr/>
            </p:nvSpPr>
            <p:spPr bwMode="auto">
              <a:xfrm flipV="1">
                <a:off x="2571" y="2990"/>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54" name="Line 39"/>
              <p:cNvSpPr>
                <a:spLocks noChangeShapeType="1"/>
              </p:cNvSpPr>
              <p:nvPr/>
            </p:nvSpPr>
            <p:spPr bwMode="auto">
              <a:xfrm flipV="1">
                <a:off x="2809" y="2951"/>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55" name="Oval 40"/>
              <p:cNvSpPr>
                <a:spLocks noChangeAspect="1" noChangeArrowheads="1"/>
              </p:cNvSpPr>
              <p:nvPr/>
            </p:nvSpPr>
            <p:spPr bwMode="auto">
              <a:xfrm>
                <a:off x="2560"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8656" name="Oval 41"/>
              <p:cNvSpPr>
                <a:spLocks noChangeAspect="1" noChangeArrowheads="1"/>
              </p:cNvSpPr>
              <p:nvPr/>
            </p:nvSpPr>
            <p:spPr bwMode="auto">
              <a:xfrm>
                <a:off x="2798" y="3296"/>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pSp>
            <p:nvGrpSpPr>
              <p:cNvPr id="68657" name="Group 42"/>
              <p:cNvGrpSpPr>
                <a:grpSpLocks/>
              </p:cNvGrpSpPr>
              <p:nvPr/>
            </p:nvGrpSpPr>
            <p:grpSpPr bwMode="auto">
              <a:xfrm>
                <a:off x="3242" y="2828"/>
                <a:ext cx="89" cy="197"/>
                <a:chOff x="720" y="2502"/>
                <a:chExt cx="96" cy="240"/>
              </a:xfrm>
            </p:grpSpPr>
            <p:sp>
              <p:nvSpPr>
                <p:cNvPr id="68704" name="AutoShape 43"/>
                <p:cNvSpPr>
                  <a:spLocks noChangeArrowheads="1"/>
                </p:cNvSpPr>
                <p:nvPr/>
              </p:nvSpPr>
              <p:spPr bwMode="auto">
                <a:xfrm>
                  <a:off x="720" y="2502"/>
                  <a:ext cx="96" cy="240"/>
                </a:xfrm>
                <a:prstGeom prst="flowChartDecision">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8705" name="Line 44"/>
                <p:cNvSpPr>
                  <a:spLocks noChangeShapeType="1"/>
                </p:cNvSpPr>
                <p:nvPr/>
              </p:nvSpPr>
              <p:spPr bwMode="auto">
                <a:xfrm>
                  <a:off x="720" y="262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8658" name="Line 45"/>
              <p:cNvSpPr>
                <a:spLocks noChangeShapeType="1"/>
              </p:cNvSpPr>
              <p:nvPr/>
            </p:nvSpPr>
            <p:spPr bwMode="auto">
              <a:xfrm>
                <a:off x="3287" y="2557"/>
                <a:ext cx="7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59" name="Line 46"/>
              <p:cNvSpPr>
                <a:spLocks noChangeShapeType="1"/>
              </p:cNvSpPr>
              <p:nvPr/>
            </p:nvSpPr>
            <p:spPr bwMode="auto">
              <a:xfrm>
                <a:off x="3287"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60" name="Line 47"/>
              <p:cNvSpPr>
                <a:spLocks noChangeShapeType="1"/>
              </p:cNvSpPr>
              <p:nvPr/>
            </p:nvSpPr>
            <p:spPr bwMode="auto">
              <a:xfrm flipV="1">
                <a:off x="3287" y="3030"/>
                <a:ext cx="0" cy="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61" name="Line 48"/>
              <p:cNvSpPr>
                <a:spLocks noChangeShapeType="1"/>
              </p:cNvSpPr>
              <p:nvPr/>
            </p:nvSpPr>
            <p:spPr bwMode="auto">
              <a:xfrm>
                <a:off x="3874"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62" name="Line 49"/>
              <p:cNvSpPr>
                <a:spLocks noChangeShapeType="1"/>
              </p:cNvSpPr>
              <p:nvPr/>
            </p:nvSpPr>
            <p:spPr bwMode="auto">
              <a:xfrm flipV="1">
                <a:off x="3874" y="2990"/>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63" name="Oval 50"/>
              <p:cNvSpPr>
                <a:spLocks noChangeAspect="1" noChangeArrowheads="1"/>
              </p:cNvSpPr>
              <p:nvPr/>
            </p:nvSpPr>
            <p:spPr bwMode="auto">
              <a:xfrm>
                <a:off x="3604"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8664" name="Oval 51"/>
              <p:cNvSpPr>
                <a:spLocks noChangeAspect="1" noChangeArrowheads="1"/>
              </p:cNvSpPr>
              <p:nvPr/>
            </p:nvSpPr>
            <p:spPr bwMode="auto">
              <a:xfrm>
                <a:off x="3276" y="3296"/>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8665" name="Oval 52"/>
              <p:cNvSpPr>
                <a:spLocks noChangeAspect="1" noChangeArrowheads="1"/>
              </p:cNvSpPr>
              <p:nvPr/>
            </p:nvSpPr>
            <p:spPr bwMode="auto">
              <a:xfrm>
                <a:off x="3863"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8666" name="Line 53"/>
              <p:cNvSpPr>
                <a:spLocks noChangeShapeType="1"/>
              </p:cNvSpPr>
              <p:nvPr/>
            </p:nvSpPr>
            <p:spPr bwMode="auto">
              <a:xfrm>
                <a:off x="3370" y="2833"/>
                <a:ext cx="0" cy="2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67" name="Text Box 54"/>
              <p:cNvSpPr txBox="1">
                <a:spLocks noChangeArrowheads="1"/>
              </p:cNvSpPr>
              <p:nvPr/>
            </p:nvSpPr>
            <p:spPr bwMode="auto">
              <a:xfrm>
                <a:off x="2606" y="2377"/>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b</a:t>
                </a:r>
                <a:r>
                  <a:rPr kumimoji="1" lang="en-US" altLang="zh-CN" sz="1800">
                    <a:latin typeface="Tahoma" pitchFamily="34" charset="0"/>
                    <a:ea typeface="宋体" charset="-122"/>
                  </a:rPr>
                  <a:t>’</a:t>
                </a:r>
              </a:p>
            </p:txBody>
          </p:sp>
          <p:graphicFrame>
            <p:nvGraphicFramePr>
              <p:cNvPr id="68614" name="Object 55"/>
              <p:cNvGraphicFramePr>
                <a:graphicFrameLocks noChangeAspect="1"/>
              </p:cNvGraphicFramePr>
              <p:nvPr/>
            </p:nvGraphicFramePr>
            <p:xfrm>
              <a:off x="2216" y="2324"/>
              <a:ext cx="215" cy="215"/>
            </p:xfrm>
            <a:graphic>
              <a:graphicData uri="http://schemas.openxmlformats.org/presentationml/2006/ole">
                <mc:AlternateContent xmlns:mc="http://schemas.openxmlformats.org/markup-compatibility/2006">
                  <mc:Choice xmlns:v="urn:schemas-microsoft-com:vml" Requires="v">
                    <p:oleObj spid="_x0000_s115739" name="Equation" r:id="rId11" imgW="203040" imgH="228600" progId="Equation.DSMT4">
                      <p:embed/>
                    </p:oleObj>
                  </mc:Choice>
                  <mc:Fallback>
                    <p:oleObj name="Equation" r:id="rId11" imgW="203040" imgH="228600" progId="Equation.DSMT4">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6" y="2324"/>
                            <a:ext cx="21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15" name="Object 56"/>
              <p:cNvGraphicFramePr>
                <a:graphicFrameLocks noChangeAspect="1"/>
              </p:cNvGraphicFramePr>
              <p:nvPr/>
            </p:nvGraphicFramePr>
            <p:xfrm>
              <a:off x="2329" y="2793"/>
              <a:ext cx="201" cy="215"/>
            </p:xfrm>
            <a:graphic>
              <a:graphicData uri="http://schemas.openxmlformats.org/presentationml/2006/ole">
                <mc:AlternateContent xmlns:mc="http://schemas.openxmlformats.org/markup-compatibility/2006">
                  <mc:Choice xmlns:v="urn:schemas-microsoft-com:vml" Requires="v">
                    <p:oleObj spid="_x0000_s115740" name="Equation" r:id="rId13" imgW="190440" imgH="228600" progId="Equation.DSMT4">
                      <p:embed/>
                    </p:oleObj>
                  </mc:Choice>
                  <mc:Fallback>
                    <p:oleObj name="Equation" r:id="rId13" imgW="190440" imgH="228600" progId="Equation.DSMT4">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29" y="2793"/>
                            <a:ext cx="20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16" name="Object 57"/>
              <p:cNvGraphicFramePr>
                <a:graphicFrameLocks noChangeAspect="1"/>
              </p:cNvGraphicFramePr>
              <p:nvPr/>
            </p:nvGraphicFramePr>
            <p:xfrm>
              <a:off x="3908" y="2833"/>
              <a:ext cx="188" cy="215"/>
            </p:xfrm>
            <a:graphic>
              <a:graphicData uri="http://schemas.openxmlformats.org/presentationml/2006/ole">
                <mc:AlternateContent xmlns:mc="http://schemas.openxmlformats.org/markup-compatibility/2006">
                  <mc:Choice xmlns:v="urn:schemas-microsoft-com:vml" Requires="v">
                    <p:oleObj spid="_x0000_s115741" name="Equation" r:id="rId15" imgW="177480" imgH="228600" progId="Equation.DSMT4">
                      <p:embed/>
                    </p:oleObj>
                  </mc:Choice>
                  <mc:Fallback>
                    <p:oleObj name="Equation" r:id="rId15" imgW="177480" imgH="228600" progId="Equation.DSMT4">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08" y="2833"/>
                            <a:ext cx="18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17" name="Object 58"/>
              <p:cNvGraphicFramePr>
                <a:graphicFrameLocks noChangeAspect="1"/>
              </p:cNvGraphicFramePr>
              <p:nvPr/>
            </p:nvGraphicFramePr>
            <p:xfrm>
              <a:off x="2850" y="2911"/>
              <a:ext cx="215" cy="217"/>
            </p:xfrm>
            <a:graphic>
              <a:graphicData uri="http://schemas.openxmlformats.org/presentationml/2006/ole">
                <mc:AlternateContent xmlns:mc="http://schemas.openxmlformats.org/markup-compatibility/2006">
                  <mc:Choice xmlns:v="urn:schemas-microsoft-com:vml" Requires="v">
                    <p:oleObj spid="_x0000_s115742" name="Equation" r:id="rId17" imgW="203040" imgH="228600" progId="Equation.DSMT4">
                      <p:embed/>
                    </p:oleObj>
                  </mc:Choice>
                  <mc:Fallback>
                    <p:oleObj name="Equation" r:id="rId17" imgW="203040" imgH="228600" progId="Equation.DSMT4">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0" y="2911"/>
                            <a:ext cx="215"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18" name="Object 59"/>
              <p:cNvGraphicFramePr>
                <a:graphicFrameLocks noChangeAspect="1"/>
              </p:cNvGraphicFramePr>
              <p:nvPr/>
            </p:nvGraphicFramePr>
            <p:xfrm>
              <a:off x="2870" y="2675"/>
              <a:ext cx="419" cy="216"/>
            </p:xfrm>
            <a:graphic>
              <a:graphicData uri="http://schemas.openxmlformats.org/presentationml/2006/ole">
                <mc:AlternateContent xmlns:mc="http://schemas.openxmlformats.org/markup-compatibility/2006">
                  <mc:Choice xmlns:v="urn:schemas-microsoft-com:vml" Requires="v">
                    <p:oleObj spid="_x0000_s115743" name="Equation" r:id="rId19" imgW="393480" imgH="228600" progId="Equation.DSMT4">
                      <p:embed/>
                    </p:oleObj>
                  </mc:Choice>
                  <mc:Fallback>
                    <p:oleObj name="Equation" r:id="rId19" imgW="393480" imgH="228600" progId="Equation.DSMT4">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70" y="2675"/>
                            <a:ext cx="419"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19" name="Object 60"/>
              <p:cNvGraphicFramePr>
                <a:graphicFrameLocks noChangeAspect="1"/>
              </p:cNvGraphicFramePr>
              <p:nvPr/>
            </p:nvGraphicFramePr>
            <p:xfrm>
              <a:off x="3636" y="2744"/>
              <a:ext cx="215" cy="227"/>
            </p:xfrm>
            <a:graphic>
              <a:graphicData uri="http://schemas.openxmlformats.org/presentationml/2006/ole">
                <mc:AlternateContent xmlns:mc="http://schemas.openxmlformats.org/markup-compatibility/2006">
                  <mc:Choice xmlns:v="urn:schemas-microsoft-com:vml" Requires="v">
                    <p:oleObj spid="_x0000_s115744" name="Equation" r:id="rId21" imgW="203040" imgH="241200" progId="Equation.DSMT4">
                      <p:embed/>
                    </p:oleObj>
                  </mc:Choice>
                  <mc:Fallback>
                    <p:oleObj name="Equation" r:id="rId21" imgW="203040" imgH="241200" progId="Equation.DSMT4">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6" y="2744"/>
                            <a:ext cx="21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68668" name="Line 61"/>
              <p:cNvSpPr>
                <a:spLocks noChangeShapeType="1"/>
              </p:cNvSpPr>
              <p:nvPr/>
            </p:nvSpPr>
            <p:spPr bwMode="auto">
              <a:xfrm>
                <a:off x="3614" y="2557"/>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69" name="Line 62"/>
              <p:cNvSpPr>
                <a:spLocks noChangeShapeType="1"/>
              </p:cNvSpPr>
              <p:nvPr/>
            </p:nvSpPr>
            <p:spPr bwMode="auto">
              <a:xfrm flipV="1">
                <a:off x="3614" y="2951"/>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70" name="Oval 63"/>
              <p:cNvSpPr>
                <a:spLocks noChangeAspect="1" noChangeArrowheads="1"/>
              </p:cNvSpPr>
              <p:nvPr/>
            </p:nvSpPr>
            <p:spPr bwMode="auto">
              <a:xfrm>
                <a:off x="3598" y="3291"/>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8671" name="Line 64"/>
              <p:cNvSpPr>
                <a:spLocks noChangeShapeType="1"/>
              </p:cNvSpPr>
              <p:nvPr/>
            </p:nvSpPr>
            <p:spPr bwMode="auto">
              <a:xfrm>
                <a:off x="2571" y="3305"/>
                <a:ext cx="1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8672" name="Rectangle 65"/>
              <p:cNvSpPr>
                <a:spLocks noChangeArrowheads="1"/>
              </p:cNvSpPr>
              <p:nvPr/>
            </p:nvSpPr>
            <p:spPr bwMode="auto">
              <a:xfrm rot="5400000">
                <a:off x="1912" y="3039"/>
                <a:ext cx="159" cy="62"/>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8673" name="Rectangle 66"/>
              <p:cNvSpPr>
                <a:spLocks noChangeArrowheads="1"/>
              </p:cNvSpPr>
              <p:nvPr/>
            </p:nvSpPr>
            <p:spPr bwMode="auto">
              <a:xfrm rot="5400000">
                <a:off x="4144" y="288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8674" name="Rectangle 67"/>
              <p:cNvSpPr>
                <a:spLocks noChangeArrowheads="1"/>
              </p:cNvSpPr>
              <p:nvPr/>
            </p:nvSpPr>
            <p:spPr bwMode="auto">
              <a:xfrm rot="5400000">
                <a:off x="4666" y="288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68675" name="Group 68"/>
              <p:cNvGrpSpPr>
                <a:grpSpLocks/>
              </p:cNvGrpSpPr>
              <p:nvPr/>
            </p:nvGrpSpPr>
            <p:grpSpPr bwMode="auto">
              <a:xfrm rot="5400000">
                <a:off x="4396" y="2547"/>
                <a:ext cx="118" cy="39"/>
                <a:chOff x="1776" y="2544"/>
                <a:chExt cx="144" cy="42"/>
              </a:xfrm>
            </p:grpSpPr>
            <p:sp>
              <p:nvSpPr>
                <p:cNvPr id="68702" name="Line 69"/>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703" name="Line 70"/>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8676" name="Group 71"/>
              <p:cNvGrpSpPr>
                <a:grpSpLocks/>
              </p:cNvGrpSpPr>
              <p:nvPr/>
            </p:nvGrpSpPr>
            <p:grpSpPr bwMode="auto">
              <a:xfrm rot="5400000">
                <a:off x="1555" y="2537"/>
                <a:ext cx="118" cy="39"/>
                <a:chOff x="1776" y="2544"/>
                <a:chExt cx="144" cy="42"/>
              </a:xfrm>
            </p:grpSpPr>
            <p:sp>
              <p:nvSpPr>
                <p:cNvPr id="68700" name="Line 72"/>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701" name="Line 73"/>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8677" name="Group 74"/>
              <p:cNvGrpSpPr>
                <a:grpSpLocks/>
              </p:cNvGrpSpPr>
              <p:nvPr/>
            </p:nvGrpSpPr>
            <p:grpSpPr bwMode="auto">
              <a:xfrm>
                <a:off x="3237" y="3542"/>
                <a:ext cx="133" cy="34"/>
                <a:chOff x="1776" y="2544"/>
                <a:chExt cx="144" cy="42"/>
              </a:xfrm>
            </p:grpSpPr>
            <p:sp>
              <p:nvSpPr>
                <p:cNvPr id="68698" name="Line 75"/>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99" name="Line 76"/>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8678" name="Rectangle 77"/>
              <p:cNvSpPr>
                <a:spLocks noChangeArrowheads="1"/>
              </p:cNvSpPr>
              <p:nvPr/>
            </p:nvSpPr>
            <p:spPr bwMode="auto">
              <a:xfrm rot="5400000">
                <a:off x="2746" y="351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8679" name="Freeform 78"/>
              <p:cNvSpPr>
                <a:spLocks/>
              </p:cNvSpPr>
              <p:nvPr/>
            </p:nvSpPr>
            <p:spPr bwMode="auto">
              <a:xfrm>
                <a:off x="1106" y="2990"/>
                <a:ext cx="3640" cy="788"/>
              </a:xfrm>
              <a:custGeom>
                <a:avLst/>
                <a:gdLst>
                  <a:gd name="T0" fmla="*/ 3366 w 3936"/>
                  <a:gd name="T1" fmla="*/ 0 h 960"/>
                  <a:gd name="T2" fmla="*/ 3366 w 3936"/>
                  <a:gd name="T3" fmla="*/ 647 h 960"/>
                  <a:gd name="T4" fmla="*/ 0 w 3936"/>
                  <a:gd name="T5" fmla="*/ 647 h 960"/>
                  <a:gd name="T6" fmla="*/ 0 60000 65536"/>
                  <a:gd name="T7" fmla="*/ 0 60000 65536"/>
                  <a:gd name="T8" fmla="*/ 0 60000 65536"/>
                  <a:gd name="T9" fmla="*/ 0 w 3936"/>
                  <a:gd name="T10" fmla="*/ 0 h 960"/>
                  <a:gd name="T11" fmla="*/ 3936 w 3936"/>
                  <a:gd name="T12" fmla="*/ 960 h 960"/>
                </a:gdLst>
                <a:ahLst/>
                <a:cxnLst>
                  <a:cxn ang="T6">
                    <a:pos x="T0" y="T1"/>
                  </a:cxn>
                  <a:cxn ang="T7">
                    <a:pos x="T2" y="T3"/>
                  </a:cxn>
                  <a:cxn ang="T8">
                    <a:pos x="T4" y="T5"/>
                  </a:cxn>
                </a:cxnLst>
                <a:rect l="T9" t="T10" r="T11" b="T12"/>
                <a:pathLst>
                  <a:path w="3936" h="960">
                    <a:moveTo>
                      <a:pt x="3936" y="0"/>
                    </a:moveTo>
                    <a:lnTo>
                      <a:pt x="3936" y="960"/>
                    </a:lnTo>
                    <a:lnTo>
                      <a:pt x="0" y="9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68680" name="Line 79"/>
              <p:cNvSpPr>
                <a:spLocks noChangeShapeType="1"/>
              </p:cNvSpPr>
              <p:nvPr/>
            </p:nvSpPr>
            <p:spPr bwMode="auto">
              <a:xfrm flipV="1">
                <a:off x="1994" y="2557"/>
                <a:ext cx="0" cy="4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8681" name="Line 80"/>
              <p:cNvSpPr>
                <a:spLocks noChangeShapeType="1"/>
              </p:cNvSpPr>
              <p:nvPr/>
            </p:nvSpPr>
            <p:spPr bwMode="auto">
              <a:xfrm>
                <a:off x="1994" y="3148"/>
                <a:ext cx="0" cy="6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8682" name="Line 81"/>
              <p:cNvSpPr>
                <a:spLocks noChangeShapeType="1"/>
              </p:cNvSpPr>
              <p:nvPr/>
            </p:nvSpPr>
            <p:spPr bwMode="auto">
              <a:xfrm flipH="1">
                <a:off x="1184"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8683" name="Line 82"/>
              <p:cNvSpPr>
                <a:spLocks noChangeShapeType="1"/>
              </p:cNvSpPr>
              <p:nvPr/>
            </p:nvSpPr>
            <p:spPr bwMode="auto">
              <a:xfrm>
                <a:off x="4036"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8684" name="Freeform 83"/>
              <p:cNvSpPr>
                <a:spLocks/>
              </p:cNvSpPr>
              <p:nvPr/>
            </p:nvSpPr>
            <p:spPr bwMode="auto">
              <a:xfrm>
                <a:off x="4480" y="2557"/>
                <a:ext cx="266" cy="276"/>
              </a:xfrm>
              <a:custGeom>
                <a:avLst/>
                <a:gdLst>
                  <a:gd name="T0" fmla="*/ 0 w 288"/>
                  <a:gd name="T1" fmla="*/ 0 h 336"/>
                  <a:gd name="T2" fmla="*/ 246 w 288"/>
                  <a:gd name="T3" fmla="*/ 0 h 336"/>
                  <a:gd name="T4" fmla="*/ 246 w 288"/>
                  <a:gd name="T5" fmla="*/ 227 h 336"/>
                  <a:gd name="T6" fmla="*/ 0 60000 65536"/>
                  <a:gd name="T7" fmla="*/ 0 60000 65536"/>
                  <a:gd name="T8" fmla="*/ 0 60000 65536"/>
                  <a:gd name="T9" fmla="*/ 0 w 288"/>
                  <a:gd name="T10" fmla="*/ 0 h 336"/>
                  <a:gd name="T11" fmla="*/ 288 w 288"/>
                  <a:gd name="T12" fmla="*/ 336 h 336"/>
                </a:gdLst>
                <a:ahLst/>
                <a:cxnLst>
                  <a:cxn ang="T6">
                    <a:pos x="T0" y="T1"/>
                  </a:cxn>
                  <a:cxn ang="T7">
                    <a:pos x="T2" y="T3"/>
                  </a:cxn>
                  <a:cxn ang="T8">
                    <a:pos x="T4" y="T5"/>
                  </a:cxn>
                </a:cxnLst>
                <a:rect l="T9" t="T10" r="T11" b="T12"/>
                <a:pathLst>
                  <a:path w="288" h="336">
                    <a:moveTo>
                      <a:pt x="0" y="0"/>
                    </a:moveTo>
                    <a:lnTo>
                      <a:pt x="288" y="0"/>
                    </a:lnTo>
                    <a:lnTo>
                      <a:pt x="288" y="336"/>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68685" name="Line 84"/>
              <p:cNvSpPr>
                <a:spLocks noChangeShapeType="1"/>
              </p:cNvSpPr>
              <p:nvPr/>
            </p:nvSpPr>
            <p:spPr bwMode="auto">
              <a:xfrm>
                <a:off x="4213"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8686" name="Line 85"/>
              <p:cNvSpPr>
                <a:spLocks noChangeShapeType="1"/>
              </p:cNvSpPr>
              <p:nvPr/>
            </p:nvSpPr>
            <p:spPr bwMode="auto">
              <a:xfrm>
                <a:off x="4224" y="2990"/>
                <a:ext cx="0" cy="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8687" name="Line 86"/>
              <p:cNvSpPr>
                <a:spLocks noChangeShapeType="1"/>
              </p:cNvSpPr>
              <p:nvPr/>
            </p:nvSpPr>
            <p:spPr bwMode="auto">
              <a:xfrm>
                <a:off x="3292" y="3305"/>
                <a:ext cx="0" cy="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8688" name="Line 87"/>
              <p:cNvSpPr>
                <a:spLocks noChangeShapeType="1"/>
              </p:cNvSpPr>
              <p:nvPr/>
            </p:nvSpPr>
            <p:spPr bwMode="auto">
              <a:xfrm>
                <a:off x="3292" y="3581"/>
                <a:ext cx="0" cy="1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8689" name="Line 88"/>
              <p:cNvSpPr>
                <a:spLocks noChangeShapeType="1"/>
              </p:cNvSpPr>
              <p:nvPr/>
            </p:nvSpPr>
            <p:spPr bwMode="auto">
              <a:xfrm>
                <a:off x="2815" y="3305"/>
                <a:ext cx="0" cy="1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8690" name="Line 89"/>
              <p:cNvSpPr>
                <a:spLocks noChangeShapeType="1"/>
              </p:cNvSpPr>
              <p:nvPr/>
            </p:nvSpPr>
            <p:spPr bwMode="auto">
              <a:xfrm flipH="1">
                <a:off x="2826" y="3620"/>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691" name="Line 90"/>
              <p:cNvSpPr>
                <a:spLocks noChangeShapeType="1"/>
              </p:cNvSpPr>
              <p:nvPr/>
            </p:nvSpPr>
            <p:spPr bwMode="auto">
              <a:xfrm>
                <a:off x="2748" y="3896"/>
                <a:ext cx="17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8692" name="Oval 91"/>
              <p:cNvSpPr>
                <a:spLocks noChangeAspect="1" noChangeArrowheads="1"/>
              </p:cNvSpPr>
              <p:nvPr/>
            </p:nvSpPr>
            <p:spPr bwMode="auto">
              <a:xfrm>
                <a:off x="4202"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8693" name="Oval 92"/>
              <p:cNvSpPr>
                <a:spLocks noChangeAspect="1" noChangeArrowheads="1"/>
              </p:cNvSpPr>
              <p:nvPr/>
            </p:nvSpPr>
            <p:spPr bwMode="auto">
              <a:xfrm>
                <a:off x="4213" y="3768"/>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8694" name="Oval 93"/>
              <p:cNvSpPr>
                <a:spLocks noChangeAspect="1" noChangeArrowheads="1"/>
              </p:cNvSpPr>
              <p:nvPr/>
            </p:nvSpPr>
            <p:spPr bwMode="auto">
              <a:xfrm>
                <a:off x="3281" y="3768"/>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8695" name="Oval 94"/>
              <p:cNvSpPr>
                <a:spLocks noChangeAspect="1" noChangeArrowheads="1"/>
              </p:cNvSpPr>
              <p:nvPr/>
            </p:nvSpPr>
            <p:spPr bwMode="auto">
              <a:xfrm>
                <a:off x="2815" y="3768"/>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8696" name="Oval 95"/>
              <p:cNvSpPr>
                <a:spLocks noChangeAspect="1" noChangeArrowheads="1"/>
              </p:cNvSpPr>
              <p:nvPr/>
            </p:nvSpPr>
            <p:spPr bwMode="auto">
              <a:xfrm>
                <a:off x="1983"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8697" name="Oval 96"/>
              <p:cNvSpPr>
                <a:spLocks noChangeAspect="1" noChangeArrowheads="1"/>
              </p:cNvSpPr>
              <p:nvPr/>
            </p:nvSpPr>
            <p:spPr bwMode="auto">
              <a:xfrm>
                <a:off x="1983" y="3763"/>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aphicFrame>
            <p:nvGraphicFramePr>
              <p:cNvPr id="68620" name="Object 97"/>
              <p:cNvGraphicFramePr>
                <a:graphicFrameLocks noChangeAspect="1"/>
              </p:cNvGraphicFramePr>
              <p:nvPr/>
            </p:nvGraphicFramePr>
            <p:xfrm>
              <a:off x="1555" y="2601"/>
              <a:ext cx="150" cy="205"/>
            </p:xfrm>
            <a:graphic>
              <a:graphicData uri="http://schemas.openxmlformats.org/presentationml/2006/ole">
                <mc:AlternateContent xmlns:mc="http://schemas.openxmlformats.org/markup-compatibility/2006">
                  <mc:Choice xmlns:v="urn:schemas-microsoft-com:vml" Requires="v">
                    <p:oleObj spid="_x0000_s115745" name="Equation" r:id="rId23" imgW="177480" imgH="215640" progId="Equation.DSMT4">
                      <p:embed/>
                    </p:oleObj>
                  </mc:Choice>
                  <mc:Fallback>
                    <p:oleObj name="Equation" r:id="rId23" imgW="177480" imgH="215640" progId="Equation.DSMT4">
                      <p:embed/>
                      <p:pic>
                        <p:nvPicPr>
                          <p:cNvPr id="0" name=""/>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55" y="2601"/>
                            <a:ext cx="150"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21" name="Object 98"/>
              <p:cNvGraphicFramePr>
                <a:graphicFrameLocks noChangeAspect="1"/>
              </p:cNvGraphicFramePr>
              <p:nvPr/>
            </p:nvGraphicFramePr>
            <p:xfrm>
              <a:off x="4391" y="2641"/>
              <a:ext cx="161" cy="204"/>
            </p:xfrm>
            <a:graphic>
              <a:graphicData uri="http://schemas.openxmlformats.org/presentationml/2006/ole">
                <mc:AlternateContent xmlns:mc="http://schemas.openxmlformats.org/markup-compatibility/2006">
                  <mc:Choice xmlns:v="urn:schemas-microsoft-com:vml" Requires="v">
                    <p:oleObj spid="_x0000_s115746" name="Equation" r:id="rId25" imgW="190440" imgH="215640" progId="Equation.DSMT4">
                      <p:embed/>
                    </p:oleObj>
                  </mc:Choice>
                  <mc:Fallback>
                    <p:oleObj name="Equation" r:id="rId25" imgW="190440" imgH="215640" progId="Equation.DSMT4">
                      <p:embed/>
                      <p:pic>
                        <p:nvPicPr>
                          <p:cNvPr id="0" name=""/>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91" y="2641"/>
                            <a:ext cx="16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22" name="Object 99"/>
              <p:cNvGraphicFramePr>
                <a:graphicFrameLocks noChangeAspect="1"/>
              </p:cNvGraphicFramePr>
              <p:nvPr/>
            </p:nvGraphicFramePr>
            <p:xfrm>
              <a:off x="2034" y="2989"/>
              <a:ext cx="172" cy="216"/>
            </p:xfrm>
            <a:graphic>
              <a:graphicData uri="http://schemas.openxmlformats.org/presentationml/2006/ole">
                <mc:AlternateContent xmlns:mc="http://schemas.openxmlformats.org/markup-compatibility/2006">
                  <mc:Choice xmlns:v="urn:schemas-microsoft-com:vml" Requires="v">
                    <p:oleObj spid="_x0000_s115747" name="Equation" r:id="rId27" imgW="203040" imgH="228600" progId="Equation.DSMT4">
                      <p:embed/>
                    </p:oleObj>
                  </mc:Choice>
                  <mc:Fallback>
                    <p:oleObj name="Equation" r:id="rId27" imgW="203040" imgH="228600" progId="Equation.DSMT4">
                      <p:embed/>
                      <p:pic>
                        <p:nvPicPr>
                          <p:cNvPr id="0" name=""/>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34" y="2989"/>
                            <a:ext cx="17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23" name="Object 100"/>
              <p:cNvGraphicFramePr>
                <a:graphicFrameLocks noChangeAspect="1"/>
              </p:cNvGraphicFramePr>
              <p:nvPr/>
            </p:nvGraphicFramePr>
            <p:xfrm>
              <a:off x="4258" y="2946"/>
              <a:ext cx="172" cy="218"/>
            </p:xfrm>
            <a:graphic>
              <a:graphicData uri="http://schemas.openxmlformats.org/presentationml/2006/ole">
                <mc:AlternateContent xmlns:mc="http://schemas.openxmlformats.org/markup-compatibility/2006">
                  <mc:Choice xmlns:v="urn:schemas-microsoft-com:vml" Requires="v">
                    <p:oleObj spid="_x0000_s115748" name="Equation" r:id="rId29" imgW="203040" imgH="228600" progId="Equation.DSMT4">
                      <p:embed/>
                    </p:oleObj>
                  </mc:Choice>
                  <mc:Fallback>
                    <p:oleObj name="Equation" r:id="rId29" imgW="203040" imgH="228600" progId="Equation.DSMT4">
                      <p:embed/>
                      <p:pic>
                        <p:nvPicPr>
                          <p:cNvPr id="0" name=""/>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58" y="2946"/>
                            <a:ext cx="1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24" name="Object 101"/>
              <p:cNvGraphicFramePr>
                <a:graphicFrameLocks noChangeAspect="1"/>
              </p:cNvGraphicFramePr>
              <p:nvPr/>
            </p:nvGraphicFramePr>
            <p:xfrm>
              <a:off x="4512" y="2945"/>
              <a:ext cx="172" cy="216"/>
            </p:xfrm>
            <a:graphic>
              <a:graphicData uri="http://schemas.openxmlformats.org/presentationml/2006/ole">
                <mc:AlternateContent xmlns:mc="http://schemas.openxmlformats.org/markup-compatibility/2006">
                  <mc:Choice xmlns:v="urn:schemas-microsoft-com:vml" Requires="v">
                    <p:oleObj spid="_x0000_s115749" name="Equation" r:id="rId31" imgW="203040" imgH="228600" progId="Equation.DSMT4">
                      <p:embed/>
                    </p:oleObj>
                  </mc:Choice>
                  <mc:Fallback>
                    <p:oleObj name="Equation" r:id="rId31" imgW="203040" imgH="228600" progId="Equation.DSMT4">
                      <p:embed/>
                      <p:pic>
                        <p:nvPicPr>
                          <p:cNvPr id="0" name=""/>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12" y="2945"/>
                            <a:ext cx="17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25" name="Object 103"/>
              <p:cNvGraphicFramePr>
                <a:graphicFrameLocks noChangeAspect="1"/>
              </p:cNvGraphicFramePr>
              <p:nvPr/>
            </p:nvGraphicFramePr>
            <p:xfrm>
              <a:off x="1162" y="2618"/>
              <a:ext cx="161" cy="1125"/>
            </p:xfrm>
            <a:graphic>
              <a:graphicData uri="http://schemas.openxmlformats.org/presentationml/2006/ole">
                <mc:AlternateContent xmlns:mc="http://schemas.openxmlformats.org/markup-compatibility/2006">
                  <mc:Choice xmlns:v="urn:schemas-microsoft-com:vml" Requires="v">
                    <p:oleObj spid="_x0000_s115750" name="Equation" r:id="rId33" imgW="164880" imgH="1028520" progId="Equation.DSMT4">
                      <p:embed/>
                    </p:oleObj>
                  </mc:Choice>
                  <mc:Fallback>
                    <p:oleObj name="Equation" r:id="rId33" imgW="164880" imgH="1028520" progId="Equation.DSMT4">
                      <p:embed/>
                      <p:pic>
                        <p:nvPicPr>
                          <p:cNvPr id="0" name=""/>
                          <p:cNvPicPr preferRelativeResize="0">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62" y="2618"/>
                            <a:ext cx="161" cy="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26" name="Object 105"/>
              <p:cNvGraphicFramePr>
                <a:graphicFrameLocks noChangeAspect="1"/>
              </p:cNvGraphicFramePr>
              <p:nvPr/>
            </p:nvGraphicFramePr>
            <p:xfrm>
              <a:off x="4797" y="2636"/>
              <a:ext cx="177" cy="640"/>
            </p:xfrm>
            <a:graphic>
              <a:graphicData uri="http://schemas.openxmlformats.org/presentationml/2006/ole">
                <mc:AlternateContent xmlns:mc="http://schemas.openxmlformats.org/markup-compatibility/2006">
                  <mc:Choice xmlns:v="urn:schemas-microsoft-com:vml" Requires="v">
                    <p:oleObj spid="_x0000_s115751" name="Equation" r:id="rId35" imgW="177480" imgH="571320" progId="Equation.DSMT4">
                      <p:embed/>
                    </p:oleObj>
                  </mc:Choice>
                  <mc:Fallback>
                    <p:oleObj name="Equation" r:id="rId35" imgW="177480" imgH="571320" progId="Equation.DSMT4">
                      <p:embed/>
                      <p:pic>
                        <p:nvPicPr>
                          <p:cNvPr id="0" name=""/>
                          <p:cNvPicPr preferRelativeResize="0">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797" y="2636"/>
                            <a:ext cx="17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sp>
          <p:nvSpPr>
            <p:cNvPr id="68643" name="Text Box 106"/>
            <p:cNvSpPr txBox="1">
              <a:spLocks noChangeArrowheads="1"/>
            </p:cNvSpPr>
            <p:nvPr/>
          </p:nvSpPr>
          <p:spPr bwMode="auto">
            <a:xfrm>
              <a:off x="3050" y="3121"/>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e</a:t>
              </a:r>
            </a:p>
          </p:txBody>
        </p:sp>
        <p:graphicFrame>
          <p:nvGraphicFramePr>
            <p:cNvPr id="68612" name="Object 107"/>
            <p:cNvGraphicFramePr>
              <a:graphicFrameLocks noChangeAspect="1"/>
            </p:cNvGraphicFramePr>
            <p:nvPr/>
          </p:nvGraphicFramePr>
          <p:xfrm>
            <a:off x="2615" y="3450"/>
            <a:ext cx="172" cy="217"/>
          </p:xfrm>
          <a:graphic>
            <a:graphicData uri="http://schemas.openxmlformats.org/presentationml/2006/ole">
              <mc:AlternateContent xmlns:mc="http://schemas.openxmlformats.org/markup-compatibility/2006">
                <mc:Choice xmlns:v="urn:schemas-microsoft-com:vml" Requires="v">
                  <p:oleObj spid="_x0000_s115752" name="Equation" r:id="rId37" imgW="203040" imgH="228600" progId="Equation.DSMT4">
                    <p:embed/>
                  </p:oleObj>
                </mc:Choice>
                <mc:Fallback>
                  <p:oleObj name="Equation" r:id="rId37" imgW="203040" imgH="228600" progId="Equation.DSMT4">
                    <p:embed/>
                    <p:pic>
                      <p:nvPicPr>
                        <p:cNvPr id="0" name=""/>
                        <p:cNvPicPr preferRelativeResize="0">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615" y="3450"/>
                          <a:ext cx="172"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8613" name="Object 108"/>
            <p:cNvGraphicFramePr>
              <a:graphicFrameLocks noChangeAspect="1"/>
            </p:cNvGraphicFramePr>
            <p:nvPr/>
          </p:nvGraphicFramePr>
          <p:xfrm>
            <a:off x="3415" y="3450"/>
            <a:ext cx="169" cy="215"/>
          </p:xfrm>
          <a:graphic>
            <a:graphicData uri="http://schemas.openxmlformats.org/presentationml/2006/ole">
              <mc:AlternateContent xmlns:mc="http://schemas.openxmlformats.org/markup-compatibility/2006">
                <mc:Choice xmlns:v="urn:schemas-microsoft-com:vml" Requires="v">
                  <p:oleObj spid="_x0000_s115753" name="Equation" r:id="rId39" imgW="203040" imgH="228600" progId="Equation.DSMT4">
                    <p:embed/>
                  </p:oleObj>
                </mc:Choice>
                <mc:Fallback>
                  <p:oleObj name="Equation" r:id="rId39" imgW="203040" imgH="228600" progId="Equation.DSMT4">
                    <p:embed/>
                    <p:pic>
                      <p:nvPicPr>
                        <p:cNvPr id="0" name=""/>
                        <p:cNvPicPr preferRelativeResize="0">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415" y="3450"/>
                          <a:ext cx="169"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sp>
        <p:nvSpPr>
          <p:cNvPr id="187501" name="Rectangle 109"/>
          <p:cNvSpPr>
            <a:spLocks noChangeArrowheads="1"/>
          </p:cNvSpPr>
          <p:nvPr/>
        </p:nvSpPr>
        <p:spPr bwMode="auto">
          <a:xfrm>
            <a:off x="6325959" y="1130748"/>
            <a:ext cx="574675" cy="111601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pSp>
        <p:nvGrpSpPr>
          <p:cNvPr id="11" name="Group 110"/>
          <p:cNvGrpSpPr>
            <a:grpSpLocks/>
          </p:cNvGrpSpPr>
          <p:nvPr/>
        </p:nvGrpSpPr>
        <p:grpSpPr bwMode="auto">
          <a:xfrm>
            <a:off x="4928959" y="851348"/>
            <a:ext cx="715963" cy="1395413"/>
            <a:chOff x="2493" y="622"/>
            <a:chExt cx="451" cy="879"/>
          </a:xfrm>
        </p:grpSpPr>
        <p:sp>
          <p:nvSpPr>
            <p:cNvPr id="68639" name="Rectangle 111"/>
            <p:cNvSpPr>
              <a:spLocks noChangeArrowheads="1"/>
            </p:cNvSpPr>
            <p:nvPr/>
          </p:nvSpPr>
          <p:spPr bwMode="auto">
            <a:xfrm>
              <a:off x="2642" y="1109"/>
              <a:ext cx="302" cy="39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68640" name="Rectangle 112"/>
            <p:cNvSpPr>
              <a:spLocks noChangeArrowheads="1"/>
            </p:cNvSpPr>
            <p:nvPr/>
          </p:nvSpPr>
          <p:spPr bwMode="auto">
            <a:xfrm>
              <a:off x="2599" y="821"/>
              <a:ext cx="116" cy="19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endParaRPr kumimoji="1" lang="zh-CN" altLang="zh-CN" sz="1400">
                <a:ea typeface="宋体" charset="-122"/>
              </a:endParaRPr>
            </a:p>
          </p:txBody>
        </p:sp>
        <p:sp>
          <p:nvSpPr>
            <p:cNvPr id="68641" name="Text Box 113"/>
            <p:cNvSpPr txBox="1">
              <a:spLocks noChangeArrowheads="1"/>
            </p:cNvSpPr>
            <p:nvPr/>
          </p:nvSpPr>
          <p:spPr bwMode="auto">
            <a:xfrm>
              <a:off x="2493" y="622"/>
              <a:ext cx="244" cy="231"/>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b’</a:t>
              </a:r>
            </a:p>
          </p:txBody>
        </p:sp>
      </p:grpSp>
    </p:spTree>
    <p:extLst>
      <p:ext uri="{BB962C8B-B14F-4D97-AF65-F5344CB8AC3E}">
        <p14:creationId xmlns:p14="http://schemas.microsoft.com/office/powerpoint/2010/main" val="32651688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7397"/>
                                        </p:tgtEl>
                                        <p:attrNameLst>
                                          <p:attrName>style.visibility</p:attrName>
                                        </p:attrNameLst>
                                      </p:cBhvr>
                                      <p:to>
                                        <p:strVal val="visible"/>
                                      </p:to>
                                    </p:set>
                                    <p:animEffect transition="in" filter="wipe(up)">
                                      <p:cBhvr>
                                        <p:cTn id="7" dur="500"/>
                                        <p:tgtEl>
                                          <p:spTgt spid="187397"/>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heckerboard(across)">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type="lt">
                                    <p:tmPct val="100000"/>
                                  </p:iterate>
                                  <p:childTnLst>
                                    <p:set>
                                      <p:cBhvr>
                                        <p:cTn id="20" dur="1" fill="hold">
                                          <p:stCondLst>
                                            <p:cond delay="0"/>
                                          </p:stCondLst>
                                        </p:cTn>
                                        <p:tgtEl>
                                          <p:spTgt spid="187405"/>
                                        </p:tgtEl>
                                        <p:attrNameLst>
                                          <p:attrName>style.visibility</p:attrName>
                                        </p:attrNameLst>
                                      </p:cBhvr>
                                      <p:to>
                                        <p:strVal val="visible"/>
                                      </p:to>
                                    </p:set>
                                    <p:animEffect transition="in" filter="wipe(left)">
                                      <p:cBhvr>
                                        <p:cTn id="21" dur="75"/>
                                        <p:tgtEl>
                                          <p:spTgt spid="187405"/>
                                        </p:tgtEl>
                                      </p:cBhvr>
                                    </p:animEffect>
                                  </p:childTnLst>
                                </p:cTn>
                              </p:par>
                            </p:childTnLst>
                          </p:cTn>
                        </p:par>
                        <p:par>
                          <p:cTn id="22" fill="hold" nodeType="afterGroup">
                            <p:stCondLst>
                              <p:cond delay="150"/>
                            </p:stCondLst>
                            <p:childTnLst>
                              <p:par>
                                <p:cTn id="23" presetID="22" presetClass="entr" presetSubtype="8" fill="hold" nodeType="afterEffect">
                                  <p:stCondLst>
                                    <p:cond delay="0"/>
                                  </p:stCondLst>
                                  <p:childTnLst>
                                    <p:set>
                                      <p:cBhvr>
                                        <p:cTn id="24" dur="1" fill="hold">
                                          <p:stCondLst>
                                            <p:cond delay="0"/>
                                          </p:stCondLst>
                                        </p:cTn>
                                        <p:tgtEl>
                                          <p:spTgt spid="187406"/>
                                        </p:tgtEl>
                                        <p:attrNameLst>
                                          <p:attrName>style.visibility</p:attrName>
                                        </p:attrNameLst>
                                      </p:cBhvr>
                                      <p:to>
                                        <p:strVal val="visible"/>
                                      </p:to>
                                    </p:set>
                                    <p:animEffect transition="in" filter="wipe(left)">
                                      <p:cBhvr>
                                        <p:cTn id="25" dur="500"/>
                                        <p:tgtEl>
                                          <p:spTgt spid="18740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iterate type="lt">
                                    <p:tmPct val="100000"/>
                                  </p:iterate>
                                  <p:childTnLst>
                                    <p:set>
                                      <p:cBhvr>
                                        <p:cTn id="29" dur="1" fill="hold">
                                          <p:stCondLst>
                                            <p:cond delay="0"/>
                                          </p:stCondLst>
                                        </p:cTn>
                                        <p:tgtEl>
                                          <p:spTgt spid="187408"/>
                                        </p:tgtEl>
                                        <p:attrNameLst>
                                          <p:attrName>style.visibility</p:attrName>
                                        </p:attrNameLst>
                                      </p:cBhvr>
                                      <p:to>
                                        <p:strVal val="visible"/>
                                      </p:to>
                                    </p:set>
                                    <p:animEffect transition="in" filter="wipe(left)">
                                      <p:cBhvr>
                                        <p:cTn id="30" dur="75"/>
                                        <p:tgtEl>
                                          <p:spTgt spid="18740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iterate type="lt">
                                    <p:tmPct val="100000"/>
                                  </p:iterate>
                                  <p:childTnLst>
                                    <p:set>
                                      <p:cBhvr>
                                        <p:cTn id="34" dur="1" fill="hold">
                                          <p:stCondLst>
                                            <p:cond delay="0"/>
                                          </p:stCondLst>
                                        </p:cTn>
                                        <p:tgtEl>
                                          <p:spTgt spid="187409"/>
                                        </p:tgtEl>
                                        <p:attrNameLst>
                                          <p:attrName>style.visibility</p:attrName>
                                        </p:attrNameLst>
                                      </p:cBhvr>
                                      <p:to>
                                        <p:strVal val="visible"/>
                                      </p:to>
                                    </p:set>
                                    <p:animEffect transition="in" filter="wipe(left)">
                                      <p:cBhvr>
                                        <p:cTn id="35" dur="75"/>
                                        <p:tgtEl>
                                          <p:spTgt spid="187409"/>
                                        </p:tgtEl>
                                      </p:cBhvr>
                                    </p:animEffect>
                                  </p:childTnLst>
                                </p:cTn>
                              </p:par>
                            </p:childTnLst>
                          </p:cTn>
                        </p:par>
                        <p:par>
                          <p:cTn id="36" fill="hold" nodeType="afterGroup">
                            <p:stCondLst>
                              <p:cond delay="150"/>
                            </p:stCondLst>
                            <p:childTnLst>
                              <p:par>
                                <p:cTn id="37" presetID="22" presetClass="entr" presetSubtype="8" fill="hold" nodeType="afterEffect">
                                  <p:stCondLst>
                                    <p:cond delay="0"/>
                                  </p:stCondLst>
                                  <p:childTnLst>
                                    <p:set>
                                      <p:cBhvr>
                                        <p:cTn id="38" dur="1" fill="hold">
                                          <p:stCondLst>
                                            <p:cond delay="0"/>
                                          </p:stCondLst>
                                        </p:cTn>
                                        <p:tgtEl>
                                          <p:spTgt spid="187410"/>
                                        </p:tgtEl>
                                        <p:attrNameLst>
                                          <p:attrName>style.visibility</p:attrName>
                                        </p:attrNameLst>
                                      </p:cBhvr>
                                      <p:to>
                                        <p:strVal val="visible"/>
                                      </p:to>
                                    </p:set>
                                    <p:animEffect transition="in" filter="wipe(left)">
                                      <p:cBhvr>
                                        <p:cTn id="39" dur="500"/>
                                        <p:tgtEl>
                                          <p:spTgt spid="18741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iterate type="lt">
                                    <p:tmPct val="100000"/>
                                  </p:iterate>
                                  <p:childTnLst>
                                    <p:set>
                                      <p:cBhvr>
                                        <p:cTn id="43" dur="1" fill="hold">
                                          <p:stCondLst>
                                            <p:cond delay="0"/>
                                          </p:stCondLst>
                                        </p:cTn>
                                        <p:tgtEl>
                                          <p:spTgt spid="187407"/>
                                        </p:tgtEl>
                                        <p:attrNameLst>
                                          <p:attrName>style.visibility</p:attrName>
                                        </p:attrNameLst>
                                      </p:cBhvr>
                                      <p:to>
                                        <p:strVal val="visible"/>
                                      </p:to>
                                    </p:set>
                                    <p:animEffect transition="in" filter="wipe(left)">
                                      <p:cBhvr>
                                        <p:cTn id="44" dur="75"/>
                                        <p:tgtEl>
                                          <p:spTgt spid="18740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2"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slide(fromRight)">
                                      <p:cBhvr>
                                        <p:cTn id="49" dur="500"/>
                                        <p:tgtEl>
                                          <p:spTgt spid="1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2" presetClass="entr" presetSubtype="2" fill="hold" grpId="0" nodeType="clickEffect">
                                  <p:stCondLst>
                                    <p:cond delay="0"/>
                                  </p:stCondLst>
                                  <p:childTnLst>
                                    <p:set>
                                      <p:cBhvr>
                                        <p:cTn id="53" dur="1" fill="hold">
                                          <p:stCondLst>
                                            <p:cond delay="0"/>
                                          </p:stCondLst>
                                        </p:cTn>
                                        <p:tgtEl>
                                          <p:spTgt spid="187501"/>
                                        </p:tgtEl>
                                        <p:attrNameLst>
                                          <p:attrName>style.visibility</p:attrName>
                                        </p:attrNameLst>
                                      </p:cBhvr>
                                      <p:to>
                                        <p:strVal val="visible"/>
                                      </p:to>
                                    </p:set>
                                    <p:animEffect transition="in" filter="slide(fromRight)">
                                      <p:cBhvr>
                                        <p:cTn id="54" dur="500"/>
                                        <p:tgtEl>
                                          <p:spTgt spid="187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7" grpId="0"/>
      <p:bldP spid="187405" grpId="0" autoUpdateAnimBg="0"/>
      <p:bldP spid="187407" grpId="0" autoUpdateAnimBg="0"/>
      <p:bldP spid="187408" grpId="0" autoUpdateAnimBg="0"/>
      <p:bldP spid="187409" grpId="0" autoUpdateAnimBg="0"/>
      <p:bldP spid="18750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53" name="Rectangle 4"/>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8</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3" name="灯片编号占位符 2"/>
          <p:cNvSpPr>
            <a:spLocks noGrp="1"/>
          </p:cNvSpPr>
          <p:nvPr>
            <p:ph type="sldNum" sz="quarter" idx="12"/>
          </p:nvPr>
        </p:nvSpPr>
        <p:spPr/>
        <p:txBody>
          <a:bodyPr/>
          <a:lstStyle/>
          <a:p>
            <a:pPr>
              <a:defRPr/>
            </a:pPr>
            <a:fld id="{020670B1-1FB1-4A58-9AD7-5E524B89C57C}" type="slidenum">
              <a:rPr lang="zh-CN" altLang="en-US" smtClean="0"/>
              <a:pPr>
                <a:defRPr/>
              </a:pPr>
              <a:t>119</a:t>
            </a:fld>
            <a:endParaRPr lang="zh-CN" altLang="en-US"/>
          </a:p>
        </p:txBody>
      </p:sp>
      <p:sp>
        <p:nvSpPr>
          <p:cNvPr id="189445" name="Text Box 5"/>
          <p:cNvSpPr txBox="1">
            <a:spLocks noChangeArrowheads="1"/>
          </p:cNvSpPr>
          <p:nvPr/>
        </p:nvSpPr>
        <p:spPr bwMode="auto">
          <a:xfrm>
            <a:off x="315684" y="3902523"/>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容抗</a:t>
            </a:r>
          </a:p>
        </p:txBody>
      </p:sp>
      <p:graphicFrame>
        <p:nvGraphicFramePr>
          <p:cNvPr id="189446" name="Object 6"/>
          <p:cNvGraphicFramePr>
            <a:graphicFrameLocks noChangeAspect="1"/>
          </p:cNvGraphicFramePr>
          <p:nvPr>
            <p:extLst/>
          </p:nvPr>
        </p:nvGraphicFramePr>
        <p:xfrm>
          <a:off x="1136422" y="3826323"/>
          <a:ext cx="5445125" cy="617538"/>
        </p:xfrm>
        <a:graphic>
          <a:graphicData uri="http://schemas.openxmlformats.org/presentationml/2006/ole">
            <mc:AlternateContent xmlns:mc="http://schemas.openxmlformats.org/markup-compatibility/2006">
              <mc:Choice xmlns:v="urn:schemas-microsoft-com:vml" Requires="v">
                <p:oleObj spid="_x0000_s116759" name="Equation" r:id="rId3" imgW="3695400" imgH="419040" progId="Equation.DSMT4">
                  <p:embed/>
                </p:oleObj>
              </mc:Choice>
              <mc:Fallback>
                <p:oleObj name="Equation" r:id="rId3" imgW="3695400" imgH="419040" progId="Equation.DSMT4">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422" y="3826323"/>
                        <a:ext cx="5445125"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9447" name="Text Box 7"/>
          <p:cNvSpPr txBox="1">
            <a:spLocks noChangeArrowheads="1"/>
          </p:cNvSpPr>
          <p:nvPr/>
        </p:nvSpPr>
        <p:spPr bwMode="auto">
          <a:xfrm>
            <a:off x="87084" y="5534473"/>
            <a:ext cx="889635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sz="1800">
                <a:ea typeface="宋体" charset="-122"/>
              </a:rPr>
              <a:t>与串、并联电阻相比，晶体管容抗、耦合、旁路电容都可以忽略。因此，中频率段等效电路可不考虑电容的影响。这就是我们分析放大电路动态性能时的等效电路。</a:t>
            </a:r>
          </a:p>
        </p:txBody>
      </p:sp>
      <p:sp>
        <p:nvSpPr>
          <p:cNvPr id="189448" name="Text Box 8"/>
          <p:cNvSpPr txBox="1">
            <a:spLocks noChangeArrowheads="1"/>
          </p:cNvSpPr>
          <p:nvPr/>
        </p:nvSpPr>
        <p:spPr bwMode="auto">
          <a:xfrm>
            <a:off x="299809" y="4545461"/>
            <a:ext cx="32178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耦合、旁路电容取值为几十</a:t>
            </a:r>
            <a:r>
              <a:rPr kumimoji="1" lang="zh-CN" altLang="en-US" sz="1800">
                <a:ea typeface="宋体" charset="-122"/>
                <a:sym typeface="Symbol" pitchFamily="18" charset="2"/>
              </a:rPr>
              <a:t></a:t>
            </a:r>
            <a:r>
              <a:rPr kumimoji="1" lang="en-US" altLang="zh-CN" sz="1800">
                <a:ea typeface="宋体" charset="-122"/>
                <a:sym typeface="Symbol" pitchFamily="18" charset="2"/>
              </a:rPr>
              <a:t>F</a:t>
            </a:r>
            <a:endParaRPr kumimoji="1" lang="en-US" altLang="zh-CN" sz="1800">
              <a:ea typeface="宋体" charset="-122"/>
            </a:endParaRPr>
          </a:p>
        </p:txBody>
      </p:sp>
      <p:sp>
        <p:nvSpPr>
          <p:cNvPr id="189449" name="Text Box 9"/>
          <p:cNvSpPr txBox="1">
            <a:spLocks noChangeArrowheads="1"/>
          </p:cNvSpPr>
          <p:nvPr/>
        </p:nvSpPr>
        <p:spPr bwMode="auto">
          <a:xfrm>
            <a:off x="315684" y="5045523"/>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容抗</a:t>
            </a:r>
          </a:p>
        </p:txBody>
      </p:sp>
      <p:graphicFrame>
        <p:nvGraphicFramePr>
          <p:cNvPr id="189450" name="Object 10"/>
          <p:cNvGraphicFramePr>
            <a:graphicFrameLocks noChangeAspect="1"/>
          </p:cNvGraphicFramePr>
          <p:nvPr>
            <p:extLst>
              <p:ext uri="{D42A27DB-BD31-4B8C-83A1-F6EECF244321}">
                <p14:modId xmlns:p14="http://schemas.microsoft.com/office/powerpoint/2010/main" val="1812392353"/>
              </p:ext>
            </p:extLst>
          </p:nvPr>
        </p:nvGraphicFramePr>
        <p:xfrm>
          <a:off x="1117600" y="4968875"/>
          <a:ext cx="5126038" cy="617538"/>
        </p:xfrm>
        <a:graphic>
          <a:graphicData uri="http://schemas.openxmlformats.org/presentationml/2006/ole">
            <mc:AlternateContent xmlns:mc="http://schemas.openxmlformats.org/markup-compatibility/2006">
              <mc:Choice xmlns:v="urn:schemas-microsoft-com:vml" Requires="v">
                <p:oleObj spid="_x0000_s116760" name="Equation" r:id="rId5" imgW="3479760" imgH="419040" progId="Equation.DSMT4">
                  <p:embed/>
                </p:oleObj>
              </mc:Choice>
              <mc:Fallback>
                <p:oleObj name="Equation" r:id="rId5" imgW="3479760" imgH="419040" progId="Equation.DSMT4">
                  <p:embed/>
                  <p:pic>
                    <p:nvPicPr>
                      <p:cNvPr id="0" name=""/>
                      <p:cNvPicPr preferRelativeResize="0">
                        <a:picLocks noChangeAspect="1" noChangeArrowheads="1"/>
                      </p:cNvPicPr>
                      <p:nvPr/>
                    </p:nvPicPr>
                    <p:blipFill>
                      <a:blip r:embed="rId6"/>
                      <a:srcRect/>
                      <a:stretch>
                        <a:fillRect/>
                      </a:stretch>
                    </p:blipFill>
                    <p:spPr bwMode="auto">
                      <a:xfrm>
                        <a:off x="1117600" y="4968875"/>
                        <a:ext cx="5126038"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9451" name="Text Box 11"/>
          <p:cNvSpPr txBox="1">
            <a:spLocks noChangeArrowheads="1"/>
          </p:cNvSpPr>
          <p:nvPr/>
        </p:nvSpPr>
        <p:spPr bwMode="auto">
          <a:xfrm>
            <a:off x="1211034" y="794198"/>
            <a:ext cx="549275"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中频段等效电路</a:t>
            </a:r>
          </a:p>
        </p:txBody>
      </p:sp>
      <p:grpSp>
        <p:nvGrpSpPr>
          <p:cNvPr id="2" name="Group 12"/>
          <p:cNvGrpSpPr>
            <a:grpSpLocks/>
          </p:cNvGrpSpPr>
          <p:nvPr/>
        </p:nvGrpSpPr>
        <p:grpSpPr bwMode="auto">
          <a:xfrm>
            <a:off x="2635022" y="708473"/>
            <a:ext cx="6254750" cy="2495550"/>
            <a:chOff x="1106" y="2324"/>
            <a:chExt cx="3940" cy="1572"/>
          </a:xfrm>
        </p:grpSpPr>
        <p:grpSp>
          <p:nvGrpSpPr>
            <p:cNvPr id="69681" name="Group 13"/>
            <p:cNvGrpSpPr>
              <a:grpSpLocks/>
            </p:cNvGrpSpPr>
            <p:nvPr/>
          </p:nvGrpSpPr>
          <p:grpSpPr bwMode="auto">
            <a:xfrm>
              <a:off x="1106" y="2324"/>
              <a:ext cx="3940" cy="1572"/>
              <a:chOff x="1106" y="2324"/>
              <a:chExt cx="3940" cy="1572"/>
            </a:xfrm>
          </p:grpSpPr>
          <p:sp>
            <p:nvSpPr>
              <p:cNvPr id="69683" name="Rectangle 14"/>
              <p:cNvSpPr>
                <a:spLocks noChangeArrowheads="1"/>
              </p:cNvSpPr>
              <p:nvPr/>
            </p:nvSpPr>
            <p:spPr bwMode="auto">
              <a:xfrm>
                <a:off x="2227" y="2532"/>
                <a:ext cx="178" cy="56"/>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9684" name="Rectangle 15"/>
              <p:cNvSpPr>
                <a:spLocks noChangeArrowheads="1"/>
              </p:cNvSpPr>
              <p:nvPr/>
            </p:nvSpPr>
            <p:spPr bwMode="auto">
              <a:xfrm rot="5400000">
                <a:off x="2492" y="2878"/>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9685" name="Rectangle 16"/>
              <p:cNvSpPr>
                <a:spLocks noChangeArrowheads="1"/>
              </p:cNvSpPr>
              <p:nvPr/>
            </p:nvSpPr>
            <p:spPr bwMode="auto">
              <a:xfrm rot="5400000">
                <a:off x="3794" y="2880"/>
                <a:ext cx="158" cy="62"/>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69686" name="Group 17"/>
              <p:cNvGrpSpPr>
                <a:grpSpLocks/>
              </p:cNvGrpSpPr>
              <p:nvPr/>
            </p:nvGrpSpPr>
            <p:grpSpPr bwMode="auto">
              <a:xfrm>
                <a:off x="2748" y="2911"/>
                <a:ext cx="134" cy="35"/>
                <a:chOff x="1776" y="2544"/>
                <a:chExt cx="144" cy="42"/>
              </a:xfrm>
            </p:grpSpPr>
            <p:sp>
              <p:nvSpPr>
                <p:cNvPr id="69747" name="Line 18"/>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48" name="Line 19"/>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9687" name="Group 20"/>
              <p:cNvGrpSpPr>
                <a:grpSpLocks/>
              </p:cNvGrpSpPr>
              <p:nvPr/>
            </p:nvGrpSpPr>
            <p:grpSpPr bwMode="auto">
              <a:xfrm rot="10800000">
                <a:off x="3547" y="2916"/>
                <a:ext cx="134" cy="35"/>
                <a:chOff x="1776" y="2544"/>
                <a:chExt cx="144" cy="42"/>
              </a:xfrm>
            </p:grpSpPr>
            <p:sp>
              <p:nvSpPr>
                <p:cNvPr id="69745" name="Line 21"/>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46" name="Line 22"/>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9688" name="Line 23"/>
              <p:cNvSpPr>
                <a:spLocks noChangeShapeType="1"/>
              </p:cNvSpPr>
              <p:nvPr/>
            </p:nvSpPr>
            <p:spPr bwMode="auto">
              <a:xfrm>
                <a:off x="1639" y="2557"/>
                <a:ext cx="5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689" name="Line 24"/>
              <p:cNvSpPr>
                <a:spLocks noChangeShapeType="1"/>
              </p:cNvSpPr>
              <p:nvPr/>
            </p:nvSpPr>
            <p:spPr bwMode="auto">
              <a:xfrm>
                <a:off x="2410"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690" name="Line 25"/>
              <p:cNvSpPr>
                <a:spLocks noChangeShapeType="1"/>
              </p:cNvSpPr>
              <p:nvPr/>
            </p:nvSpPr>
            <p:spPr bwMode="auto">
              <a:xfrm>
                <a:off x="2571"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691" name="Line 26"/>
              <p:cNvSpPr>
                <a:spLocks noChangeShapeType="1"/>
              </p:cNvSpPr>
              <p:nvPr/>
            </p:nvSpPr>
            <p:spPr bwMode="auto">
              <a:xfrm>
                <a:off x="2809" y="2557"/>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692" name="Line 27"/>
              <p:cNvSpPr>
                <a:spLocks noChangeShapeType="1"/>
              </p:cNvSpPr>
              <p:nvPr/>
            </p:nvSpPr>
            <p:spPr bwMode="auto">
              <a:xfrm flipV="1">
                <a:off x="2571" y="2990"/>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693" name="Line 28"/>
              <p:cNvSpPr>
                <a:spLocks noChangeShapeType="1"/>
              </p:cNvSpPr>
              <p:nvPr/>
            </p:nvSpPr>
            <p:spPr bwMode="auto">
              <a:xfrm flipV="1">
                <a:off x="2809" y="2951"/>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694" name="Oval 29"/>
              <p:cNvSpPr>
                <a:spLocks noChangeAspect="1" noChangeArrowheads="1"/>
              </p:cNvSpPr>
              <p:nvPr/>
            </p:nvSpPr>
            <p:spPr bwMode="auto">
              <a:xfrm>
                <a:off x="2560"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9695" name="Oval 30"/>
              <p:cNvSpPr>
                <a:spLocks noChangeAspect="1" noChangeArrowheads="1"/>
              </p:cNvSpPr>
              <p:nvPr/>
            </p:nvSpPr>
            <p:spPr bwMode="auto">
              <a:xfrm>
                <a:off x="2798" y="3296"/>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pSp>
            <p:nvGrpSpPr>
              <p:cNvPr id="69696" name="Group 31"/>
              <p:cNvGrpSpPr>
                <a:grpSpLocks/>
              </p:cNvGrpSpPr>
              <p:nvPr/>
            </p:nvGrpSpPr>
            <p:grpSpPr bwMode="auto">
              <a:xfrm>
                <a:off x="3242" y="2828"/>
                <a:ext cx="89" cy="197"/>
                <a:chOff x="720" y="2502"/>
                <a:chExt cx="96" cy="240"/>
              </a:xfrm>
            </p:grpSpPr>
            <p:sp>
              <p:nvSpPr>
                <p:cNvPr id="69743" name="AutoShape 32"/>
                <p:cNvSpPr>
                  <a:spLocks noChangeArrowheads="1"/>
                </p:cNvSpPr>
                <p:nvPr/>
              </p:nvSpPr>
              <p:spPr bwMode="auto">
                <a:xfrm>
                  <a:off x="720" y="2502"/>
                  <a:ext cx="96" cy="240"/>
                </a:xfrm>
                <a:prstGeom prst="flowChartDecision">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9744" name="Line 33"/>
                <p:cNvSpPr>
                  <a:spLocks noChangeShapeType="1"/>
                </p:cNvSpPr>
                <p:nvPr/>
              </p:nvSpPr>
              <p:spPr bwMode="auto">
                <a:xfrm>
                  <a:off x="720" y="262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9697" name="Line 34"/>
              <p:cNvSpPr>
                <a:spLocks noChangeShapeType="1"/>
              </p:cNvSpPr>
              <p:nvPr/>
            </p:nvSpPr>
            <p:spPr bwMode="auto">
              <a:xfrm>
                <a:off x="3287" y="2557"/>
                <a:ext cx="7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698" name="Line 35"/>
              <p:cNvSpPr>
                <a:spLocks noChangeShapeType="1"/>
              </p:cNvSpPr>
              <p:nvPr/>
            </p:nvSpPr>
            <p:spPr bwMode="auto">
              <a:xfrm>
                <a:off x="3287"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699" name="Line 36"/>
              <p:cNvSpPr>
                <a:spLocks noChangeShapeType="1"/>
              </p:cNvSpPr>
              <p:nvPr/>
            </p:nvSpPr>
            <p:spPr bwMode="auto">
              <a:xfrm flipV="1">
                <a:off x="3287" y="3030"/>
                <a:ext cx="0" cy="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00" name="Line 37"/>
              <p:cNvSpPr>
                <a:spLocks noChangeShapeType="1"/>
              </p:cNvSpPr>
              <p:nvPr/>
            </p:nvSpPr>
            <p:spPr bwMode="auto">
              <a:xfrm>
                <a:off x="3874"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01" name="Line 38"/>
              <p:cNvSpPr>
                <a:spLocks noChangeShapeType="1"/>
              </p:cNvSpPr>
              <p:nvPr/>
            </p:nvSpPr>
            <p:spPr bwMode="auto">
              <a:xfrm flipV="1">
                <a:off x="3874" y="2990"/>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02" name="Oval 39"/>
              <p:cNvSpPr>
                <a:spLocks noChangeAspect="1" noChangeArrowheads="1"/>
              </p:cNvSpPr>
              <p:nvPr/>
            </p:nvSpPr>
            <p:spPr bwMode="auto">
              <a:xfrm>
                <a:off x="3604"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9703" name="Oval 40"/>
              <p:cNvSpPr>
                <a:spLocks noChangeAspect="1" noChangeArrowheads="1"/>
              </p:cNvSpPr>
              <p:nvPr/>
            </p:nvSpPr>
            <p:spPr bwMode="auto">
              <a:xfrm>
                <a:off x="3276" y="3296"/>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9704" name="Oval 41"/>
              <p:cNvSpPr>
                <a:spLocks noChangeAspect="1" noChangeArrowheads="1"/>
              </p:cNvSpPr>
              <p:nvPr/>
            </p:nvSpPr>
            <p:spPr bwMode="auto">
              <a:xfrm>
                <a:off x="3863"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9705" name="Line 42"/>
              <p:cNvSpPr>
                <a:spLocks noChangeShapeType="1"/>
              </p:cNvSpPr>
              <p:nvPr/>
            </p:nvSpPr>
            <p:spPr bwMode="auto">
              <a:xfrm>
                <a:off x="3370" y="2833"/>
                <a:ext cx="0" cy="2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06" name="Text Box 43"/>
              <p:cNvSpPr txBox="1">
                <a:spLocks noChangeArrowheads="1"/>
              </p:cNvSpPr>
              <p:nvPr/>
            </p:nvSpPr>
            <p:spPr bwMode="auto">
              <a:xfrm>
                <a:off x="2606" y="2377"/>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b</a:t>
                </a:r>
                <a:r>
                  <a:rPr kumimoji="1" lang="en-US" altLang="zh-CN" sz="1800">
                    <a:latin typeface="Tahoma" pitchFamily="34" charset="0"/>
                    <a:ea typeface="宋体" charset="-122"/>
                  </a:rPr>
                  <a:t>’</a:t>
                </a:r>
              </a:p>
            </p:txBody>
          </p:sp>
          <p:graphicFrame>
            <p:nvGraphicFramePr>
              <p:cNvPr id="69640" name="Object 44"/>
              <p:cNvGraphicFramePr>
                <a:graphicFrameLocks noChangeAspect="1"/>
              </p:cNvGraphicFramePr>
              <p:nvPr/>
            </p:nvGraphicFramePr>
            <p:xfrm>
              <a:off x="2216" y="2324"/>
              <a:ext cx="215" cy="215"/>
            </p:xfrm>
            <a:graphic>
              <a:graphicData uri="http://schemas.openxmlformats.org/presentationml/2006/ole">
                <mc:AlternateContent xmlns:mc="http://schemas.openxmlformats.org/markup-compatibility/2006">
                  <mc:Choice xmlns:v="urn:schemas-microsoft-com:vml" Requires="v">
                    <p:oleObj spid="_x0000_s116761" name="Equation" r:id="rId7" imgW="203040" imgH="228600" progId="Equation.DSMT4">
                      <p:embed/>
                    </p:oleObj>
                  </mc:Choice>
                  <mc:Fallback>
                    <p:oleObj name="Equation" r:id="rId7" imgW="203040" imgH="228600" progId="Equation.DSMT4">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6" y="2324"/>
                            <a:ext cx="21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41" name="Object 45"/>
              <p:cNvGraphicFramePr>
                <a:graphicFrameLocks noChangeAspect="1"/>
              </p:cNvGraphicFramePr>
              <p:nvPr/>
            </p:nvGraphicFramePr>
            <p:xfrm>
              <a:off x="2329" y="2793"/>
              <a:ext cx="201" cy="215"/>
            </p:xfrm>
            <a:graphic>
              <a:graphicData uri="http://schemas.openxmlformats.org/presentationml/2006/ole">
                <mc:AlternateContent xmlns:mc="http://schemas.openxmlformats.org/markup-compatibility/2006">
                  <mc:Choice xmlns:v="urn:schemas-microsoft-com:vml" Requires="v">
                    <p:oleObj spid="_x0000_s116762" name="Equation" r:id="rId9" imgW="190440" imgH="228600" progId="Equation.DSMT4">
                      <p:embed/>
                    </p:oleObj>
                  </mc:Choice>
                  <mc:Fallback>
                    <p:oleObj name="Equation" r:id="rId9" imgW="190440" imgH="228600" progId="Equation.DSMT4">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9" y="2793"/>
                            <a:ext cx="20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42" name="Object 46"/>
              <p:cNvGraphicFramePr>
                <a:graphicFrameLocks noChangeAspect="1"/>
              </p:cNvGraphicFramePr>
              <p:nvPr/>
            </p:nvGraphicFramePr>
            <p:xfrm>
              <a:off x="3908" y="2833"/>
              <a:ext cx="188" cy="215"/>
            </p:xfrm>
            <a:graphic>
              <a:graphicData uri="http://schemas.openxmlformats.org/presentationml/2006/ole">
                <mc:AlternateContent xmlns:mc="http://schemas.openxmlformats.org/markup-compatibility/2006">
                  <mc:Choice xmlns:v="urn:schemas-microsoft-com:vml" Requires="v">
                    <p:oleObj spid="_x0000_s116763" name="Equation" r:id="rId11" imgW="177480" imgH="228600" progId="Equation.DSMT4">
                      <p:embed/>
                    </p:oleObj>
                  </mc:Choice>
                  <mc:Fallback>
                    <p:oleObj name="Equation" r:id="rId11" imgW="177480" imgH="228600" progId="Equation.DSMT4">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8" y="2833"/>
                            <a:ext cx="18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43" name="Object 47"/>
              <p:cNvGraphicFramePr>
                <a:graphicFrameLocks noChangeAspect="1"/>
              </p:cNvGraphicFramePr>
              <p:nvPr/>
            </p:nvGraphicFramePr>
            <p:xfrm>
              <a:off x="2850" y="2911"/>
              <a:ext cx="215" cy="217"/>
            </p:xfrm>
            <a:graphic>
              <a:graphicData uri="http://schemas.openxmlformats.org/presentationml/2006/ole">
                <mc:AlternateContent xmlns:mc="http://schemas.openxmlformats.org/markup-compatibility/2006">
                  <mc:Choice xmlns:v="urn:schemas-microsoft-com:vml" Requires="v">
                    <p:oleObj spid="_x0000_s116764" name="Equation" r:id="rId13" imgW="203040" imgH="228600" progId="Equation.DSMT4">
                      <p:embed/>
                    </p:oleObj>
                  </mc:Choice>
                  <mc:Fallback>
                    <p:oleObj name="Equation" r:id="rId13" imgW="203040" imgH="228600" progId="Equation.DSMT4">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0" y="2911"/>
                            <a:ext cx="215"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44" name="Object 48"/>
              <p:cNvGraphicFramePr>
                <a:graphicFrameLocks noChangeAspect="1"/>
              </p:cNvGraphicFramePr>
              <p:nvPr/>
            </p:nvGraphicFramePr>
            <p:xfrm>
              <a:off x="2870" y="2675"/>
              <a:ext cx="419" cy="216"/>
            </p:xfrm>
            <a:graphic>
              <a:graphicData uri="http://schemas.openxmlformats.org/presentationml/2006/ole">
                <mc:AlternateContent xmlns:mc="http://schemas.openxmlformats.org/markup-compatibility/2006">
                  <mc:Choice xmlns:v="urn:schemas-microsoft-com:vml" Requires="v">
                    <p:oleObj spid="_x0000_s116765" name="Equation" r:id="rId15" imgW="393480" imgH="228600" progId="Equation.DSMT4">
                      <p:embed/>
                    </p:oleObj>
                  </mc:Choice>
                  <mc:Fallback>
                    <p:oleObj name="Equation" r:id="rId15" imgW="393480" imgH="228600" progId="Equation.DSMT4">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2675"/>
                            <a:ext cx="419"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45" name="Object 49"/>
              <p:cNvGraphicFramePr>
                <a:graphicFrameLocks noChangeAspect="1"/>
              </p:cNvGraphicFramePr>
              <p:nvPr/>
            </p:nvGraphicFramePr>
            <p:xfrm>
              <a:off x="3636" y="2744"/>
              <a:ext cx="215" cy="227"/>
            </p:xfrm>
            <a:graphic>
              <a:graphicData uri="http://schemas.openxmlformats.org/presentationml/2006/ole">
                <mc:AlternateContent xmlns:mc="http://schemas.openxmlformats.org/markup-compatibility/2006">
                  <mc:Choice xmlns:v="urn:schemas-microsoft-com:vml" Requires="v">
                    <p:oleObj spid="_x0000_s116766" name="Equation" r:id="rId17" imgW="203040" imgH="241200" progId="Equation.DSMT4">
                      <p:embed/>
                    </p:oleObj>
                  </mc:Choice>
                  <mc:Fallback>
                    <p:oleObj name="Equation" r:id="rId17" imgW="203040" imgH="241200" progId="Equation.DSMT4">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36" y="2744"/>
                            <a:ext cx="21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69707" name="Line 50"/>
              <p:cNvSpPr>
                <a:spLocks noChangeShapeType="1"/>
              </p:cNvSpPr>
              <p:nvPr/>
            </p:nvSpPr>
            <p:spPr bwMode="auto">
              <a:xfrm>
                <a:off x="3614" y="2557"/>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08" name="Line 51"/>
              <p:cNvSpPr>
                <a:spLocks noChangeShapeType="1"/>
              </p:cNvSpPr>
              <p:nvPr/>
            </p:nvSpPr>
            <p:spPr bwMode="auto">
              <a:xfrm flipV="1">
                <a:off x="3614" y="2951"/>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09" name="Oval 52"/>
              <p:cNvSpPr>
                <a:spLocks noChangeAspect="1" noChangeArrowheads="1"/>
              </p:cNvSpPr>
              <p:nvPr/>
            </p:nvSpPr>
            <p:spPr bwMode="auto">
              <a:xfrm>
                <a:off x="3598" y="3291"/>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9710" name="Line 53"/>
              <p:cNvSpPr>
                <a:spLocks noChangeShapeType="1"/>
              </p:cNvSpPr>
              <p:nvPr/>
            </p:nvSpPr>
            <p:spPr bwMode="auto">
              <a:xfrm>
                <a:off x="2571" y="3305"/>
                <a:ext cx="1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9711" name="Rectangle 54"/>
              <p:cNvSpPr>
                <a:spLocks noChangeArrowheads="1"/>
              </p:cNvSpPr>
              <p:nvPr/>
            </p:nvSpPr>
            <p:spPr bwMode="auto">
              <a:xfrm rot="5400000">
                <a:off x="1912" y="3039"/>
                <a:ext cx="159" cy="62"/>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9712" name="Rectangle 55"/>
              <p:cNvSpPr>
                <a:spLocks noChangeArrowheads="1"/>
              </p:cNvSpPr>
              <p:nvPr/>
            </p:nvSpPr>
            <p:spPr bwMode="auto">
              <a:xfrm rot="5400000">
                <a:off x="4144" y="288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9713" name="Rectangle 56"/>
              <p:cNvSpPr>
                <a:spLocks noChangeArrowheads="1"/>
              </p:cNvSpPr>
              <p:nvPr/>
            </p:nvSpPr>
            <p:spPr bwMode="auto">
              <a:xfrm rot="5400000">
                <a:off x="4666" y="288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69714" name="Group 57"/>
              <p:cNvGrpSpPr>
                <a:grpSpLocks/>
              </p:cNvGrpSpPr>
              <p:nvPr/>
            </p:nvGrpSpPr>
            <p:grpSpPr bwMode="auto">
              <a:xfrm rot="5400000">
                <a:off x="4396" y="2547"/>
                <a:ext cx="118" cy="39"/>
                <a:chOff x="1776" y="2544"/>
                <a:chExt cx="144" cy="42"/>
              </a:xfrm>
            </p:grpSpPr>
            <p:sp>
              <p:nvSpPr>
                <p:cNvPr id="69741" name="Line 58"/>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42" name="Line 59"/>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9715" name="Group 60"/>
              <p:cNvGrpSpPr>
                <a:grpSpLocks/>
              </p:cNvGrpSpPr>
              <p:nvPr/>
            </p:nvGrpSpPr>
            <p:grpSpPr bwMode="auto">
              <a:xfrm rot="5400000">
                <a:off x="1555" y="2537"/>
                <a:ext cx="118" cy="39"/>
                <a:chOff x="1776" y="2544"/>
                <a:chExt cx="144" cy="42"/>
              </a:xfrm>
            </p:grpSpPr>
            <p:sp>
              <p:nvSpPr>
                <p:cNvPr id="69739" name="Line 61"/>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40" name="Line 62"/>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9716" name="Group 63"/>
              <p:cNvGrpSpPr>
                <a:grpSpLocks/>
              </p:cNvGrpSpPr>
              <p:nvPr/>
            </p:nvGrpSpPr>
            <p:grpSpPr bwMode="auto">
              <a:xfrm>
                <a:off x="3237" y="3542"/>
                <a:ext cx="133" cy="34"/>
                <a:chOff x="1776" y="2544"/>
                <a:chExt cx="144" cy="42"/>
              </a:xfrm>
            </p:grpSpPr>
            <p:sp>
              <p:nvSpPr>
                <p:cNvPr id="69737" name="Line 64"/>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38" name="Line 65"/>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9717" name="Rectangle 66"/>
              <p:cNvSpPr>
                <a:spLocks noChangeArrowheads="1"/>
              </p:cNvSpPr>
              <p:nvPr/>
            </p:nvSpPr>
            <p:spPr bwMode="auto">
              <a:xfrm rot="5400000">
                <a:off x="2746" y="351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69718" name="Freeform 67"/>
              <p:cNvSpPr>
                <a:spLocks/>
              </p:cNvSpPr>
              <p:nvPr/>
            </p:nvSpPr>
            <p:spPr bwMode="auto">
              <a:xfrm>
                <a:off x="1106" y="2990"/>
                <a:ext cx="3640" cy="788"/>
              </a:xfrm>
              <a:custGeom>
                <a:avLst/>
                <a:gdLst>
                  <a:gd name="T0" fmla="*/ 3366 w 3936"/>
                  <a:gd name="T1" fmla="*/ 0 h 960"/>
                  <a:gd name="T2" fmla="*/ 3366 w 3936"/>
                  <a:gd name="T3" fmla="*/ 647 h 960"/>
                  <a:gd name="T4" fmla="*/ 0 w 3936"/>
                  <a:gd name="T5" fmla="*/ 647 h 960"/>
                  <a:gd name="T6" fmla="*/ 0 60000 65536"/>
                  <a:gd name="T7" fmla="*/ 0 60000 65536"/>
                  <a:gd name="T8" fmla="*/ 0 60000 65536"/>
                  <a:gd name="T9" fmla="*/ 0 w 3936"/>
                  <a:gd name="T10" fmla="*/ 0 h 960"/>
                  <a:gd name="T11" fmla="*/ 3936 w 3936"/>
                  <a:gd name="T12" fmla="*/ 960 h 960"/>
                </a:gdLst>
                <a:ahLst/>
                <a:cxnLst>
                  <a:cxn ang="T6">
                    <a:pos x="T0" y="T1"/>
                  </a:cxn>
                  <a:cxn ang="T7">
                    <a:pos x="T2" y="T3"/>
                  </a:cxn>
                  <a:cxn ang="T8">
                    <a:pos x="T4" y="T5"/>
                  </a:cxn>
                </a:cxnLst>
                <a:rect l="T9" t="T10" r="T11" b="T12"/>
                <a:pathLst>
                  <a:path w="3936" h="960">
                    <a:moveTo>
                      <a:pt x="3936" y="0"/>
                    </a:moveTo>
                    <a:lnTo>
                      <a:pt x="3936" y="960"/>
                    </a:lnTo>
                    <a:lnTo>
                      <a:pt x="0" y="9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69719" name="Line 68"/>
              <p:cNvSpPr>
                <a:spLocks noChangeShapeType="1"/>
              </p:cNvSpPr>
              <p:nvPr/>
            </p:nvSpPr>
            <p:spPr bwMode="auto">
              <a:xfrm flipV="1">
                <a:off x="1994" y="2557"/>
                <a:ext cx="0" cy="4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9720" name="Line 69"/>
              <p:cNvSpPr>
                <a:spLocks noChangeShapeType="1"/>
              </p:cNvSpPr>
              <p:nvPr/>
            </p:nvSpPr>
            <p:spPr bwMode="auto">
              <a:xfrm>
                <a:off x="1994" y="3148"/>
                <a:ext cx="0" cy="6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9721" name="Line 70"/>
              <p:cNvSpPr>
                <a:spLocks noChangeShapeType="1"/>
              </p:cNvSpPr>
              <p:nvPr/>
            </p:nvSpPr>
            <p:spPr bwMode="auto">
              <a:xfrm flipH="1">
                <a:off x="1184"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9722" name="Line 71"/>
              <p:cNvSpPr>
                <a:spLocks noChangeShapeType="1"/>
              </p:cNvSpPr>
              <p:nvPr/>
            </p:nvSpPr>
            <p:spPr bwMode="auto">
              <a:xfrm>
                <a:off x="4036"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9723" name="Freeform 72"/>
              <p:cNvSpPr>
                <a:spLocks/>
              </p:cNvSpPr>
              <p:nvPr/>
            </p:nvSpPr>
            <p:spPr bwMode="auto">
              <a:xfrm>
                <a:off x="4480" y="2557"/>
                <a:ext cx="266" cy="276"/>
              </a:xfrm>
              <a:custGeom>
                <a:avLst/>
                <a:gdLst>
                  <a:gd name="T0" fmla="*/ 0 w 288"/>
                  <a:gd name="T1" fmla="*/ 0 h 336"/>
                  <a:gd name="T2" fmla="*/ 246 w 288"/>
                  <a:gd name="T3" fmla="*/ 0 h 336"/>
                  <a:gd name="T4" fmla="*/ 246 w 288"/>
                  <a:gd name="T5" fmla="*/ 227 h 336"/>
                  <a:gd name="T6" fmla="*/ 0 60000 65536"/>
                  <a:gd name="T7" fmla="*/ 0 60000 65536"/>
                  <a:gd name="T8" fmla="*/ 0 60000 65536"/>
                  <a:gd name="T9" fmla="*/ 0 w 288"/>
                  <a:gd name="T10" fmla="*/ 0 h 336"/>
                  <a:gd name="T11" fmla="*/ 288 w 288"/>
                  <a:gd name="T12" fmla="*/ 336 h 336"/>
                </a:gdLst>
                <a:ahLst/>
                <a:cxnLst>
                  <a:cxn ang="T6">
                    <a:pos x="T0" y="T1"/>
                  </a:cxn>
                  <a:cxn ang="T7">
                    <a:pos x="T2" y="T3"/>
                  </a:cxn>
                  <a:cxn ang="T8">
                    <a:pos x="T4" y="T5"/>
                  </a:cxn>
                </a:cxnLst>
                <a:rect l="T9" t="T10" r="T11" b="T12"/>
                <a:pathLst>
                  <a:path w="288" h="336">
                    <a:moveTo>
                      <a:pt x="0" y="0"/>
                    </a:moveTo>
                    <a:lnTo>
                      <a:pt x="288" y="0"/>
                    </a:lnTo>
                    <a:lnTo>
                      <a:pt x="288" y="336"/>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69724" name="Line 73"/>
              <p:cNvSpPr>
                <a:spLocks noChangeShapeType="1"/>
              </p:cNvSpPr>
              <p:nvPr/>
            </p:nvSpPr>
            <p:spPr bwMode="auto">
              <a:xfrm>
                <a:off x="4213"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9725" name="Line 74"/>
              <p:cNvSpPr>
                <a:spLocks noChangeShapeType="1"/>
              </p:cNvSpPr>
              <p:nvPr/>
            </p:nvSpPr>
            <p:spPr bwMode="auto">
              <a:xfrm>
                <a:off x="4224" y="2990"/>
                <a:ext cx="0" cy="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9726" name="Line 75"/>
              <p:cNvSpPr>
                <a:spLocks noChangeShapeType="1"/>
              </p:cNvSpPr>
              <p:nvPr/>
            </p:nvSpPr>
            <p:spPr bwMode="auto">
              <a:xfrm>
                <a:off x="3292" y="3305"/>
                <a:ext cx="0" cy="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9727" name="Line 76"/>
              <p:cNvSpPr>
                <a:spLocks noChangeShapeType="1"/>
              </p:cNvSpPr>
              <p:nvPr/>
            </p:nvSpPr>
            <p:spPr bwMode="auto">
              <a:xfrm>
                <a:off x="3292" y="3581"/>
                <a:ext cx="0" cy="1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9728" name="Line 77"/>
              <p:cNvSpPr>
                <a:spLocks noChangeShapeType="1"/>
              </p:cNvSpPr>
              <p:nvPr/>
            </p:nvSpPr>
            <p:spPr bwMode="auto">
              <a:xfrm>
                <a:off x="2815" y="3305"/>
                <a:ext cx="0" cy="1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9729" name="Line 78"/>
              <p:cNvSpPr>
                <a:spLocks noChangeShapeType="1"/>
              </p:cNvSpPr>
              <p:nvPr/>
            </p:nvSpPr>
            <p:spPr bwMode="auto">
              <a:xfrm flipH="1">
                <a:off x="2826" y="3620"/>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730" name="Line 79"/>
              <p:cNvSpPr>
                <a:spLocks noChangeShapeType="1"/>
              </p:cNvSpPr>
              <p:nvPr/>
            </p:nvSpPr>
            <p:spPr bwMode="auto">
              <a:xfrm>
                <a:off x="2748" y="3896"/>
                <a:ext cx="17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9731" name="Oval 80"/>
              <p:cNvSpPr>
                <a:spLocks noChangeAspect="1" noChangeArrowheads="1"/>
              </p:cNvSpPr>
              <p:nvPr/>
            </p:nvSpPr>
            <p:spPr bwMode="auto">
              <a:xfrm>
                <a:off x="4202"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9732" name="Oval 81"/>
              <p:cNvSpPr>
                <a:spLocks noChangeAspect="1" noChangeArrowheads="1"/>
              </p:cNvSpPr>
              <p:nvPr/>
            </p:nvSpPr>
            <p:spPr bwMode="auto">
              <a:xfrm>
                <a:off x="4213" y="3768"/>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9733" name="Oval 82"/>
              <p:cNvSpPr>
                <a:spLocks noChangeAspect="1" noChangeArrowheads="1"/>
              </p:cNvSpPr>
              <p:nvPr/>
            </p:nvSpPr>
            <p:spPr bwMode="auto">
              <a:xfrm>
                <a:off x="3281" y="3768"/>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9734" name="Oval 83"/>
              <p:cNvSpPr>
                <a:spLocks noChangeAspect="1" noChangeArrowheads="1"/>
              </p:cNvSpPr>
              <p:nvPr/>
            </p:nvSpPr>
            <p:spPr bwMode="auto">
              <a:xfrm>
                <a:off x="2815" y="3768"/>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9735" name="Oval 84"/>
              <p:cNvSpPr>
                <a:spLocks noChangeAspect="1" noChangeArrowheads="1"/>
              </p:cNvSpPr>
              <p:nvPr/>
            </p:nvSpPr>
            <p:spPr bwMode="auto">
              <a:xfrm>
                <a:off x="1983"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69736" name="Oval 85"/>
              <p:cNvSpPr>
                <a:spLocks noChangeAspect="1" noChangeArrowheads="1"/>
              </p:cNvSpPr>
              <p:nvPr/>
            </p:nvSpPr>
            <p:spPr bwMode="auto">
              <a:xfrm>
                <a:off x="1983" y="3763"/>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aphicFrame>
            <p:nvGraphicFramePr>
              <p:cNvPr id="69646" name="Object 86"/>
              <p:cNvGraphicFramePr>
                <a:graphicFrameLocks noChangeAspect="1"/>
              </p:cNvGraphicFramePr>
              <p:nvPr/>
            </p:nvGraphicFramePr>
            <p:xfrm>
              <a:off x="1555" y="2601"/>
              <a:ext cx="150" cy="205"/>
            </p:xfrm>
            <a:graphic>
              <a:graphicData uri="http://schemas.openxmlformats.org/presentationml/2006/ole">
                <mc:AlternateContent xmlns:mc="http://schemas.openxmlformats.org/markup-compatibility/2006">
                  <mc:Choice xmlns:v="urn:schemas-microsoft-com:vml" Requires="v">
                    <p:oleObj spid="_x0000_s116767" name="Equation" r:id="rId19" imgW="177480" imgH="215640" progId="Equation.DSMT4">
                      <p:embed/>
                    </p:oleObj>
                  </mc:Choice>
                  <mc:Fallback>
                    <p:oleObj name="Equation" r:id="rId19" imgW="177480" imgH="215640" progId="Equation.DSMT4">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55" y="2601"/>
                            <a:ext cx="150"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47" name="Object 87"/>
              <p:cNvGraphicFramePr>
                <a:graphicFrameLocks noChangeAspect="1"/>
              </p:cNvGraphicFramePr>
              <p:nvPr/>
            </p:nvGraphicFramePr>
            <p:xfrm>
              <a:off x="4391" y="2641"/>
              <a:ext cx="161" cy="204"/>
            </p:xfrm>
            <a:graphic>
              <a:graphicData uri="http://schemas.openxmlformats.org/presentationml/2006/ole">
                <mc:AlternateContent xmlns:mc="http://schemas.openxmlformats.org/markup-compatibility/2006">
                  <mc:Choice xmlns:v="urn:schemas-microsoft-com:vml" Requires="v">
                    <p:oleObj spid="_x0000_s116768" name="Equation" r:id="rId21" imgW="190440" imgH="215640" progId="Equation.DSMT4">
                      <p:embed/>
                    </p:oleObj>
                  </mc:Choice>
                  <mc:Fallback>
                    <p:oleObj name="Equation" r:id="rId21" imgW="190440" imgH="215640" progId="Equation.DSMT4">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91" y="2641"/>
                            <a:ext cx="16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48" name="Object 88"/>
              <p:cNvGraphicFramePr>
                <a:graphicFrameLocks noChangeAspect="1"/>
              </p:cNvGraphicFramePr>
              <p:nvPr/>
            </p:nvGraphicFramePr>
            <p:xfrm>
              <a:off x="2034" y="2989"/>
              <a:ext cx="172" cy="216"/>
            </p:xfrm>
            <a:graphic>
              <a:graphicData uri="http://schemas.openxmlformats.org/presentationml/2006/ole">
                <mc:AlternateContent xmlns:mc="http://schemas.openxmlformats.org/markup-compatibility/2006">
                  <mc:Choice xmlns:v="urn:schemas-microsoft-com:vml" Requires="v">
                    <p:oleObj spid="_x0000_s116769" name="Equation" r:id="rId23" imgW="203040" imgH="228600" progId="Equation.DSMT4">
                      <p:embed/>
                    </p:oleObj>
                  </mc:Choice>
                  <mc:Fallback>
                    <p:oleObj name="Equation" r:id="rId23" imgW="203040" imgH="228600" progId="Equation.DSMT4">
                      <p:embed/>
                      <p:pic>
                        <p:nvPicPr>
                          <p:cNvPr id="0" name=""/>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34" y="2989"/>
                            <a:ext cx="17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49" name="Object 89"/>
              <p:cNvGraphicFramePr>
                <a:graphicFrameLocks noChangeAspect="1"/>
              </p:cNvGraphicFramePr>
              <p:nvPr/>
            </p:nvGraphicFramePr>
            <p:xfrm>
              <a:off x="4258" y="2946"/>
              <a:ext cx="172" cy="218"/>
            </p:xfrm>
            <a:graphic>
              <a:graphicData uri="http://schemas.openxmlformats.org/presentationml/2006/ole">
                <mc:AlternateContent xmlns:mc="http://schemas.openxmlformats.org/markup-compatibility/2006">
                  <mc:Choice xmlns:v="urn:schemas-microsoft-com:vml" Requires="v">
                    <p:oleObj spid="_x0000_s116770" name="Equation" r:id="rId25" imgW="203040" imgH="228600" progId="Equation.DSMT4">
                      <p:embed/>
                    </p:oleObj>
                  </mc:Choice>
                  <mc:Fallback>
                    <p:oleObj name="Equation" r:id="rId25" imgW="203040" imgH="228600" progId="Equation.DSMT4">
                      <p:embed/>
                      <p:pic>
                        <p:nvPicPr>
                          <p:cNvPr id="0" name=""/>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58" y="2946"/>
                            <a:ext cx="1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50" name="Object 90"/>
              <p:cNvGraphicFramePr>
                <a:graphicFrameLocks noChangeAspect="1"/>
              </p:cNvGraphicFramePr>
              <p:nvPr/>
            </p:nvGraphicFramePr>
            <p:xfrm>
              <a:off x="4512" y="2945"/>
              <a:ext cx="172" cy="216"/>
            </p:xfrm>
            <a:graphic>
              <a:graphicData uri="http://schemas.openxmlformats.org/presentationml/2006/ole">
                <mc:AlternateContent xmlns:mc="http://schemas.openxmlformats.org/markup-compatibility/2006">
                  <mc:Choice xmlns:v="urn:schemas-microsoft-com:vml" Requires="v">
                    <p:oleObj spid="_x0000_s116771" name="Equation" r:id="rId27" imgW="203040" imgH="228600" progId="Equation.DSMT4">
                      <p:embed/>
                    </p:oleObj>
                  </mc:Choice>
                  <mc:Fallback>
                    <p:oleObj name="Equation" r:id="rId27" imgW="203040" imgH="228600" progId="Equation.DSMT4">
                      <p:embed/>
                      <p:pic>
                        <p:nvPicPr>
                          <p:cNvPr id="0" name=""/>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12" y="2945"/>
                            <a:ext cx="17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51" name="Object 92"/>
              <p:cNvGraphicFramePr>
                <a:graphicFrameLocks noChangeAspect="1"/>
              </p:cNvGraphicFramePr>
              <p:nvPr/>
            </p:nvGraphicFramePr>
            <p:xfrm>
              <a:off x="1275" y="2618"/>
              <a:ext cx="162" cy="1125"/>
            </p:xfrm>
            <a:graphic>
              <a:graphicData uri="http://schemas.openxmlformats.org/presentationml/2006/ole">
                <mc:AlternateContent xmlns:mc="http://schemas.openxmlformats.org/markup-compatibility/2006">
                  <mc:Choice xmlns:v="urn:schemas-microsoft-com:vml" Requires="v">
                    <p:oleObj spid="_x0000_s116772" name="Equation" r:id="rId29" imgW="164880" imgH="1028520" progId="Equation.DSMT4">
                      <p:embed/>
                    </p:oleObj>
                  </mc:Choice>
                  <mc:Fallback>
                    <p:oleObj name="Equation" r:id="rId29" imgW="164880" imgH="1028520" progId="Equation.DSMT4">
                      <p:embed/>
                      <p:pic>
                        <p:nvPicPr>
                          <p:cNvPr id="0" name=""/>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75" y="2618"/>
                            <a:ext cx="162" cy="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52" name="Object 94"/>
              <p:cNvGraphicFramePr>
                <a:graphicFrameLocks noChangeAspect="1"/>
              </p:cNvGraphicFramePr>
              <p:nvPr/>
            </p:nvGraphicFramePr>
            <p:xfrm>
              <a:off x="4869" y="2503"/>
              <a:ext cx="177" cy="1152"/>
            </p:xfrm>
            <a:graphic>
              <a:graphicData uri="http://schemas.openxmlformats.org/presentationml/2006/ole">
                <mc:AlternateContent xmlns:mc="http://schemas.openxmlformats.org/markup-compatibility/2006">
                  <mc:Choice xmlns:v="urn:schemas-microsoft-com:vml" Requires="v">
                    <p:oleObj spid="_x0000_s116773" name="Equation" r:id="rId31" imgW="177480" imgH="1028520" progId="Equation.DSMT4">
                      <p:embed/>
                    </p:oleObj>
                  </mc:Choice>
                  <mc:Fallback>
                    <p:oleObj name="Equation" r:id="rId31" imgW="177480" imgH="1028520" progId="Equation.DSMT4">
                      <p:embed/>
                      <p:pic>
                        <p:nvPicPr>
                          <p:cNvPr id="0" name=""/>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69" y="2503"/>
                            <a:ext cx="17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sp>
          <p:nvSpPr>
            <p:cNvPr id="69682" name="Text Box 95"/>
            <p:cNvSpPr txBox="1">
              <a:spLocks noChangeArrowheads="1"/>
            </p:cNvSpPr>
            <p:nvPr/>
          </p:nvSpPr>
          <p:spPr bwMode="auto">
            <a:xfrm>
              <a:off x="3050" y="3121"/>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e</a:t>
              </a:r>
            </a:p>
          </p:txBody>
        </p:sp>
        <p:graphicFrame>
          <p:nvGraphicFramePr>
            <p:cNvPr id="69638" name="Object 96"/>
            <p:cNvGraphicFramePr>
              <a:graphicFrameLocks noChangeAspect="1"/>
            </p:cNvGraphicFramePr>
            <p:nvPr/>
          </p:nvGraphicFramePr>
          <p:xfrm>
            <a:off x="2615" y="3456"/>
            <a:ext cx="172" cy="205"/>
          </p:xfrm>
          <a:graphic>
            <a:graphicData uri="http://schemas.openxmlformats.org/presentationml/2006/ole">
              <mc:AlternateContent xmlns:mc="http://schemas.openxmlformats.org/markup-compatibility/2006">
                <mc:Choice xmlns:v="urn:schemas-microsoft-com:vml" Requires="v">
                  <p:oleObj spid="_x0000_s116774" name="Equation" r:id="rId33" imgW="203040" imgH="215640" progId="Equation.DSMT4">
                    <p:embed/>
                  </p:oleObj>
                </mc:Choice>
                <mc:Fallback>
                  <p:oleObj name="Equation" r:id="rId33" imgW="203040" imgH="215640" progId="Equation.DSMT4">
                    <p:embed/>
                    <p:pic>
                      <p:nvPicPr>
                        <p:cNvPr id="0" name=""/>
                        <p:cNvPicPr preferRelativeResize="0">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615" y="3456"/>
                          <a:ext cx="17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69639" name="Object 97"/>
            <p:cNvGraphicFramePr>
              <a:graphicFrameLocks noChangeAspect="1"/>
            </p:cNvGraphicFramePr>
            <p:nvPr/>
          </p:nvGraphicFramePr>
          <p:xfrm>
            <a:off x="3410" y="3456"/>
            <a:ext cx="179" cy="203"/>
          </p:xfrm>
          <a:graphic>
            <a:graphicData uri="http://schemas.openxmlformats.org/presentationml/2006/ole">
              <mc:AlternateContent xmlns:mc="http://schemas.openxmlformats.org/markup-compatibility/2006">
                <mc:Choice xmlns:v="urn:schemas-microsoft-com:vml" Requires="v">
                  <p:oleObj spid="_x0000_s116775" name="Equation" r:id="rId35" imgW="215640" imgH="215640" progId="Equation.DSMT4">
                    <p:embed/>
                  </p:oleObj>
                </mc:Choice>
                <mc:Fallback>
                  <p:oleObj name="Equation" r:id="rId35" imgW="215640" imgH="215640" progId="Equation.DSMT4">
                    <p:embed/>
                    <p:pic>
                      <p:nvPicPr>
                        <p:cNvPr id="0" name=""/>
                        <p:cNvPicPr preferRelativeResize="0">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10" y="3456"/>
                          <a:ext cx="179"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grpSp>
        <p:nvGrpSpPr>
          <p:cNvPr id="10" name="Group 98"/>
          <p:cNvGrpSpPr>
            <a:grpSpLocks/>
          </p:cNvGrpSpPr>
          <p:nvPr/>
        </p:nvGrpSpPr>
        <p:grpSpPr bwMode="auto">
          <a:xfrm>
            <a:off x="239484" y="3369123"/>
            <a:ext cx="8170863" cy="403225"/>
            <a:chOff x="192" y="2256"/>
            <a:chExt cx="5147" cy="254"/>
          </a:xfrm>
        </p:grpSpPr>
        <p:sp>
          <p:nvSpPr>
            <p:cNvPr id="69677" name="Text Box 99"/>
            <p:cNvSpPr txBox="1">
              <a:spLocks noChangeArrowheads="1"/>
            </p:cNvSpPr>
            <p:nvPr/>
          </p:nvSpPr>
          <p:spPr bwMode="auto">
            <a:xfrm>
              <a:off x="192" y="2267"/>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由于</a:t>
              </a:r>
            </a:p>
          </p:txBody>
        </p:sp>
        <p:graphicFrame>
          <p:nvGraphicFramePr>
            <p:cNvPr id="69636" name="Object 100"/>
            <p:cNvGraphicFramePr>
              <a:graphicFrameLocks noChangeAspect="1"/>
            </p:cNvGraphicFramePr>
            <p:nvPr/>
          </p:nvGraphicFramePr>
          <p:xfrm>
            <a:off x="575" y="2262"/>
            <a:ext cx="200" cy="240"/>
          </p:xfrm>
          <a:graphic>
            <a:graphicData uri="http://schemas.openxmlformats.org/presentationml/2006/ole">
              <mc:AlternateContent xmlns:mc="http://schemas.openxmlformats.org/markup-compatibility/2006">
                <mc:Choice xmlns:v="urn:schemas-microsoft-com:vml" Requires="v">
                  <p:oleObj spid="_x0000_s116776" name="Equation" r:id="rId37" imgW="190440" imgH="228600" progId="Equation.DSMT4">
                    <p:embed/>
                  </p:oleObj>
                </mc:Choice>
                <mc:Fallback>
                  <p:oleObj name="Equation" r:id="rId37" imgW="190440" imgH="228600" progId="Equation.DSMT4">
                    <p:embed/>
                    <p:pic>
                      <p:nvPicPr>
                        <p:cNvPr id="0" name=""/>
                        <p:cNvPicPr preferRelativeResize="0">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75" y="2262"/>
                          <a:ext cx="20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78" name="Text Box 101"/>
            <p:cNvSpPr txBox="1">
              <a:spLocks noChangeArrowheads="1"/>
            </p:cNvSpPr>
            <p:nvPr/>
          </p:nvSpPr>
          <p:spPr bwMode="auto">
            <a:xfrm>
              <a:off x="806" y="2267"/>
              <a:ext cx="14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取值为十几</a:t>
              </a:r>
              <a:r>
                <a:rPr kumimoji="1" lang="en-US" altLang="zh-CN" sz="1800">
                  <a:ea typeface="宋体" charset="-122"/>
                </a:rPr>
                <a:t>~</a:t>
              </a:r>
              <a:r>
                <a:rPr kumimoji="1" lang="zh-CN" altLang="en-US" sz="1800">
                  <a:ea typeface="宋体" charset="-122"/>
                </a:rPr>
                <a:t>几十</a:t>
              </a:r>
              <a:r>
                <a:rPr kumimoji="1" lang="en-US" altLang="zh-CN" sz="1800">
                  <a:ea typeface="宋体" charset="-122"/>
                </a:rPr>
                <a:t>pF</a:t>
              </a:r>
            </a:p>
          </p:txBody>
        </p:sp>
        <p:graphicFrame>
          <p:nvGraphicFramePr>
            <p:cNvPr id="69637" name="Object 102"/>
            <p:cNvGraphicFramePr>
              <a:graphicFrameLocks noChangeAspect="1"/>
            </p:cNvGraphicFramePr>
            <p:nvPr/>
          </p:nvGraphicFramePr>
          <p:xfrm>
            <a:off x="2265" y="2256"/>
            <a:ext cx="200" cy="254"/>
          </p:xfrm>
          <a:graphic>
            <a:graphicData uri="http://schemas.openxmlformats.org/presentationml/2006/ole">
              <mc:AlternateContent xmlns:mc="http://schemas.openxmlformats.org/markup-compatibility/2006">
                <mc:Choice xmlns:v="urn:schemas-microsoft-com:vml" Requires="v">
                  <p:oleObj spid="_x0000_s116777" name="Equation" r:id="rId39" imgW="190440" imgH="241200" progId="Equation.DSMT4">
                    <p:embed/>
                  </p:oleObj>
                </mc:Choice>
                <mc:Fallback>
                  <p:oleObj name="Equation" r:id="rId39" imgW="190440" imgH="241200" progId="Equation.DSMT4">
                    <p:embed/>
                    <p:pic>
                      <p:nvPicPr>
                        <p:cNvPr id="0" name=""/>
                        <p:cNvPicPr preferRelativeResize="0">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265" y="2256"/>
                          <a:ext cx="200"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79" name="Text Box 103"/>
            <p:cNvSpPr txBox="1">
              <a:spLocks noChangeArrowheads="1"/>
            </p:cNvSpPr>
            <p:nvPr/>
          </p:nvSpPr>
          <p:spPr bwMode="auto">
            <a:xfrm>
              <a:off x="2496" y="2267"/>
              <a:ext cx="14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取值为几</a:t>
              </a:r>
              <a:r>
                <a:rPr kumimoji="1" lang="en-US" altLang="zh-CN" sz="1800">
                  <a:ea typeface="宋体" charset="-122"/>
                </a:rPr>
                <a:t>~</a:t>
              </a:r>
              <a:r>
                <a:rPr kumimoji="1" lang="zh-CN" altLang="en-US" sz="1800">
                  <a:ea typeface="宋体" charset="-122"/>
                </a:rPr>
                <a:t>十几</a:t>
              </a:r>
              <a:r>
                <a:rPr kumimoji="1" lang="en-US" altLang="zh-CN" sz="1800">
                  <a:ea typeface="宋体" charset="-122"/>
                </a:rPr>
                <a:t>pF</a:t>
              </a:r>
            </a:p>
          </p:txBody>
        </p:sp>
        <p:sp>
          <p:nvSpPr>
            <p:cNvPr id="69680" name="Text Box 104"/>
            <p:cNvSpPr txBox="1">
              <a:spLocks noChangeArrowheads="1"/>
            </p:cNvSpPr>
            <p:nvPr/>
          </p:nvSpPr>
          <p:spPr bwMode="auto">
            <a:xfrm>
              <a:off x="3734" y="2258"/>
              <a:ext cx="16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在中频段（</a:t>
              </a:r>
              <a:r>
                <a:rPr kumimoji="1" lang="en-US" altLang="zh-CN" sz="1800">
                  <a:ea typeface="宋体" charset="-122"/>
                </a:rPr>
                <a:t>1~100kHz</a:t>
              </a:r>
              <a:r>
                <a:rPr kumimoji="1" lang="zh-CN" altLang="en-US" sz="1800">
                  <a:ea typeface="宋体" charset="-122"/>
                </a:rPr>
                <a:t>）</a:t>
              </a:r>
            </a:p>
          </p:txBody>
        </p:sp>
      </p:grpSp>
      <p:sp>
        <p:nvSpPr>
          <p:cNvPr id="189545" name="Rectangle 105"/>
          <p:cNvSpPr>
            <a:spLocks noChangeArrowheads="1"/>
          </p:cNvSpPr>
          <p:nvPr/>
        </p:nvSpPr>
        <p:spPr bwMode="auto">
          <a:xfrm>
            <a:off x="6371997" y="1098998"/>
            <a:ext cx="574675" cy="111601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pSp>
        <p:nvGrpSpPr>
          <p:cNvPr id="11" name="Group 106"/>
          <p:cNvGrpSpPr>
            <a:grpSpLocks/>
          </p:cNvGrpSpPr>
          <p:nvPr/>
        </p:nvGrpSpPr>
        <p:grpSpPr bwMode="auto">
          <a:xfrm>
            <a:off x="5006747" y="787848"/>
            <a:ext cx="715962" cy="1395413"/>
            <a:chOff x="2493" y="622"/>
            <a:chExt cx="451" cy="879"/>
          </a:xfrm>
        </p:grpSpPr>
        <p:sp>
          <p:nvSpPr>
            <p:cNvPr id="69674" name="Rectangle 107"/>
            <p:cNvSpPr>
              <a:spLocks noChangeArrowheads="1"/>
            </p:cNvSpPr>
            <p:nvPr/>
          </p:nvSpPr>
          <p:spPr bwMode="auto">
            <a:xfrm>
              <a:off x="2642" y="1109"/>
              <a:ext cx="302" cy="39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69675" name="Rectangle 108"/>
            <p:cNvSpPr>
              <a:spLocks noChangeArrowheads="1"/>
            </p:cNvSpPr>
            <p:nvPr/>
          </p:nvSpPr>
          <p:spPr bwMode="auto">
            <a:xfrm>
              <a:off x="2599" y="821"/>
              <a:ext cx="116" cy="19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endParaRPr kumimoji="1" lang="zh-CN" altLang="zh-CN" sz="1400">
                <a:ea typeface="宋体" charset="-122"/>
              </a:endParaRPr>
            </a:p>
          </p:txBody>
        </p:sp>
        <p:sp>
          <p:nvSpPr>
            <p:cNvPr id="69676" name="Text Box 109"/>
            <p:cNvSpPr txBox="1">
              <a:spLocks noChangeArrowheads="1"/>
            </p:cNvSpPr>
            <p:nvPr/>
          </p:nvSpPr>
          <p:spPr bwMode="auto">
            <a:xfrm>
              <a:off x="2493" y="622"/>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b’</a:t>
              </a:r>
            </a:p>
          </p:txBody>
        </p:sp>
      </p:grpSp>
      <p:grpSp>
        <p:nvGrpSpPr>
          <p:cNvPr id="12" name="Group 110"/>
          <p:cNvGrpSpPr>
            <a:grpSpLocks/>
          </p:cNvGrpSpPr>
          <p:nvPr/>
        </p:nvGrpSpPr>
        <p:grpSpPr bwMode="auto">
          <a:xfrm>
            <a:off x="3068409" y="983111"/>
            <a:ext cx="839788" cy="595312"/>
            <a:chOff x="1301" y="725"/>
            <a:chExt cx="529" cy="375"/>
          </a:xfrm>
        </p:grpSpPr>
        <p:sp>
          <p:nvSpPr>
            <p:cNvPr id="69672" name="Rectangle 111"/>
            <p:cNvSpPr>
              <a:spLocks noChangeArrowheads="1"/>
            </p:cNvSpPr>
            <p:nvPr/>
          </p:nvSpPr>
          <p:spPr bwMode="auto">
            <a:xfrm>
              <a:off x="1333" y="725"/>
              <a:ext cx="395" cy="3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69673" name="Line 112"/>
            <p:cNvSpPr>
              <a:spLocks noChangeShapeType="1"/>
            </p:cNvSpPr>
            <p:nvPr/>
          </p:nvSpPr>
          <p:spPr bwMode="auto">
            <a:xfrm>
              <a:off x="1301" y="782"/>
              <a:ext cx="52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3" name="Group 113"/>
          <p:cNvGrpSpPr>
            <a:grpSpLocks/>
          </p:cNvGrpSpPr>
          <p:nvPr/>
        </p:nvGrpSpPr>
        <p:grpSpPr bwMode="auto">
          <a:xfrm>
            <a:off x="7578497" y="937073"/>
            <a:ext cx="839787" cy="595313"/>
            <a:chOff x="4123" y="686"/>
            <a:chExt cx="529" cy="375"/>
          </a:xfrm>
        </p:grpSpPr>
        <p:sp>
          <p:nvSpPr>
            <p:cNvPr id="69670" name="Rectangle 114"/>
            <p:cNvSpPr>
              <a:spLocks noChangeArrowheads="1"/>
            </p:cNvSpPr>
            <p:nvPr/>
          </p:nvSpPr>
          <p:spPr bwMode="auto">
            <a:xfrm>
              <a:off x="4182" y="686"/>
              <a:ext cx="395" cy="3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69671" name="Line 115"/>
            <p:cNvSpPr>
              <a:spLocks noChangeShapeType="1"/>
            </p:cNvSpPr>
            <p:nvPr/>
          </p:nvSpPr>
          <p:spPr bwMode="auto">
            <a:xfrm>
              <a:off x="4123" y="779"/>
              <a:ext cx="52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4" name="Group 116"/>
          <p:cNvGrpSpPr>
            <a:grpSpLocks/>
          </p:cNvGrpSpPr>
          <p:nvPr/>
        </p:nvGrpSpPr>
        <p:grpSpPr bwMode="auto">
          <a:xfrm>
            <a:off x="4921022" y="2273748"/>
            <a:ext cx="1816100" cy="727075"/>
            <a:chOff x="2440" y="1538"/>
            <a:chExt cx="1144" cy="458"/>
          </a:xfrm>
        </p:grpSpPr>
        <p:sp>
          <p:nvSpPr>
            <p:cNvPr id="69666" name="Rectangle 117"/>
            <p:cNvSpPr>
              <a:spLocks noChangeArrowheads="1"/>
            </p:cNvSpPr>
            <p:nvPr/>
          </p:nvSpPr>
          <p:spPr bwMode="auto">
            <a:xfrm>
              <a:off x="2968" y="1571"/>
              <a:ext cx="616" cy="411"/>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pSp>
          <p:nvGrpSpPr>
            <p:cNvPr id="69667" name="Group 118"/>
            <p:cNvGrpSpPr>
              <a:grpSpLocks/>
            </p:cNvGrpSpPr>
            <p:nvPr/>
          </p:nvGrpSpPr>
          <p:grpSpPr bwMode="auto">
            <a:xfrm>
              <a:off x="2440" y="1538"/>
              <a:ext cx="528" cy="458"/>
              <a:chOff x="2440" y="1538"/>
              <a:chExt cx="528" cy="458"/>
            </a:xfrm>
          </p:grpSpPr>
          <p:sp>
            <p:nvSpPr>
              <p:cNvPr id="69668" name="Rectangle 119"/>
              <p:cNvSpPr>
                <a:spLocks noChangeArrowheads="1"/>
              </p:cNvSpPr>
              <p:nvPr/>
            </p:nvSpPr>
            <p:spPr bwMode="auto">
              <a:xfrm>
                <a:off x="2440" y="1580"/>
                <a:ext cx="528" cy="30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69669" name="Line 120"/>
              <p:cNvSpPr>
                <a:spLocks noChangeShapeType="1"/>
              </p:cNvSpPr>
              <p:nvPr/>
            </p:nvSpPr>
            <p:spPr bwMode="auto">
              <a:xfrm>
                <a:off x="2727" y="1538"/>
                <a:ext cx="0" cy="4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Tree>
    <p:extLst>
      <p:ext uri="{BB962C8B-B14F-4D97-AF65-F5344CB8AC3E}">
        <p14:creationId xmlns:p14="http://schemas.microsoft.com/office/powerpoint/2010/main" val="112294647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9451"/>
                                        </p:tgtEl>
                                        <p:attrNameLst>
                                          <p:attrName>style.visibility</p:attrName>
                                        </p:attrNameLst>
                                      </p:cBhvr>
                                      <p:to>
                                        <p:strVal val="visible"/>
                                      </p:to>
                                    </p:set>
                                    <p:animEffect transition="in" filter="wipe(up)">
                                      <p:cBhvr>
                                        <p:cTn id="7" dur="500"/>
                                        <p:tgtEl>
                                          <p:spTgt spid="1894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189445"/>
                                        </p:tgtEl>
                                        <p:attrNameLst>
                                          <p:attrName>style.visibility</p:attrName>
                                        </p:attrNameLst>
                                      </p:cBhvr>
                                      <p:to>
                                        <p:strVal val="visible"/>
                                      </p:to>
                                    </p:set>
                                    <p:animEffect transition="in" filter="wipe(left)">
                                      <p:cBhvr>
                                        <p:cTn id="22" dur="75"/>
                                        <p:tgtEl>
                                          <p:spTgt spid="189445"/>
                                        </p:tgtEl>
                                      </p:cBhvr>
                                    </p:animEffect>
                                  </p:childTnLst>
                                </p:cTn>
                              </p:par>
                            </p:childTnLst>
                          </p:cTn>
                        </p:par>
                        <p:par>
                          <p:cTn id="23" fill="hold" nodeType="afterGroup">
                            <p:stCondLst>
                              <p:cond delay="150"/>
                            </p:stCondLst>
                            <p:childTnLst>
                              <p:par>
                                <p:cTn id="24" presetID="22" presetClass="entr" presetSubtype="8" fill="hold" nodeType="afterEffect">
                                  <p:stCondLst>
                                    <p:cond delay="0"/>
                                  </p:stCondLst>
                                  <p:childTnLst>
                                    <p:set>
                                      <p:cBhvr>
                                        <p:cTn id="25" dur="1" fill="hold">
                                          <p:stCondLst>
                                            <p:cond delay="0"/>
                                          </p:stCondLst>
                                        </p:cTn>
                                        <p:tgtEl>
                                          <p:spTgt spid="189446"/>
                                        </p:tgtEl>
                                        <p:attrNameLst>
                                          <p:attrName>style.visibility</p:attrName>
                                        </p:attrNameLst>
                                      </p:cBhvr>
                                      <p:to>
                                        <p:strVal val="visible"/>
                                      </p:to>
                                    </p:set>
                                    <p:animEffect transition="in" filter="wipe(left)">
                                      <p:cBhvr>
                                        <p:cTn id="26" dur="500"/>
                                        <p:tgtEl>
                                          <p:spTgt spid="18944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iterate type="lt">
                                    <p:tmPct val="100000"/>
                                  </p:iterate>
                                  <p:childTnLst>
                                    <p:set>
                                      <p:cBhvr>
                                        <p:cTn id="30" dur="1" fill="hold">
                                          <p:stCondLst>
                                            <p:cond delay="0"/>
                                          </p:stCondLst>
                                        </p:cTn>
                                        <p:tgtEl>
                                          <p:spTgt spid="189448"/>
                                        </p:tgtEl>
                                        <p:attrNameLst>
                                          <p:attrName>style.visibility</p:attrName>
                                        </p:attrNameLst>
                                      </p:cBhvr>
                                      <p:to>
                                        <p:strVal val="visible"/>
                                      </p:to>
                                    </p:set>
                                    <p:animEffect transition="in" filter="wipe(left)">
                                      <p:cBhvr>
                                        <p:cTn id="31" dur="75"/>
                                        <p:tgtEl>
                                          <p:spTgt spid="18944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iterate type="lt">
                                    <p:tmPct val="100000"/>
                                  </p:iterate>
                                  <p:childTnLst>
                                    <p:set>
                                      <p:cBhvr>
                                        <p:cTn id="35" dur="1" fill="hold">
                                          <p:stCondLst>
                                            <p:cond delay="0"/>
                                          </p:stCondLst>
                                        </p:cTn>
                                        <p:tgtEl>
                                          <p:spTgt spid="189449"/>
                                        </p:tgtEl>
                                        <p:attrNameLst>
                                          <p:attrName>style.visibility</p:attrName>
                                        </p:attrNameLst>
                                      </p:cBhvr>
                                      <p:to>
                                        <p:strVal val="visible"/>
                                      </p:to>
                                    </p:set>
                                    <p:animEffect transition="in" filter="wipe(left)">
                                      <p:cBhvr>
                                        <p:cTn id="36" dur="75"/>
                                        <p:tgtEl>
                                          <p:spTgt spid="189449"/>
                                        </p:tgtEl>
                                      </p:cBhvr>
                                    </p:animEffect>
                                  </p:childTnLst>
                                </p:cTn>
                              </p:par>
                            </p:childTnLst>
                          </p:cTn>
                        </p:par>
                        <p:par>
                          <p:cTn id="37" fill="hold" nodeType="afterGroup">
                            <p:stCondLst>
                              <p:cond delay="150"/>
                            </p:stCondLst>
                            <p:childTnLst>
                              <p:par>
                                <p:cTn id="38" presetID="22" presetClass="entr" presetSubtype="8" fill="hold" nodeType="afterEffect">
                                  <p:stCondLst>
                                    <p:cond delay="0"/>
                                  </p:stCondLst>
                                  <p:childTnLst>
                                    <p:set>
                                      <p:cBhvr>
                                        <p:cTn id="39" dur="1" fill="hold">
                                          <p:stCondLst>
                                            <p:cond delay="0"/>
                                          </p:stCondLst>
                                        </p:cTn>
                                        <p:tgtEl>
                                          <p:spTgt spid="189450"/>
                                        </p:tgtEl>
                                        <p:attrNameLst>
                                          <p:attrName>style.visibility</p:attrName>
                                        </p:attrNameLst>
                                      </p:cBhvr>
                                      <p:to>
                                        <p:strVal val="visible"/>
                                      </p:to>
                                    </p:set>
                                    <p:animEffect transition="in" filter="wipe(left)">
                                      <p:cBhvr>
                                        <p:cTn id="40" dur="500"/>
                                        <p:tgtEl>
                                          <p:spTgt spid="18945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iterate type="lt">
                                    <p:tmPct val="100000"/>
                                  </p:iterate>
                                  <p:childTnLst>
                                    <p:set>
                                      <p:cBhvr>
                                        <p:cTn id="44" dur="1" fill="hold">
                                          <p:stCondLst>
                                            <p:cond delay="0"/>
                                          </p:stCondLst>
                                        </p:cTn>
                                        <p:tgtEl>
                                          <p:spTgt spid="189447"/>
                                        </p:tgtEl>
                                        <p:attrNameLst>
                                          <p:attrName>style.visibility</p:attrName>
                                        </p:attrNameLst>
                                      </p:cBhvr>
                                      <p:to>
                                        <p:strVal val="visible"/>
                                      </p:to>
                                    </p:set>
                                    <p:animEffect transition="in" filter="wipe(left)">
                                      <p:cBhvr>
                                        <p:cTn id="45" dur="75"/>
                                        <p:tgtEl>
                                          <p:spTgt spid="18944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slide(fromRight)">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189545"/>
                                        </p:tgtEl>
                                        <p:attrNameLst>
                                          <p:attrName>style.visibility</p:attrName>
                                        </p:attrNameLst>
                                      </p:cBhvr>
                                      <p:to>
                                        <p:strVal val="visible"/>
                                      </p:to>
                                    </p:set>
                                    <p:animEffect transition="in" filter="slide(fromRight)">
                                      <p:cBhvr>
                                        <p:cTn id="55" dur="500"/>
                                        <p:tgtEl>
                                          <p:spTgt spid="18954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2" fill="hold"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slide(fromRight)">
                                      <p:cBhvr>
                                        <p:cTn id="60" dur="500"/>
                                        <p:tgtEl>
                                          <p:spTgt spid="1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2"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slide(fromRight)">
                                      <p:cBhvr>
                                        <p:cTn id="65" dur="500"/>
                                        <p:tgtEl>
                                          <p:spTgt spid="13"/>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2" presetClass="entr" presetSubtype="2"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slide(fromRight)">
                                      <p:cBhvr>
                                        <p:cTn id="7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5" grpId="0" autoUpdateAnimBg="0"/>
      <p:bldP spid="189447" grpId="0" autoUpdateAnimBg="0"/>
      <p:bldP spid="189448" grpId="0" autoUpdateAnimBg="0"/>
      <p:bldP spid="189449" grpId="0" autoUpdateAnimBg="0"/>
      <p:bldP spid="189451" grpId="0"/>
      <p:bldP spid="1895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标题 1"/>
          <p:cNvSpPr>
            <a:spLocks noGrp="1"/>
          </p:cNvSpPr>
          <p:nvPr>
            <p:ph type="title"/>
          </p:nvPr>
        </p:nvSpPr>
        <p:spPr/>
        <p:txBody>
          <a:bodyPr/>
          <a:lstStyle/>
          <a:p>
            <a:pPr eaLnBrk="1" hangingPunct="1"/>
            <a:r>
              <a:rPr lang="en-US" altLang="zh-CN" smtClean="0">
                <a:ea typeface="宋体" charset="-122"/>
              </a:rPr>
              <a:t>6.1 </a:t>
            </a:r>
            <a:r>
              <a:rPr lang="zh-CN" altLang="en-US" smtClean="0">
                <a:ea typeface="宋体" charset="-122"/>
              </a:rPr>
              <a:t>放大电路的基本概念（续</a:t>
            </a:r>
            <a:r>
              <a:rPr lang="en-US" altLang="zh-CN" smtClean="0">
                <a:ea typeface="宋体" charset="-122"/>
              </a:rPr>
              <a:t>7</a:t>
            </a:r>
            <a:r>
              <a:rPr lang="zh-CN" altLang="en-US" smtClean="0">
                <a:ea typeface="宋体" charset="-122"/>
              </a:rPr>
              <a:t>）</a:t>
            </a:r>
          </a:p>
        </p:txBody>
      </p:sp>
      <p:sp>
        <p:nvSpPr>
          <p:cNvPr id="410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aphicFrame>
        <p:nvGraphicFramePr>
          <p:cNvPr id="4098" name="Object 1"/>
          <p:cNvGraphicFramePr>
            <a:graphicFrameLocks noChangeAspect="1"/>
          </p:cNvGraphicFramePr>
          <p:nvPr/>
        </p:nvGraphicFramePr>
        <p:xfrm>
          <a:off x="214313" y="857250"/>
          <a:ext cx="3746500" cy="2001838"/>
        </p:xfrm>
        <a:graphic>
          <a:graphicData uri="http://schemas.openxmlformats.org/presentationml/2006/ole">
            <mc:AlternateContent xmlns:mc="http://schemas.openxmlformats.org/markup-compatibility/2006">
              <mc:Choice xmlns:v="urn:schemas-microsoft-com:vml" Requires="v">
                <p:oleObj spid="_x0000_s4395" name="Visio" r:id="rId3" imgW="2495074" imgH="1333500" progId="Visio.Drawing.11">
                  <p:embed/>
                </p:oleObj>
              </mc:Choice>
              <mc:Fallback>
                <p:oleObj name="Visio" r:id="rId3" imgW="2495074" imgH="13335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857250"/>
                        <a:ext cx="3746500" cy="200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aphicFrame>
        <p:nvGraphicFramePr>
          <p:cNvPr id="4099" name="Object 3"/>
          <p:cNvGraphicFramePr>
            <a:graphicFrameLocks noChangeAspect="1"/>
          </p:cNvGraphicFramePr>
          <p:nvPr/>
        </p:nvGraphicFramePr>
        <p:xfrm>
          <a:off x="4929188" y="3857625"/>
          <a:ext cx="3743325" cy="1971675"/>
        </p:xfrm>
        <a:graphic>
          <a:graphicData uri="http://schemas.openxmlformats.org/presentationml/2006/ole">
            <mc:AlternateContent xmlns:mc="http://schemas.openxmlformats.org/markup-compatibility/2006">
              <mc:Choice xmlns:v="urn:schemas-microsoft-com:vml" Requires="v">
                <p:oleObj spid="_x0000_s4396" name="Visio" r:id="rId5" imgW="2495074" imgH="1315402" progId="Visio.Drawing.11">
                  <p:embed/>
                </p:oleObj>
              </mc:Choice>
              <mc:Fallback>
                <p:oleObj name="Visio" r:id="rId5" imgW="2495074" imgH="1315402"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9188" y="3857625"/>
                        <a:ext cx="3743325" cy="197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5" name="矩形 7"/>
          <p:cNvSpPr>
            <a:spLocks noChangeArrowheads="1"/>
          </p:cNvSpPr>
          <p:nvPr/>
        </p:nvSpPr>
        <p:spPr bwMode="auto">
          <a:xfrm>
            <a:off x="714375" y="2857500"/>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10000"/>
              </a:spcBef>
            </a:pPr>
            <a:r>
              <a:rPr lang="zh-CN" altLang="en-US">
                <a:solidFill>
                  <a:schemeClr val="tx2"/>
                </a:solidFill>
              </a:rPr>
              <a:t>电压放大电路模型</a:t>
            </a:r>
          </a:p>
        </p:txBody>
      </p:sp>
      <p:sp>
        <p:nvSpPr>
          <p:cNvPr id="4106" name="矩形 8"/>
          <p:cNvSpPr>
            <a:spLocks noChangeArrowheads="1"/>
          </p:cNvSpPr>
          <p:nvPr/>
        </p:nvSpPr>
        <p:spPr bwMode="auto">
          <a:xfrm>
            <a:off x="5643563" y="5929313"/>
            <a:ext cx="2646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10000"/>
              </a:spcBef>
            </a:pPr>
            <a:r>
              <a:rPr lang="zh-CN" altLang="en-US">
                <a:solidFill>
                  <a:schemeClr val="tx2"/>
                </a:solidFill>
              </a:rPr>
              <a:t>阻抗放大电路模型</a:t>
            </a:r>
          </a:p>
        </p:txBody>
      </p:sp>
      <p:sp>
        <p:nvSpPr>
          <p:cNvPr id="410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aphicFrame>
        <p:nvGraphicFramePr>
          <p:cNvPr id="4100" name="Object 5"/>
          <p:cNvGraphicFramePr>
            <a:graphicFrameLocks noChangeAspect="1"/>
          </p:cNvGraphicFramePr>
          <p:nvPr/>
        </p:nvGraphicFramePr>
        <p:xfrm>
          <a:off x="214313" y="3786188"/>
          <a:ext cx="4456112" cy="2000250"/>
        </p:xfrm>
        <a:graphic>
          <a:graphicData uri="http://schemas.openxmlformats.org/presentationml/2006/ole">
            <mc:AlternateContent xmlns:mc="http://schemas.openxmlformats.org/markup-compatibility/2006">
              <mc:Choice xmlns:v="urn:schemas-microsoft-com:vml" Requires="v">
                <p:oleObj spid="_x0000_s4397" name="Visio" r:id="rId7" imgW="2962751" imgH="1333500" progId="Visio.Drawing.11">
                  <p:embed/>
                </p:oleObj>
              </mc:Choice>
              <mc:Fallback>
                <p:oleObj name="Visio" r:id="rId7" imgW="2962751" imgH="1333500" progId="Visio.Drawing.11">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13" y="3786188"/>
                        <a:ext cx="4456112" cy="200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8"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aphicFrame>
        <p:nvGraphicFramePr>
          <p:cNvPr id="4101" name="Object 7"/>
          <p:cNvGraphicFramePr>
            <a:graphicFrameLocks noChangeAspect="1"/>
          </p:cNvGraphicFramePr>
          <p:nvPr/>
        </p:nvGraphicFramePr>
        <p:xfrm>
          <a:off x="4429125" y="785813"/>
          <a:ext cx="4487863" cy="2011362"/>
        </p:xfrm>
        <a:graphic>
          <a:graphicData uri="http://schemas.openxmlformats.org/presentationml/2006/ole">
            <mc:AlternateContent xmlns:mc="http://schemas.openxmlformats.org/markup-compatibility/2006">
              <mc:Choice xmlns:v="urn:schemas-microsoft-com:vml" Requires="v">
                <p:oleObj spid="_x0000_s4398" name="Visio" r:id="rId9" imgW="2962751" imgH="1333500" progId="Visio.Drawing.11">
                  <p:embed/>
                </p:oleObj>
              </mc:Choice>
              <mc:Fallback>
                <p:oleObj name="Visio" r:id="rId9" imgW="2962751" imgH="1333500" progId="Visio.Drawing.11">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9125" y="785813"/>
                        <a:ext cx="4487863" cy="2011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9" name="矩形 13"/>
          <p:cNvSpPr>
            <a:spLocks noChangeArrowheads="1"/>
          </p:cNvSpPr>
          <p:nvPr/>
        </p:nvSpPr>
        <p:spPr bwMode="auto">
          <a:xfrm>
            <a:off x="928688" y="5895975"/>
            <a:ext cx="2646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10000"/>
              </a:spcBef>
            </a:pPr>
            <a:r>
              <a:rPr lang="zh-CN" altLang="en-US">
                <a:solidFill>
                  <a:schemeClr val="tx2"/>
                </a:solidFill>
              </a:rPr>
              <a:t>导纳放大电路模型</a:t>
            </a:r>
          </a:p>
        </p:txBody>
      </p:sp>
      <p:sp>
        <p:nvSpPr>
          <p:cNvPr id="4110" name="矩形 14"/>
          <p:cNvSpPr>
            <a:spLocks noChangeArrowheads="1"/>
          </p:cNvSpPr>
          <p:nvPr/>
        </p:nvSpPr>
        <p:spPr bwMode="auto">
          <a:xfrm>
            <a:off x="5429250" y="2786063"/>
            <a:ext cx="2646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10000"/>
              </a:spcBef>
            </a:pPr>
            <a:r>
              <a:rPr lang="zh-CN" altLang="en-US">
                <a:solidFill>
                  <a:schemeClr val="tx2"/>
                </a:solidFill>
              </a:rPr>
              <a:t>电流放大电路模型</a:t>
            </a:r>
          </a:p>
        </p:txBody>
      </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12</a:t>
            </a:fld>
            <a:endParaRPr lang="zh-CN" altLang="en-US"/>
          </a:p>
        </p:txBody>
      </p:sp>
    </p:spTree>
  </p:cSld>
  <p:clrMapOvr>
    <a:masterClrMapping/>
  </p:clrMapOvr>
  <p:transition>
    <p:rand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77" name="Rectangle 4"/>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9</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3" name="灯片编号占位符 2"/>
          <p:cNvSpPr>
            <a:spLocks noGrp="1"/>
          </p:cNvSpPr>
          <p:nvPr>
            <p:ph type="sldNum" sz="quarter" idx="12"/>
          </p:nvPr>
        </p:nvSpPr>
        <p:spPr/>
        <p:txBody>
          <a:bodyPr/>
          <a:lstStyle/>
          <a:p>
            <a:pPr>
              <a:defRPr/>
            </a:pPr>
            <a:fld id="{020670B1-1FB1-4A58-9AD7-5E524B89C57C}" type="slidenum">
              <a:rPr lang="zh-CN" altLang="en-US" smtClean="0"/>
              <a:pPr>
                <a:defRPr/>
              </a:pPr>
              <a:t>120</a:t>
            </a:fld>
            <a:endParaRPr lang="zh-CN" altLang="en-US"/>
          </a:p>
        </p:txBody>
      </p:sp>
      <p:grpSp>
        <p:nvGrpSpPr>
          <p:cNvPr id="2" name="Group 115"/>
          <p:cNvGrpSpPr>
            <a:grpSpLocks/>
          </p:cNvGrpSpPr>
          <p:nvPr/>
        </p:nvGrpSpPr>
        <p:grpSpPr bwMode="auto">
          <a:xfrm>
            <a:off x="2858180" y="660848"/>
            <a:ext cx="6245225" cy="2495550"/>
            <a:chOff x="1106" y="2324"/>
            <a:chExt cx="3934" cy="1572"/>
          </a:xfrm>
        </p:grpSpPr>
        <p:grpSp>
          <p:nvGrpSpPr>
            <p:cNvPr id="70699" name="Group 116"/>
            <p:cNvGrpSpPr>
              <a:grpSpLocks/>
            </p:cNvGrpSpPr>
            <p:nvPr/>
          </p:nvGrpSpPr>
          <p:grpSpPr bwMode="auto">
            <a:xfrm>
              <a:off x="1106" y="2324"/>
              <a:ext cx="3934" cy="1572"/>
              <a:chOff x="1106" y="2324"/>
              <a:chExt cx="3934" cy="1572"/>
            </a:xfrm>
          </p:grpSpPr>
          <p:sp>
            <p:nvSpPr>
              <p:cNvPr id="70701" name="Rectangle 117"/>
              <p:cNvSpPr>
                <a:spLocks noChangeArrowheads="1"/>
              </p:cNvSpPr>
              <p:nvPr/>
            </p:nvSpPr>
            <p:spPr bwMode="auto">
              <a:xfrm>
                <a:off x="2227" y="2532"/>
                <a:ext cx="178" cy="56"/>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0702" name="Rectangle 118"/>
              <p:cNvSpPr>
                <a:spLocks noChangeArrowheads="1"/>
              </p:cNvSpPr>
              <p:nvPr/>
            </p:nvSpPr>
            <p:spPr bwMode="auto">
              <a:xfrm rot="5400000">
                <a:off x="2492" y="2878"/>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0703" name="Rectangle 119"/>
              <p:cNvSpPr>
                <a:spLocks noChangeArrowheads="1"/>
              </p:cNvSpPr>
              <p:nvPr/>
            </p:nvSpPr>
            <p:spPr bwMode="auto">
              <a:xfrm rot="5400000">
                <a:off x="3794" y="2880"/>
                <a:ext cx="158" cy="62"/>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70704" name="Group 120"/>
              <p:cNvGrpSpPr>
                <a:grpSpLocks/>
              </p:cNvGrpSpPr>
              <p:nvPr/>
            </p:nvGrpSpPr>
            <p:grpSpPr bwMode="auto">
              <a:xfrm>
                <a:off x="2748" y="2911"/>
                <a:ext cx="134" cy="35"/>
                <a:chOff x="1776" y="2544"/>
                <a:chExt cx="144" cy="42"/>
              </a:xfrm>
            </p:grpSpPr>
            <p:sp>
              <p:nvSpPr>
                <p:cNvPr id="70767" name="Line 121"/>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68" name="Line 122"/>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70705" name="Group 123"/>
              <p:cNvGrpSpPr>
                <a:grpSpLocks/>
              </p:cNvGrpSpPr>
              <p:nvPr/>
            </p:nvGrpSpPr>
            <p:grpSpPr bwMode="auto">
              <a:xfrm rot="10800000">
                <a:off x="3547" y="2916"/>
                <a:ext cx="134" cy="35"/>
                <a:chOff x="1776" y="2544"/>
                <a:chExt cx="144" cy="42"/>
              </a:xfrm>
            </p:grpSpPr>
            <p:sp>
              <p:nvSpPr>
                <p:cNvPr id="70765" name="Line 124"/>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66" name="Line 125"/>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70706" name="Line 126"/>
              <p:cNvSpPr>
                <a:spLocks noChangeShapeType="1"/>
              </p:cNvSpPr>
              <p:nvPr/>
            </p:nvSpPr>
            <p:spPr bwMode="auto">
              <a:xfrm>
                <a:off x="1639" y="2557"/>
                <a:ext cx="5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07" name="Line 127"/>
              <p:cNvSpPr>
                <a:spLocks noChangeShapeType="1"/>
              </p:cNvSpPr>
              <p:nvPr/>
            </p:nvSpPr>
            <p:spPr bwMode="auto">
              <a:xfrm>
                <a:off x="2410"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08" name="Line 128"/>
              <p:cNvSpPr>
                <a:spLocks noChangeShapeType="1"/>
              </p:cNvSpPr>
              <p:nvPr/>
            </p:nvSpPr>
            <p:spPr bwMode="auto">
              <a:xfrm>
                <a:off x="2571"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09" name="Line 129"/>
              <p:cNvSpPr>
                <a:spLocks noChangeShapeType="1"/>
              </p:cNvSpPr>
              <p:nvPr/>
            </p:nvSpPr>
            <p:spPr bwMode="auto">
              <a:xfrm>
                <a:off x="2809" y="2557"/>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10" name="Line 130"/>
              <p:cNvSpPr>
                <a:spLocks noChangeShapeType="1"/>
              </p:cNvSpPr>
              <p:nvPr/>
            </p:nvSpPr>
            <p:spPr bwMode="auto">
              <a:xfrm flipV="1">
                <a:off x="2571" y="2990"/>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11" name="Line 131"/>
              <p:cNvSpPr>
                <a:spLocks noChangeShapeType="1"/>
              </p:cNvSpPr>
              <p:nvPr/>
            </p:nvSpPr>
            <p:spPr bwMode="auto">
              <a:xfrm flipV="1">
                <a:off x="2809" y="2951"/>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12" name="Oval 132"/>
              <p:cNvSpPr>
                <a:spLocks noChangeAspect="1" noChangeArrowheads="1"/>
              </p:cNvSpPr>
              <p:nvPr/>
            </p:nvSpPr>
            <p:spPr bwMode="auto">
              <a:xfrm>
                <a:off x="2560"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0713" name="Oval 133"/>
              <p:cNvSpPr>
                <a:spLocks noChangeAspect="1" noChangeArrowheads="1"/>
              </p:cNvSpPr>
              <p:nvPr/>
            </p:nvSpPr>
            <p:spPr bwMode="auto">
              <a:xfrm>
                <a:off x="2798" y="3296"/>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pSp>
            <p:nvGrpSpPr>
              <p:cNvPr id="70714" name="Group 134"/>
              <p:cNvGrpSpPr>
                <a:grpSpLocks/>
              </p:cNvGrpSpPr>
              <p:nvPr/>
            </p:nvGrpSpPr>
            <p:grpSpPr bwMode="auto">
              <a:xfrm>
                <a:off x="3242" y="2828"/>
                <a:ext cx="89" cy="197"/>
                <a:chOff x="720" y="2502"/>
                <a:chExt cx="96" cy="240"/>
              </a:xfrm>
            </p:grpSpPr>
            <p:sp>
              <p:nvSpPr>
                <p:cNvPr id="70763" name="AutoShape 135"/>
                <p:cNvSpPr>
                  <a:spLocks noChangeArrowheads="1"/>
                </p:cNvSpPr>
                <p:nvPr/>
              </p:nvSpPr>
              <p:spPr bwMode="auto">
                <a:xfrm>
                  <a:off x="720" y="2502"/>
                  <a:ext cx="96" cy="240"/>
                </a:xfrm>
                <a:prstGeom prst="flowChartDecision">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0764" name="Line 136"/>
                <p:cNvSpPr>
                  <a:spLocks noChangeShapeType="1"/>
                </p:cNvSpPr>
                <p:nvPr/>
              </p:nvSpPr>
              <p:spPr bwMode="auto">
                <a:xfrm>
                  <a:off x="720" y="262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70715" name="Line 137"/>
              <p:cNvSpPr>
                <a:spLocks noChangeShapeType="1"/>
              </p:cNvSpPr>
              <p:nvPr/>
            </p:nvSpPr>
            <p:spPr bwMode="auto">
              <a:xfrm>
                <a:off x="3287" y="2557"/>
                <a:ext cx="7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16" name="Line 138"/>
              <p:cNvSpPr>
                <a:spLocks noChangeShapeType="1"/>
              </p:cNvSpPr>
              <p:nvPr/>
            </p:nvSpPr>
            <p:spPr bwMode="auto">
              <a:xfrm>
                <a:off x="3287"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17" name="Line 139"/>
              <p:cNvSpPr>
                <a:spLocks noChangeShapeType="1"/>
              </p:cNvSpPr>
              <p:nvPr/>
            </p:nvSpPr>
            <p:spPr bwMode="auto">
              <a:xfrm flipV="1">
                <a:off x="3287" y="3030"/>
                <a:ext cx="0" cy="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18" name="Line 140"/>
              <p:cNvSpPr>
                <a:spLocks noChangeShapeType="1"/>
              </p:cNvSpPr>
              <p:nvPr/>
            </p:nvSpPr>
            <p:spPr bwMode="auto">
              <a:xfrm>
                <a:off x="3874"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19" name="Line 141"/>
              <p:cNvSpPr>
                <a:spLocks noChangeShapeType="1"/>
              </p:cNvSpPr>
              <p:nvPr/>
            </p:nvSpPr>
            <p:spPr bwMode="auto">
              <a:xfrm flipV="1">
                <a:off x="3874" y="2990"/>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20" name="Oval 142"/>
              <p:cNvSpPr>
                <a:spLocks noChangeAspect="1" noChangeArrowheads="1"/>
              </p:cNvSpPr>
              <p:nvPr/>
            </p:nvSpPr>
            <p:spPr bwMode="auto">
              <a:xfrm>
                <a:off x="3604"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0721" name="Oval 143"/>
              <p:cNvSpPr>
                <a:spLocks noChangeAspect="1" noChangeArrowheads="1"/>
              </p:cNvSpPr>
              <p:nvPr/>
            </p:nvSpPr>
            <p:spPr bwMode="auto">
              <a:xfrm>
                <a:off x="3276" y="3296"/>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0722" name="Oval 144"/>
              <p:cNvSpPr>
                <a:spLocks noChangeAspect="1" noChangeArrowheads="1"/>
              </p:cNvSpPr>
              <p:nvPr/>
            </p:nvSpPr>
            <p:spPr bwMode="auto">
              <a:xfrm>
                <a:off x="3863"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0723" name="Line 145"/>
              <p:cNvSpPr>
                <a:spLocks noChangeShapeType="1"/>
              </p:cNvSpPr>
              <p:nvPr/>
            </p:nvSpPr>
            <p:spPr bwMode="auto">
              <a:xfrm>
                <a:off x="3370" y="2833"/>
                <a:ext cx="0" cy="2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24" name="Text Box 146"/>
              <p:cNvSpPr txBox="1">
                <a:spLocks noChangeArrowheads="1"/>
              </p:cNvSpPr>
              <p:nvPr/>
            </p:nvSpPr>
            <p:spPr bwMode="auto">
              <a:xfrm>
                <a:off x="2606" y="2377"/>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b</a:t>
                </a:r>
                <a:r>
                  <a:rPr kumimoji="1" lang="en-US" altLang="zh-CN" sz="1800">
                    <a:latin typeface="Tahoma" pitchFamily="34" charset="0"/>
                    <a:ea typeface="宋体" charset="-122"/>
                  </a:rPr>
                  <a:t>’</a:t>
                </a:r>
              </a:p>
            </p:txBody>
          </p:sp>
          <p:graphicFrame>
            <p:nvGraphicFramePr>
              <p:cNvPr id="70664" name="Object 147"/>
              <p:cNvGraphicFramePr>
                <a:graphicFrameLocks noChangeAspect="1"/>
              </p:cNvGraphicFramePr>
              <p:nvPr/>
            </p:nvGraphicFramePr>
            <p:xfrm>
              <a:off x="2216" y="2324"/>
              <a:ext cx="215" cy="215"/>
            </p:xfrm>
            <a:graphic>
              <a:graphicData uri="http://schemas.openxmlformats.org/presentationml/2006/ole">
                <mc:AlternateContent xmlns:mc="http://schemas.openxmlformats.org/markup-compatibility/2006">
                  <mc:Choice xmlns:v="urn:schemas-microsoft-com:vml" Requires="v">
                    <p:oleObj spid="_x0000_s117783" name="Equation" r:id="rId3" imgW="203040" imgH="228600" progId="Equation.DSMT4">
                      <p:embed/>
                    </p:oleObj>
                  </mc:Choice>
                  <mc:Fallback>
                    <p:oleObj name="Equation" r:id="rId3" imgW="203040" imgH="228600" progId="Equation.DSMT4">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6" y="2324"/>
                            <a:ext cx="215"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0665" name="Object 148"/>
              <p:cNvGraphicFramePr>
                <a:graphicFrameLocks noChangeAspect="1"/>
              </p:cNvGraphicFramePr>
              <p:nvPr/>
            </p:nvGraphicFramePr>
            <p:xfrm>
              <a:off x="2328" y="2793"/>
              <a:ext cx="202" cy="215"/>
            </p:xfrm>
            <a:graphic>
              <a:graphicData uri="http://schemas.openxmlformats.org/presentationml/2006/ole">
                <mc:AlternateContent xmlns:mc="http://schemas.openxmlformats.org/markup-compatibility/2006">
                  <mc:Choice xmlns:v="urn:schemas-microsoft-com:vml" Requires="v">
                    <p:oleObj spid="_x0000_s117784" name="Equation" r:id="rId5" imgW="190440" imgH="228600" progId="Equation.DSMT4">
                      <p:embed/>
                    </p:oleObj>
                  </mc:Choice>
                  <mc:Fallback>
                    <p:oleObj name="Equation" r:id="rId5" imgW="190440" imgH="228600" progId="Equation.DSMT4">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8" y="2793"/>
                            <a:ext cx="20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0666" name="Object 149"/>
              <p:cNvGraphicFramePr>
                <a:graphicFrameLocks noChangeAspect="1"/>
              </p:cNvGraphicFramePr>
              <p:nvPr/>
            </p:nvGraphicFramePr>
            <p:xfrm>
              <a:off x="3908" y="2833"/>
              <a:ext cx="188" cy="215"/>
            </p:xfrm>
            <a:graphic>
              <a:graphicData uri="http://schemas.openxmlformats.org/presentationml/2006/ole">
                <mc:AlternateContent xmlns:mc="http://schemas.openxmlformats.org/markup-compatibility/2006">
                  <mc:Choice xmlns:v="urn:schemas-microsoft-com:vml" Requires="v">
                    <p:oleObj spid="_x0000_s117785" name="Equation" r:id="rId7" imgW="177480" imgH="228600" progId="Equation.DSMT4">
                      <p:embed/>
                    </p:oleObj>
                  </mc:Choice>
                  <mc:Fallback>
                    <p:oleObj name="Equation" r:id="rId7" imgW="177480" imgH="228600" progId="Equation.DSMT4">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8" y="2833"/>
                            <a:ext cx="18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0667" name="Object 150"/>
              <p:cNvGraphicFramePr>
                <a:graphicFrameLocks noChangeAspect="1"/>
              </p:cNvGraphicFramePr>
              <p:nvPr/>
            </p:nvGraphicFramePr>
            <p:xfrm>
              <a:off x="2850" y="2911"/>
              <a:ext cx="215" cy="217"/>
            </p:xfrm>
            <a:graphic>
              <a:graphicData uri="http://schemas.openxmlformats.org/presentationml/2006/ole">
                <mc:AlternateContent xmlns:mc="http://schemas.openxmlformats.org/markup-compatibility/2006">
                  <mc:Choice xmlns:v="urn:schemas-microsoft-com:vml" Requires="v">
                    <p:oleObj spid="_x0000_s117786" name="Equation" r:id="rId9" imgW="203040" imgH="228600" progId="Equation.DSMT4">
                      <p:embed/>
                    </p:oleObj>
                  </mc:Choice>
                  <mc:Fallback>
                    <p:oleObj name="Equation" r:id="rId9" imgW="203040" imgH="228600" progId="Equation.DSMT4">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0" y="2911"/>
                            <a:ext cx="215"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0668" name="Object 151"/>
              <p:cNvGraphicFramePr>
                <a:graphicFrameLocks noChangeAspect="1"/>
              </p:cNvGraphicFramePr>
              <p:nvPr/>
            </p:nvGraphicFramePr>
            <p:xfrm>
              <a:off x="2870" y="2675"/>
              <a:ext cx="419" cy="216"/>
            </p:xfrm>
            <a:graphic>
              <a:graphicData uri="http://schemas.openxmlformats.org/presentationml/2006/ole">
                <mc:AlternateContent xmlns:mc="http://schemas.openxmlformats.org/markup-compatibility/2006">
                  <mc:Choice xmlns:v="urn:schemas-microsoft-com:vml" Requires="v">
                    <p:oleObj spid="_x0000_s117787" name="Equation" r:id="rId11" imgW="393480" imgH="228600" progId="Equation.DSMT4">
                      <p:embed/>
                    </p:oleObj>
                  </mc:Choice>
                  <mc:Fallback>
                    <p:oleObj name="Equation" r:id="rId11" imgW="393480" imgH="228600" progId="Equation.DSMT4">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70" y="2675"/>
                            <a:ext cx="419"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0669" name="Object 152"/>
              <p:cNvGraphicFramePr>
                <a:graphicFrameLocks noChangeAspect="1"/>
              </p:cNvGraphicFramePr>
              <p:nvPr/>
            </p:nvGraphicFramePr>
            <p:xfrm>
              <a:off x="3636" y="2744"/>
              <a:ext cx="215" cy="227"/>
            </p:xfrm>
            <a:graphic>
              <a:graphicData uri="http://schemas.openxmlformats.org/presentationml/2006/ole">
                <mc:AlternateContent xmlns:mc="http://schemas.openxmlformats.org/markup-compatibility/2006">
                  <mc:Choice xmlns:v="urn:schemas-microsoft-com:vml" Requires="v">
                    <p:oleObj spid="_x0000_s117788" name="Equation" r:id="rId13" imgW="203040" imgH="241200" progId="Equation.DSMT4">
                      <p:embed/>
                    </p:oleObj>
                  </mc:Choice>
                  <mc:Fallback>
                    <p:oleObj name="Equation" r:id="rId13" imgW="203040" imgH="241200" progId="Equation.DSMT4">
                      <p:embed/>
                      <p:pic>
                        <p:nvPicPr>
                          <p:cNvPr id="0" name=""/>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6" y="2744"/>
                            <a:ext cx="21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70725" name="Line 153"/>
              <p:cNvSpPr>
                <a:spLocks noChangeShapeType="1"/>
              </p:cNvSpPr>
              <p:nvPr/>
            </p:nvSpPr>
            <p:spPr bwMode="auto">
              <a:xfrm>
                <a:off x="3614" y="2557"/>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26" name="Line 154"/>
              <p:cNvSpPr>
                <a:spLocks noChangeShapeType="1"/>
              </p:cNvSpPr>
              <p:nvPr/>
            </p:nvSpPr>
            <p:spPr bwMode="auto">
              <a:xfrm flipV="1">
                <a:off x="3614" y="2951"/>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27" name="Oval 155"/>
              <p:cNvSpPr>
                <a:spLocks noChangeAspect="1" noChangeArrowheads="1"/>
              </p:cNvSpPr>
              <p:nvPr/>
            </p:nvSpPr>
            <p:spPr bwMode="auto">
              <a:xfrm>
                <a:off x="3598" y="3291"/>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0728" name="Line 156"/>
              <p:cNvSpPr>
                <a:spLocks noChangeShapeType="1"/>
              </p:cNvSpPr>
              <p:nvPr/>
            </p:nvSpPr>
            <p:spPr bwMode="auto">
              <a:xfrm>
                <a:off x="2571" y="3305"/>
                <a:ext cx="1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0729" name="Rectangle 157"/>
              <p:cNvSpPr>
                <a:spLocks noChangeArrowheads="1"/>
              </p:cNvSpPr>
              <p:nvPr/>
            </p:nvSpPr>
            <p:spPr bwMode="auto">
              <a:xfrm rot="5400000">
                <a:off x="1912" y="3039"/>
                <a:ext cx="159" cy="62"/>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0730" name="Rectangle 158"/>
              <p:cNvSpPr>
                <a:spLocks noChangeArrowheads="1"/>
              </p:cNvSpPr>
              <p:nvPr/>
            </p:nvSpPr>
            <p:spPr bwMode="auto">
              <a:xfrm rot="5400000">
                <a:off x="4144" y="288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0731" name="Rectangle 159"/>
              <p:cNvSpPr>
                <a:spLocks noChangeArrowheads="1"/>
              </p:cNvSpPr>
              <p:nvPr/>
            </p:nvSpPr>
            <p:spPr bwMode="auto">
              <a:xfrm rot="5400000">
                <a:off x="4666" y="288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70732" name="Group 160"/>
              <p:cNvGrpSpPr>
                <a:grpSpLocks/>
              </p:cNvGrpSpPr>
              <p:nvPr/>
            </p:nvGrpSpPr>
            <p:grpSpPr bwMode="auto">
              <a:xfrm rot="5400000">
                <a:off x="4396" y="2547"/>
                <a:ext cx="118" cy="39"/>
                <a:chOff x="1776" y="2544"/>
                <a:chExt cx="144" cy="42"/>
              </a:xfrm>
            </p:grpSpPr>
            <p:sp>
              <p:nvSpPr>
                <p:cNvPr id="70761" name="Line 161"/>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62" name="Line 162"/>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70733" name="Group 163"/>
              <p:cNvGrpSpPr>
                <a:grpSpLocks/>
              </p:cNvGrpSpPr>
              <p:nvPr/>
            </p:nvGrpSpPr>
            <p:grpSpPr bwMode="auto">
              <a:xfrm rot="5400000">
                <a:off x="1555" y="2537"/>
                <a:ext cx="118" cy="39"/>
                <a:chOff x="1776" y="2544"/>
                <a:chExt cx="144" cy="42"/>
              </a:xfrm>
            </p:grpSpPr>
            <p:sp>
              <p:nvSpPr>
                <p:cNvPr id="70759" name="Line 164"/>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60" name="Line 165"/>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70734" name="Group 166"/>
              <p:cNvGrpSpPr>
                <a:grpSpLocks/>
              </p:cNvGrpSpPr>
              <p:nvPr/>
            </p:nvGrpSpPr>
            <p:grpSpPr bwMode="auto">
              <a:xfrm>
                <a:off x="3237" y="3542"/>
                <a:ext cx="133" cy="34"/>
                <a:chOff x="1776" y="2544"/>
                <a:chExt cx="144" cy="42"/>
              </a:xfrm>
            </p:grpSpPr>
            <p:sp>
              <p:nvSpPr>
                <p:cNvPr id="70757" name="Line 167"/>
                <p:cNvSpPr>
                  <a:spLocks noChangeShapeType="1"/>
                </p:cNvSpPr>
                <p:nvPr/>
              </p:nvSpPr>
              <p:spPr bwMode="auto">
                <a:xfrm>
                  <a:off x="1776" y="254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58" name="Line 168"/>
                <p:cNvSpPr>
                  <a:spLocks noChangeShapeType="1"/>
                </p:cNvSpPr>
                <p:nvPr/>
              </p:nvSpPr>
              <p:spPr bwMode="auto">
                <a:xfrm>
                  <a:off x="1776" y="25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70735" name="Rectangle 169"/>
              <p:cNvSpPr>
                <a:spLocks noChangeArrowheads="1"/>
              </p:cNvSpPr>
              <p:nvPr/>
            </p:nvSpPr>
            <p:spPr bwMode="auto">
              <a:xfrm rot="5400000">
                <a:off x="2746" y="351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0736" name="Freeform 170"/>
              <p:cNvSpPr>
                <a:spLocks/>
              </p:cNvSpPr>
              <p:nvPr/>
            </p:nvSpPr>
            <p:spPr bwMode="auto">
              <a:xfrm>
                <a:off x="1106" y="2990"/>
                <a:ext cx="3640" cy="788"/>
              </a:xfrm>
              <a:custGeom>
                <a:avLst/>
                <a:gdLst>
                  <a:gd name="T0" fmla="*/ 3366 w 3936"/>
                  <a:gd name="T1" fmla="*/ 0 h 960"/>
                  <a:gd name="T2" fmla="*/ 3366 w 3936"/>
                  <a:gd name="T3" fmla="*/ 647 h 960"/>
                  <a:gd name="T4" fmla="*/ 0 w 3936"/>
                  <a:gd name="T5" fmla="*/ 647 h 960"/>
                  <a:gd name="T6" fmla="*/ 0 60000 65536"/>
                  <a:gd name="T7" fmla="*/ 0 60000 65536"/>
                  <a:gd name="T8" fmla="*/ 0 60000 65536"/>
                  <a:gd name="T9" fmla="*/ 0 w 3936"/>
                  <a:gd name="T10" fmla="*/ 0 h 960"/>
                  <a:gd name="T11" fmla="*/ 3936 w 3936"/>
                  <a:gd name="T12" fmla="*/ 960 h 960"/>
                </a:gdLst>
                <a:ahLst/>
                <a:cxnLst>
                  <a:cxn ang="T6">
                    <a:pos x="T0" y="T1"/>
                  </a:cxn>
                  <a:cxn ang="T7">
                    <a:pos x="T2" y="T3"/>
                  </a:cxn>
                  <a:cxn ang="T8">
                    <a:pos x="T4" y="T5"/>
                  </a:cxn>
                </a:cxnLst>
                <a:rect l="T9" t="T10" r="T11" b="T12"/>
                <a:pathLst>
                  <a:path w="3936" h="960">
                    <a:moveTo>
                      <a:pt x="3936" y="0"/>
                    </a:moveTo>
                    <a:lnTo>
                      <a:pt x="3936" y="960"/>
                    </a:lnTo>
                    <a:lnTo>
                      <a:pt x="0" y="9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70737" name="Line 171"/>
              <p:cNvSpPr>
                <a:spLocks noChangeShapeType="1"/>
              </p:cNvSpPr>
              <p:nvPr/>
            </p:nvSpPr>
            <p:spPr bwMode="auto">
              <a:xfrm flipV="1">
                <a:off x="1994" y="2557"/>
                <a:ext cx="0" cy="4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0738" name="Line 172"/>
              <p:cNvSpPr>
                <a:spLocks noChangeShapeType="1"/>
              </p:cNvSpPr>
              <p:nvPr/>
            </p:nvSpPr>
            <p:spPr bwMode="auto">
              <a:xfrm>
                <a:off x="1994" y="3148"/>
                <a:ext cx="0" cy="6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0739" name="Line 173"/>
              <p:cNvSpPr>
                <a:spLocks noChangeShapeType="1"/>
              </p:cNvSpPr>
              <p:nvPr/>
            </p:nvSpPr>
            <p:spPr bwMode="auto">
              <a:xfrm flipH="1">
                <a:off x="1184"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0740" name="Line 174"/>
              <p:cNvSpPr>
                <a:spLocks noChangeShapeType="1"/>
              </p:cNvSpPr>
              <p:nvPr/>
            </p:nvSpPr>
            <p:spPr bwMode="auto">
              <a:xfrm>
                <a:off x="4036" y="2557"/>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0741" name="Freeform 175"/>
              <p:cNvSpPr>
                <a:spLocks/>
              </p:cNvSpPr>
              <p:nvPr/>
            </p:nvSpPr>
            <p:spPr bwMode="auto">
              <a:xfrm>
                <a:off x="4480" y="2557"/>
                <a:ext cx="266" cy="276"/>
              </a:xfrm>
              <a:custGeom>
                <a:avLst/>
                <a:gdLst>
                  <a:gd name="T0" fmla="*/ 0 w 288"/>
                  <a:gd name="T1" fmla="*/ 0 h 336"/>
                  <a:gd name="T2" fmla="*/ 246 w 288"/>
                  <a:gd name="T3" fmla="*/ 0 h 336"/>
                  <a:gd name="T4" fmla="*/ 246 w 288"/>
                  <a:gd name="T5" fmla="*/ 227 h 336"/>
                  <a:gd name="T6" fmla="*/ 0 60000 65536"/>
                  <a:gd name="T7" fmla="*/ 0 60000 65536"/>
                  <a:gd name="T8" fmla="*/ 0 60000 65536"/>
                  <a:gd name="T9" fmla="*/ 0 w 288"/>
                  <a:gd name="T10" fmla="*/ 0 h 336"/>
                  <a:gd name="T11" fmla="*/ 288 w 288"/>
                  <a:gd name="T12" fmla="*/ 336 h 336"/>
                </a:gdLst>
                <a:ahLst/>
                <a:cxnLst>
                  <a:cxn ang="T6">
                    <a:pos x="T0" y="T1"/>
                  </a:cxn>
                  <a:cxn ang="T7">
                    <a:pos x="T2" y="T3"/>
                  </a:cxn>
                  <a:cxn ang="T8">
                    <a:pos x="T4" y="T5"/>
                  </a:cxn>
                </a:cxnLst>
                <a:rect l="T9" t="T10" r="T11" b="T12"/>
                <a:pathLst>
                  <a:path w="288" h="336">
                    <a:moveTo>
                      <a:pt x="0" y="0"/>
                    </a:moveTo>
                    <a:lnTo>
                      <a:pt x="288" y="0"/>
                    </a:lnTo>
                    <a:lnTo>
                      <a:pt x="288" y="336"/>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70742" name="Line 176"/>
              <p:cNvSpPr>
                <a:spLocks noChangeShapeType="1"/>
              </p:cNvSpPr>
              <p:nvPr/>
            </p:nvSpPr>
            <p:spPr bwMode="auto">
              <a:xfrm>
                <a:off x="4213" y="2557"/>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0743" name="Line 177"/>
              <p:cNvSpPr>
                <a:spLocks noChangeShapeType="1"/>
              </p:cNvSpPr>
              <p:nvPr/>
            </p:nvSpPr>
            <p:spPr bwMode="auto">
              <a:xfrm>
                <a:off x="4224" y="2990"/>
                <a:ext cx="0" cy="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0744" name="Line 178"/>
              <p:cNvSpPr>
                <a:spLocks noChangeShapeType="1"/>
              </p:cNvSpPr>
              <p:nvPr/>
            </p:nvSpPr>
            <p:spPr bwMode="auto">
              <a:xfrm>
                <a:off x="3292" y="3305"/>
                <a:ext cx="0" cy="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0745" name="Line 179"/>
              <p:cNvSpPr>
                <a:spLocks noChangeShapeType="1"/>
              </p:cNvSpPr>
              <p:nvPr/>
            </p:nvSpPr>
            <p:spPr bwMode="auto">
              <a:xfrm>
                <a:off x="3292" y="3581"/>
                <a:ext cx="0" cy="1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0746" name="Line 180"/>
              <p:cNvSpPr>
                <a:spLocks noChangeShapeType="1"/>
              </p:cNvSpPr>
              <p:nvPr/>
            </p:nvSpPr>
            <p:spPr bwMode="auto">
              <a:xfrm>
                <a:off x="2815" y="3305"/>
                <a:ext cx="0" cy="1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0747" name="Line 181"/>
              <p:cNvSpPr>
                <a:spLocks noChangeShapeType="1"/>
              </p:cNvSpPr>
              <p:nvPr/>
            </p:nvSpPr>
            <p:spPr bwMode="auto">
              <a:xfrm flipH="1">
                <a:off x="2826" y="3620"/>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0748" name="Line 182"/>
              <p:cNvSpPr>
                <a:spLocks noChangeShapeType="1"/>
              </p:cNvSpPr>
              <p:nvPr/>
            </p:nvSpPr>
            <p:spPr bwMode="auto">
              <a:xfrm>
                <a:off x="2748" y="3896"/>
                <a:ext cx="17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0749" name="Oval 183"/>
              <p:cNvSpPr>
                <a:spLocks noChangeAspect="1" noChangeArrowheads="1"/>
              </p:cNvSpPr>
              <p:nvPr/>
            </p:nvSpPr>
            <p:spPr bwMode="auto">
              <a:xfrm>
                <a:off x="4202"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0750" name="Oval 184"/>
              <p:cNvSpPr>
                <a:spLocks noChangeAspect="1" noChangeArrowheads="1"/>
              </p:cNvSpPr>
              <p:nvPr/>
            </p:nvSpPr>
            <p:spPr bwMode="auto">
              <a:xfrm>
                <a:off x="4213" y="3768"/>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0751" name="Oval 185"/>
              <p:cNvSpPr>
                <a:spLocks noChangeAspect="1" noChangeArrowheads="1"/>
              </p:cNvSpPr>
              <p:nvPr/>
            </p:nvSpPr>
            <p:spPr bwMode="auto">
              <a:xfrm>
                <a:off x="3281" y="3768"/>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0752" name="Oval 186"/>
              <p:cNvSpPr>
                <a:spLocks noChangeAspect="1" noChangeArrowheads="1"/>
              </p:cNvSpPr>
              <p:nvPr/>
            </p:nvSpPr>
            <p:spPr bwMode="auto">
              <a:xfrm>
                <a:off x="2815" y="3768"/>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0753" name="Oval 187"/>
              <p:cNvSpPr>
                <a:spLocks noChangeAspect="1" noChangeArrowheads="1"/>
              </p:cNvSpPr>
              <p:nvPr/>
            </p:nvSpPr>
            <p:spPr bwMode="auto">
              <a:xfrm>
                <a:off x="1983" y="2547"/>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0754" name="Oval 188"/>
              <p:cNvSpPr>
                <a:spLocks noChangeAspect="1" noChangeArrowheads="1"/>
              </p:cNvSpPr>
              <p:nvPr/>
            </p:nvSpPr>
            <p:spPr bwMode="auto">
              <a:xfrm>
                <a:off x="1983" y="3763"/>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aphicFrame>
            <p:nvGraphicFramePr>
              <p:cNvPr id="70670" name="Object 189"/>
              <p:cNvGraphicFramePr>
                <a:graphicFrameLocks noChangeAspect="1"/>
              </p:cNvGraphicFramePr>
              <p:nvPr/>
            </p:nvGraphicFramePr>
            <p:xfrm>
              <a:off x="1555" y="2601"/>
              <a:ext cx="150" cy="205"/>
            </p:xfrm>
            <a:graphic>
              <a:graphicData uri="http://schemas.openxmlformats.org/presentationml/2006/ole">
                <mc:AlternateContent xmlns:mc="http://schemas.openxmlformats.org/markup-compatibility/2006">
                  <mc:Choice xmlns:v="urn:schemas-microsoft-com:vml" Requires="v">
                    <p:oleObj spid="_x0000_s117789" name="Equation" r:id="rId15" imgW="177480" imgH="215640" progId="Equation.DSMT4">
                      <p:embed/>
                    </p:oleObj>
                  </mc:Choice>
                  <mc:Fallback>
                    <p:oleObj name="Equation" r:id="rId15" imgW="177480" imgH="215640" progId="Equation.DSMT4">
                      <p:embed/>
                      <p:pic>
                        <p:nvPicPr>
                          <p:cNvPr id="0" name=""/>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55" y="2601"/>
                            <a:ext cx="150"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0671" name="Object 190"/>
              <p:cNvGraphicFramePr>
                <a:graphicFrameLocks noChangeAspect="1"/>
              </p:cNvGraphicFramePr>
              <p:nvPr/>
            </p:nvGraphicFramePr>
            <p:xfrm>
              <a:off x="4391" y="2641"/>
              <a:ext cx="161" cy="204"/>
            </p:xfrm>
            <a:graphic>
              <a:graphicData uri="http://schemas.openxmlformats.org/presentationml/2006/ole">
                <mc:AlternateContent xmlns:mc="http://schemas.openxmlformats.org/markup-compatibility/2006">
                  <mc:Choice xmlns:v="urn:schemas-microsoft-com:vml" Requires="v">
                    <p:oleObj spid="_x0000_s117790" name="Equation" r:id="rId17" imgW="190440" imgH="215640" progId="Equation.DSMT4">
                      <p:embed/>
                    </p:oleObj>
                  </mc:Choice>
                  <mc:Fallback>
                    <p:oleObj name="Equation" r:id="rId17" imgW="190440" imgH="215640" progId="Equation.DSMT4">
                      <p:embed/>
                      <p:pic>
                        <p:nvPicPr>
                          <p:cNvPr id="0" name=""/>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91" y="2641"/>
                            <a:ext cx="16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0672" name="Object 191"/>
              <p:cNvGraphicFramePr>
                <a:graphicFrameLocks noChangeAspect="1"/>
              </p:cNvGraphicFramePr>
              <p:nvPr/>
            </p:nvGraphicFramePr>
            <p:xfrm>
              <a:off x="2034" y="2989"/>
              <a:ext cx="172" cy="216"/>
            </p:xfrm>
            <a:graphic>
              <a:graphicData uri="http://schemas.openxmlformats.org/presentationml/2006/ole">
                <mc:AlternateContent xmlns:mc="http://schemas.openxmlformats.org/markup-compatibility/2006">
                  <mc:Choice xmlns:v="urn:schemas-microsoft-com:vml" Requires="v">
                    <p:oleObj spid="_x0000_s117791" name="Equation" r:id="rId19" imgW="203040" imgH="228600" progId="Equation.DSMT4">
                      <p:embed/>
                    </p:oleObj>
                  </mc:Choice>
                  <mc:Fallback>
                    <p:oleObj name="Equation" r:id="rId19" imgW="203040" imgH="228600" progId="Equation.DSMT4">
                      <p:embed/>
                      <p:pic>
                        <p:nvPicPr>
                          <p:cNvPr id="0" name=""/>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34" y="2989"/>
                            <a:ext cx="17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0673" name="Object 192"/>
              <p:cNvGraphicFramePr>
                <a:graphicFrameLocks noChangeAspect="1"/>
              </p:cNvGraphicFramePr>
              <p:nvPr/>
            </p:nvGraphicFramePr>
            <p:xfrm>
              <a:off x="4258" y="2946"/>
              <a:ext cx="172" cy="218"/>
            </p:xfrm>
            <a:graphic>
              <a:graphicData uri="http://schemas.openxmlformats.org/presentationml/2006/ole">
                <mc:AlternateContent xmlns:mc="http://schemas.openxmlformats.org/markup-compatibility/2006">
                  <mc:Choice xmlns:v="urn:schemas-microsoft-com:vml" Requires="v">
                    <p:oleObj spid="_x0000_s117792" name="Equation" r:id="rId21" imgW="203040" imgH="228600" progId="Equation.DSMT4">
                      <p:embed/>
                    </p:oleObj>
                  </mc:Choice>
                  <mc:Fallback>
                    <p:oleObj name="Equation" r:id="rId21" imgW="203040" imgH="228600" progId="Equation.DSMT4">
                      <p:embed/>
                      <p:pic>
                        <p:nvPicPr>
                          <p:cNvPr id="0" name=""/>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58" y="2946"/>
                            <a:ext cx="1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0674" name="Object 193"/>
              <p:cNvGraphicFramePr>
                <a:graphicFrameLocks noChangeAspect="1"/>
              </p:cNvGraphicFramePr>
              <p:nvPr/>
            </p:nvGraphicFramePr>
            <p:xfrm>
              <a:off x="4512" y="2945"/>
              <a:ext cx="172" cy="216"/>
            </p:xfrm>
            <a:graphic>
              <a:graphicData uri="http://schemas.openxmlformats.org/presentationml/2006/ole">
                <mc:AlternateContent xmlns:mc="http://schemas.openxmlformats.org/markup-compatibility/2006">
                  <mc:Choice xmlns:v="urn:schemas-microsoft-com:vml" Requires="v">
                    <p:oleObj spid="_x0000_s117793" name="Equation" r:id="rId23" imgW="203040" imgH="228600" progId="Equation.DSMT4">
                      <p:embed/>
                    </p:oleObj>
                  </mc:Choice>
                  <mc:Fallback>
                    <p:oleObj name="Equation" r:id="rId23" imgW="203040" imgH="228600" progId="Equation.DSMT4">
                      <p:embed/>
                      <p:pic>
                        <p:nvPicPr>
                          <p:cNvPr id="0" name=""/>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12" y="2945"/>
                            <a:ext cx="17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70755" name="Line 194"/>
              <p:cNvSpPr>
                <a:spLocks noChangeShapeType="1"/>
              </p:cNvSpPr>
              <p:nvPr/>
            </p:nvSpPr>
            <p:spPr bwMode="auto">
              <a:xfrm>
                <a:off x="1195" y="2872"/>
                <a:ext cx="0" cy="5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70675" name="Object 195"/>
              <p:cNvGraphicFramePr>
                <a:graphicFrameLocks noChangeAspect="1"/>
              </p:cNvGraphicFramePr>
              <p:nvPr/>
            </p:nvGraphicFramePr>
            <p:xfrm>
              <a:off x="1281" y="3055"/>
              <a:ext cx="149" cy="250"/>
            </p:xfrm>
            <a:graphic>
              <a:graphicData uri="http://schemas.openxmlformats.org/presentationml/2006/ole">
                <mc:AlternateContent xmlns:mc="http://schemas.openxmlformats.org/markup-compatibility/2006">
                  <mc:Choice xmlns:v="urn:schemas-microsoft-com:vml" Requires="v">
                    <p:oleObj spid="_x0000_s117794" name="Equation" r:id="rId25" imgW="152280" imgH="228600" progId="Equation.DSMT4">
                      <p:embed/>
                    </p:oleObj>
                  </mc:Choice>
                  <mc:Fallback>
                    <p:oleObj name="Equation" r:id="rId25" imgW="152280" imgH="228600" progId="Equation.DSMT4">
                      <p:embed/>
                      <p:pic>
                        <p:nvPicPr>
                          <p:cNvPr id="0" name=""/>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81" y="3055"/>
                            <a:ext cx="1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70756" name="Line 196"/>
              <p:cNvSpPr>
                <a:spLocks noChangeShapeType="1"/>
              </p:cNvSpPr>
              <p:nvPr/>
            </p:nvSpPr>
            <p:spPr bwMode="auto">
              <a:xfrm>
                <a:off x="4844" y="2798"/>
                <a:ext cx="0" cy="5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70676" name="Object 197"/>
              <p:cNvGraphicFramePr>
                <a:graphicFrameLocks noChangeAspect="1"/>
              </p:cNvGraphicFramePr>
              <p:nvPr/>
            </p:nvGraphicFramePr>
            <p:xfrm>
              <a:off x="4875" y="2951"/>
              <a:ext cx="165" cy="256"/>
            </p:xfrm>
            <a:graphic>
              <a:graphicData uri="http://schemas.openxmlformats.org/presentationml/2006/ole">
                <mc:AlternateContent xmlns:mc="http://schemas.openxmlformats.org/markup-compatibility/2006">
                  <mc:Choice xmlns:v="urn:schemas-microsoft-com:vml" Requires="v">
                    <p:oleObj spid="_x0000_s117795" name="Equation" r:id="rId27" imgW="164880" imgH="228600" progId="Equation.DSMT4">
                      <p:embed/>
                    </p:oleObj>
                  </mc:Choice>
                  <mc:Fallback>
                    <p:oleObj name="Equation" r:id="rId27" imgW="164880" imgH="228600" progId="Equation.DSMT4">
                      <p:embed/>
                      <p:pic>
                        <p:nvPicPr>
                          <p:cNvPr id="0" name=""/>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75" y="2951"/>
                            <a:ext cx="16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sp>
          <p:nvSpPr>
            <p:cNvPr id="70700" name="Text Box 198"/>
            <p:cNvSpPr txBox="1">
              <a:spLocks noChangeArrowheads="1"/>
            </p:cNvSpPr>
            <p:nvPr/>
          </p:nvSpPr>
          <p:spPr bwMode="auto">
            <a:xfrm>
              <a:off x="3050" y="3121"/>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e</a:t>
              </a:r>
            </a:p>
          </p:txBody>
        </p:sp>
        <p:graphicFrame>
          <p:nvGraphicFramePr>
            <p:cNvPr id="70662" name="Object 199"/>
            <p:cNvGraphicFramePr>
              <a:graphicFrameLocks noChangeAspect="1"/>
            </p:cNvGraphicFramePr>
            <p:nvPr/>
          </p:nvGraphicFramePr>
          <p:xfrm>
            <a:off x="2615" y="3456"/>
            <a:ext cx="172" cy="205"/>
          </p:xfrm>
          <a:graphic>
            <a:graphicData uri="http://schemas.openxmlformats.org/presentationml/2006/ole">
              <mc:AlternateContent xmlns:mc="http://schemas.openxmlformats.org/markup-compatibility/2006">
                <mc:Choice xmlns:v="urn:schemas-microsoft-com:vml" Requires="v">
                  <p:oleObj spid="_x0000_s117796" name="Equation" r:id="rId29" imgW="203040" imgH="215640" progId="Equation.DSMT4">
                    <p:embed/>
                  </p:oleObj>
                </mc:Choice>
                <mc:Fallback>
                  <p:oleObj name="Equation" r:id="rId29" imgW="203040" imgH="215640" progId="Equation.DSMT4">
                    <p:embed/>
                    <p:pic>
                      <p:nvPicPr>
                        <p:cNvPr id="0" name=""/>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615" y="3456"/>
                          <a:ext cx="17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0663" name="Object 200"/>
            <p:cNvGraphicFramePr>
              <a:graphicFrameLocks noChangeAspect="1"/>
            </p:cNvGraphicFramePr>
            <p:nvPr/>
          </p:nvGraphicFramePr>
          <p:xfrm>
            <a:off x="3410" y="3456"/>
            <a:ext cx="179" cy="203"/>
          </p:xfrm>
          <a:graphic>
            <a:graphicData uri="http://schemas.openxmlformats.org/presentationml/2006/ole">
              <mc:AlternateContent xmlns:mc="http://schemas.openxmlformats.org/markup-compatibility/2006">
                <mc:Choice xmlns:v="urn:schemas-microsoft-com:vml" Requires="v">
                  <p:oleObj spid="_x0000_s117797" name="Equation" r:id="rId31" imgW="215640" imgH="215640" progId="Equation.DSMT4">
                    <p:embed/>
                  </p:oleObj>
                </mc:Choice>
                <mc:Fallback>
                  <p:oleObj name="Equation" r:id="rId31" imgW="215640" imgH="215640" progId="Equation.DSMT4">
                    <p:embed/>
                    <p:pic>
                      <p:nvPicPr>
                        <p:cNvPr id="0" name=""/>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10" y="3456"/>
                          <a:ext cx="179"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sp>
        <p:nvSpPr>
          <p:cNvPr id="191493" name="Text Box 5"/>
          <p:cNvSpPr txBox="1">
            <a:spLocks noChangeArrowheads="1"/>
          </p:cNvSpPr>
          <p:nvPr/>
        </p:nvSpPr>
        <p:spPr bwMode="auto">
          <a:xfrm>
            <a:off x="348342" y="3902523"/>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容抗</a:t>
            </a:r>
          </a:p>
        </p:txBody>
      </p:sp>
      <p:graphicFrame>
        <p:nvGraphicFramePr>
          <p:cNvPr id="191494" name="Object 6"/>
          <p:cNvGraphicFramePr>
            <a:graphicFrameLocks noChangeAspect="1"/>
          </p:cNvGraphicFramePr>
          <p:nvPr>
            <p:extLst/>
          </p:nvPr>
        </p:nvGraphicFramePr>
        <p:xfrm>
          <a:off x="1184955" y="3826323"/>
          <a:ext cx="4116387" cy="617538"/>
        </p:xfrm>
        <a:graphic>
          <a:graphicData uri="http://schemas.openxmlformats.org/presentationml/2006/ole">
            <mc:AlternateContent xmlns:mc="http://schemas.openxmlformats.org/markup-compatibility/2006">
              <mc:Choice xmlns:v="urn:schemas-microsoft-com:vml" Requires="v">
                <p:oleObj spid="_x0000_s117798" name="Equation" r:id="rId33" imgW="2793960" imgH="419040" progId="Equation.DSMT4">
                  <p:embed/>
                </p:oleObj>
              </mc:Choice>
              <mc:Fallback>
                <p:oleObj name="Equation" r:id="rId33" imgW="2793960" imgH="419040" progId="Equation.DSMT4">
                  <p:embed/>
                  <p:pic>
                    <p:nvPicPr>
                      <p:cNvPr id="0" name=""/>
                      <p:cNvPicPr preferRelativeResize="0">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84955" y="3826323"/>
                        <a:ext cx="4116387"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495" name="Text Box 7"/>
          <p:cNvSpPr txBox="1">
            <a:spLocks noChangeArrowheads="1"/>
          </p:cNvSpPr>
          <p:nvPr/>
        </p:nvSpPr>
        <p:spPr bwMode="auto">
          <a:xfrm>
            <a:off x="43542" y="5531298"/>
            <a:ext cx="89154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sz="1800">
                <a:ea typeface="宋体" charset="-122"/>
              </a:rPr>
              <a:t>与串、并联电阻相比，耦合、旁路电容可以忽略，而晶体管容抗却不能忽略。因此，高频段等效电路可只考虑晶体管容抗的影响。</a:t>
            </a:r>
          </a:p>
        </p:txBody>
      </p:sp>
      <p:sp>
        <p:nvSpPr>
          <p:cNvPr id="191496" name="Text Box 8"/>
          <p:cNvSpPr txBox="1">
            <a:spLocks noChangeArrowheads="1"/>
          </p:cNvSpPr>
          <p:nvPr/>
        </p:nvSpPr>
        <p:spPr bwMode="auto">
          <a:xfrm>
            <a:off x="332467" y="4545461"/>
            <a:ext cx="32178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耦合、旁路电容取值为几十</a:t>
            </a:r>
            <a:r>
              <a:rPr kumimoji="1" lang="zh-CN" altLang="en-US" sz="1800">
                <a:ea typeface="宋体" charset="-122"/>
                <a:sym typeface="Symbol" pitchFamily="18" charset="2"/>
              </a:rPr>
              <a:t></a:t>
            </a:r>
            <a:r>
              <a:rPr kumimoji="1" lang="en-US" altLang="zh-CN" sz="1800">
                <a:ea typeface="宋体" charset="-122"/>
                <a:sym typeface="Symbol" pitchFamily="18" charset="2"/>
              </a:rPr>
              <a:t>F</a:t>
            </a:r>
            <a:endParaRPr kumimoji="1" lang="en-US" altLang="zh-CN" sz="1800">
              <a:ea typeface="宋体" charset="-122"/>
            </a:endParaRPr>
          </a:p>
        </p:txBody>
      </p:sp>
      <p:graphicFrame>
        <p:nvGraphicFramePr>
          <p:cNvPr id="191497" name="Object 9"/>
          <p:cNvGraphicFramePr>
            <a:graphicFrameLocks noChangeAspect="1"/>
          </p:cNvGraphicFramePr>
          <p:nvPr>
            <p:extLst/>
          </p:nvPr>
        </p:nvGraphicFramePr>
        <p:xfrm>
          <a:off x="932542" y="4969323"/>
          <a:ext cx="4133850" cy="617538"/>
        </p:xfrm>
        <a:graphic>
          <a:graphicData uri="http://schemas.openxmlformats.org/presentationml/2006/ole">
            <mc:AlternateContent xmlns:mc="http://schemas.openxmlformats.org/markup-compatibility/2006">
              <mc:Choice xmlns:v="urn:schemas-microsoft-com:vml" Requires="v">
                <p:oleObj spid="_x0000_s117799" name="Equation" r:id="rId35" imgW="2806560" imgH="419040" progId="Equation.DSMT4">
                  <p:embed/>
                </p:oleObj>
              </mc:Choice>
              <mc:Fallback>
                <p:oleObj name="Equation" r:id="rId35" imgW="2806560" imgH="419040" progId="Equation.DSMT4">
                  <p:embed/>
                  <p:pic>
                    <p:nvPicPr>
                      <p:cNvPr id="0" name=""/>
                      <p:cNvPicPr preferRelativeResize="0">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32542" y="4969323"/>
                        <a:ext cx="4133850"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1498" name="Text Box 10"/>
          <p:cNvSpPr txBox="1">
            <a:spLocks noChangeArrowheads="1"/>
          </p:cNvSpPr>
          <p:nvPr/>
        </p:nvSpPr>
        <p:spPr bwMode="auto">
          <a:xfrm>
            <a:off x="1253217" y="822773"/>
            <a:ext cx="549275"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latin typeface="楷体_GB2312" pitchFamily="49" charset="-122"/>
              </a:rPr>
              <a:t>高频段等效电路</a:t>
            </a:r>
          </a:p>
        </p:txBody>
      </p:sp>
      <p:grpSp>
        <p:nvGrpSpPr>
          <p:cNvPr id="10" name="Group 97"/>
          <p:cNvGrpSpPr>
            <a:grpSpLocks/>
          </p:cNvGrpSpPr>
          <p:nvPr/>
        </p:nvGrpSpPr>
        <p:grpSpPr bwMode="auto">
          <a:xfrm>
            <a:off x="272142" y="3369123"/>
            <a:ext cx="7927975" cy="403225"/>
            <a:chOff x="192" y="2256"/>
            <a:chExt cx="4994" cy="254"/>
          </a:xfrm>
        </p:grpSpPr>
        <p:sp>
          <p:nvSpPr>
            <p:cNvPr id="70695" name="Text Box 98"/>
            <p:cNvSpPr txBox="1">
              <a:spLocks noChangeArrowheads="1"/>
            </p:cNvSpPr>
            <p:nvPr/>
          </p:nvSpPr>
          <p:spPr bwMode="auto">
            <a:xfrm>
              <a:off x="192" y="2267"/>
              <a:ext cx="4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由于</a:t>
              </a:r>
            </a:p>
          </p:txBody>
        </p:sp>
        <p:graphicFrame>
          <p:nvGraphicFramePr>
            <p:cNvPr id="70660" name="Object 99"/>
            <p:cNvGraphicFramePr>
              <a:graphicFrameLocks noChangeAspect="1"/>
            </p:cNvGraphicFramePr>
            <p:nvPr/>
          </p:nvGraphicFramePr>
          <p:xfrm>
            <a:off x="575" y="2262"/>
            <a:ext cx="200" cy="240"/>
          </p:xfrm>
          <a:graphic>
            <a:graphicData uri="http://schemas.openxmlformats.org/presentationml/2006/ole">
              <mc:AlternateContent xmlns:mc="http://schemas.openxmlformats.org/markup-compatibility/2006">
                <mc:Choice xmlns:v="urn:schemas-microsoft-com:vml" Requires="v">
                  <p:oleObj spid="_x0000_s117800" name="Equation" r:id="rId37" imgW="190440" imgH="228600" progId="Equation.DSMT4">
                    <p:embed/>
                  </p:oleObj>
                </mc:Choice>
                <mc:Fallback>
                  <p:oleObj name="Equation" r:id="rId37" imgW="190440" imgH="228600" progId="Equation.DSMT4">
                    <p:embed/>
                    <p:pic>
                      <p:nvPicPr>
                        <p:cNvPr id="0" name=""/>
                        <p:cNvPicPr preferRelativeResize="0">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75" y="2262"/>
                          <a:ext cx="20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96" name="Text Box 100"/>
            <p:cNvSpPr txBox="1">
              <a:spLocks noChangeArrowheads="1"/>
            </p:cNvSpPr>
            <p:nvPr/>
          </p:nvSpPr>
          <p:spPr bwMode="auto">
            <a:xfrm>
              <a:off x="806" y="2267"/>
              <a:ext cx="14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取值为十几</a:t>
              </a:r>
              <a:r>
                <a:rPr kumimoji="1" lang="en-US" altLang="zh-CN" sz="1800">
                  <a:ea typeface="宋体" charset="-122"/>
                </a:rPr>
                <a:t>~</a:t>
              </a:r>
              <a:r>
                <a:rPr kumimoji="1" lang="zh-CN" altLang="en-US" sz="1800">
                  <a:ea typeface="宋体" charset="-122"/>
                </a:rPr>
                <a:t>几十</a:t>
              </a:r>
              <a:r>
                <a:rPr kumimoji="1" lang="en-US" altLang="zh-CN" sz="1800">
                  <a:ea typeface="宋体" charset="-122"/>
                </a:rPr>
                <a:t>pF</a:t>
              </a:r>
            </a:p>
          </p:txBody>
        </p:sp>
        <p:graphicFrame>
          <p:nvGraphicFramePr>
            <p:cNvPr id="70661" name="Object 101"/>
            <p:cNvGraphicFramePr>
              <a:graphicFrameLocks noChangeAspect="1"/>
            </p:cNvGraphicFramePr>
            <p:nvPr/>
          </p:nvGraphicFramePr>
          <p:xfrm>
            <a:off x="2265" y="2256"/>
            <a:ext cx="200" cy="254"/>
          </p:xfrm>
          <a:graphic>
            <a:graphicData uri="http://schemas.openxmlformats.org/presentationml/2006/ole">
              <mc:AlternateContent xmlns:mc="http://schemas.openxmlformats.org/markup-compatibility/2006">
                <mc:Choice xmlns:v="urn:schemas-microsoft-com:vml" Requires="v">
                  <p:oleObj spid="_x0000_s117801" name="Equation" r:id="rId39" imgW="190440" imgH="241200" progId="Equation.DSMT4">
                    <p:embed/>
                  </p:oleObj>
                </mc:Choice>
                <mc:Fallback>
                  <p:oleObj name="Equation" r:id="rId39" imgW="190440" imgH="241200" progId="Equation.DSMT4">
                    <p:embed/>
                    <p:pic>
                      <p:nvPicPr>
                        <p:cNvPr id="0" name=""/>
                        <p:cNvPicPr preferRelativeResize="0">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265" y="2256"/>
                          <a:ext cx="200"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97" name="Text Box 102"/>
            <p:cNvSpPr txBox="1">
              <a:spLocks noChangeArrowheads="1"/>
            </p:cNvSpPr>
            <p:nvPr/>
          </p:nvSpPr>
          <p:spPr bwMode="auto">
            <a:xfrm>
              <a:off x="2496" y="2267"/>
              <a:ext cx="14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取值为几</a:t>
              </a:r>
              <a:r>
                <a:rPr kumimoji="1" lang="en-US" altLang="zh-CN" sz="1800">
                  <a:ea typeface="宋体" charset="-122"/>
                </a:rPr>
                <a:t>~</a:t>
              </a:r>
              <a:r>
                <a:rPr kumimoji="1" lang="zh-CN" altLang="en-US" sz="1800">
                  <a:ea typeface="宋体" charset="-122"/>
                </a:rPr>
                <a:t>十几</a:t>
              </a:r>
              <a:r>
                <a:rPr kumimoji="1" lang="en-US" altLang="zh-CN" sz="1800">
                  <a:ea typeface="宋体" charset="-122"/>
                </a:rPr>
                <a:t>pF</a:t>
              </a:r>
            </a:p>
          </p:txBody>
        </p:sp>
        <p:sp>
          <p:nvSpPr>
            <p:cNvPr id="70698" name="Text Box 103"/>
            <p:cNvSpPr txBox="1">
              <a:spLocks noChangeArrowheads="1"/>
            </p:cNvSpPr>
            <p:nvPr/>
          </p:nvSpPr>
          <p:spPr bwMode="auto">
            <a:xfrm>
              <a:off x="3734" y="2258"/>
              <a:ext cx="1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在高频段（</a:t>
              </a:r>
              <a:r>
                <a:rPr kumimoji="1" lang="en-US" altLang="zh-CN" sz="1800">
                  <a:ea typeface="宋体" charset="-122"/>
                </a:rPr>
                <a:t>&gt;1MHz</a:t>
              </a:r>
              <a:r>
                <a:rPr kumimoji="1" lang="zh-CN" altLang="en-US" sz="1800">
                  <a:ea typeface="宋体" charset="-122"/>
                </a:rPr>
                <a:t>）</a:t>
              </a:r>
            </a:p>
          </p:txBody>
        </p:sp>
      </p:grpSp>
      <p:grpSp>
        <p:nvGrpSpPr>
          <p:cNvPr id="11" name="Group 104"/>
          <p:cNvGrpSpPr>
            <a:grpSpLocks/>
          </p:cNvGrpSpPr>
          <p:nvPr/>
        </p:nvGrpSpPr>
        <p:grpSpPr bwMode="auto">
          <a:xfrm>
            <a:off x="3329667" y="938661"/>
            <a:ext cx="839788" cy="595312"/>
            <a:chOff x="1301" y="725"/>
            <a:chExt cx="529" cy="375"/>
          </a:xfrm>
        </p:grpSpPr>
        <p:sp>
          <p:nvSpPr>
            <p:cNvPr id="70693" name="Rectangle 105"/>
            <p:cNvSpPr>
              <a:spLocks noChangeArrowheads="1"/>
            </p:cNvSpPr>
            <p:nvPr/>
          </p:nvSpPr>
          <p:spPr bwMode="auto">
            <a:xfrm>
              <a:off x="1333" y="725"/>
              <a:ext cx="395" cy="3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70694" name="Line 106"/>
            <p:cNvSpPr>
              <a:spLocks noChangeShapeType="1"/>
            </p:cNvSpPr>
            <p:nvPr/>
          </p:nvSpPr>
          <p:spPr bwMode="auto">
            <a:xfrm>
              <a:off x="1301" y="782"/>
              <a:ext cx="52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2" name="Group 107"/>
          <p:cNvGrpSpPr>
            <a:grpSpLocks/>
          </p:cNvGrpSpPr>
          <p:nvPr/>
        </p:nvGrpSpPr>
        <p:grpSpPr bwMode="auto">
          <a:xfrm>
            <a:off x="7809592" y="876748"/>
            <a:ext cx="839788" cy="595313"/>
            <a:chOff x="4123" y="686"/>
            <a:chExt cx="529" cy="375"/>
          </a:xfrm>
        </p:grpSpPr>
        <p:sp>
          <p:nvSpPr>
            <p:cNvPr id="70691" name="Rectangle 108"/>
            <p:cNvSpPr>
              <a:spLocks noChangeArrowheads="1"/>
            </p:cNvSpPr>
            <p:nvPr/>
          </p:nvSpPr>
          <p:spPr bwMode="auto">
            <a:xfrm>
              <a:off x="4182" y="686"/>
              <a:ext cx="395" cy="3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70692" name="Line 109"/>
            <p:cNvSpPr>
              <a:spLocks noChangeShapeType="1"/>
            </p:cNvSpPr>
            <p:nvPr/>
          </p:nvSpPr>
          <p:spPr bwMode="auto">
            <a:xfrm>
              <a:off x="4123" y="779"/>
              <a:ext cx="52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3" name="Group 110"/>
          <p:cNvGrpSpPr>
            <a:grpSpLocks/>
          </p:cNvGrpSpPr>
          <p:nvPr/>
        </p:nvGrpSpPr>
        <p:grpSpPr bwMode="auto">
          <a:xfrm>
            <a:off x="5137830" y="2229298"/>
            <a:ext cx="1816100" cy="727075"/>
            <a:chOff x="2440" y="1538"/>
            <a:chExt cx="1144" cy="458"/>
          </a:xfrm>
        </p:grpSpPr>
        <p:sp>
          <p:nvSpPr>
            <p:cNvPr id="70687" name="Rectangle 111"/>
            <p:cNvSpPr>
              <a:spLocks noChangeArrowheads="1"/>
            </p:cNvSpPr>
            <p:nvPr/>
          </p:nvSpPr>
          <p:spPr bwMode="auto">
            <a:xfrm>
              <a:off x="2968" y="1571"/>
              <a:ext cx="616" cy="411"/>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pSp>
          <p:nvGrpSpPr>
            <p:cNvPr id="70688" name="Group 112"/>
            <p:cNvGrpSpPr>
              <a:grpSpLocks/>
            </p:cNvGrpSpPr>
            <p:nvPr/>
          </p:nvGrpSpPr>
          <p:grpSpPr bwMode="auto">
            <a:xfrm>
              <a:off x="2440" y="1538"/>
              <a:ext cx="528" cy="458"/>
              <a:chOff x="2440" y="1538"/>
              <a:chExt cx="528" cy="458"/>
            </a:xfrm>
          </p:grpSpPr>
          <p:sp>
            <p:nvSpPr>
              <p:cNvPr id="70689" name="Rectangle 113"/>
              <p:cNvSpPr>
                <a:spLocks noChangeArrowheads="1"/>
              </p:cNvSpPr>
              <p:nvPr/>
            </p:nvSpPr>
            <p:spPr bwMode="auto">
              <a:xfrm>
                <a:off x="2440" y="1580"/>
                <a:ext cx="528" cy="30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70690" name="Line 114"/>
              <p:cNvSpPr>
                <a:spLocks noChangeShapeType="1"/>
              </p:cNvSpPr>
              <p:nvPr/>
            </p:nvSpPr>
            <p:spPr bwMode="auto">
              <a:xfrm>
                <a:off x="2727" y="1538"/>
                <a:ext cx="0" cy="4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Tree>
    <p:extLst>
      <p:ext uri="{BB962C8B-B14F-4D97-AF65-F5344CB8AC3E}">
        <p14:creationId xmlns:p14="http://schemas.microsoft.com/office/powerpoint/2010/main" val="310405977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1498"/>
                                        </p:tgtEl>
                                        <p:attrNameLst>
                                          <p:attrName>style.visibility</p:attrName>
                                        </p:attrNameLst>
                                      </p:cBhvr>
                                      <p:to>
                                        <p:strVal val="visible"/>
                                      </p:to>
                                    </p:set>
                                    <p:animEffect transition="in" filter="wipe(up)">
                                      <p:cBhvr>
                                        <p:cTn id="7" dur="500"/>
                                        <p:tgtEl>
                                          <p:spTgt spid="191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191493"/>
                                        </p:tgtEl>
                                        <p:attrNameLst>
                                          <p:attrName>style.visibility</p:attrName>
                                        </p:attrNameLst>
                                      </p:cBhvr>
                                      <p:to>
                                        <p:strVal val="visible"/>
                                      </p:to>
                                    </p:set>
                                    <p:animEffect transition="in" filter="wipe(left)">
                                      <p:cBhvr>
                                        <p:cTn id="22" dur="75"/>
                                        <p:tgtEl>
                                          <p:spTgt spid="191493"/>
                                        </p:tgtEl>
                                      </p:cBhvr>
                                    </p:animEffect>
                                  </p:childTnLst>
                                </p:cTn>
                              </p:par>
                            </p:childTnLst>
                          </p:cTn>
                        </p:par>
                        <p:par>
                          <p:cTn id="23" fill="hold" nodeType="afterGroup">
                            <p:stCondLst>
                              <p:cond delay="150"/>
                            </p:stCondLst>
                            <p:childTnLst>
                              <p:par>
                                <p:cTn id="24" presetID="22" presetClass="entr" presetSubtype="8" fill="hold" nodeType="afterEffect">
                                  <p:stCondLst>
                                    <p:cond delay="0"/>
                                  </p:stCondLst>
                                  <p:childTnLst>
                                    <p:set>
                                      <p:cBhvr>
                                        <p:cTn id="25" dur="1" fill="hold">
                                          <p:stCondLst>
                                            <p:cond delay="0"/>
                                          </p:stCondLst>
                                        </p:cTn>
                                        <p:tgtEl>
                                          <p:spTgt spid="191494"/>
                                        </p:tgtEl>
                                        <p:attrNameLst>
                                          <p:attrName>style.visibility</p:attrName>
                                        </p:attrNameLst>
                                      </p:cBhvr>
                                      <p:to>
                                        <p:strVal val="visible"/>
                                      </p:to>
                                    </p:set>
                                    <p:animEffect transition="in" filter="wipe(left)">
                                      <p:cBhvr>
                                        <p:cTn id="26" dur="500"/>
                                        <p:tgtEl>
                                          <p:spTgt spid="19149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iterate type="lt">
                                    <p:tmPct val="100000"/>
                                  </p:iterate>
                                  <p:childTnLst>
                                    <p:set>
                                      <p:cBhvr>
                                        <p:cTn id="30" dur="1" fill="hold">
                                          <p:stCondLst>
                                            <p:cond delay="0"/>
                                          </p:stCondLst>
                                        </p:cTn>
                                        <p:tgtEl>
                                          <p:spTgt spid="191496"/>
                                        </p:tgtEl>
                                        <p:attrNameLst>
                                          <p:attrName>style.visibility</p:attrName>
                                        </p:attrNameLst>
                                      </p:cBhvr>
                                      <p:to>
                                        <p:strVal val="visible"/>
                                      </p:to>
                                    </p:set>
                                    <p:animEffect transition="in" filter="wipe(left)">
                                      <p:cBhvr>
                                        <p:cTn id="31" dur="75"/>
                                        <p:tgtEl>
                                          <p:spTgt spid="191496"/>
                                        </p:tgtEl>
                                      </p:cBhvr>
                                    </p:animEffect>
                                  </p:childTnLst>
                                </p:cTn>
                              </p:par>
                            </p:childTnLst>
                          </p:cTn>
                        </p:par>
                        <p:par>
                          <p:cTn id="32" fill="hold" nodeType="afterGroup">
                            <p:stCondLst>
                              <p:cond delay="1050"/>
                            </p:stCondLst>
                            <p:childTnLst>
                              <p:par>
                                <p:cTn id="33" presetID="22" presetClass="entr" presetSubtype="8" fill="hold" nodeType="afterEffect">
                                  <p:stCondLst>
                                    <p:cond delay="0"/>
                                  </p:stCondLst>
                                  <p:childTnLst>
                                    <p:set>
                                      <p:cBhvr>
                                        <p:cTn id="34" dur="1" fill="hold">
                                          <p:stCondLst>
                                            <p:cond delay="0"/>
                                          </p:stCondLst>
                                        </p:cTn>
                                        <p:tgtEl>
                                          <p:spTgt spid="191497"/>
                                        </p:tgtEl>
                                        <p:attrNameLst>
                                          <p:attrName>style.visibility</p:attrName>
                                        </p:attrNameLst>
                                      </p:cBhvr>
                                      <p:to>
                                        <p:strVal val="visible"/>
                                      </p:to>
                                    </p:set>
                                    <p:animEffect transition="in" filter="wipe(left)">
                                      <p:cBhvr>
                                        <p:cTn id="35" dur="500"/>
                                        <p:tgtEl>
                                          <p:spTgt spid="19149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iterate type="lt">
                                    <p:tmPct val="100000"/>
                                  </p:iterate>
                                  <p:childTnLst>
                                    <p:set>
                                      <p:cBhvr>
                                        <p:cTn id="39" dur="1" fill="hold">
                                          <p:stCondLst>
                                            <p:cond delay="0"/>
                                          </p:stCondLst>
                                        </p:cTn>
                                        <p:tgtEl>
                                          <p:spTgt spid="191495"/>
                                        </p:tgtEl>
                                        <p:attrNameLst>
                                          <p:attrName>style.visibility</p:attrName>
                                        </p:attrNameLst>
                                      </p:cBhvr>
                                      <p:to>
                                        <p:strVal val="visible"/>
                                      </p:to>
                                    </p:set>
                                    <p:animEffect transition="in" filter="wipe(left)">
                                      <p:cBhvr>
                                        <p:cTn id="40" dur="75"/>
                                        <p:tgtEl>
                                          <p:spTgt spid="19149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slide(fromRight)">
                                      <p:cBhvr>
                                        <p:cTn id="45" dur="500"/>
                                        <p:tgtEl>
                                          <p:spTgt spid="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slide(fromRight)">
                                      <p:cBhvr>
                                        <p:cTn id="50" dur="500"/>
                                        <p:tgtEl>
                                          <p:spTgt spid="1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2"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lide(fromRigh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3" grpId="0" autoUpdateAnimBg="0"/>
      <p:bldP spid="191495" grpId="0" autoUpdateAnimBg="0"/>
      <p:bldP spid="191496" grpId="0" autoUpdateAnimBg="0"/>
      <p:bldP spid="19149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6" name="Rectangle 2"/>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10</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4" name="灯片编号占位符 3"/>
          <p:cNvSpPr>
            <a:spLocks noGrp="1"/>
          </p:cNvSpPr>
          <p:nvPr>
            <p:ph type="sldNum" sz="quarter" idx="10"/>
          </p:nvPr>
        </p:nvSpPr>
        <p:spPr/>
        <p:txBody>
          <a:bodyPr/>
          <a:lstStyle/>
          <a:p>
            <a:pPr>
              <a:defRPr/>
            </a:pPr>
            <a:fld id="{E4DCDFD6-397A-4776-9F04-AECACB83C822}" type="slidenum">
              <a:rPr lang="zh-CN" altLang="en-US" smtClean="0"/>
              <a:pPr>
                <a:defRPr/>
              </a:pPr>
              <a:t>121</a:t>
            </a:fld>
            <a:endParaRPr lang="zh-CN" altLang="en-US"/>
          </a:p>
        </p:txBody>
      </p:sp>
      <p:sp>
        <p:nvSpPr>
          <p:cNvPr id="71697" name="Rectangle 3"/>
          <p:cNvSpPr>
            <a:spLocks noGrp="1" noChangeArrowheads="1"/>
          </p:cNvSpPr>
          <p:nvPr>
            <p:ph sz="quarter" idx="11"/>
          </p:nvPr>
        </p:nvSpPr>
        <p:spPr/>
        <p:txBody>
          <a:bodyPr>
            <a:spAutoFit/>
          </a:bodyPr>
          <a:lstStyle/>
          <a:p>
            <a:pPr eaLnBrk="1" hangingPunct="1"/>
            <a:r>
              <a:rPr lang="zh-CN" altLang="en-US" smtClean="0">
                <a:ea typeface="宋体" charset="-122"/>
              </a:rPr>
              <a:t>频率特性的近似计算</a:t>
            </a:r>
          </a:p>
        </p:txBody>
      </p:sp>
      <p:grpSp>
        <p:nvGrpSpPr>
          <p:cNvPr id="2" name="Group 107"/>
          <p:cNvGrpSpPr>
            <a:grpSpLocks/>
          </p:cNvGrpSpPr>
          <p:nvPr/>
        </p:nvGrpSpPr>
        <p:grpSpPr bwMode="auto">
          <a:xfrm>
            <a:off x="347663" y="3943350"/>
            <a:ext cx="8683625" cy="842963"/>
            <a:chOff x="219" y="2484"/>
            <a:chExt cx="5470" cy="531"/>
          </a:xfrm>
        </p:grpSpPr>
        <p:sp>
          <p:nvSpPr>
            <p:cNvPr id="71756" name="Text Box 5"/>
            <p:cNvSpPr txBox="1">
              <a:spLocks noChangeArrowheads="1"/>
            </p:cNvSpPr>
            <p:nvPr/>
          </p:nvSpPr>
          <p:spPr bwMode="auto">
            <a:xfrm>
              <a:off x="219" y="2589"/>
              <a:ext cx="54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由于存在多个影响电容，如果直接进行计算（求传递函数       ）</a:t>
              </a:r>
            </a:p>
          </p:txBody>
        </p:sp>
        <p:graphicFrame>
          <p:nvGraphicFramePr>
            <p:cNvPr id="71695" name="Object 6"/>
            <p:cNvGraphicFramePr>
              <a:graphicFrameLocks noChangeAspect="1"/>
            </p:cNvGraphicFramePr>
            <p:nvPr/>
          </p:nvGraphicFramePr>
          <p:xfrm>
            <a:off x="5150" y="2484"/>
            <a:ext cx="279" cy="531"/>
          </p:xfrm>
          <a:graphic>
            <a:graphicData uri="http://schemas.openxmlformats.org/presentationml/2006/ole">
              <mc:AlternateContent xmlns:mc="http://schemas.openxmlformats.org/markup-compatibility/2006">
                <mc:Choice xmlns:v="urn:schemas-microsoft-com:vml" Requires="v">
                  <p:oleObj spid="_x0000_s85764" name="Equation" r:id="rId3" imgW="241200" imgH="457200" progId="Equation.DSMT4">
                    <p:embed/>
                  </p:oleObj>
                </mc:Choice>
                <mc:Fallback>
                  <p:oleObj name="Equation" r:id="rId3" imgW="2412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 y="2484"/>
                          <a:ext cx="279" cy="5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3543" name="Text Box 7"/>
          <p:cNvSpPr txBox="1">
            <a:spLocks noChangeArrowheads="1"/>
          </p:cNvSpPr>
          <p:nvPr/>
        </p:nvSpPr>
        <p:spPr bwMode="auto">
          <a:xfrm>
            <a:off x="381000" y="5264150"/>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采用近似分析的方法，分别计算每个电容（一阶电路）的影响。</a:t>
            </a:r>
          </a:p>
        </p:txBody>
      </p:sp>
      <p:sp>
        <p:nvSpPr>
          <p:cNvPr id="193544" name="Text Box 8"/>
          <p:cNvSpPr txBox="1">
            <a:spLocks noChangeArrowheads="1"/>
          </p:cNvSpPr>
          <p:nvPr/>
        </p:nvSpPr>
        <p:spPr bwMode="auto">
          <a:xfrm>
            <a:off x="485775" y="1644650"/>
            <a:ext cx="171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1. </a:t>
            </a:r>
            <a:r>
              <a:rPr kumimoji="1" lang="zh-CN" altLang="en-US"/>
              <a:t>低频特性</a:t>
            </a:r>
          </a:p>
        </p:txBody>
      </p:sp>
      <p:grpSp>
        <p:nvGrpSpPr>
          <p:cNvPr id="3" name="Group 105"/>
          <p:cNvGrpSpPr>
            <a:grpSpLocks/>
          </p:cNvGrpSpPr>
          <p:nvPr/>
        </p:nvGrpSpPr>
        <p:grpSpPr bwMode="auto">
          <a:xfrm>
            <a:off x="2593975" y="1620838"/>
            <a:ext cx="6330950" cy="2236787"/>
            <a:chOff x="1077" y="1299"/>
            <a:chExt cx="3988" cy="1409"/>
          </a:xfrm>
        </p:grpSpPr>
        <p:sp>
          <p:nvSpPr>
            <p:cNvPr id="71703" name="Rectangle 16"/>
            <p:cNvSpPr>
              <a:spLocks noChangeArrowheads="1"/>
            </p:cNvSpPr>
            <p:nvPr/>
          </p:nvSpPr>
          <p:spPr bwMode="auto">
            <a:xfrm>
              <a:off x="2198" y="1344"/>
              <a:ext cx="178" cy="56"/>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1704" name="Rectangle 17"/>
            <p:cNvSpPr>
              <a:spLocks noChangeArrowheads="1"/>
            </p:cNvSpPr>
            <p:nvPr/>
          </p:nvSpPr>
          <p:spPr bwMode="auto">
            <a:xfrm rot="5400000">
              <a:off x="2463" y="1690"/>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1705" name="Rectangle 18"/>
            <p:cNvSpPr>
              <a:spLocks noChangeArrowheads="1"/>
            </p:cNvSpPr>
            <p:nvPr/>
          </p:nvSpPr>
          <p:spPr bwMode="auto">
            <a:xfrm rot="5400000">
              <a:off x="3765" y="1692"/>
              <a:ext cx="158" cy="62"/>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1706" name="Line 25"/>
            <p:cNvSpPr>
              <a:spLocks noChangeShapeType="1"/>
            </p:cNvSpPr>
            <p:nvPr/>
          </p:nvSpPr>
          <p:spPr bwMode="auto">
            <a:xfrm>
              <a:off x="1610" y="1369"/>
              <a:ext cx="5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07" name="Line 26"/>
            <p:cNvSpPr>
              <a:spLocks noChangeShapeType="1"/>
            </p:cNvSpPr>
            <p:nvPr/>
          </p:nvSpPr>
          <p:spPr bwMode="auto">
            <a:xfrm>
              <a:off x="2381" y="1369"/>
              <a:ext cx="15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08" name="Line 27"/>
            <p:cNvSpPr>
              <a:spLocks noChangeShapeType="1"/>
            </p:cNvSpPr>
            <p:nvPr/>
          </p:nvSpPr>
          <p:spPr bwMode="auto">
            <a:xfrm>
              <a:off x="2542" y="1369"/>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09" name="Line 29"/>
            <p:cNvSpPr>
              <a:spLocks noChangeShapeType="1"/>
            </p:cNvSpPr>
            <p:nvPr/>
          </p:nvSpPr>
          <p:spPr bwMode="auto">
            <a:xfrm flipV="1">
              <a:off x="2542" y="1802"/>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10" name="Oval 31"/>
            <p:cNvSpPr>
              <a:spLocks noChangeAspect="1" noChangeArrowheads="1"/>
            </p:cNvSpPr>
            <p:nvPr/>
          </p:nvSpPr>
          <p:spPr bwMode="auto">
            <a:xfrm>
              <a:off x="2531" y="1359"/>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1711" name="Oval 32"/>
            <p:cNvSpPr>
              <a:spLocks noChangeAspect="1" noChangeArrowheads="1"/>
            </p:cNvSpPr>
            <p:nvPr/>
          </p:nvSpPr>
          <p:spPr bwMode="auto">
            <a:xfrm>
              <a:off x="2769" y="2108"/>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1712" name="AutoShape 34"/>
            <p:cNvSpPr>
              <a:spLocks noChangeArrowheads="1"/>
            </p:cNvSpPr>
            <p:nvPr/>
          </p:nvSpPr>
          <p:spPr bwMode="auto">
            <a:xfrm>
              <a:off x="3213" y="1640"/>
              <a:ext cx="89" cy="197"/>
            </a:xfrm>
            <a:prstGeom prst="flowChartDecision">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1713" name="Line 35"/>
            <p:cNvSpPr>
              <a:spLocks noChangeShapeType="1"/>
            </p:cNvSpPr>
            <p:nvPr/>
          </p:nvSpPr>
          <p:spPr bwMode="auto">
            <a:xfrm>
              <a:off x="3213" y="1739"/>
              <a:ext cx="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14" name="Line 36"/>
            <p:cNvSpPr>
              <a:spLocks noChangeShapeType="1"/>
            </p:cNvSpPr>
            <p:nvPr/>
          </p:nvSpPr>
          <p:spPr bwMode="auto">
            <a:xfrm>
              <a:off x="3258" y="1369"/>
              <a:ext cx="7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15" name="Line 37"/>
            <p:cNvSpPr>
              <a:spLocks noChangeShapeType="1"/>
            </p:cNvSpPr>
            <p:nvPr/>
          </p:nvSpPr>
          <p:spPr bwMode="auto">
            <a:xfrm>
              <a:off x="3258" y="1369"/>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16" name="Line 38"/>
            <p:cNvSpPr>
              <a:spLocks noChangeShapeType="1"/>
            </p:cNvSpPr>
            <p:nvPr/>
          </p:nvSpPr>
          <p:spPr bwMode="auto">
            <a:xfrm flipV="1">
              <a:off x="3258" y="1842"/>
              <a:ext cx="0" cy="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17" name="Line 39"/>
            <p:cNvSpPr>
              <a:spLocks noChangeShapeType="1"/>
            </p:cNvSpPr>
            <p:nvPr/>
          </p:nvSpPr>
          <p:spPr bwMode="auto">
            <a:xfrm>
              <a:off x="3845" y="1369"/>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18" name="Line 40"/>
            <p:cNvSpPr>
              <a:spLocks noChangeShapeType="1"/>
            </p:cNvSpPr>
            <p:nvPr/>
          </p:nvSpPr>
          <p:spPr bwMode="auto">
            <a:xfrm flipV="1">
              <a:off x="3845" y="1802"/>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19" name="Oval 41"/>
            <p:cNvSpPr>
              <a:spLocks noChangeAspect="1" noChangeArrowheads="1"/>
            </p:cNvSpPr>
            <p:nvPr/>
          </p:nvSpPr>
          <p:spPr bwMode="auto">
            <a:xfrm>
              <a:off x="3575" y="1359"/>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1720" name="Oval 42"/>
            <p:cNvSpPr>
              <a:spLocks noChangeAspect="1" noChangeArrowheads="1"/>
            </p:cNvSpPr>
            <p:nvPr/>
          </p:nvSpPr>
          <p:spPr bwMode="auto">
            <a:xfrm>
              <a:off x="3247" y="2108"/>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1721" name="Oval 43"/>
            <p:cNvSpPr>
              <a:spLocks noChangeAspect="1" noChangeArrowheads="1"/>
            </p:cNvSpPr>
            <p:nvPr/>
          </p:nvSpPr>
          <p:spPr bwMode="auto">
            <a:xfrm>
              <a:off x="3834" y="1359"/>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1722" name="Line 44"/>
            <p:cNvSpPr>
              <a:spLocks noChangeShapeType="1"/>
            </p:cNvSpPr>
            <p:nvPr/>
          </p:nvSpPr>
          <p:spPr bwMode="auto">
            <a:xfrm>
              <a:off x="3341" y="1645"/>
              <a:ext cx="0" cy="236"/>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71682" name="Object 46"/>
            <p:cNvGraphicFramePr>
              <a:graphicFrameLocks noChangeAspect="1"/>
            </p:cNvGraphicFramePr>
            <p:nvPr/>
          </p:nvGraphicFramePr>
          <p:xfrm>
            <a:off x="2168" y="1386"/>
            <a:ext cx="320" cy="320"/>
          </p:xfrm>
          <a:graphic>
            <a:graphicData uri="http://schemas.openxmlformats.org/presentationml/2006/ole">
              <mc:AlternateContent xmlns:mc="http://schemas.openxmlformats.org/markup-compatibility/2006">
                <mc:Choice xmlns:v="urn:schemas-microsoft-com:vml" Requires="v">
                  <p:oleObj spid="_x0000_s85765" name="Equation" r:id="rId5" imgW="203040" imgH="228600" progId="Equation.DSMT4">
                    <p:embed/>
                  </p:oleObj>
                </mc:Choice>
                <mc:Fallback>
                  <p:oleObj name="Equation" r:id="rId5" imgW="2030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8" y="1386"/>
                          <a:ext cx="3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1683" name="Object 47"/>
            <p:cNvGraphicFramePr>
              <a:graphicFrameLocks noChangeAspect="1"/>
            </p:cNvGraphicFramePr>
            <p:nvPr/>
          </p:nvGraphicFramePr>
          <p:xfrm>
            <a:off x="2215" y="1624"/>
            <a:ext cx="293" cy="312"/>
          </p:xfrm>
          <a:graphic>
            <a:graphicData uri="http://schemas.openxmlformats.org/presentationml/2006/ole">
              <mc:AlternateContent xmlns:mc="http://schemas.openxmlformats.org/markup-compatibility/2006">
                <mc:Choice xmlns:v="urn:schemas-microsoft-com:vml" Requires="v">
                  <p:oleObj spid="_x0000_s85766" name="Equation" r:id="rId7" imgW="190440" imgH="228600" progId="Equation.DSMT4">
                    <p:embed/>
                  </p:oleObj>
                </mc:Choice>
                <mc:Fallback>
                  <p:oleObj name="Equation" r:id="rId7" imgW="19044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5" y="1624"/>
                          <a:ext cx="29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1684" name="Object 48"/>
            <p:cNvGraphicFramePr>
              <a:graphicFrameLocks noChangeAspect="1"/>
            </p:cNvGraphicFramePr>
            <p:nvPr/>
          </p:nvGraphicFramePr>
          <p:xfrm>
            <a:off x="3533" y="1606"/>
            <a:ext cx="256" cy="293"/>
          </p:xfrm>
          <a:graphic>
            <a:graphicData uri="http://schemas.openxmlformats.org/presentationml/2006/ole">
              <mc:AlternateContent xmlns:mc="http://schemas.openxmlformats.org/markup-compatibility/2006">
                <mc:Choice xmlns:v="urn:schemas-microsoft-com:vml" Requires="v">
                  <p:oleObj spid="_x0000_s85767" name="Equation" r:id="rId9" imgW="177480" imgH="228600" progId="Equation.DSMT4">
                    <p:embed/>
                  </p:oleObj>
                </mc:Choice>
                <mc:Fallback>
                  <p:oleObj name="Equation" r:id="rId9" imgW="17748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3" y="1606"/>
                          <a:ext cx="256"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1685" name="Object 50"/>
            <p:cNvGraphicFramePr>
              <a:graphicFrameLocks noChangeAspect="1"/>
            </p:cNvGraphicFramePr>
            <p:nvPr/>
          </p:nvGraphicFramePr>
          <p:xfrm>
            <a:off x="2692" y="1536"/>
            <a:ext cx="530" cy="273"/>
          </p:xfrm>
          <a:graphic>
            <a:graphicData uri="http://schemas.openxmlformats.org/presentationml/2006/ole">
              <mc:AlternateContent xmlns:mc="http://schemas.openxmlformats.org/markup-compatibility/2006">
                <mc:Choice xmlns:v="urn:schemas-microsoft-com:vml" Requires="v">
                  <p:oleObj spid="_x0000_s85768" name="Equation" r:id="rId11" imgW="393480" imgH="228600" progId="Equation.DSMT4">
                    <p:embed/>
                  </p:oleObj>
                </mc:Choice>
                <mc:Fallback>
                  <p:oleObj name="Equation" r:id="rId11" imgW="3934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92" y="1536"/>
                          <a:ext cx="53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71723" name="Oval 54"/>
            <p:cNvSpPr>
              <a:spLocks noChangeAspect="1" noChangeArrowheads="1"/>
            </p:cNvSpPr>
            <p:nvPr/>
          </p:nvSpPr>
          <p:spPr bwMode="auto">
            <a:xfrm>
              <a:off x="3569" y="2103"/>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1724" name="Line 55"/>
            <p:cNvSpPr>
              <a:spLocks noChangeShapeType="1"/>
            </p:cNvSpPr>
            <p:nvPr/>
          </p:nvSpPr>
          <p:spPr bwMode="auto">
            <a:xfrm>
              <a:off x="2542" y="2117"/>
              <a:ext cx="1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1725" name="Rectangle 56"/>
            <p:cNvSpPr>
              <a:spLocks noChangeArrowheads="1"/>
            </p:cNvSpPr>
            <p:nvPr/>
          </p:nvSpPr>
          <p:spPr bwMode="auto">
            <a:xfrm rot="5400000">
              <a:off x="1883" y="1851"/>
              <a:ext cx="159" cy="62"/>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1726" name="Rectangle 57"/>
            <p:cNvSpPr>
              <a:spLocks noChangeArrowheads="1"/>
            </p:cNvSpPr>
            <p:nvPr/>
          </p:nvSpPr>
          <p:spPr bwMode="auto">
            <a:xfrm rot="5400000">
              <a:off x="4115" y="1692"/>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1727" name="Rectangle 58"/>
            <p:cNvSpPr>
              <a:spLocks noChangeArrowheads="1"/>
            </p:cNvSpPr>
            <p:nvPr/>
          </p:nvSpPr>
          <p:spPr bwMode="auto">
            <a:xfrm rot="5400000">
              <a:off x="4637" y="1692"/>
              <a:ext cx="158" cy="63"/>
            </a:xfrm>
            <a:prstGeom prst="rect">
              <a:avLst/>
            </a:prstGeom>
            <a:solidFill>
              <a:srgbClr val="EAEAEA"/>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1728" name="Line 60"/>
            <p:cNvSpPr>
              <a:spLocks noChangeShapeType="1"/>
            </p:cNvSpPr>
            <p:nvPr/>
          </p:nvSpPr>
          <p:spPr bwMode="auto">
            <a:xfrm rot="5400000">
              <a:off x="4387" y="1379"/>
              <a:ext cx="1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29" name="Line 61"/>
            <p:cNvSpPr>
              <a:spLocks noChangeShapeType="1"/>
            </p:cNvSpPr>
            <p:nvPr/>
          </p:nvSpPr>
          <p:spPr bwMode="auto">
            <a:xfrm rot="5400000">
              <a:off x="4348" y="1379"/>
              <a:ext cx="1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30" name="Line 63"/>
            <p:cNvSpPr>
              <a:spLocks noChangeShapeType="1"/>
            </p:cNvSpPr>
            <p:nvPr/>
          </p:nvSpPr>
          <p:spPr bwMode="auto">
            <a:xfrm rot="5400000">
              <a:off x="1546" y="1369"/>
              <a:ext cx="1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31" name="Line 64"/>
            <p:cNvSpPr>
              <a:spLocks noChangeShapeType="1"/>
            </p:cNvSpPr>
            <p:nvPr/>
          </p:nvSpPr>
          <p:spPr bwMode="auto">
            <a:xfrm rot="5400000">
              <a:off x="1507" y="1369"/>
              <a:ext cx="1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32" name="Line 66"/>
            <p:cNvSpPr>
              <a:spLocks noChangeShapeType="1"/>
            </p:cNvSpPr>
            <p:nvPr/>
          </p:nvSpPr>
          <p:spPr bwMode="auto">
            <a:xfrm>
              <a:off x="3208" y="2354"/>
              <a:ext cx="13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33" name="Line 67"/>
            <p:cNvSpPr>
              <a:spLocks noChangeShapeType="1"/>
            </p:cNvSpPr>
            <p:nvPr/>
          </p:nvSpPr>
          <p:spPr bwMode="auto">
            <a:xfrm>
              <a:off x="3208" y="2388"/>
              <a:ext cx="13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34" name="Rectangle 68"/>
            <p:cNvSpPr>
              <a:spLocks noChangeArrowheads="1"/>
            </p:cNvSpPr>
            <p:nvPr/>
          </p:nvSpPr>
          <p:spPr bwMode="auto">
            <a:xfrm rot="5400000">
              <a:off x="2717" y="2322"/>
              <a:ext cx="158" cy="63"/>
            </a:xfrm>
            <a:prstGeom prst="rect">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1735" name="Freeform 69"/>
            <p:cNvSpPr>
              <a:spLocks/>
            </p:cNvSpPr>
            <p:nvPr/>
          </p:nvSpPr>
          <p:spPr bwMode="auto">
            <a:xfrm>
              <a:off x="1077" y="1802"/>
              <a:ext cx="3640" cy="788"/>
            </a:xfrm>
            <a:custGeom>
              <a:avLst/>
              <a:gdLst>
                <a:gd name="T0" fmla="*/ 3366 w 3936"/>
                <a:gd name="T1" fmla="*/ 0 h 960"/>
                <a:gd name="T2" fmla="*/ 3366 w 3936"/>
                <a:gd name="T3" fmla="*/ 647 h 960"/>
                <a:gd name="T4" fmla="*/ 0 w 3936"/>
                <a:gd name="T5" fmla="*/ 647 h 960"/>
                <a:gd name="T6" fmla="*/ 0 60000 65536"/>
                <a:gd name="T7" fmla="*/ 0 60000 65536"/>
                <a:gd name="T8" fmla="*/ 0 60000 65536"/>
                <a:gd name="T9" fmla="*/ 0 w 3936"/>
                <a:gd name="T10" fmla="*/ 0 h 960"/>
                <a:gd name="T11" fmla="*/ 3936 w 3936"/>
                <a:gd name="T12" fmla="*/ 960 h 960"/>
              </a:gdLst>
              <a:ahLst/>
              <a:cxnLst>
                <a:cxn ang="T6">
                  <a:pos x="T0" y="T1"/>
                </a:cxn>
                <a:cxn ang="T7">
                  <a:pos x="T2" y="T3"/>
                </a:cxn>
                <a:cxn ang="T8">
                  <a:pos x="T4" y="T5"/>
                </a:cxn>
              </a:cxnLst>
              <a:rect l="T9" t="T10" r="T11" b="T12"/>
              <a:pathLst>
                <a:path w="3936" h="960">
                  <a:moveTo>
                    <a:pt x="3936" y="0"/>
                  </a:moveTo>
                  <a:lnTo>
                    <a:pt x="3936" y="960"/>
                  </a:lnTo>
                  <a:lnTo>
                    <a:pt x="0" y="9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71736" name="Line 70"/>
            <p:cNvSpPr>
              <a:spLocks noChangeShapeType="1"/>
            </p:cNvSpPr>
            <p:nvPr/>
          </p:nvSpPr>
          <p:spPr bwMode="auto">
            <a:xfrm flipV="1">
              <a:off x="1965" y="1369"/>
              <a:ext cx="0" cy="4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1737" name="Line 71"/>
            <p:cNvSpPr>
              <a:spLocks noChangeShapeType="1"/>
            </p:cNvSpPr>
            <p:nvPr/>
          </p:nvSpPr>
          <p:spPr bwMode="auto">
            <a:xfrm>
              <a:off x="1965" y="1960"/>
              <a:ext cx="0" cy="6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1738" name="Line 72"/>
            <p:cNvSpPr>
              <a:spLocks noChangeShapeType="1"/>
            </p:cNvSpPr>
            <p:nvPr/>
          </p:nvSpPr>
          <p:spPr bwMode="auto">
            <a:xfrm flipH="1">
              <a:off x="1155" y="1369"/>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1739" name="Line 73"/>
            <p:cNvSpPr>
              <a:spLocks noChangeShapeType="1"/>
            </p:cNvSpPr>
            <p:nvPr/>
          </p:nvSpPr>
          <p:spPr bwMode="auto">
            <a:xfrm>
              <a:off x="4007" y="1369"/>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1740" name="Freeform 74"/>
            <p:cNvSpPr>
              <a:spLocks/>
            </p:cNvSpPr>
            <p:nvPr/>
          </p:nvSpPr>
          <p:spPr bwMode="auto">
            <a:xfrm>
              <a:off x="4451" y="1369"/>
              <a:ext cx="266" cy="276"/>
            </a:xfrm>
            <a:custGeom>
              <a:avLst/>
              <a:gdLst>
                <a:gd name="T0" fmla="*/ 0 w 288"/>
                <a:gd name="T1" fmla="*/ 0 h 336"/>
                <a:gd name="T2" fmla="*/ 246 w 288"/>
                <a:gd name="T3" fmla="*/ 0 h 336"/>
                <a:gd name="T4" fmla="*/ 246 w 288"/>
                <a:gd name="T5" fmla="*/ 227 h 336"/>
                <a:gd name="T6" fmla="*/ 0 60000 65536"/>
                <a:gd name="T7" fmla="*/ 0 60000 65536"/>
                <a:gd name="T8" fmla="*/ 0 60000 65536"/>
                <a:gd name="T9" fmla="*/ 0 w 288"/>
                <a:gd name="T10" fmla="*/ 0 h 336"/>
                <a:gd name="T11" fmla="*/ 288 w 288"/>
                <a:gd name="T12" fmla="*/ 336 h 336"/>
              </a:gdLst>
              <a:ahLst/>
              <a:cxnLst>
                <a:cxn ang="T6">
                  <a:pos x="T0" y="T1"/>
                </a:cxn>
                <a:cxn ang="T7">
                  <a:pos x="T2" y="T3"/>
                </a:cxn>
                <a:cxn ang="T8">
                  <a:pos x="T4" y="T5"/>
                </a:cxn>
              </a:cxnLst>
              <a:rect l="T9" t="T10" r="T11" b="T12"/>
              <a:pathLst>
                <a:path w="288" h="336">
                  <a:moveTo>
                    <a:pt x="0" y="0"/>
                  </a:moveTo>
                  <a:lnTo>
                    <a:pt x="288" y="0"/>
                  </a:lnTo>
                  <a:lnTo>
                    <a:pt x="288" y="336"/>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71741" name="Line 75"/>
            <p:cNvSpPr>
              <a:spLocks noChangeShapeType="1"/>
            </p:cNvSpPr>
            <p:nvPr/>
          </p:nvSpPr>
          <p:spPr bwMode="auto">
            <a:xfrm>
              <a:off x="4184" y="1369"/>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1742" name="Line 76"/>
            <p:cNvSpPr>
              <a:spLocks noChangeShapeType="1"/>
            </p:cNvSpPr>
            <p:nvPr/>
          </p:nvSpPr>
          <p:spPr bwMode="auto">
            <a:xfrm>
              <a:off x="4195" y="1802"/>
              <a:ext cx="0" cy="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1743" name="Line 77"/>
            <p:cNvSpPr>
              <a:spLocks noChangeShapeType="1"/>
            </p:cNvSpPr>
            <p:nvPr/>
          </p:nvSpPr>
          <p:spPr bwMode="auto">
            <a:xfrm>
              <a:off x="3263" y="2117"/>
              <a:ext cx="0" cy="2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1744" name="Line 78"/>
            <p:cNvSpPr>
              <a:spLocks noChangeShapeType="1"/>
            </p:cNvSpPr>
            <p:nvPr/>
          </p:nvSpPr>
          <p:spPr bwMode="auto">
            <a:xfrm>
              <a:off x="3263" y="2393"/>
              <a:ext cx="0" cy="1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1745" name="Line 79"/>
            <p:cNvSpPr>
              <a:spLocks noChangeShapeType="1"/>
            </p:cNvSpPr>
            <p:nvPr/>
          </p:nvSpPr>
          <p:spPr bwMode="auto">
            <a:xfrm>
              <a:off x="2786" y="2117"/>
              <a:ext cx="0" cy="1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1746" name="Line 80"/>
            <p:cNvSpPr>
              <a:spLocks noChangeShapeType="1"/>
            </p:cNvSpPr>
            <p:nvPr/>
          </p:nvSpPr>
          <p:spPr bwMode="auto">
            <a:xfrm flipH="1">
              <a:off x="2797" y="2432"/>
              <a:ext cx="0" cy="2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1747" name="Line 81"/>
            <p:cNvSpPr>
              <a:spLocks noChangeShapeType="1"/>
            </p:cNvSpPr>
            <p:nvPr/>
          </p:nvSpPr>
          <p:spPr bwMode="auto">
            <a:xfrm>
              <a:off x="2719" y="2708"/>
              <a:ext cx="17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1748" name="Oval 82"/>
            <p:cNvSpPr>
              <a:spLocks noChangeAspect="1" noChangeArrowheads="1"/>
            </p:cNvSpPr>
            <p:nvPr/>
          </p:nvSpPr>
          <p:spPr bwMode="auto">
            <a:xfrm>
              <a:off x="4173" y="1359"/>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1749" name="Oval 83"/>
            <p:cNvSpPr>
              <a:spLocks noChangeAspect="1" noChangeArrowheads="1"/>
            </p:cNvSpPr>
            <p:nvPr/>
          </p:nvSpPr>
          <p:spPr bwMode="auto">
            <a:xfrm>
              <a:off x="4184" y="2580"/>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1750" name="Oval 84"/>
            <p:cNvSpPr>
              <a:spLocks noChangeAspect="1" noChangeArrowheads="1"/>
            </p:cNvSpPr>
            <p:nvPr/>
          </p:nvSpPr>
          <p:spPr bwMode="auto">
            <a:xfrm>
              <a:off x="3252" y="2580"/>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1751" name="Oval 85"/>
            <p:cNvSpPr>
              <a:spLocks noChangeAspect="1" noChangeArrowheads="1"/>
            </p:cNvSpPr>
            <p:nvPr/>
          </p:nvSpPr>
          <p:spPr bwMode="auto">
            <a:xfrm>
              <a:off x="2786" y="2580"/>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1752" name="Oval 86"/>
            <p:cNvSpPr>
              <a:spLocks noChangeAspect="1" noChangeArrowheads="1"/>
            </p:cNvSpPr>
            <p:nvPr/>
          </p:nvSpPr>
          <p:spPr bwMode="auto">
            <a:xfrm>
              <a:off x="1954" y="1359"/>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1753" name="Oval 87"/>
            <p:cNvSpPr>
              <a:spLocks noChangeAspect="1" noChangeArrowheads="1"/>
            </p:cNvSpPr>
            <p:nvPr/>
          </p:nvSpPr>
          <p:spPr bwMode="auto">
            <a:xfrm>
              <a:off x="1954" y="2575"/>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aphicFrame>
          <p:nvGraphicFramePr>
            <p:cNvPr id="71686" name="Object 88"/>
            <p:cNvGraphicFramePr>
              <a:graphicFrameLocks noChangeAspect="1"/>
            </p:cNvGraphicFramePr>
            <p:nvPr/>
          </p:nvGraphicFramePr>
          <p:xfrm>
            <a:off x="1526" y="1413"/>
            <a:ext cx="188" cy="257"/>
          </p:xfrm>
          <a:graphic>
            <a:graphicData uri="http://schemas.openxmlformats.org/presentationml/2006/ole">
              <mc:AlternateContent xmlns:mc="http://schemas.openxmlformats.org/markup-compatibility/2006">
                <mc:Choice xmlns:v="urn:schemas-microsoft-com:vml" Requires="v">
                  <p:oleObj spid="_x0000_s85769" name="Equation" r:id="rId13" imgW="177480" imgH="215640" progId="Equation.DSMT4">
                    <p:embed/>
                  </p:oleObj>
                </mc:Choice>
                <mc:Fallback>
                  <p:oleObj name="Equation" r:id="rId13" imgW="177480" imgH="2156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6" y="1413"/>
                          <a:ext cx="18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1687" name="Object 89"/>
            <p:cNvGraphicFramePr>
              <a:graphicFrameLocks noChangeAspect="1"/>
            </p:cNvGraphicFramePr>
            <p:nvPr/>
          </p:nvGraphicFramePr>
          <p:xfrm>
            <a:off x="4333" y="1447"/>
            <a:ext cx="219" cy="277"/>
          </p:xfrm>
          <a:graphic>
            <a:graphicData uri="http://schemas.openxmlformats.org/presentationml/2006/ole">
              <mc:AlternateContent xmlns:mc="http://schemas.openxmlformats.org/markup-compatibility/2006">
                <mc:Choice xmlns:v="urn:schemas-microsoft-com:vml" Requires="v">
                  <p:oleObj spid="_x0000_s85770" name="Equation" r:id="rId15" imgW="190440" imgH="215640" progId="Equation.DSMT4">
                    <p:embed/>
                  </p:oleObj>
                </mc:Choice>
                <mc:Fallback>
                  <p:oleObj name="Equation" r:id="rId15" imgW="190440" imgH="2156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33" y="1447"/>
                          <a:ext cx="21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1688" name="Object 90"/>
            <p:cNvGraphicFramePr>
              <a:graphicFrameLocks noChangeAspect="1"/>
            </p:cNvGraphicFramePr>
            <p:nvPr/>
          </p:nvGraphicFramePr>
          <p:xfrm>
            <a:off x="2005" y="1800"/>
            <a:ext cx="220" cy="276"/>
          </p:xfrm>
          <a:graphic>
            <a:graphicData uri="http://schemas.openxmlformats.org/presentationml/2006/ole">
              <mc:AlternateContent xmlns:mc="http://schemas.openxmlformats.org/markup-compatibility/2006">
                <mc:Choice xmlns:v="urn:schemas-microsoft-com:vml" Requires="v">
                  <p:oleObj spid="_x0000_s85771" name="Equation" r:id="rId17" imgW="203040" imgH="228600" progId="Equation.DSMT4">
                    <p:embed/>
                  </p:oleObj>
                </mc:Choice>
                <mc:Fallback>
                  <p:oleObj name="Equation" r:id="rId17" imgW="20304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05" y="1800"/>
                          <a:ext cx="22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1689" name="Object 91"/>
            <p:cNvGraphicFramePr>
              <a:graphicFrameLocks noChangeAspect="1"/>
            </p:cNvGraphicFramePr>
            <p:nvPr/>
          </p:nvGraphicFramePr>
          <p:xfrm>
            <a:off x="3932" y="1768"/>
            <a:ext cx="229" cy="290"/>
          </p:xfrm>
          <a:graphic>
            <a:graphicData uri="http://schemas.openxmlformats.org/presentationml/2006/ole">
              <mc:AlternateContent xmlns:mc="http://schemas.openxmlformats.org/markup-compatibility/2006">
                <mc:Choice xmlns:v="urn:schemas-microsoft-com:vml" Requires="v">
                  <p:oleObj spid="_x0000_s85772" name="Equation" r:id="rId19" imgW="203040" imgH="228600" progId="Equation.DSMT4">
                    <p:embed/>
                  </p:oleObj>
                </mc:Choice>
                <mc:Fallback>
                  <p:oleObj name="Equation" r:id="rId19" imgW="20304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2" y="1768"/>
                          <a:ext cx="22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1690" name="Object 92"/>
            <p:cNvGraphicFramePr>
              <a:graphicFrameLocks noChangeAspect="1"/>
            </p:cNvGraphicFramePr>
            <p:nvPr/>
          </p:nvGraphicFramePr>
          <p:xfrm>
            <a:off x="4435" y="1699"/>
            <a:ext cx="220" cy="276"/>
          </p:xfrm>
          <a:graphic>
            <a:graphicData uri="http://schemas.openxmlformats.org/presentationml/2006/ole">
              <mc:AlternateContent xmlns:mc="http://schemas.openxmlformats.org/markup-compatibility/2006">
                <mc:Choice xmlns:v="urn:schemas-microsoft-com:vml" Requires="v">
                  <p:oleObj spid="_x0000_s85773" name="Equation" r:id="rId21" imgW="203040" imgH="228600" progId="Equation.DSMT4">
                    <p:embed/>
                  </p:oleObj>
                </mc:Choice>
                <mc:Fallback>
                  <p:oleObj name="Equation" r:id="rId21" imgW="203040" imgH="228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35" y="1699"/>
                          <a:ext cx="22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1691" name="Object 94"/>
            <p:cNvGraphicFramePr>
              <a:graphicFrameLocks noChangeAspect="1"/>
            </p:cNvGraphicFramePr>
            <p:nvPr/>
          </p:nvGraphicFramePr>
          <p:xfrm>
            <a:off x="1243" y="1381"/>
            <a:ext cx="191" cy="1160"/>
          </p:xfrm>
          <a:graphic>
            <a:graphicData uri="http://schemas.openxmlformats.org/presentationml/2006/ole">
              <mc:AlternateContent xmlns:mc="http://schemas.openxmlformats.org/markup-compatibility/2006">
                <mc:Choice xmlns:v="urn:schemas-microsoft-com:vml" Requires="v">
                  <p:oleObj spid="_x0000_s85774" name="Equation" r:id="rId23" imgW="164880" imgH="1028520" progId="Equation.DSMT4">
                    <p:embed/>
                  </p:oleObj>
                </mc:Choice>
                <mc:Fallback>
                  <p:oleObj name="Equation" r:id="rId23" imgW="164880" imgH="102852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43" y="1381"/>
                          <a:ext cx="191" cy="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1692" name="Object 96"/>
            <p:cNvGraphicFramePr>
              <a:graphicFrameLocks noChangeAspect="1"/>
            </p:cNvGraphicFramePr>
            <p:nvPr/>
          </p:nvGraphicFramePr>
          <p:xfrm>
            <a:off x="4806" y="1362"/>
            <a:ext cx="259" cy="787"/>
          </p:xfrm>
          <a:graphic>
            <a:graphicData uri="http://schemas.openxmlformats.org/presentationml/2006/ole">
              <mc:AlternateContent xmlns:mc="http://schemas.openxmlformats.org/markup-compatibility/2006">
                <mc:Choice xmlns:v="urn:schemas-microsoft-com:vml" Requires="v">
                  <p:oleObj spid="_x0000_s85775" name="Equation" r:id="rId25" imgW="177480" imgH="571320" progId="Equation.DSMT4">
                    <p:embed/>
                  </p:oleObj>
                </mc:Choice>
                <mc:Fallback>
                  <p:oleObj name="Equation" r:id="rId25" imgW="177480" imgH="57132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06" y="1362"/>
                          <a:ext cx="259"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71754" name="Text Box 97"/>
            <p:cNvSpPr txBox="1">
              <a:spLocks noChangeArrowheads="1"/>
            </p:cNvSpPr>
            <p:nvPr/>
          </p:nvSpPr>
          <p:spPr bwMode="auto">
            <a:xfrm>
              <a:off x="2829" y="1875"/>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e</a:t>
              </a:r>
            </a:p>
          </p:txBody>
        </p:sp>
        <p:graphicFrame>
          <p:nvGraphicFramePr>
            <p:cNvPr id="71693" name="Object 98"/>
            <p:cNvGraphicFramePr>
              <a:graphicFrameLocks noChangeAspect="1"/>
            </p:cNvGraphicFramePr>
            <p:nvPr/>
          </p:nvGraphicFramePr>
          <p:xfrm>
            <a:off x="2509" y="2199"/>
            <a:ext cx="229" cy="290"/>
          </p:xfrm>
          <a:graphic>
            <a:graphicData uri="http://schemas.openxmlformats.org/presentationml/2006/ole">
              <mc:AlternateContent xmlns:mc="http://schemas.openxmlformats.org/markup-compatibility/2006">
                <mc:Choice xmlns:v="urn:schemas-microsoft-com:vml" Requires="v">
                  <p:oleObj spid="_x0000_s85776" name="Equation" r:id="rId27" imgW="203040" imgH="228600" progId="Equation.DSMT4">
                    <p:embed/>
                  </p:oleObj>
                </mc:Choice>
                <mc:Fallback>
                  <p:oleObj name="Equation" r:id="rId27" imgW="203040" imgH="2286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509" y="2199"/>
                          <a:ext cx="22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1694" name="Object 99"/>
            <p:cNvGraphicFramePr>
              <a:graphicFrameLocks noChangeAspect="1"/>
            </p:cNvGraphicFramePr>
            <p:nvPr/>
          </p:nvGraphicFramePr>
          <p:xfrm>
            <a:off x="3378" y="2258"/>
            <a:ext cx="216" cy="276"/>
          </p:xfrm>
          <a:graphic>
            <a:graphicData uri="http://schemas.openxmlformats.org/presentationml/2006/ole">
              <mc:AlternateContent xmlns:mc="http://schemas.openxmlformats.org/markup-compatibility/2006">
                <mc:Choice xmlns:v="urn:schemas-microsoft-com:vml" Requires="v">
                  <p:oleObj spid="_x0000_s85777" name="Equation" r:id="rId29" imgW="203040" imgH="228600" progId="Equation.DSMT4">
                    <p:embed/>
                  </p:oleObj>
                </mc:Choice>
                <mc:Fallback>
                  <p:oleObj name="Equation" r:id="rId29" imgW="203040" imgH="22860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78" y="2258"/>
                          <a:ext cx="216"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71755" name="Text Box 104"/>
            <p:cNvSpPr txBox="1">
              <a:spLocks noChangeArrowheads="1"/>
            </p:cNvSpPr>
            <p:nvPr/>
          </p:nvSpPr>
          <p:spPr bwMode="auto">
            <a:xfrm>
              <a:off x="2599" y="1299"/>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b</a:t>
              </a:r>
              <a:r>
                <a:rPr kumimoji="1" lang="en-US" altLang="zh-CN" sz="1800" i="1">
                  <a:ea typeface="宋体" charset="-122"/>
                </a:rPr>
                <a:t>’</a:t>
              </a:r>
            </a:p>
          </p:txBody>
        </p:sp>
      </p:grpSp>
      <p:sp>
        <p:nvSpPr>
          <p:cNvPr id="193642" name="Rectangle 106"/>
          <p:cNvSpPr>
            <a:spLocks noChangeArrowheads="1"/>
          </p:cNvSpPr>
          <p:nvPr/>
        </p:nvSpPr>
        <p:spPr bwMode="auto">
          <a:xfrm>
            <a:off x="336550" y="4689475"/>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r>
              <a:rPr kumimoji="1" lang="zh-CN" altLang="en-US"/>
              <a:t>则将很复杂。</a:t>
            </a:r>
          </a:p>
        </p:txBody>
      </p:sp>
    </p:spTree>
    <p:extLst>
      <p:ext uri="{BB962C8B-B14F-4D97-AF65-F5344CB8AC3E}">
        <p14:creationId xmlns:p14="http://schemas.microsoft.com/office/powerpoint/2010/main" val="2183454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lt">
                                    <p:tmPct val="100000"/>
                                  </p:iterate>
                                  <p:childTnLst>
                                    <p:set>
                                      <p:cBhvr>
                                        <p:cTn id="6" dur="1" fill="hold">
                                          <p:stCondLst>
                                            <p:cond delay="0"/>
                                          </p:stCondLst>
                                        </p:cTn>
                                        <p:tgtEl>
                                          <p:spTgt spid="193544"/>
                                        </p:tgtEl>
                                        <p:attrNameLst>
                                          <p:attrName>style.visibility</p:attrName>
                                        </p:attrNameLst>
                                      </p:cBhvr>
                                      <p:to>
                                        <p:strVal val="visible"/>
                                      </p:to>
                                    </p:set>
                                    <p:animEffect transition="in" filter="wipe(left)">
                                      <p:cBhvr>
                                        <p:cTn id="7" dur="75"/>
                                        <p:tgtEl>
                                          <p:spTgt spid="1935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93642"/>
                                        </p:tgtEl>
                                        <p:attrNameLst>
                                          <p:attrName>style.visibility</p:attrName>
                                        </p:attrNameLst>
                                      </p:cBhvr>
                                      <p:to>
                                        <p:strVal val="visible"/>
                                      </p:to>
                                    </p:set>
                                    <p:animEffect transition="in" filter="wipe(left)">
                                      <p:cBhvr>
                                        <p:cTn id="21" dur="500"/>
                                        <p:tgtEl>
                                          <p:spTgt spid="19364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iterate type="lt">
                                    <p:tmAbs val="75"/>
                                  </p:iterate>
                                  <p:childTnLst>
                                    <p:set>
                                      <p:cBhvr>
                                        <p:cTn id="25" dur="1" fill="hold">
                                          <p:stCondLst>
                                            <p:cond delay="74"/>
                                          </p:stCondLst>
                                        </p:cTn>
                                        <p:tgtEl>
                                          <p:spTgt spid="193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3" grpId="0" autoUpdateAnimBg="0"/>
      <p:bldP spid="193544" grpId="0" autoUpdateAnimBg="0"/>
      <p:bldP spid="19364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1" name="Rectangle 4"/>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11</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122</a:t>
            </a:fld>
            <a:endParaRPr lang="zh-CN" altLang="en-US"/>
          </a:p>
        </p:txBody>
      </p:sp>
      <p:sp>
        <p:nvSpPr>
          <p:cNvPr id="194565" name="Text Box 5"/>
          <p:cNvSpPr txBox="1">
            <a:spLocks noChangeArrowheads="1"/>
          </p:cNvSpPr>
          <p:nvPr/>
        </p:nvSpPr>
        <p:spPr bwMode="auto">
          <a:xfrm>
            <a:off x="146043" y="898525"/>
            <a:ext cx="3724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dirty="0"/>
              <a:t>(1) </a:t>
            </a:r>
            <a:r>
              <a:rPr kumimoji="1" lang="en-US" altLang="zh-CN" i="1" dirty="0"/>
              <a:t>C</a:t>
            </a:r>
            <a:r>
              <a:rPr kumimoji="1" lang="en-US" altLang="zh-CN" baseline="-25000" dirty="0"/>
              <a:t>1</a:t>
            </a:r>
            <a:r>
              <a:rPr kumimoji="1" lang="zh-CN" altLang="en-US" dirty="0"/>
              <a:t>产生的低频截止频率</a:t>
            </a:r>
          </a:p>
        </p:txBody>
      </p:sp>
      <p:graphicFrame>
        <p:nvGraphicFramePr>
          <p:cNvPr id="194566" name="Object 6"/>
          <p:cNvGraphicFramePr>
            <a:graphicFrameLocks noChangeAspect="1"/>
          </p:cNvGraphicFramePr>
          <p:nvPr>
            <p:extLst>
              <p:ext uri="{D42A27DB-BD31-4B8C-83A1-F6EECF244321}">
                <p14:modId xmlns:p14="http://schemas.microsoft.com/office/powerpoint/2010/main" val="2686839371"/>
              </p:ext>
            </p:extLst>
          </p:nvPr>
        </p:nvGraphicFramePr>
        <p:xfrm>
          <a:off x="4197343" y="696913"/>
          <a:ext cx="3414713" cy="860425"/>
        </p:xfrm>
        <a:graphic>
          <a:graphicData uri="http://schemas.openxmlformats.org/presentationml/2006/ole">
            <mc:AlternateContent xmlns:mc="http://schemas.openxmlformats.org/markup-compatibility/2006">
              <mc:Choice xmlns:v="urn:schemas-microsoft-com:vml" Requires="v">
                <p:oleObj spid="_x0000_s86293" name="Equation" r:id="rId3" imgW="1714320" imgH="431640" progId="Equation.DSMT4">
                  <p:embed/>
                </p:oleObj>
              </mc:Choice>
              <mc:Fallback>
                <p:oleObj name="Equation" r:id="rId3" imgW="1714320" imgH="431640" progId="Equation.DSMT4">
                  <p:embed/>
                  <p:pic>
                    <p:nvPicPr>
                      <p:cNvPr id="0" name=""/>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343" y="696913"/>
                        <a:ext cx="3414713"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67" name="Text Box 7"/>
          <p:cNvSpPr txBox="1">
            <a:spLocks noChangeArrowheads="1"/>
          </p:cNvSpPr>
          <p:nvPr/>
        </p:nvSpPr>
        <p:spPr bwMode="auto">
          <a:xfrm>
            <a:off x="146043" y="1731280"/>
            <a:ext cx="419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(2) </a:t>
            </a:r>
            <a:r>
              <a:rPr kumimoji="1" lang="en-US" altLang="zh-CN" i="1"/>
              <a:t>C</a:t>
            </a:r>
            <a:r>
              <a:rPr kumimoji="1" lang="en-US" altLang="zh-CN" baseline="-25000"/>
              <a:t>2</a:t>
            </a:r>
            <a:r>
              <a:rPr kumimoji="1" lang="zh-CN" altLang="en-US"/>
              <a:t>产生的低频截止频率</a:t>
            </a:r>
          </a:p>
        </p:txBody>
      </p:sp>
      <p:graphicFrame>
        <p:nvGraphicFramePr>
          <p:cNvPr id="194568" name="Object 8"/>
          <p:cNvGraphicFramePr>
            <a:graphicFrameLocks noChangeAspect="1"/>
          </p:cNvGraphicFramePr>
          <p:nvPr>
            <p:extLst>
              <p:ext uri="{D42A27DB-BD31-4B8C-83A1-F6EECF244321}">
                <p14:modId xmlns:p14="http://schemas.microsoft.com/office/powerpoint/2010/main" val="4008680117"/>
              </p:ext>
            </p:extLst>
          </p:nvPr>
        </p:nvGraphicFramePr>
        <p:xfrm>
          <a:off x="4184643" y="1507896"/>
          <a:ext cx="3565525" cy="860425"/>
        </p:xfrm>
        <a:graphic>
          <a:graphicData uri="http://schemas.openxmlformats.org/presentationml/2006/ole">
            <mc:AlternateContent xmlns:mc="http://schemas.openxmlformats.org/markup-compatibility/2006">
              <mc:Choice xmlns:v="urn:schemas-microsoft-com:vml" Requires="v">
                <p:oleObj spid="_x0000_s86294" name="Equation" r:id="rId5" imgW="1790640" imgH="431640" progId="Equation.DSMT4">
                  <p:embed/>
                </p:oleObj>
              </mc:Choice>
              <mc:Fallback>
                <p:oleObj name="Equation" r:id="rId5" imgW="1790640" imgH="431640" progId="Equation.DSMT4">
                  <p:embed/>
                  <p:pic>
                    <p:nvPicPr>
                      <p:cNvPr id="0" name=""/>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643" y="1507896"/>
                        <a:ext cx="3565525"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69" name="Text Box 9"/>
          <p:cNvSpPr txBox="1">
            <a:spLocks noChangeArrowheads="1"/>
          </p:cNvSpPr>
          <p:nvPr/>
        </p:nvSpPr>
        <p:spPr bwMode="auto">
          <a:xfrm>
            <a:off x="146043" y="2630941"/>
            <a:ext cx="460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dirty="0"/>
              <a:t>(3) </a:t>
            </a:r>
            <a:r>
              <a:rPr kumimoji="1" lang="en-US" altLang="zh-CN" i="1" dirty="0"/>
              <a:t>C</a:t>
            </a:r>
            <a:r>
              <a:rPr kumimoji="1" lang="en-US" altLang="zh-CN" baseline="-25000" dirty="0"/>
              <a:t>E</a:t>
            </a:r>
            <a:r>
              <a:rPr kumimoji="1" lang="zh-CN" altLang="en-US" dirty="0"/>
              <a:t>产生的低频截止频率</a:t>
            </a:r>
          </a:p>
        </p:txBody>
      </p:sp>
      <p:graphicFrame>
        <p:nvGraphicFramePr>
          <p:cNvPr id="194570" name="Object 10"/>
          <p:cNvGraphicFramePr>
            <a:graphicFrameLocks noChangeAspect="1"/>
          </p:cNvGraphicFramePr>
          <p:nvPr>
            <p:extLst>
              <p:ext uri="{D42A27DB-BD31-4B8C-83A1-F6EECF244321}">
                <p14:modId xmlns:p14="http://schemas.microsoft.com/office/powerpoint/2010/main" val="2006583175"/>
              </p:ext>
            </p:extLst>
          </p:nvPr>
        </p:nvGraphicFramePr>
        <p:xfrm>
          <a:off x="4183056" y="2353128"/>
          <a:ext cx="3694112" cy="860425"/>
        </p:xfrm>
        <a:graphic>
          <a:graphicData uri="http://schemas.openxmlformats.org/presentationml/2006/ole">
            <mc:AlternateContent xmlns:mc="http://schemas.openxmlformats.org/markup-compatibility/2006">
              <mc:Choice xmlns:v="urn:schemas-microsoft-com:vml" Requires="v">
                <p:oleObj spid="_x0000_s86295" name="Equation" r:id="rId7" imgW="1854000" imgH="431640" progId="Equation.DSMT4">
                  <p:embed/>
                </p:oleObj>
              </mc:Choice>
              <mc:Fallback>
                <p:oleObj name="Equation" r:id="rId7" imgW="1854000" imgH="431640" progId="Equation.DSMT4">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3056" y="2353128"/>
                        <a:ext cx="3694112"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71" name="Text Box 11"/>
          <p:cNvSpPr txBox="1">
            <a:spLocks noChangeArrowheads="1"/>
          </p:cNvSpPr>
          <p:nvPr/>
        </p:nvSpPr>
        <p:spPr bwMode="auto">
          <a:xfrm>
            <a:off x="517525" y="5010150"/>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smtClean="0"/>
              <a:t>如果</a:t>
            </a:r>
            <a:r>
              <a:rPr kumimoji="1" lang="en-US" altLang="zh-CN" i="1" dirty="0" smtClean="0"/>
              <a:t>n</a:t>
            </a:r>
            <a:r>
              <a:rPr kumimoji="1" lang="zh-CN" altLang="en-US" dirty="0" smtClean="0"/>
              <a:t>个</a:t>
            </a:r>
            <a:r>
              <a:rPr kumimoji="1" lang="zh-CN" altLang="en-US" dirty="0"/>
              <a:t>频率大小相近，则</a:t>
            </a:r>
          </a:p>
        </p:txBody>
      </p:sp>
      <p:graphicFrame>
        <p:nvGraphicFramePr>
          <p:cNvPr id="194572" name="Object 12"/>
          <p:cNvGraphicFramePr>
            <a:graphicFrameLocks noChangeAspect="1"/>
          </p:cNvGraphicFramePr>
          <p:nvPr/>
        </p:nvGraphicFramePr>
        <p:xfrm>
          <a:off x="4513263" y="4902200"/>
          <a:ext cx="1600200" cy="847725"/>
        </p:xfrm>
        <a:graphic>
          <a:graphicData uri="http://schemas.openxmlformats.org/presentationml/2006/ole">
            <mc:AlternateContent xmlns:mc="http://schemas.openxmlformats.org/markup-compatibility/2006">
              <mc:Choice xmlns:v="urn:schemas-microsoft-com:vml" Requires="v">
                <p:oleObj spid="_x0000_s86296" name="Equation" r:id="rId9" imgW="863280" imgH="457200" progId="Equation.DSMT4">
                  <p:embed/>
                </p:oleObj>
              </mc:Choice>
              <mc:Fallback>
                <p:oleObj name="Equation" r:id="rId9" imgW="863280" imgH="457200" progId="Equation.DSMT4">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3263" y="4902200"/>
                        <a:ext cx="1600200"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573" name="Text Box 13"/>
          <p:cNvSpPr txBox="1">
            <a:spLocks noChangeArrowheads="1"/>
          </p:cNvSpPr>
          <p:nvPr/>
        </p:nvSpPr>
        <p:spPr bwMode="auto">
          <a:xfrm>
            <a:off x="517525" y="5737225"/>
            <a:ext cx="441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其中，</a:t>
            </a:r>
            <a:r>
              <a:rPr kumimoji="1" lang="en-US" altLang="zh-CN" i="1"/>
              <a:t>n </a:t>
            </a:r>
            <a:r>
              <a:rPr kumimoji="1" lang="zh-CN" altLang="en-US"/>
              <a:t>为相近截止频率个数。</a:t>
            </a:r>
          </a:p>
        </p:txBody>
      </p:sp>
      <p:sp>
        <p:nvSpPr>
          <p:cNvPr id="194574" name="Text Box 14"/>
          <p:cNvSpPr txBox="1">
            <a:spLocks noChangeArrowheads="1"/>
          </p:cNvSpPr>
          <p:nvPr/>
        </p:nvSpPr>
        <p:spPr bwMode="auto">
          <a:xfrm>
            <a:off x="517525" y="3929063"/>
            <a:ext cx="8139113"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dirty="0"/>
              <a:t>三个频率中存在一个最大值</a:t>
            </a:r>
            <a:r>
              <a:rPr kumimoji="1" lang="zh-CN" altLang="en-US" i="1" dirty="0"/>
              <a:t> </a:t>
            </a:r>
            <a:r>
              <a:rPr kumimoji="1" lang="en-US" altLang="zh-CN" i="1" dirty="0" err="1"/>
              <a:t>f</a:t>
            </a:r>
            <a:r>
              <a:rPr kumimoji="1" lang="en-US" altLang="zh-CN" baseline="-25000" dirty="0" err="1"/>
              <a:t>max</a:t>
            </a:r>
            <a:r>
              <a:rPr kumimoji="1" lang="zh-CN" altLang="en-US" dirty="0"/>
              <a:t>，如果比其他频率大</a:t>
            </a:r>
            <a:r>
              <a:rPr kumimoji="1" lang="en-US" altLang="zh-CN" dirty="0"/>
              <a:t>5</a:t>
            </a:r>
            <a:r>
              <a:rPr kumimoji="1" lang="zh-CN" altLang="en-US" dirty="0"/>
              <a:t>倍以上，则取其为总的下限频率</a:t>
            </a:r>
            <a:r>
              <a:rPr kumimoji="1" lang="zh-CN" altLang="en-US" i="1" dirty="0"/>
              <a:t> </a:t>
            </a:r>
            <a:r>
              <a:rPr kumimoji="1" lang="en-US" altLang="zh-CN" i="1" dirty="0" err="1"/>
              <a:t>f</a:t>
            </a:r>
            <a:r>
              <a:rPr kumimoji="1" lang="en-US" altLang="zh-CN" baseline="-25000" dirty="0" err="1"/>
              <a:t>L</a:t>
            </a:r>
            <a:endParaRPr kumimoji="1" lang="en-US" altLang="zh-CN" dirty="0"/>
          </a:p>
        </p:txBody>
      </p:sp>
      <p:graphicFrame>
        <p:nvGraphicFramePr>
          <p:cNvPr id="194575" name="Object 15"/>
          <p:cNvGraphicFramePr>
            <a:graphicFrameLocks noChangeAspect="1"/>
          </p:cNvGraphicFramePr>
          <p:nvPr>
            <p:extLst>
              <p:ext uri="{D42A27DB-BD31-4B8C-83A1-F6EECF244321}">
                <p14:modId xmlns:p14="http://schemas.microsoft.com/office/powerpoint/2010/main" val="3668754617"/>
              </p:ext>
            </p:extLst>
          </p:nvPr>
        </p:nvGraphicFramePr>
        <p:xfrm>
          <a:off x="2285999" y="3130546"/>
          <a:ext cx="2149475" cy="835025"/>
        </p:xfrm>
        <a:graphic>
          <a:graphicData uri="http://schemas.openxmlformats.org/presentationml/2006/ole">
            <mc:AlternateContent xmlns:mc="http://schemas.openxmlformats.org/markup-compatibility/2006">
              <mc:Choice xmlns:v="urn:schemas-microsoft-com:vml" Requires="v">
                <p:oleObj spid="_x0000_s86297" name="Equation" r:id="rId11" imgW="1079280" imgH="419040" progId="Equation.DSMT4">
                  <p:embed/>
                </p:oleObj>
              </mc:Choice>
              <mc:Fallback>
                <p:oleObj name="Equation" r:id="rId11" imgW="1079280" imgH="419040" progId="Equation.DSMT4">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5999" y="3130546"/>
                        <a:ext cx="2149475"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842842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65"/>
                                        </p:tgtEl>
                                        <p:attrNameLst>
                                          <p:attrName>style.visibility</p:attrName>
                                        </p:attrNameLst>
                                      </p:cBhvr>
                                      <p:to>
                                        <p:strVal val="visible"/>
                                      </p:to>
                                    </p:set>
                                    <p:animEffect transition="in" filter="wipe(left)">
                                      <p:cBhvr>
                                        <p:cTn id="7" dur="500"/>
                                        <p:tgtEl>
                                          <p:spTgt spid="19456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94566"/>
                                        </p:tgtEl>
                                        <p:attrNameLst>
                                          <p:attrName>style.visibility</p:attrName>
                                        </p:attrNameLst>
                                      </p:cBhvr>
                                      <p:to>
                                        <p:strVal val="visible"/>
                                      </p:to>
                                    </p:set>
                                    <p:animEffect transition="in" filter="wipe(left)">
                                      <p:cBhvr>
                                        <p:cTn id="11" dur="500"/>
                                        <p:tgtEl>
                                          <p:spTgt spid="1945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4567"/>
                                        </p:tgtEl>
                                        <p:attrNameLst>
                                          <p:attrName>style.visibility</p:attrName>
                                        </p:attrNameLst>
                                      </p:cBhvr>
                                      <p:to>
                                        <p:strVal val="visible"/>
                                      </p:to>
                                    </p:set>
                                    <p:animEffect transition="in" filter="wipe(left)">
                                      <p:cBhvr>
                                        <p:cTn id="16" dur="500"/>
                                        <p:tgtEl>
                                          <p:spTgt spid="194567"/>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94568"/>
                                        </p:tgtEl>
                                        <p:attrNameLst>
                                          <p:attrName>style.visibility</p:attrName>
                                        </p:attrNameLst>
                                      </p:cBhvr>
                                      <p:to>
                                        <p:strVal val="visible"/>
                                      </p:to>
                                    </p:set>
                                    <p:animEffect transition="in" filter="wipe(left)">
                                      <p:cBhvr>
                                        <p:cTn id="20" dur="500"/>
                                        <p:tgtEl>
                                          <p:spTgt spid="19456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4569"/>
                                        </p:tgtEl>
                                        <p:attrNameLst>
                                          <p:attrName>style.visibility</p:attrName>
                                        </p:attrNameLst>
                                      </p:cBhvr>
                                      <p:to>
                                        <p:strVal val="visible"/>
                                      </p:to>
                                    </p:set>
                                    <p:animEffect transition="in" filter="wipe(left)">
                                      <p:cBhvr>
                                        <p:cTn id="25" dur="500"/>
                                        <p:tgtEl>
                                          <p:spTgt spid="194569"/>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94570"/>
                                        </p:tgtEl>
                                        <p:attrNameLst>
                                          <p:attrName>style.visibility</p:attrName>
                                        </p:attrNameLst>
                                      </p:cBhvr>
                                      <p:to>
                                        <p:strVal val="visible"/>
                                      </p:to>
                                    </p:set>
                                    <p:animEffect transition="in" filter="wipe(left)">
                                      <p:cBhvr>
                                        <p:cTn id="29" dur="500"/>
                                        <p:tgtEl>
                                          <p:spTgt spid="194570"/>
                                        </p:tgtEl>
                                      </p:cBhvr>
                                    </p:animEffect>
                                  </p:childTnLst>
                                </p:cTn>
                              </p:par>
                            </p:childTnLst>
                          </p:cTn>
                        </p:par>
                        <p:par>
                          <p:cTn id="30" fill="hold" nodeType="after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194575"/>
                                        </p:tgtEl>
                                        <p:attrNameLst>
                                          <p:attrName>style.visibility</p:attrName>
                                        </p:attrNameLst>
                                      </p:cBhvr>
                                      <p:to>
                                        <p:strVal val="visible"/>
                                      </p:to>
                                    </p:set>
                                    <p:animEffect transition="in" filter="wipe(left)">
                                      <p:cBhvr>
                                        <p:cTn id="33" dur="500"/>
                                        <p:tgtEl>
                                          <p:spTgt spid="19457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4574"/>
                                        </p:tgtEl>
                                        <p:attrNameLst>
                                          <p:attrName>style.visibility</p:attrName>
                                        </p:attrNameLst>
                                      </p:cBhvr>
                                      <p:to>
                                        <p:strVal val="visible"/>
                                      </p:to>
                                    </p:set>
                                    <p:animEffect transition="in" filter="wipe(left)">
                                      <p:cBhvr>
                                        <p:cTn id="38" dur="500"/>
                                        <p:tgtEl>
                                          <p:spTgt spid="19457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94571"/>
                                        </p:tgtEl>
                                        <p:attrNameLst>
                                          <p:attrName>style.visibility</p:attrName>
                                        </p:attrNameLst>
                                      </p:cBhvr>
                                      <p:to>
                                        <p:strVal val="visible"/>
                                      </p:to>
                                    </p:set>
                                    <p:animEffect transition="in" filter="wipe(left)">
                                      <p:cBhvr>
                                        <p:cTn id="43" dur="500"/>
                                        <p:tgtEl>
                                          <p:spTgt spid="194571"/>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194572"/>
                                        </p:tgtEl>
                                        <p:attrNameLst>
                                          <p:attrName>style.visibility</p:attrName>
                                        </p:attrNameLst>
                                      </p:cBhvr>
                                      <p:to>
                                        <p:strVal val="visible"/>
                                      </p:to>
                                    </p:set>
                                    <p:animEffect transition="in" filter="wipe(left)">
                                      <p:cBhvr>
                                        <p:cTn id="47" dur="500"/>
                                        <p:tgtEl>
                                          <p:spTgt spid="194572"/>
                                        </p:tgtEl>
                                      </p:cBhvr>
                                    </p:animEffect>
                                  </p:childTnLst>
                                </p:cTn>
                              </p:par>
                            </p:childTnLst>
                          </p:cTn>
                        </p:par>
                        <p:par>
                          <p:cTn id="48" fill="hold" nodeType="afterGroup">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94573"/>
                                        </p:tgtEl>
                                        <p:attrNameLst>
                                          <p:attrName>style.visibility</p:attrName>
                                        </p:attrNameLst>
                                      </p:cBhvr>
                                      <p:to>
                                        <p:strVal val="visible"/>
                                      </p:to>
                                    </p:set>
                                    <p:animEffect transition="in" filter="wipe(left)">
                                      <p:cBhvr>
                                        <p:cTn id="51" dur="500"/>
                                        <p:tgtEl>
                                          <p:spTgt spid="194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5" grpId="0" autoUpdateAnimBg="0"/>
      <p:bldP spid="194567" grpId="0" autoUpdateAnimBg="0"/>
      <p:bldP spid="194569" grpId="0" autoUpdateAnimBg="0"/>
      <p:bldP spid="194571" grpId="0" autoUpdateAnimBg="0"/>
      <p:bldP spid="194573" grpId="0" autoUpdateAnimBg="0"/>
      <p:bldP spid="194574"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42" name="Rectangle 4"/>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12</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4" name="灯片编号占位符 3"/>
          <p:cNvSpPr>
            <a:spLocks noGrp="1"/>
          </p:cNvSpPr>
          <p:nvPr>
            <p:ph type="sldNum" sz="quarter" idx="12"/>
          </p:nvPr>
        </p:nvSpPr>
        <p:spPr/>
        <p:txBody>
          <a:bodyPr/>
          <a:lstStyle/>
          <a:p>
            <a:pPr>
              <a:defRPr/>
            </a:pPr>
            <a:fld id="{020670B1-1FB1-4A58-9AD7-5E524B89C57C}" type="slidenum">
              <a:rPr lang="zh-CN" altLang="en-US" smtClean="0"/>
              <a:pPr>
                <a:defRPr/>
              </a:pPr>
              <a:t>123</a:t>
            </a:fld>
            <a:endParaRPr lang="zh-CN" altLang="en-US"/>
          </a:p>
        </p:txBody>
      </p:sp>
      <p:sp>
        <p:nvSpPr>
          <p:cNvPr id="196614" name="Text Box 6"/>
          <p:cNvSpPr txBox="1">
            <a:spLocks noChangeArrowheads="1"/>
          </p:cNvSpPr>
          <p:nvPr/>
        </p:nvSpPr>
        <p:spPr bwMode="auto">
          <a:xfrm>
            <a:off x="373063" y="866775"/>
            <a:ext cx="19864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dirty="0"/>
              <a:t>2. </a:t>
            </a:r>
            <a:r>
              <a:rPr kumimoji="1" lang="zh-CN" altLang="en-US" sz="2800" dirty="0"/>
              <a:t>高频特性</a:t>
            </a:r>
          </a:p>
        </p:txBody>
      </p:sp>
      <p:grpSp>
        <p:nvGrpSpPr>
          <p:cNvPr id="2" name="Group 194"/>
          <p:cNvGrpSpPr>
            <a:grpSpLocks/>
          </p:cNvGrpSpPr>
          <p:nvPr/>
        </p:nvGrpSpPr>
        <p:grpSpPr bwMode="auto">
          <a:xfrm>
            <a:off x="1712913" y="1465263"/>
            <a:ext cx="6257925" cy="2438400"/>
            <a:chOff x="1821" y="586"/>
            <a:chExt cx="3942" cy="1536"/>
          </a:xfrm>
        </p:grpSpPr>
        <p:sp>
          <p:nvSpPr>
            <p:cNvPr id="73749" name="Rectangle 110"/>
            <p:cNvSpPr>
              <a:spLocks noChangeArrowheads="1"/>
            </p:cNvSpPr>
            <p:nvPr/>
          </p:nvSpPr>
          <p:spPr bwMode="auto">
            <a:xfrm>
              <a:off x="2942" y="758"/>
              <a:ext cx="178" cy="5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73750" name="Rectangle 111"/>
            <p:cNvSpPr>
              <a:spLocks noChangeArrowheads="1"/>
            </p:cNvSpPr>
            <p:nvPr/>
          </p:nvSpPr>
          <p:spPr bwMode="auto">
            <a:xfrm rot="5400000">
              <a:off x="3207" y="1104"/>
              <a:ext cx="158" cy="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73751" name="Rectangle 112"/>
            <p:cNvSpPr>
              <a:spLocks noChangeArrowheads="1"/>
            </p:cNvSpPr>
            <p:nvPr/>
          </p:nvSpPr>
          <p:spPr bwMode="auto">
            <a:xfrm rot="5400000">
              <a:off x="4509" y="1106"/>
              <a:ext cx="158" cy="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73752" name="Line 114"/>
            <p:cNvSpPr>
              <a:spLocks noChangeShapeType="1"/>
            </p:cNvSpPr>
            <p:nvPr/>
          </p:nvSpPr>
          <p:spPr bwMode="auto">
            <a:xfrm>
              <a:off x="3463" y="1137"/>
              <a:ext cx="13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53" name="Line 115"/>
            <p:cNvSpPr>
              <a:spLocks noChangeShapeType="1"/>
            </p:cNvSpPr>
            <p:nvPr/>
          </p:nvSpPr>
          <p:spPr bwMode="auto">
            <a:xfrm>
              <a:off x="3463" y="1172"/>
              <a:ext cx="13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54" name="Line 117"/>
            <p:cNvSpPr>
              <a:spLocks noChangeShapeType="1"/>
            </p:cNvSpPr>
            <p:nvPr/>
          </p:nvSpPr>
          <p:spPr bwMode="auto">
            <a:xfrm rot="10800000">
              <a:off x="4262" y="1178"/>
              <a:ext cx="13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55" name="Line 118"/>
            <p:cNvSpPr>
              <a:spLocks noChangeShapeType="1"/>
            </p:cNvSpPr>
            <p:nvPr/>
          </p:nvSpPr>
          <p:spPr bwMode="auto">
            <a:xfrm rot="10800000">
              <a:off x="4262" y="1143"/>
              <a:ext cx="13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56" name="Line 119"/>
            <p:cNvSpPr>
              <a:spLocks noChangeShapeType="1"/>
            </p:cNvSpPr>
            <p:nvPr/>
          </p:nvSpPr>
          <p:spPr bwMode="auto">
            <a:xfrm>
              <a:off x="2229" y="783"/>
              <a:ext cx="7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57" name="Line 120"/>
            <p:cNvSpPr>
              <a:spLocks noChangeShapeType="1"/>
            </p:cNvSpPr>
            <p:nvPr/>
          </p:nvSpPr>
          <p:spPr bwMode="auto">
            <a:xfrm>
              <a:off x="3125" y="783"/>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58" name="Line 121"/>
            <p:cNvSpPr>
              <a:spLocks noChangeShapeType="1"/>
            </p:cNvSpPr>
            <p:nvPr/>
          </p:nvSpPr>
          <p:spPr bwMode="auto">
            <a:xfrm>
              <a:off x="3286" y="783"/>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59" name="Line 122"/>
            <p:cNvSpPr>
              <a:spLocks noChangeShapeType="1"/>
            </p:cNvSpPr>
            <p:nvPr/>
          </p:nvSpPr>
          <p:spPr bwMode="auto">
            <a:xfrm>
              <a:off x="3524" y="783"/>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60" name="Line 123"/>
            <p:cNvSpPr>
              <a:spLocks noChangeShapeType="1"/>
            </p:cNvSpPr>
            <p:nvPr/>
          </p:nvSpPr>
          <p:spPr bwMode="auto">
            <a:xfrm flipV="1">
              <a:off x="3286" y="1216"/>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61" name="Line 124"/>
            <p:cNvSpPr>
              <a:spLocks noChangeShapeType="1"/>
            </p:cNvSpPr>
            <p:nvPr/>
          </p:nvSpPr>
          <p:spPr bwMode="auto">
            <a:xfrm flipV="1">
              <a:off x="3524" y="1177"/>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62" name="Oval 125"/>
            <p:cNvSpPr>
              <a:spLocks noChangeAspect="1" noChangeArrowheads="1"/>
            </p:cNvSpPr>
            <p:nvPr/>
          </p:nvSpPr>
          <p:spPr bwMode="auto">
            <a:xfrm>
              <a:off x="3275" y="773"/>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3763" name="Oval 126"/>
            <p:cNvSpPr>
              <a:spLocks noChangeAspect="1" noChangeArrowheads="1"/>
            </p:cNvSpPr>
            <p:nvPr/>
          </p:nvSpPr>
          <p:spPr bwMode="auto">
            <a:xfrm>
              <a:off x="3513" y="1522"/>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3764" name="AutoShape 128"/>
            <p:cNvSpPr>
              <a:spLocks noChangeArrowheads="1"/>
            </p:cNvSpPr>
            <p:nvPr/>
          </p:nvSpPr>
          <p:spPr bwMode="auto">
            <a:xfrm>
              <a:off x="3957" y="1054"/>
              <a:ext cx="89" cy="197"/>
            </a:xfrm>
            <a:prstGeom prst="flowChartDecision">
              <a:avLst/>
            </a:prstGeom>
            <a:solidFill>
              <a:schemeClr val="bg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73765" name="Line 129"/>
            <p:cNvSpPr>
              <a:spLocks noChangeShapeType="1"/>
            </p:cNvSpPr>
            <p:nvPr/>
          </p:nvSpPr>
          <p:spPr bwMode="auto">
            <a:xfrm>
              <a:off x="3957" y="1153"/>
              <a:ext cx="8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66" name="Line 130"/>
            <p:cNvSpPr>
              <a:spLocks noChangeShapeType="1"/>
            </p:cNvSpPr>
            <p:nvPr/>
          </p:nvSpPr>
          <p:spPr bwMode="auto">
            <a:xfrm>
              <a:off x="4002" y="783"/>
              <a:ext cx="7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67" name="Line 131"/>
            <p:cNvSpPr>
              <a:spLocks noChangeShapeType="1"/>
            </p:cNvSpPr>
            <p:nvPr/>
          </p:nvSpPr>
          <p:spPr bwMode="auto">
            <a:xfrm>
              <a:off x="4002" y="783"/>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68" name="Line 132"/>
            <p:cNvSpPr>
              <a:spLocks noChangeShapeType="1"/>
            </p:cNvSpPr>
            <p:nvPr/>
          </p:nvSpPr>
          <p:spPr bwMode="auto">
            <a:xfrm flipV="1">
              <a:off x="4002" y="1256"/>
              <a:ext cx="0" cy="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69" name="Line 133"/>
            <p:cNvSpPr>
              <a:spLocks noChangeShapeType="1"/>
            </p:cNvSpPr>
            <p:nvPr/>
          </p:nvSpPr>
          <p:spPr bwMode="auto">
            <a:xfrm>
              <a:off x="4589" y="783"/>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70" name="Line 134"/>
            <p:cNvSpPr>
              <a:spLocks noChangeShapeType="1"/>
            </p:cNvSpPr>
            <p:nvPr/>
          </p:nvSpPr>
          <p:spPr bwMode="auto">
            <a:xfrm flipV="1">
              <a:off x="4589" y="1216"/>
              <a:ext cx="0" cy="31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71" name="Oval 135"/>
            <p:cNvSpPr>
              <a:spLocks noChangeAspect="1" noChangeArrowheads="1"/>
            </p:cNvSpPr>
            <p:nvPr/>
          </p:nvSpPr>
          <p:spPr bwMode="auto">
            <a:xfrm>
              <a:off x="4319" y="773"/>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3772" name="Oval 136"/>
            <p:cNvSpPr>
              <a:spLocks noChangeAspect="1" noChangeArrowheads="1"/>
            </p:cNvSpPr>
            <p:nvPr/>
          </p:nvSpPr>
          <p:spPr bwMode="auto">
            <a:xfrm>
              <a:off x="3991" y="1522"/>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3773" name="Oval 137"/>
            <p:cNvSpPr>
              <a:spLocks noChangeAspect="1" noChangeArrowheads="1"/>
            </p:cNvSpPr>
            <p:nvPr/>
          </p:nvSpPr>
          <p:spPr bwMode="auto">
            <a:xfrm>
              <a:off x="4578" y="773"/>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3774" name="Line 138"/>
            <p:cNvSpPr>
              <a:spLocks noChangeShapeType="1"/>
            </p:cNvSpPr>
            <p:nvPr/>
          </p:nvSpPr>
          <p:spPr bwMode="auto">
            <a:xfrm>
              <a:off x="4085" y="1059"/>
              <a:ext cx="0" cy="236"/>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75" name="Text Box 139"/>
            <p:cNvSpPr txBox="1">
              <a:spLocks noChangeArrowheads="1"/>
            </p:cNvSpPr>
            <p:nvPr/>
          </p:nvSpPr>
          <p:spPr bwMode="auto">
            <a:xfrm>
              <a:off x="3501" y="586"/>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b</a:t>
              </a:r>
              <a:r>
                <a:rPr kumimoji="1" lang="en-US" altLang="zh-CN">
                  <a:latin typeface="Tahoma" pitchFamily="34" charset="0"/>
                  <a:ea typeface="宋体" charset="-122"/>
                </a:rPr>
                <a:t>’</a:t>
              </a:r>
            </a:p>
          </p:txBody>
        </p:sp>
        <p:graphicFrame>
          <p:nvGraphicFramePr>
            <p:cNvPr id="73731" name="Object 140"/>
            <p:cNvGraphicFramePr>
              <a:graphicFrameLocks noChangeAspect="1"/>
            </p:cNvGraphicFramePr>
            <p:nvPr/>
          </p:nvGraphicFramePr>
          <p:xfrm>
            <a:off x="2907" y="790"/>
            <a:ext cx="269" cy="269"/>
          </p:xfrm>
          <a:graphic>
            <a:graphicData uri="http://schemas.openxmlformats.org/presentationml/2006/ole">
              <mc:AlternateContent xmlns:mc="http://schemas.openxmlformats.org/markup-compatibility/2006">
                <mc:Choice xmlns:v="urn:schemas-microsoft-com:vml" Requires="v">
                  <p:oleObj spid="_x0000_s87702" name="Equation" r:id="rId3" imgW="203040" imgH="228600" progId="Equation.DSMT4">
                    <p:embed/>
                  </p:oleObj>
                </mc:Choice>
                <mc:Fallback>
                  <p:oleObj name="Equation" r:id="rId3" imgW="2030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7" y="79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3732" name="Object 141"/>
            <p:cNvGraphicFramePr>
              <a:graphicFrameLocks noChangeAspect="1"/>
            </p:cNvGraphicFramePr>
            <p:nvPr/>
          </p:nvGraphicFramePr>
          <p:xfrm>
            <a:off x="2968" y="1061"/>
            <a:ext cx="275" cy="293"/>
          </p:xfrm>
          <a:graphic>
            <a:graphicData uri="http://schemas.openxmlformats.org/presentationml/2006/ole">
              <mc:AlternateContent xmlns:mc="http://schemas.openxmlformats.org/markup-compatibility/2006">
                <mc:Choice xmlns:v="urn:schemas-microsoft-com:vml" Requires="v">
                  <p:oleObj spid="_x0000_s87703" name="Equation" r:id="rId5" imgW="190440" imgH="228600" progId="Equation.DSMT4">
                    <p:embed/>
                  </p:oleObj>
                </mc:Choice>
                <mc:Fallback>
                  <p:oleObj name="Equation" r:id="rId5" imgW="1904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8" y="1061"/>
                          <a:ext cx="27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3733" name="Object 142"/>
            <p:cNvGraphicFramePr>
              <a:graphicFrameLocks noChangeAspect="1"/>
            </p:cNvGraphicFramePr>
            <p:nvPr/>
          </p:nvGraphicFramePr>
          <p:xfrm>
            <a:off x="4623" y="1059"/>
            <a:ext cx="236" cy="270"/>
          </p:xfrm>
          <a:graphic>
            <a:graphicData uri="http://schemas.openxmlformats.org/presentationml/2006/ole">
              <mc:AlternateContent xmlns:mc="http://schemas.openxmlformats.org/markup-compatibility/2006">
                <mc:Choice xmlns:v="urn:schemas-microsoft-com:vml" Requires="v">
                  <p:oleObj spid="_x0000_s87704" name="Equation" r:id="rId7" imgW="177480" imgH="228600" progId="Equation.DSMT4">
                    <p:embed/>
                  </p:oleObj>
                </mc:Choice>
                <mc:Fallback>
                  <p:oleObj name="Equation" r:id="rId7" imgW="1774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3" y="1059"/>
                          <a:ext cx="23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3734" name="Object 143"/>
            <p:cNvGraphicFramePr>
              <a:graphicFrameLocks noChangeAspect="1"/>
            </p:cNvGraphicFramePr>
            <p:nvPr/>
          </p:nvGraphicFramePr>
          <p:xfrm>
            <a:off x="3537" y="1161"/>
            <a:ext cx="246" cy="265"/>
          </p:xfrm>
          <a:graphic>
            <a:graphicData uri="http://schemas.openxmlformats.org/presentationml/2006/ole">
              <mc:AlternateContent xmlns:mc="http://schemas.openxmlformats.org/markup-compatibility/2006">
                <mc:Choice xmlns:v="urn:schemas-microsoft-com:vml" Requires="v">
                  <p:oleObj spid="_x0000_s87705" name="Equation" r:id="rId9" imgW="190440" imgH="228600" progId="Equation.DSMT4">
                    <p:embed/>
                  </p:oleObj>
                </mc:Choice>
                <mc:Fallback>
                  <p:oleObj name="Equation" r:id="rId9" imgW="1904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7" y="1161"/>
                          <a:ext cx="246"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3735" name="Object 144"/>
            <p:cNvGraphicFramePr>
              <a:graphicFrameLocks noChangeAspect="1"/>
            </p:cNvGraphicFramePr>
            <p:nvPr/>
          </p:nvGraphicFramePr>
          <p:xfrm>
            <a:off x="3561" y="798"/>
            <a:ext cx="455" cy="235"/>
          </p:xfrm>
          <a:graphic>
            <a:graphicData uri="http://schemas.openxmlformats.org/presentationml/2006/ole">
              <mc:AlternateContent xmlns:mc="http://schemas.openxmlformats.org/markup-compatibility/2006">
                <mc:Choice xmlns:v="urn:schemas-microsoft-com:vml" Requires="v">
                  <p:oleObj spid="_x0000_s87706" name="Equation" r:id="rId11" imgW="393480" imgH="228600" progId="Equation.DSMT4">
                    <p:embed/>
                  </p:oleObj>
                </mc:Choice>
                <mc:Fallback>
                  <p:oleObj name="Equation" r:id="rId11" imgW="3934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1" y="798"/>
                          <a:ext cx="45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3736" name="Object 145"/>
            <p:cNvGraphicFramePr>
              <a:graphicFrameLocks noChangeAspect="1"/>
            </p:cNvGraphicFramePr>
            <p:nvPr/>
          </p:nvGraphicFramePr>
          <p:xfrm>
            <a:off x="4329" y="889"/>
            <a:ext cx="247" cy="278"/>
          </p:xfrm>
          <a:graphic>
            <a:graphicData uri="http://schemas.openxmlformats.org/presentationml/2006/ole">
              <mc:AlternateContent xmlns:mc="http://schemas.openxmlformats.org/markup-compatibility/2006">
                <mc:Choice xmlns:v="urn:schemas-microsoft-com:vml" Requires="v">
                  <p:oleObj spid="_x0000_s87707" name="Equation" r:id="rId13" imgW="190440" imgH="241200" progId="Equation.DSMT4">
                    <p:embed/>
                  </p:oleObj>
                </mc:Choice>
                <mc:Fallback>
                  <p:oleObj name="Equation" r:id="rId13" imgW="190440" imgH="241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9" y="889"/>
                          <a:ext cx="247"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73776" name="Line 146"/>
            <p:cNvSpPr>
              <a:spLocks noChangeShapeType="1"/>
            </p:cNvSpPr>
            <p:nvPr/>
          </p:nvSpPr>
          <p:spPr bwMode="auto">
            <a:xfrm>
              <a:off x="4329" y="783"/>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77" name="Line 147"/>
            <p:cNvSpPr>
              <a:spLocks noChangeShapeType="1"/>
            </p:cNvSpPr>
            <p:nvPr/>
          </p:nvSpPr>
          <p:spPr bwMode="auto">
            <a:xfrm flipV="1">
              <a:off x="4329" y="1177"/>
              <a:ext cx="0" cy="35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78" name="Oval 148"/>
            <p:cNvSpPr>
              <a:spLocks noChangeAspect="1" noChangeArrowheads="1"/>
            </p:cNvSpPr>
            <p:nvPr/>
          </p:nvSpPr>
          <p:spPr bwMode="auto">
            <a:xfrm>
              <a:off x="4313" y="1517"/>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3779" name="Line 149"/>
            <p:cNvSpPr>
              <a:spLocks noChangeShapeType="1"/>
            </p:cNvSpPr>
            <p:nvPr/>
          </p:nvSpPr>
          <p:spPr bwMode="auto">
            <a:xfrm>
              <a:off x="3286" y="1531"/>
              <a:ext cx="1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3780" name="Rectangle 150"/>
            <p:cNvSpPr>
              <a:spLocks noChangeArrowheads="1"/>
            </p:cNvSpPr>
            <p:nvPr/>
          </p:nvSpPr>
          <p:spPr bwMode="auto">
            <a:xfrm rot="5400000">
              <a:off x="2627" y="1265"/>
              <a:ext cx="159" cy="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73781" name="Rectangle 151"/>
            <p:cNvSpPr>
              <a:spLocks noChangeArrowheads="1"/>
            </p:cNvSpPr>
            <p:nvPr/>
          </p:nvSpPr>
          <p:spPr bwMode="auto">
            <a:xfrm rot="5400000">
              <a:off x="4859" y="1106"/>
              <a:ext cx="158" cy="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73782" name="Rectangle 152"/>
            <p:cNvSpPr>
              <a:spLocks noChangeArrowheads="1"/>
            </p:cNvSpPr>
            <p:nvPr/>
          </p:nvSpPr>
          <p:spPr bwMode="auto">
            <a:xfrm rot="5400000">
              <a:off x="5381" y="1106"/>
              <a:ext cx="158" cy="6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73783" name="Freeform 163"/>
            <p:cNvSpPr>
              <a:spLocks/>
            </p:cNvSpPr>
            <p:nvPr/>
          </p:nvSpPr>
          <p:spPr bwMode="auto">
            <a:xfrm>
              <a:off x="1821" y="1216"/>
              <a:ext cx="3640" cy="788"/>
            </a:xfrm>
            <a:custGeom>
              <a:avLst/>
              <a:gdLst>
                <a:gd name="T0" fmla="*/ 3366 w 3936"/>
                <a:gd name="T1" fmla="*/ 0 h 960"/>
                <a:gd name="T2" fmla="*/ 3366 w 3936"/>
                <a:gd name="T3" fmla="*/ 647 h 960"/>
                <a:gd name="T4" fmla="*/ 0 w 3936"/>
                <a:gd name="T5" fmla="*/ 647 h 960"/>
                <a:gd name="T6" fmla="*/ 0 60000 65536"/>
                <a:gd name="T7" fmla="*/ 0 60000 65536"/>
                <a:gd name="T8" fmla="*/ 0 60000 65536"/>
                <a:gd name="T9" fmla="*/ 0 w 3936"/>
                <a:gd name="T10" fmla="*/ 0 h 960"/>
                <a:gd name="T11" fmla="*/ 3936 w 3936"/>
                <a:gd name="T12" fmla="*/ 960 h 960"/>
              </a:gdLst>
              <a:ahLst/>
              <a:cxnLst>
                <a:cxn ang="T6">
                  <a:pos x="T0" y="T1"/>
                </a:cxn>
                <a:cxn ang="T7">
                  <a:pos x="T2" y="T3"/>
                </a:cxn>
                <a:cxn ang="T8">
                  <a:pos x="T4" y="T5"/>
                </a:cxn>
              </a:cxnLst>
              <a:rect l="T9" t="T10" r="T11" b="T12"/>
              <a:pathLst>
                <a:path w="3936" h="960">
                  <a:moveTo>
                    <a:pt x="3936" y="0"/>
                  </a:moveTo>
                  <a:lnTo>
                    <a:pt x="3936" y="960"/>
                  </a:lnTo>
                  <a:lnTo>
                    <a:pt x="0" y="9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73784" name="Line 164"/>
            <p:cNvSpPr>
              <a:spLocks noChangeShapeType="1"/>
            </p:cNvSpPr>
            <p:nvPr/>
          </p:nvSpPr>
          <p:spPr bwMode="auto">
            <a:xfrm flipV="1">
              <a:off x="2709" y="783"/>
              <a:ext cx="0" cy="4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3785" name="Line 165"/>
            <p:cNvSpPr>
              <a:spLocks noChangeShapeType="1"/>
            </p:cNvSpPr>
            <p:nvPr/>
          </p:nvSpPr>
          <p:spPr bwMode="auto">
            <a:xfrm>
              <a:off x="2709" y="1374"/>
              <a:ext cx="0" cy="6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3786" name="Line 166"/>
            <p:cNvSpPr>
              <a:spLocks noChangeShapeType="1"/>
            </p:cNvSpPr>
            <p:nvPr/>
          </p:nvSpPr>
          <p:spPr bwMode="auto">
            <a:xfrm flipH="1">
              <a:off x="1899" y="783"/>
              <a:ext cx="3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3787" name="Line 167"/>
            <p:cNvSpPr>
              <a:spLocks noChangeShapeType="1"/>
            </p:cNvSpPr>
            <p:nvPr/>
          </p:nvSpPr>
          <p:spPr bwMode="auto">
            <a:xfrm flipV="1">
              <a:off x="4751" y="780"/>
              <a:ext cx="497"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88" name="Freeform 168"/>
            <p:cNvSpPr>
              <a:spLocks/>
            </p:cNvSpPr>
            <p:nvPr/>
          </p:nvSpPr>
          <p:spPr bwMode="auto">
            <a:xfrm>
              <a:off x="5195" y="783"/>
              <a:ext cx="266" cy="276"/>
            </a:xfrm>
            <a:custGeom>
              <a:avLst/>
              <a:gdLst>
                <a:gd name="T0" fmla="*/ 0 w 288"/>
                <a:gd name="T1" fmla="*/ 0 h 336"/>
                <a:gd name="T2" fmla="*/ 246 w 288"/>
                <a:gd name="T3" fmla="*/ 0 h 336"/>
                <a:gd name="T4" fmla="*/ 246 w 288"/>
                <a:gd name="T5" fmla="*/ 227 h 336"/>
                <a:gd name="T6" fmla="*/ 0 60000 65536"/>
                <a:gd name="T7" fmla="*/ 0 60000 65536"/>
                <a:gd name="T8" fmla="*/ 0 60000 65536"/>
                <a:gd name="T9" fmla="*/ 0 w 288"/>
                <a:gd name="T10" fmla="*/ 0 h 336"/>
                <a:gd name="T11" fmla="*/ 288 w 288"/>
                <a:gd name="T12" fmla="*/ 336 h 336"/>
              </a:gdLst>
              <a:ahLst/>
              <a:cxnLst>
                <a:cxn ang="T6">
                  <a:pos x="T0" y="T1"/>
                </a:cxn>
                <a:cxn ang="T7">
                  <a:pos x="T2" y="T3"/>
                </a:cxn>
                <a:cxn ang="T8">
                  <a:pos x="T4" y="T5"/>
                </a:cxn>
              </a:cxnLst>
              <a:rect l="T9" t="T10" r="T11" b="T12"/>
              <a:pathLst>
                <a:path w="288" h="336">
                  <a:moveTo>
                    <a:pt x="0" y="0"/>
                  </a:moveTo>
                  <a:lnTo>
                    <a:pt x="288" y="0"/>
                  </a:lnTo>
                  <a:lnTo>
                    <a:pt x="288" y="336"/>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73789" name="Line 169"/>
            <p:cNvSpPr>
              <a:spLocks noChangeShapeType="1"/>
            </p:cNvSpPr>
            <p:nvPr/>
          </p:nvSpPr>
          <p:spPr bwMode="auto">
            <a:xfrm>
              <a:off x="4928" y="783"/>
              <a:ext cx="0" cy="2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3790" name="Line 170"/>
            <p:cNvSpPr>
              <a:spLocks noChangeShapeType="1"/>
            </p:cNvSpPr>
            <p:nvPr/>
          </p:nvSpPr>
          <p:spPr bwMode="auto">
            <a:xfrm>
              <a:off x="4939" y="1216"/>
              <a:ext cx="0" cy="7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3791" name="Line 174"/>
            <p:cNvSpPr>
              <a:spLocks noChangeShapeType="1"/>
            </p:cNvSpPr>
            <p:nvPr/>
          </p:nvSpPr>
          <p:spPr bwMode="auto">
            <a:xfrm flipH="1">
              <a:off x="3541" y="1510"/>
              <a:ext cx="0" cy="6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792" name="Line 175"/>
            <p:cNvSpPr>
              <a:spLocks noChangeShapeType="1"/>
            </p:cNvSpPr>
            <p:nvPr/>
          </p:nvSpPr>
          <p:spPr bwMode="auto">
            <a:xfrm>
              <a:off x="3463" y="2122"/>
              <a:ext cx="17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73793" name="Oval 176"/>
            <p:cNvSpPr>
              <a:spLocks noChangeAspect="1" noChangeArrowheads="1"/>
            </p:cNvSpPr>
            <p:nvPr/>
          </p:nvSpPr>
          <p:spPr bwMode="auto">
            <a:xfrm>
              <a:off x="4917" y="773"/>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3794" name="Oval 177"/>
            <p:cNvSpPr>
              <a:spLocks noChangeAspect="1" noChangeArrowheads="1"/>
            </p:cNvSpPr>
            <p:nvPr/>
          </p:nvSpPr>
          <p:spPr bwMode="auto">
            <a:xfrm>
              <a:off x="4928" y="1994"/>
              <a:ext cx="22"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3795" name="Oval 179"/>
            <p:cNvSpPr>
              <a:spLocks noChangeAspect="1" noChangeArrowheads="1"/>
            </p:cNvSpPr>
            <p:nvPr/>
          </p:nvSpPr>
          <p:spPr bwMode="auto">
            <a:xfrm>
              <a:off x="3530" y="1994"/>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3796" name="Oval 180"/>
            <p:cNvSpPr>
              <a:spLocks noChangeAspect="1" noChangeArrowheads="1"/>
            </p:cNvSpPr>
            <p:nvPr/>
          </p:nvSpPr>
          <p:spPr bwMode="auto">
            <a:xfrm>
              <a:off x="2698" y="773"/>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73797" name="Oval 181"/>
            <p:cNvSpPr>
              <a:spLocks noChangeAspect="1" noChangeArrowheads="1"/>
            </p:cNvSpPr>
            <p:nvPr/>
          </p:nvSpPr>
          <p:spPr bwMode="auto">
            <a:xfrm>
              <a:off x="2698" y="1989"/>
              <a:ext cx="21" cy="19"/>
            </a:xfrm>
            <a:prstGeom prst="ellipse">
              <a:avLst/>
            </a:prstGeom>
            <a:solidFill>
              <a:srgbClr val="000000"/>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graphicFrame>
          <p:nvGraphicFramePr>
            <p:cNvPr id="73737" name="Object 184"/>
            <p:cNvGraphicFramePr>
              <a:graphicFrameLocks noChangeAspect="1"/>
            </p:cNvGraphicFramePr>
            <p:nvPr/>
          </p:nvGraphicFramePr>
          <p:xfrm>
            <a:off x="2749" y="1215"/>
            <a:ext cx="196" cy="245"/>
          </p:xfrm>
          <a:graphic>
            <a:graphicData uri="http://schemas.openxmlformats.org/presentationml/2006/ole">
              <mc:AlternateContent xmlns:mc="http://schemas.openxmlformats.org/markup-compatibility/2006">
                <mc:Choice xmlns:v="urn:schemas-microsoft-com:vml" Requires="v">
                  <p:oleObj spid="_x0000_s87708" name="Equation" r:id="rId15" imgW="203040" imgH="228600" progId="Equation.DSMT4">
                    <p:embed/>
                  </p:oleObj>
                </mc:Choice>
                <mc:Fallback>
                  <p:oleObj name="Equation" r:id="rId15" imgW="20304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9" y="1215"/>
                          <a:ext cx="19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3738" name="Object 185"/>
            <p:cNvGraphicFramePr>
              <a:graphicFrameLocks noChangeAspect="1"/>
            </p:cNvGraphicFramePr>
            <p:nvPr/>
          </p:nvGraphicFramePr>
          <p:xfrm>
            <a:off x="4985" y="915"/>
            <a:ext cx="214" cy="271"/>
          </p:xfrm>
          <a:graphic>
            <a:graphicData uri="http://schemas.openxmlformats.org/presentationml/2006/ole">
              <mc:AlternateContent xmlns:mc="http://schemas.openxmlformats.org/markup-compatibility/2006">
                <mc:Choice xmlns:v="urn:schemas-microsoft-com:vml" Requires="v">
                  <p:oleObj spid="_x0000_s87709" name="Equation" r:id="rId17" imgW="203040" imgH="228600" progId="Equation.DSMT4">
                    <p:embed/>
                  </p:oleObj>
                </mc:Choice>
                <mc:Fallback>
                  <p:oleObj name="Equation" r:id="rId17" imgW="203040" imgH="228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85" y="915"/>
                          <a:ext cx="21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3739" name="Object 186"/>
            <p:cNvGraphicFramePr>
              <a:graphicFrameLocks noChangeAspect="1"/>
            </p:cNvGraphicFramePr>
            <p:nvPr/>
          </p:nvGraphicFramePr>
          <p:xfrm>
            <a:off x="5245" y="1188"/>
            <a:ext cx="214" cy="269"/>
          </p:xfrm>
          <a:graphic>
            <a:graphicData uri="http://schemas.openxmlformats.org/presentationml/2006/ole">
              <mc:AlternateContent xmlns:mc="http://schemas.openxmlformats.org/markup-compatibility/2006">
                <mc:Choice xmlns:v="urn:schemas-microsoft-com:vml" Requires="v">
                  <p:oleObj spid="_x0000_s87710" name="Equation" r:id="rId19" imgW="203040" imgH="228600" progId="Equation.DSMT4">
                    <p:embed/>
                  </p:oleObj>
                </mc:Choice>
                <mc:Fallback>
                  <p:oleObj name="Equation" r:id="rId19" imgW="20304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45" y="1188"/>
                          <a:ext cx="21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3740" name="Object 188"/>
            <p:cNvGraphicFramePr>
              <a:graphicFrameLocks noChangeAspect="1"/>
            </p:cNvGraphicFramePr>
            <p:nvPr/>
          </p:nvGraphicFramePr>
          <p:xfrm>
            <a:off x="1989" y="1049"/>
            <a:ext cx="200" cy="775"/>
          </p:xfrm>
          <a:graphic>
            <a:graphicData uri="http://schemas.openxmlformats.org/presentationml/2006/ole">
              <mc:AlternateContent xmlns:mc="http://schemas.openxmlformats.org/markup-compatibility/2006">
                <mc:Choice xmlns:v="urn:schemas-microsoft-com:vml" Requires="v">
                  <p:oleObj spid="_x0000_s87711" name="Equation" r:id="rId21" imgW="164880" imgH="571320" progId="Equation.DSMT4">
                    <p:embed/>
                  </p:oleObj>
                </mc:Choice>
                <mc:Fallback>
                  <p:oleObj name="Equation" r:id="rId21" imgW="164880" imgH="57132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89" y="1049"/>
                          <a:ext cx="200" cy="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73741" name="Object 190"/>
            <p:cNvGraphicFramePr>
              <a:graphicFrameLocks noChangeAspect="1"/>
            </p:cNvGraphicFramePr>
            <p:nvPr/>
          </p:nvGraphicFramePr>
          <p:xfrm>
            <a:off x="5546" y="887"/>
            <a:ext cx="217" cy="780"/>
          </p:xfrm>
          <a:graphic>
            <a:graphicData uri="http://schemas.openxmlformats.org/presentationml/2006/ole">
              <mc:AlternateContent xmlns:mc="http://schemas.openxmlformats.org/markup-compatibility/2006">
                <mc:Choice xmlns:v="urn:schemas-microsoft-com:vml" Requires="v">
                  <p:oleObj spid="_x0000_s87712" name="Equation" r:id="rId23" imgW="177480" imgH="571320" progId="Equation.DSMT4">
                    <p:embed/>
                  </p:oleObj>
                </mc:Choice>
                <mc:Fallback>
                  <p:oleObj name="Equation" r:id="rId23" imgW="177480" imgH="57132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46" y="887"/>
                          <a:ext cx="217"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73798" name="Text Box 191"/>
            <p:cNvSpPr txBox="1">
              <a:spLocks noChangeArrowheads="1"/>
            </p:cNvSpPr>
            <p:nvPr/>
          </p:nvSpPr>
          <p:spPr bwMode="auto">
            <a:xfrm>
              <a:off x="3633" y="1451"/>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e</a:t>
              </a:r>
            </a:p>
          </p:txBody>
        </p:sp>
      </p:grpSp>
      <p:grpSp>
        <p:nvGrpSpPr>
          <p:cNvPr id="3" name="Group 195"/>
          <p:cNvGrpSpPr>
            <a:grpSpLocks/>
          </p:cNvGrpSpPr>
          <p:nvPr/>
        </p:nvGrpSpPr>
        <p:grpSpPr bwMode="auto">
          <a:xfrm>
            <a:off x="400050" y="3746500"/>
            <a:ext cx="8529638" cy="842963"/>
            <a:chOff x="219" y="2484"/>
            <a:chExt cx="5373" cy="531"/>
          </a:xfrm>
        </p:grpSpPr>
        <p:sp>
          <p:nvSpPr>
            <p:cNvPr id="73748" name="Text Box 196"/>
            <p:cNvSpPr txBox="1">
              <a:spLocks noChangeArrowheads="1"/>
            </p:cNvSpPr>
            <p:nvPr/>
          </p:nvSpPr>
          <p:spPr bwMode="auto">
            <a:xfrm>
              <a:off x="219" y="2589"/>
              <a:ext cx="53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由于存在</a:t>
              </a:r>
              <a:r>
                <a:rPr kumimoji="1" lang="en-US" altLang="zh-CN"/>
                <a:t>2</a:t>
              </a:r>
              <a:r>
                <a:rPr kumimoji="1" lang="zh-CN" altLang="en-US"/>
                <a:t>个影响电容，如果直接进行计算（求传递函数       ）</a:t>
              </a:r>
            </a:p>
          </p:txBody>
        </p:sp>
        <p:graphicFrame>
          <p:nvGraphicFramePr>
            <p:cNvPr id="73730" name="Object 197"/>
            <p:cNvGraphicFramePr>
              <a:graphicFrameLocks noChangeAspect="1"/>
            </p:cNvGraphicFramePr>
            <p:nvPr/>
          </p:nvGraphicFramePr>
          <p:xfrm>
            <a:off x="5150" y="2484"/>
            <a:ext cx="279" cy="531"/>
          </p:xfrm>
          <a:graphic>
            <a:graphicData uri="http://schemas.openxmlformats.org/presentationml/2006/ole">
              <mc:AlternateContent xmlns:mc="http://schemas.openxmlformats.org/markup-compatibility/2006">
                <mc:Choice xmlns:v="urn:schemas-microsoft-com:vml" Requires="v">
                  <p:oleObj spid="_x0000_s87713" name="Equation" r:id="rId25" imgW="241200" imgH="457200" progId="Equation.DSMT4">
                    <p:embed/>
                  </p:oleObj>
                </mc:Choice>
                <mc:Fallback>
                  <p:oleObj name="Equation" r:id="rId25" imgW="241200" imgH="4572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50" y="2484"/>
                          <a:ext cx="279" cy="5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6806" name="Text Box 198"/>
          <p:cNvSpPr txBox="1">
            <a:spLocks noChangeArrowheads="1"/>
          </p:cNvSpPr>
          <p:nvPr/>
        </p:nvSpPr>
        <p:spPr bwMode="auto">
          <a:xfrm>
            <a:off x="373063" y="5099050"/>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采用近似分析的方法，分别计算每个电容（一阶电路）的影响。</a:t>
            </a:r>
          </a:p>
        </p:txBody>
      </p:sp>
      <p:sp>
        <p:nvSpPr>
          <p:cNvPr id="196807" name="Rectangle 199"/>
          <p:cNvSpPr>
            <a:spLocks noChangeArrowheads="1"/>
          </p:cNvSpPr>
          <p:nvPr/>
        </p:nvSpPr>
        <p:spPr bwMode="auto">
          <a:xfrm>
            <a:off x="455613" y="4476750"/>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r>
              <a:rPr kumimoji="1" lang="zh-CN" altLang="en-US"/>
              <a:t>也将很复杂。</a:t>
            </a:r>
          </a:p>
        </p:txBody>
      </p:sp>
    </p:spTree>
    <p:extLst>
      <p:ext uri="{BB962C8B-B14F-4D97-AF65-F5344CB8AC3E}">
        <p14:creationId xmlns:p14="http://schemas.microsoft.com/office/powerpoint/2010/main" val="36154921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6614"/>
                                        </p:tgtEl>
                                        <p:attrNameLst>
                                          <p:attrName>style.visibility</p:attrName>
                                        </p:attrNameLst>
                                      </p:cBhvr>
                                      <p:to>
                                        <p:strVal val="visible"/>
                                      </p:to>
                                    </p:set>
                                    <p:animEffect transition="in" filter="wipe(left)">
                                      <p:cBhvr>
                                        <p:cTn id="7" dur="500"/>
                                        <p:tgtEl>
                                          <p:spTgt spid="19661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96807"/>
                                        </p:tgtEl>
                                        <p:attrNameLst>
                                          <p:attrName>style.visibility</p:attrName>
                                        </p:attrNameLst>
                                      </p:cBhvr>
                                      <p:to>
                                        <p:strVal val="visible"/>
                                      </p:to>
                                    </p:set>
                                    <p:animEffect transition="in" filter="wipe(left)">
                                      <p:cBhvr>
                                        <p:cTn id="20" dur="500"/>
                                        <p:tgtEl>
                                          <p:spTgt spid="1968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6806"/>
                                        </p:tgtEl>
                                        <p:attrNameLst>
                                          <p:attrName>style.visibility</p:attrName>
                                        </p:attrNameLst>
                                      </p:cBhvr>
                                      <p:to>
                                        <p:strVal val="visible"/>
                                      </p:to>
                                    </p:set>
                                    <p:animEffect transition="in" filter="wipe(left)">
                                      <p:cBhvr>
                                        <p:cTn id="25" dur="500"/>
                                        <p:tgtEl>
                                          <p:spTgt spid="196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4" grpId="0"/>
      <p:bldP spid="196806" grpId="0" autoUpdateAnimBg="0"/>
      <p:bldP spid="19680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Rectangle 4"/>
          <p:cNvSpPr>
            <a:spLocks noGrp="1" noChangeArrowheads="1"/>
          </p:cNvSpPr>
          <p:nvPr>
            <p:ph type="title"/>
          </p:nvPr>
        </p:nvSpPr>
        <p:spPr/>
        <p:txBody>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13</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124</a:t>
            </a:fld>
            <a:endParaRPr lang="zh-CN" altLang="en-US"/>
          </a:p>
        </p:txBody>
      </p:sp>
      <p:sp>
        <p:nvSpPr>
          <p:cNvPr id="198661" name="Text Box 5"/>
          <p:cNvSpPr txBox="1">
            <a:spLocks noChangeArrowheads="1"/>
          </p:cNvSpPr>
          <p:nvPr/>
        </p:nvSpPr>
        <p:spPr bwMode="auto">
          <a:xfrm>
            <a:off x="411611" y="933667"/>
            <a:ext cx="3357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C</a:t>
            </a:r>
            <a:r>
              <a:rPr kumimoji="1" lang="en-US" altLang="zh-CN" baseline="-25000">
                <a:sym typeface="Symbol" pitchFamily="18" charset="2"/>
              </a:rPr>
              <a:t> </a:t>
            </a:r>
            <a:r>
              <a:rPr kumimoji="1" lang="zh-CN" altLang="en-US"/>
              <a:t>产生的高频截止频率</a:t>
            </a:r>
          </a:p>
        </p:txBody>
      </p:sp>
      <p:graphicFrame>
        <p:nvGraphicFramePr>
          <p:cNvPr id="198662" name="Object 6"/>
          <p:cNvGraphicFramePr>
            <a:graphicFrameLocks noChangeAspect="1"/>
          </p:cNvGraphicFramePr>
          <p:nvPr>
            <p:extLst/>
          </p:nvPr>
        </p:nvGraphicFramePr>
        <p:xfrm>
          <a:off x="1581598" y="1406742"/>
          <a:ext cx="4903788" cy="860425"/>
        </p:xfrm>
        <a:graphic>
          <a:graphicData uri="http://schemas.openxmlformats.org/presentationml/2006/ole">
            <mc:AlternateContent xmlns:mc="http://schemas.openxmlformats.org/markup-compatibility/2006">
              <mc:Choice xmlns:v="urn:schemas-microsoft-com:vml" Requires="v">
                <p:oleObj spid="_x0000_s88286" name="Equation" r:id="rId3" imgW="2463480" imgH="431640" progId="Equation.DSMT4">
                  <p:embed/>
                </p:oleObj>
              </mc:Choice>
              <mc:Fallback>
                <p:oleObj name="Equation" r:id="rId3" imgW="246348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598" y="1406742"/>
                        <a:ext cx="4903788"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8663" name="Text Box 7"/>
          <p:cNvSpPr txBox="1">
            <a:spLocks noChangeArrowheads="1"/>
          </p:cNvSpPr>
          <p:nvPr/>
        </p:nvSpPr>
        <p:spPr bwMode="auto">
          <a:xfrm>
            <a:off x="457648" y="2503704"/>
            <a:ext cx="3495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C</a:t>
            </a:r>
            <a:r>
              <a:rPr kumimoji="1" lang="en-US" altLang="zh-CN" baseline="-25000">
                <a:sym typeface="Symbol" pitchFamily="18" charset="2"/>
              </a:rPr>
              <a:t> </a:t>
            </a:r>
            <a:r>
              <a:rPr kumimoji="1" lang="zh-CN" altLang="en-US"/>
              <a:t>产生的高频截止频率</a:t>
            </a:r>
          </a:p>
        </p:txBody>
      </p:sp>
      <p:graphicFrame>
        <p:nvGraphicFramePr>
          <p:cNvPr id="198664" name="Object 8"/>
          <p:cNvGraphicFramePr>
            <a:graphicFrameLocks noChangeAspect="1"/>
          </p:cNvGraphicFramePr>
          <p:nvPr>
            <p:extLst/>
          </p:nvPr>
        </p:nvGraphicFramePr>
        <p:xfrm>
          <a:off x="1567311" y="3059329"/>
          <a:ext cx="4183062" cy="889000"/>
        </p:xfrm>
        <a:graphic>
          <a:graphicData uri="http://schemas.openxmlformats.org/presentationml/2006/ole">
            <mc:AlternateContent xmlns:mc="http://schemas.openxmlformats.org/markup-compatibility/2006">
              <mc:Choice xmlns:v="urn:schemas-microsoft-com:vml" Requires="v">
                <p:oleObj spid="_x0000_s88287" name="Equation" r:id="rId5" imgW="2095200" imgH="444240" progId="Equation.DSMT4">
                  <p:embed/>
                </p:oleObj>
              </mc:Choice>
              <mc:Fallback>
                <p:oleObj name="Equation" r:id="rId5" imgW="2095200" imgH="444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7311" y="3059329"/>
                        <a:ext cx="4183062"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8665" name="Text Box 9"/>
          <p:cNvSpPr txBox="1">
            <a:spLocks noChangeArrowheads="1"/>
          </p:cNvSpPr>
          <p:nvPr/>
        </p:nvSpPr>
        <p:spPr bwMode="auto">
          <a:xfrm>
            <a:off x="248098" y="3807042"/>
            <a:ext cx="8763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200000"/>
              </a:lnSpc>
            </a:pPr>
            <a:r>
              <a:rPr kumimoji="1" lang="zh-CN" altLang="en-US"/>
              <a:t>存在一个最小值</a:t>
            </a:r>
            <a:r>
              <a:rPr kumimoji="1" lang="zh-CN" altLang="en-US" i="1"/>
              <a:t> </a:t>
            </a:r>
            <a:r>
              <a:rPr kumimoji="1" lang="en-US" altLang="zh-CN" i="1"/>
              <a:t>f</a:t>
            </a:r>
            <a:r>
              <a:rPr kumimoji="1" lang="en-US" altLang="zh-CN" baseline="-25000"/>
              <a:t>min</a:t>
            </a:r>
            <a:r>
              <a:rPr kumimoji="1" lang="zh-CN" altLang="en-US"/>
              <a:t>，如果比另一频率小</a:t>
            </a:r>
            <a:r>
              <a:rPr kumimoji="1" lang="en-US" altLang="zh-CN"/>
              <a:t>5</a:t>
            </a:r>
            <a:r>
              <a:rPr kumimoji="1" lang="zh-CN" altLang="en-US"/>
              <a:t>倍以上，则取其为总的上限频率</a:t>
            </a:r>
            <a:r>
              <a:rPr kumimoji="1" lang="zh-CN" altLang="en-US" i="1"/>
              <a:t> </a:t>
            </a:r>
            <a:r>
              <a:rPr kumimoji="1" lang="en-US" altLang="zh-CN" i="1"/>
              <a:t>f</a:t>
            </a:r>
            <a:r>
              <a:rPr kumimoji="1" lang="en-US" altLang="zh-CN" baseline="-25000"/>
              <a:t>h</a:t>
            </a:r>
            <a:r>
              <a:rPr kumimoji="1" lang="zh-CN" altLang="en-US"/>
              <a:t>，</a:t>
            </a:r>
          </a:p>
        </p:txBody>
      </p:sp>
      <p:sp>
        <p:nvSpPr>
          <p:cNvPr id="198666" name="Text Box 10"/>
          <p:cNvSpPr txBox="1">
            <a:spLocks noChangeArrowheads="1"/>
          </p:cNvSpPr>
          <p:nvPr/>
        </p:nvSpPr>
        <p:spPr bwMode="auto">
          <a:xfrm>
            <a:off x="2457447" y="4755456"/>
            <a:ext cx="3706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如果</a:t>
            </a:r>
            <a:r>
              <a:rPr kumimoji="1" lang="en-US" altLang="zh-CN" dirty="0"/>
              <a:t>2</a:t>
            </a:r>
            <a:r>
              <a:rPr kumimoji="1" lang="zh-CN" altLang="en-US" dirty="0"/>
              <a:t>个频率大小相近，则</a:t>
            </a:r>
          </a:p>
        </p:txBody>
      </p:sp>
      <p:graphicFrame>
        <p:nvGraphicFramePr>
          <p:cNvPr id="198667" name="Object 11"/>
          <p:cNvGraphicFramePr>
            <a:graphicFrameLocks noChangeAspect="1"/>
          </p:cNvGraphicFramePr>
          <p:nvPr>
            <p:extLst/>
          </p:nvPr>
        </p:nvGraphicFramePr>
        <p:xfrm>
          <a:off x="6222997" y="4607818"/>
          <a:ext cx="1577975" cy="847725"/>
        </p:xfrm>
        <a:graphic>
          <a:graphicData uri="http://schemas.openxmlformats.org/presentationml/2006/ole">
            <mc:AlternateContent xmlns:mc="http://schemas.openxmlformats.org/markup-compatibility/2006">
              <mc:Choice xmlns:v="urn:schemas-microsoft-com:vml" Requires="v">
                <p:oleObj spid="_x0000_s88288" name="Equation" r:id="rId7" imgW="850680" imgH="457200" progId="Equation.DSMT4">
                  <p:embed/>
                </p:oleObj>
              </mc:Choice>
              <mc:Fallback>
                <p:oleObj name="Equation" r:id="rId7" imgW="85068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2997" y="4607818"/>
                        <a:ext cx="1577975"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8668" name="Text Box 12"/>
          <p:cNvSpPr txBox="1">
            <a:spLocks noChangeArrowheads="1"/>
          </p:cNvSpPr>
          <p:nvPr/>
        </p:nvSpPr>
        <p:spPr bwMode="auto">
          <a:xfrm>
            <a:off x="4724848" y="5726329"/>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endParaRPr kumimoji="1" lang="zh-CN" altLang="zh-CN" sz="1800">
              <a:ea typeface="宋体" charset="-122"/>
            </a:endParaRPr>
          </a:p>
        </p:txBody>
      </p:sp>
      <p:sp>
        <p:nvSpPr>
          <p:cNvPr id="198669" name="Text Box 13"/>
          <p:cNvSpPr txBox="1">
            <a:spLocks noChangeArrowheads="1"/>
          </p:cNvSpPr>
          <p:nvPr/>
        </p:nvSpPr>
        <p:spPr bwMode="auto">
          <a:xfrm>
            <a:off x="290961" y="5534242"/>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一般情况下，</a:t>
            </a:r>
            <a:r>
              <a:rPr kumimoji="1" lang="en-US" altLang="zh-CN" i="1"/>
              <a:t>f</a:t>
            </a:r>
            <a:r>
              <a:rPr kumimoji="1" lang="en-US" altLang="zh-CN" baseline="-25000"/>
              <a:t>h</a:t>
            </a:r>
            <a:r>
              <a:rPr kumimoji="1" lang="en-US" altLang="zh-CN" baseline="-25000">
                <a:sym typeface="Symbol" pitchFamily="18" charset="2"/>
              </a:rPr>
              <a:t></a:t>
            </a:r>
            <a:r>
              <a:rPr kumimoji="1" lang="en-US" altLang="zh-CN">
                <a:sym typeface="Symbol" pitchFamily="18" charset="2"/>
              </a:rPr>
              <a:t>&lt;&lt; </a:t>
            </a:r>
            <a:r>
              <a:rPr kumimoji="1" lang="en-US" altLang="zh-CN" i="1">
                <a:sym typeface="Symbol" pitchFamily="18" charset="2"/>
              </a:rPr>
              <a:t>f</a:t>
            </a:r>
            <a:r>
              <a:rPr kumimoji="1" lang="en-US" altLang="zh-CN" baseline="-25000">
                <a:sym typeface="Symbol" pitchFamily="18" charset="2"/>
              </a:rPr>
              <a:t>h</a:t>
            </a:r>
            <a:endParaRPr kumimoji="1" lang="en-US" altLang="zh-CN"/>
          </a:p>
        </p:txBody>
      </p:sp>
      <p:graphicFrame>
        <p:nvGraphicFramePr>
          <p:cNvPr id="198670" name="Object 14"/>
          <p:cNvGraphicFramePr>
            <a:graphicFrameLocks noChangeAspect="1"/>
          </p:cNvGraphicFramePr>
          <p:nvPr>
            <p:extLst/>
          </p:nvPr>
        </p:nvGraphicFramePr>
        <p:xfrm>
          <a:off x="3750123" y="5581867"/>
          <a:ext cx="1385888" cy="457200"/>
        </p:xfrm>
        <a:graphic>
          <a:graphicData uri="http://schemas.openxmlformats.org/presentationml/2006/ole">
            <mc:AlternateContent xmlns:mc="http://schemas.openxmlformats.org/markup-compatibility/2006">
              <mc:Choice xmlns:v="urn:schemas-microsoft-com:vml" Requires="v">
                <p:oleObj spid="_x0000_s88289" name="Equation" r:id="rId9" imgW="520560" imgH="228600" progId="Equation.DSMT4">
                  <p:embed/>
                </p:oleObj>
              </mc:Choice>
              <mc:Fallback>
                <p:oleObj name="Equation" r:id="rId9" imgW="5205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0123" y="5581867"/>
                        <a:ext cx="138588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4876915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661"/>
                                        </p:tgtEl>
                                        <p:attrNameLst>
                                          <p:attrName>style.visibility</p:attrName>
                                        </p:attrNameLst>
                                      </p:cBhvr>
                                      <p:to>
                                        <p:strVal val="visible"/>
                                      </p:to>
                                    </p:set>
                                    <p:animEffect transition="in" filter="wipe(left)">
                                      <p:cBhvr>
                                        <p:cTn id="7" dur="500"/>
                                        <p:tgtEl>
                                          <p:spTgt spid="19866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98662"/>
                                        </p:tgtEl>
                                        <p:attrNameLst>
                                          <p:attrName>style.visibility</p:attrName>
                                        </p:attrNameLst>
                                      </p:cBhvr>
                                      <p:to>
                                        <p:strVal val="visible"/>
                                      </p:to>
                                    </p:set>
                                    <p:animEffect transition="in" filter="wipe(left)">
                                      <p:cBhvr>
                                        <p:cTn id="11" dur="500"/>
                                        <p:tgtEl>
                                          <p:spTgt spid="1986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8663"/>
                                        </p:tgtEl>
                                        <p:attrNameLst>
                                          <p:attrName>style.visibility</p:attrName>
                                        </p:attrNameLst>
                                      </p:cBhvr>
                                      <p:to>
                                        <p:strVal val="visible"/>
                                      </p:to>
                                    </p:set>
                                    <p:animEffect transition="in" filter="wipe(left)">
                                      <p:cBhvr>
                                        <p:cTn id="16" dur="500"/>
                                        <p:tgtEl>
                                          <p:spTgt spid="198663"/>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98664"/>
                                        </p:tgtEl>
                                        <p:attrNameLst>
                                          <p:attrName>style.visibility</p:attrName>
                                        </p:attrNameLst>
                                      </p:cBhvr>
                                      <p:to>
                                        <p:strVal val="visible"/>
                                      </p:to>
                                    </p:set>
                                    <p:animEffect transition="in" filter="wipe(left)">
                                      <p:cBhvr>
                                        <p:cTn id="20" dur="500"/>
                                        <p:tgtEl>
                                          <p:spTgt spid="19866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8665"/>
                                        </p:tgtEl>
                                        <p:attrNameLst>
                                          <p:attrName>style.visibility</p:attrName>
                                        </p:attrNameLst>
                                      </p:cBhvr>
                                      <p:to>
                                        <p:strVal val="visible"/>
                                      </p:to>
                                    </p:set>
                                    <p:animEffect transition="in" filter="wipe(left)">
                                      <p:cBhvr>
                                        <p:cTn id="25" dur="500"/>
                                        <p:tgtEl>
                                          <p:spTgt spid="19866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8666"/>
                                        </p:tgtEl>
                                        <p:attrNameLst>
                                          <p:attrName>style.visibility</p:attrName>
                                        </p:attrNameLst>
                                      </p:cBhvr>
                                      <p:to>
                                        <p:strVal val="visible"/>
                                      </p:to>
                                    </p:set>
                                    <p:animEffect transition="in" filter="wipe(left)">
                                      <p:cBhvr>
                                        <p:cTn id="30" dur="500"/>
                                        <p:tgtEl>
                                          <p:spTgt spid="198666"/>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198667"/>
                                        </p:tgtEl>
                                        <p:attrNameLst>
                                          <p:attrName>style.visibility</p:attrName>
                                        </p:attrNameLst>
                                      </p:cBhvr>
                                      <p:to>
                                        <p:strVal val="visible"/>
                                      </p:to>
                                    </p:set>
                                    <p:animEffect transition="in" filter="wipe(left)">
                                      <p:cBhvr>
                                        <p:cTn id="34" dur="500"/>
                                        <p:tgtEl>
                                          <p:spTgt spid="19866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98669"/>
                                        </p:tgtEl>
                                        <p:attrNameLst>
                                          <p:attrName>style.visibility</p:attrName>
                                        </p:attrNameLst>
                                      </p:cBhvr>
                                      <p:to>
                                        <p:strVal val="visible"/>
                                      </p:to>
                                    </p:set>
                                    <p:animEffect transition="in" filter="wipe(left)">
                                      <p:cBhvr>
                                        <p:cTn id="39" dur="500"/>
                                        <p:tgtEl>
                                          <p:spTgt spid="198669"/>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198670"/>
                                        </p:tgtEl>
                                        <p:attrNameLst>
                                          <p:attrName>style.visibility</p:attrName>
                                        </p:attrNameLst>
                                      </p:cBhvr>
                                      <p:to>
                                        <p:strVal val="visible"/>
                                      </p:to>
                                    </p:set>
                                    <p:animEffect transition="in" filter="wipe(left)">
                                      <p:cBhvr>
                                        <p:cTn id="43" dur="500"/>
                                        <p:tgtEl>
                                          <p:spTgt spid="198670"/>
                                        </p:tgtEl>
                                      </p:cBhvr>
                                    </p:animEffect>
                                  </p:childTnLst>
                                </p:cTn>
                              </p:par>
                            </p:childTnLst>
                          </p:cTn>
                        </p:par>
                        <p:par>
                          <p:cTn id="44" fill="hold" nodeType="afterGroup">
                            <p:stCondLst>
                              <p:cond delay="1000"/>
                            </p:stCondLst>
                            <p:childTnLst>
                              <p:par>
                                <p:cTn id="45" presetID="22" presetClass="entr" presetSubtype="8" fill="hold" grpId="0" nodeType="afterEffect" nodePh="1">
                                  <p:stCondLst>
                                    <p:cond delay="0"/>
                                  </p:stCondLst>
                                  <p:endCondLst>
                                    <p:cond evt="begin" delay="0">
                                      <p:tn val="45"/>
                                    </p:cond>
                                  </p:endCondLst>
                                  <p:childTnLst>
                                    <p:set>
                                      <p:cBhvr>
                                        <p:cTn id="46" dur="1" fill="hold">
                                          <p:stCondLst>
                                            <p:cond delay="0"/>
                                          </p:stCondLst>
                                        </p:cTn>
                                        <p:tgtEl>
                                          <p:spTgt spid="198668"/>
                                        </p:tgtEl>
                                        <p:attrNameLst>
                                          <p:attrName>style.visibility</p:attrName>
                                        </p:attrNameLst>
                                      </p:cBhvr>
                                      <p:to>
                                        <p:strVal val="visible"/>
                                      </p:to>
                                    </p:set>
                                    <p:animEffect transition="in" filter="wipe(left)">
                                      <p:cBhvr>
                                        <p:cTn id="47" dur="500"/>
                                        <p:tgtEl>
                                          <p:spTgt spid="198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1" grpId="0" autoUpdateAnimBg="0"/>
      <p:bldP spid="198663" grpId="0" autoUpdateAnimBg="0"/>
      <p:bldP spid="198665" grpId="0" autoUpdateAnimBg="0"/>
      <p:bldP spid="198666" grpId="0" autoUpdateAnimBg="0"/>
      <p:bldP spid="198668" grpId="0" autoUpdateAnimBg="0"/>
      <p:bldP spid="198669"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spAutoFit/>
          </a:bodyPr>
          <a:lstStyle/>
          <a:p>
            <a:pPr eaLnBrk="1" hangingPunct="1"/>
            <a:r>
              <a:rPr lang="en-US" altLang="zh-CN" sz="3600" dirty="0" smtClean="0">
                <a:ea typeface="宋体" charset="-122"/>
              </a:rPr>
              <a:t>6.8 </a:t>
            </a:r>
            <a:r>
              <a:rPr lang="zh-CN" altLang="en-US" sz="3600" dirty="0" smtClean="0">
                <a:ea typeface="宋体" charset="-122"/>
              </a:rPr>
              <a:t>放大电路的频率特性</a:t>
            </a:r>
            <a:r>
              <a:rPr lang="zh-CN" altLang="zh-CN" sz="3600" b="1" baseline="0" dirty="0" smtClean="0">
                <a:solidFill>
                  <a:srgbClr val="FFFF00"/>
                </a:solidFill>
                <a:effectLst/>
                <a:latin typeface="Times New Roman" pitchFamily="18" charset="0"/>
                <a:ea typeface="黑体" pitchFamily="49" charset="-122"/>
                <a:cs typeface="+mj-cs"/>
              </a:rPr>
              <a:t>（续</a:t>
            </a:r>
            <a:r>
              <a:rPr lang="en-US" altLang="zh-CN" sz="3600" b="1" baseline="0" dirty="0" smtClean="0">
                <a:solidFill>
                  <a:srgbClr val="FFFF00"/>
                </a:solidFill>
                <a:effectLst/>
                <a:latin typeface="Times New Roman" pitchFamily="18" charset="0"/>
                <a:ea typeface="黑体" pitchFamily="49" charset="-122"/>
                <a:cs typeface="+mj-cs"/>
              </a:rPr>
              <a:t>14</a:t>
            </a:r>
            <a:r>
              <a:rPr lang="zh-CN" altLang="zh-CN" sz="3600" b="1" baseline="0" dirty="0" smtClean="0">
                <a:solidFill>
                  <a:srgbClr val="FFFF00"/>
                </a:solidFill>
                <a:effectLst/>
                <a:latin typeface="Times New Roman" pitchFamily="18" charset="0"/>
                <a:ea typeface="黑体" pitchFamily="49" charset="-122"/>
                <a:cs typeface="+mj-cs"/>
              </a:rPr>
              <a:t>）</a:t>
            </a:r>
            <a:endParaRPr lang="en-US" altLang="zh-CN" dirty="0" smtClean="0">
              <a:ea typeface="宋体" charset="-122"/>
            </a:endParaRPr>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125</a:t>
            </a:fld>
            <a:endParaRPr lang="zh-CN" altLang="en-US"/>
          </a:p>
        </p:txBody>
      </p:sp>
      <p:sp>
        <p:nvSpPr>
          <p:cNvPr id="155651" name="Rectangle 3"/>
          <p:cNvSpPr>
            <a:spLocks noGrp="1" noChangeArrowheads="1"/>
          </p:cNvSpPr>
          <p:nvPr>
            <p:ph sz="quarter" idx="11"/>
          </p:nvPr>
        </p:nvSpPr>
        <p:spPr/>
        <p:txBody>
          <a:bodyPr>
            <a:spAutoFit/>
          </a:bodyPr>
          <a:lstStyle/>
          <a:p>
            <a:pPr eaLnBrk="1" hangingPunct="1"/>
            <a:r>
              <a:rPr lang="zh-CN" altLang="en-US" smtClean="0">
                <a:ea typeface="宋体" charset="-122"/>
              </a:rPr>
              <a:t>频率特性图</a:t>
            </a:r>
          </a:p>
        </p:txBody>
      </p:sp>
      <p:grpSp>
        <p:nvGrpSpPr>
          <p:cNvPr id="2" name="Group 5"/>
          <p:cNvGrpSpPr>
            <a:grpSpLocks/>
          </p:cNvGrpSpPr>
          <p:nvPr/>
        </p:nvGrpSpPr>
        <p:grpSpPr bwMode="auto">
          <a:xfrm>
            <a:off x="2903303" y="723209"/>
            <a:ext cx="5715000" cy="2852737"/>
            <a:chOff x="1392" y="576"/>
            <a:chExt cx="3600" cy="1844"/>
          </a:xfrm>
        </p:grpSpPr>
        <p:grpSp>
          <p:nvGrpSpPr>
            <p:cNvPr id="155709" name="Group 6"/>
            <p:cNvGrpSpPr>
              <a:grpSpLocks/>
            </p:cNvGrpSpPr>
            <p:nvPr/>
          </p:nvGrpSpPr>
          <p:grpSpPr bwMode="auto">
            <a:xfrm>
              <a:off x="1392" y="768"/>
              <a:ext cx="3312" cy="1536"/>
              <a:chOff x="1440" y="480"/>
              <a:chExt cx="3312" cy="1536"/>
            </a:xfrm>
          </p:grpSpPr>
          <p:sp>
            <p:nvSpPr>
              <p:cNvPr id="155712" name="Line 7"/>
              <p:cNvSpPr>
                <a:spLocks noChangeShapeType="1"/>
              </p:cNvSpPr>
              <p:nvPr/>
            </p:nvSpPr>
            <p:spPr bwMode="auto">
              <a:xfrm>
                <a:off x="1440" y="2016"/>
                <a:ext cx="33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5713" name="Line 8"/>
              <p:cNvSpPr>
                <a:spLocks noChangeShapeType="1"/>
              </p:cNvSpPr>
              <p:nvPr/>
            </p:nvSpPr>
            <p:spPr bwMode="auto">
              <a:xfrm flipV="1">
                <a:off x="1440" y="480"/>
                <a:ext cx="0" cy="15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55710" name="Text Box 9"/>
            <p:cNvSpPr txBox="1">
              <a:spLocks noChangeArrowheads="1"/>
            </p:cNvSpPr>
            <p:nvPr/>
          </p:nvSpPr>
          <p:spPr bwMode="auto">
            <a:xfrm>
              <a:off x="4742" y="2183"/>
              <a:ext cx="250"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f</a:t>
              </a:r>
            </a:p>
          </p:txBody>
        </p:sp>
        <p:sp>
          <p:nvSpPr>
            <p:cNvPr id="155711" name="Text Box 10"/>
            <p:cNvSpPr txBox="1">
              <a:spLocks noChangeArrowheads="1"/>
            </p:cNvSpPr>
            <p:nvPr/>
          </p:nvSpPr>
          <p:spPr bwMode="auto">
            <a:xfrm>
              <a:off x="1440" y="576"/>
              <a:ext cx="77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20 lg |</a:t>
              </a:r>
              <a:r>
                <a:rPr kumimoji="1" lang="en-US" altLang="zh-CN" sz="1800" i="1">
                  <a:ea typeface="宋体" charset="-122"/>
                </a:rPr>
                <a:t>A</a:t>
              </a:r>
              <a:r>
                <a:rPr kumimoji="1" lang="en-US" altLang="zh-CN" sz="1800" i="1" baseline="-25000">
                  <a:ea typeface="宋体" charset="-122"/>
                </a:rPr>
                <a:t>u</a:t>
              </a:r>
              <a:r>
                <a:rPr kumimoji="1" lang="en-US" altLang="zh-CN" sz="1800">
                  <a:ea typeface="宋体" charset="-122"/>
                </a:rPr>
                <a:t>|  (dB)</a:t>
              </a:r>
            </a:p>
          </p:txBody>
        </p:sp>
      </p:grpSp>
      <p:grpSp>
        <p:nvGrpSpPr>
          <p:cNvPr id="4" name="Group 11"/>
          <p:cNvGrpSpPr>
            <a:grpSpLocks/>
          </p:cNvGrpSpPr>
          <p:nvPr/>
        </p:nvGrpSpPr>
        <p:grpSpPr bwMode="auto">
          <a:xfrm>
            <a:off x="3817703" y="1870971"/>
            <a:ext cx="473075" cy="1890713"/>
            <a:chOff x="1968" y="1344"/>
            <a:chExt cx="298" cy="1191"/>
          </a:xfrm>
        </p:grpSpPr>
        <p:sp>
          <p:nvSpPr>
            <p:cNvPr id="155707" name="Line 12"/>
            <p:cNvSpPr>
              <a:spLocks noChangeShapeType="1"/>
            </p:cNvSpPr>
            <p:nvPr/>
          </p:nvSpPr>
          <p:spPr bwMode="auto">
            <a:xfrm>
              <a:off x="1968" y="1344"/>
              <a:ext cx="0" cy="96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5708" name="Text Box 13"/>
            <p:cNvSpPr txBox="1">
              <a:spLocks noChangeArrowheads="1"/>
            </p:cNvSpPr>
            <p:nvPr/>
          </p:nvSpPr>
          <p:spPr bwMode="auto">
            <a:xfrm>
              <a:off x="1968" y="2304"/>
              <a:ext cx="2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f</a:t>
              </a:r>
              <a:r>
                <a:rPr kumimoji="1" lang="en-US" altLang="zh-CN" sz="1800" baseline="-25000">
                  <a:ea typeface="宋体" charset="-122"/>
                </a:rPr>
                <a:t>L</a:t>
              </a:r>
              <a:endParaRPr kumimoji="1" lang="en-US" altLang="zh-CN" sz="1800">
                <a:ea typeface="宋体" charset="-122"/>
              </a:endParaRPr>
            </a:p>
          </p:txBody>
        </p:sp>
      </p:grpSp>
      <p:grpSp>
        <p:nvGrpSpPr>
          <p:cNvPr id="5" name="Group 14"/>
          <p:cNvGrpSpPr>
            <a:grpSpLocks/>
          </p:cNvGrpSpPr>
          <p:nvPr/>
        </p:nvGrpSpPr>
        <p:grpSpPr bwMode="auto">
          <a:xfrm>
            <a:off x="6408503" y="1870971"/>
            <a:ext cx="473075" cy="1890713"/>
            <a:chOff x="3600" y="1344"/>
            <a:chExt cx="298" cy="1191"/>
          </a:xfrm>
        </p:grpSpPr>
        <p:sp>
          <p:nvSpPr>
            <p:cNvPr id="155705" name="Line 15"/>
            <p:cNvSpPr>
              <a:spLocks noChangeShapeType="1"/>
            </p:cNvSpPr>
            <p:nvPr/>
          </p:nvSpPr>
          <p:spPr bwMode="auto">
            <a:xfrm>
              <a:off x="3792" y="1344"/>
              <a:ext cx="0" cy="96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5706" name="Text Box 16"/>
            <p:cNvSpPr txBox="1">
              <a:spLocks noChangeArrowheads="1"/>
            </p:cNvSpPr>
            <p:nvPr/>
          </p:nvSpPr>
          <p:spPr bwMode="auto">
            <a:xfrm>
              <a:off x="3600" y="2304"/>
              <a:ext cx="2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f</a:t>
              </a:r>
              <a:r>
                <a:rPr kumimoji="1" lang="en-US" altLang="zh-CN" sz="1800" baseline="-25000">
                  <a:ea typeface="宋体" charset="-122"/>
                </a:rPr>
                <a:t>h</a:t>
              </a:r>
              <a:endParaRPr kumimoji="1" lang="en-US" altLang="zh-CN" sz="1800">
                <a:ea typeface="宋体" charset="-122"/>
              </a:endParaRPr>
            </a:p>
          </p:txBody>
        </p:sp>
      </p:grpSp>
      <p:sp>
        <p:nvSpPr>
          <p:cNvPr id="200721" name="Line 17"/>
          <p:cNvSpPr>
            <a:spLocks noChangeShapeType="1"/>
          </p:cNvSpPr>
          <p:nvPr/>
        </p:nvSpPr>
        <p:spPr bwMode="auto">
          <a:xfrm>
            <a:off x="3970103" y="1870971"/>
            <a:ext cx="2590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22" name="Line 18"/>
          <p:cNvSpPr>
            <a:spLocks noChangeShapeType="1"/>
          </p:cNvSpPr>
          <p:nvPr/>
        </p:nvSpPr>
        <p:spPr bwMode="auto">
          <a:xfrm flipH="1">
            <a:off x="3208103" y="1870971"/>
            <a:ext cx="762000" cy="990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23" name="Line 19"/>
          <p:cNvSpPr>
            <a:spLocks noChangeShapeType="1"/>
          </p:cNvSpPr>
          <p:nvPr/>
        </p:nvSpPr>
        <p:spPr bwMode="auto">
          <a:xfrm>
            <a:off x="6560903" y="1870971"/>
            <a:ext cx="762000" cy="990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24" name="Line 20"/>
          <p:cNvSpPr>
            <a:spLocks noChangeShapeType="1"/>
          </p:cNvSpPr>
          <p:nvPr/>
        </p:nvSpPr>
        <p:spPr bwMode="auto">
          <a:xfrm>
            <a:off x="2903303" y="1853509"/>
            <a:ext cx="1066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25" name="Line 21"/>
          <p:cNvSpPr>
            <a:spLocks noChangeShapeType="1"/>
          </p:cNvSpPr>
          <p:nvPr/>
        </p:nvSpPr>
        <p:spPr bwMode="auto">
          <a:xfrm>
            <a:off x="2903303" y="2070996"/>
            <a:ext cx="4343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26" name="Text Box 22"/>
          <p:cNvSpPr txBox="1">
            <a:spLocks noChangeArrowheads="1"/>
          </p:cNvSpPr>
          <p:nvPr/>
        </p:nvSpPr>
        <p:spPr bwMode="auto">
          <a:xfrm>
            <a:off x="4732103" y="1413771"/>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中频增益</a:t>
            </a:r>
          </a:p>
        </p:txBody>
      </p:sp>
      <p:grpSp>
        <p:nvGrpSpPr>
          <p:cNvPr id="6" name="Group 23"/>
          <p:cNvGrpSpPr>
            <a:grpSpLocks/>
          </p:cNvGrpSpPr>
          <p:nvPr/>
        </p:nvGrpSpPr>
        <p:grpSpPr bwMode="auto">
          <a:xfrm>
            <a:off x="3131903" y="1566171"/>
            <a:ext cx="0" cy="733425"/>
            <a:chOff x="1536" y="1152"/>
            <a:chExt cx="0" cy="462"/>
          </a:xfrm>
        </p:grpSpPr>
        <p:sp>
          <p:nvSpPr>
            <p:cNvPr id="155703" name="Line 24"/>
            <p:cNvSpPr>
              <a:spLocks noChangeShapeType="1"/>
            </p:cNvSpPr>
            <p:nvPr/>
          </p:nvSpPr>
          <p:spPr bwMode="auto">
            <a:xfrm>
              <a:off x="1536" y="1152"/>
              <a:ext cx="0" cy="19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5704" name="Line 25"/>
            <p:cNvSpPr>
              <a:spLocks noChangeShapeType="1"/>
            </p:cNvSpPr>
            <p:nvPr/>
          </p:nvSpPr>
          <p:spPr bwMode="auto">
            <a:xfrm flipV="1">
              <a:off x="1536" y="1470"/>
              <a:ext cx="0" cy="1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00730" name="Text Box 26"/>
          <p:cNvSpPr txBox="1">
            <a:spLocks noChangeArrowheads="1"/>
          </p:cNvSpPr>
          <p:nvPr/>
        </p:nvSpPr>
        <p:spPr bwMode="auto">
          <a:xfrm>
            <a:off x="3176353" y="1413771"/>
            <a:ext cx="577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3dB</a:t>
            </a:r>
          </a:p>
        </p:txBody>
      </p:sp>
      <p:grpSp>
        <p:nvGrpSpPr>
          <p:cNvPr id="7" name="Group 27"/>
          <p:cNvGrpSpPr>
            <a:grpSpLocks/>
          </p:cNvGrpSpPr>
          <p:nvPr/>
        </p:nvGrpSpPr>
        <p:grpSpPr bwMode="auto">
          <a:xfrm>
            <a:off x="3817703" y="2709171"/>
            <a:ext cx="2895600" cy="0"/>
            <a:chOff x="1968" y="1872"/>
            <a:chExt cx="1824" cy="0"/>
          </a:xfrm>
        </p:grpSpPr>
        <p:sp>
          <p:nvSpPr>
            <p:cNvPr id="155701" name="Line 28"/>
            <p:cNvSpPr>
              <a:spLocks noChangeShapeType="1"/>
            </p:cNvSpPr>
            <p:nvPr/>
          </p:nvSpPr>
          <p:spPr bwMode="auto">
            <a:xfrm>
              <a:off x="3216" y="1872"/>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5702" name="Line 29"/>
            <p:cNvSpPr>
              <a:spLocks noChangeShapeType="1"/>
            </p:cNvSpPr>
            <p:nvPr/>
          </p:nvSpPr>
          <p:spPr bwMode="auto">
            <a:xfrm flipH="1">
              <a:off x="1968" y="1872"/>
              <a:ext cx="57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00734" name="Text Box 30"/>
          <p:cNvSpPr txBox="1">
            <a:spLocks noChangeArrowheads="1"/>
          </p:cNvSpPr>
          <p:nvPr/>
        </p:nvSpPr>
        <p:spPr bwMode="auto">
          <a:xfrm>
            <a:off x="4655903" y="2556771"/>
            <a:ext cx="1255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1800">
                <a:ea typeface="宋体" charset="-122"/>
              </a:rPr>
              <a:t>通频带</a:t>
            </a:r>
            <a:r>
              <a:rPr kumimoji="1" lang="en-US" altLang="zh-CN" sz="1800" i="1">
                <a:ea typeface="宋体" charset="-122"/>
              </a:rPr>
              <a:t>BW</a:t>
            </a:r>
          </a:p>
        </p:txBody>
      </p:sp>
      <p:sp>
        <p:nvSpPr>
          <p:cNvPr id="200735" name="Text Box 31"/>
          <p:cNvSpPr txBox="1">
            <a:spLocks noChangeArrowheads="1"/>
          </p:cNvSpPr>
          <p:nvPr/>
        </p:nvSpPr>
        <p:spPr bwMode="auto">
          <a:xfrm>
            <a:off x="6976828" y="2137671"/>
            <a:ext cx="161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latin typeface="宋体" charset="-122"/>
                <a:ea typeface="宋体" charset="-122"/>
              </a:rPr>
              <a:t>-</a:t>
            </a:r>
            <a:r>
              <a:rPr kumimoji="1" lang="en-US" altLang="zh-CN" sz="1800">
                <a:ea typeface="宋体" charset="-122"/>
              </a:rPr>
              <a:t>20 dB/</a:t>
            </a:r>
            <a:r>
              <a:rPr kumimoji="1" lang="zh-CN" altLang="en-US" sz="1800">
                <a:ea typeface="宋体" charset="-122"/>
              </a:rPr>
              <a:t>十倍频</a:t>
            </a:r>
          </a:p>
        </p:txBody>
      </p:sp>
      <p:grpSp>
        <p:nvGrpSpPr>
          <p:cNvPr id="8" name="Group 32"/>
          <p:cNvGrpSpPr>
            <a:grpSpLocks/>
          </p:cNvGrpSpPr>
          <p:nvPr/>
        </p:nvGrpSpPr>
        <p:grpSpPr bwMode="auto">
          <a:xfrm>
            <a:off x="1274528" y="2266259"/>
            <a:ext cx="2247900" cy="366712"/>
            <a:chOff x="408" y="1593"/>
            <a:chExt cx="1416" cy="231"/>
          </a:xfrm>
        </p:grpSpPr>
        <p:sp>
          <p:nvSpPr>
            <p:cNvPr id="155699" name="Text Box 33"/>
            <p:cNvSpPr txBox="1">
              <a:spLocks noChangeArrowheads="1"/>
            </p:cNvSpPr>
            <p:nvPr/>
          </p:nvSpPr>
          <p:spPr bwMode="auto">
            <a:xfrm>
              <a:off x="408" y="1593"/>
              <a:ext cx="9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20 dB/</a:t>
              </a:r>
              <a:r>
                <a:rPr kumimoji="1" lang="zh-CN" altLang="en-US" sz="1800">
                  <a:ea typeface="宋体" charset="-122"/>
                </a:rPr>
                <a:t>十倍频</a:t>
              </a:r>
            </a:p>
          </p:txBody>
        </p:sp>
        <p:sp>
          <p:nvSpPr>
            <p:cNvPr id="155700" name="Line 34"/>
            <p:cNvSpPr>
              <a:spLocks noChangeShapeType="1"/>
            </p:cNvSpPr>
            <p:nvPr/>
          </p:nvSpPr>
          <p:spPr bwMode="auto">
            <a:xfrm flipV="1">
              <a:off x="1296" y="1632"/>
              <a:ext cx="528" cy="9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00739" name="Text Box 35"/>
          <p:cNvSpPr txBox="1">
            <a:spLocks noChangeArrowheads="1"/>
          </p:cNvSpPr>
          <p:nvPr/>
        </p:nvSpPr>
        <p:spPr bwMode="auto">
          <a:xfrm>
            <a:off x="2963628" y="3580709"/>
            <a:ext cx="473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sym typeface="Symbol" pitchFamily="18" charset="2"/>
              </a:rPr>
              <a:t></a:t>
            </a:r>
            <a:endParaRPr kumimoji="1" lang="en-US" altLang="zh-CN" sz="1800" i="1">
              <a:ea typeface="宋体" charset="-122"/>
            </a:endParaRPr>
          </a:p>
        </p:txBody>
      </p:sp>
      <p:sp>
        <p:nvSpPr>
          <p:cNvPr id="200740" name="Line 36"/>
          <p:cNvSpPr>
            <a:spLocks noChangeShapeType="1"/>
          </p:cNvSpPr>
          <p:nvPr/>
        </p:nvSpPr>
        <p:spPr bwMode="auto">
          <a:xfrm>
            <a:off x="2903303" y="4004571"/>
            <a:ext cx="1066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41" name="Line 37"/>
          <p:cNvSpPr>
            <a:spLocks noChangeShapeType="1"/>
          </p:cNvSpPr>
          <p:nvPr/>
        </p:nvSpPr>
        <p:spPr bwMode="auto">
          <a:xfrm>
            <a:off x="2903303" y="4461771"/>
            <a:ext cx="1371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42" name="Line 38"/>
          <p:cNvSpPr>
            <a:spLocks noChangeShapeType="1"/>
          </p:cNvSpPr>
          <p:nvPr/>
        </p:nvSpPr>
        <p:spPr bwMode="auto">
          <a:xfrm>
            <a:off x="2903303" y="5833371"/>
            <a:ext cx="4648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43" name="Line 39"/>
          <p:cNvSpPr>
            <a:spLocks noChangeShapeType="1"/>
          </p:cNvSpPr>
          <p:nvPr/>
        </p:nvSpPr>
        <p:spPr bwMode="auto">
          <a:xfrm>
            <a:off x="2903303" y="5376171"/>
            <a:ext cx="3886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44" name="Line 40"/>
          <p:cNvSpPr>
            <a:spLocks noChangeShapeType="1"/>
          </p:cNvSpPr>
          <p:nvPr/>
        </p:nvSpPr>
        <p:spPr bwMode="auto">
          <a:xfrm>
            <a:off x="3817703" y="3394971"/>
            <a:ext cx="0" cy="1524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45" name="Line 41"/>
          <p:cNvSpPr>
            <a:spLocks noChangeShapeType="1"/>
          </p:cNvSpPr>
          <p:nvPr/>
        </p:nvSpPr>
        <p:spPr bwMode="auto">
          <a:xfrm>
            <a:off x="6713303" y="3394971"/>
            <a:ext cx="0" cy="2438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46" name="Line 42"/>
          <p:cNvSpPr>
            <a:spLocks noChangeShapeType="1"/>
          </p:cNvSpPr>
          <p:nvPr/>
        </p:nvSpPr>
        <p:spPr bwMode="auto">
          <a:xfrm>
            <a:off x="4274903" y="4918971"/>
            <a:ext cx="2057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0747" name="Freeform 43"/>
          <p:cNvSpPr>
            <a:spLocks/>
          </p:cNvSpPr>
          <p:nvPr/>
        </p:nvSpPr>
        <p:spPr bwMode="auto">
          <a:xfrm>
            <a:off x="3424003" y="3998221"/>
            <a:ext cx="850900" cy="927100"/>
          </a:xfrm>
          <a:custGeom>
            <a:avLst/>
            <a:gdLst>
              <a:gd name="T0" fmla="*/ 0 w 536"/>
              <a:gd name="T1" fmla="*/ 0 h 584"/>
              <a:gd name="T2" fmla="*/ 1350803532 w 536"/>
              <a:gd name="T3" fmla="*/ 1471771032 h 584"/>
              <a:gd name="T4" fmla="*/ 0 60000 65536"/>
              <a:gd name="T5" fmla="*/ 0 60000 65536"/>
              <a:gd name="T6" fmla="*/ 0 w 536"/>
              <a:gd name="T7" fmla="*/ 0 h 584"/>
              <a:gd name="T8" fmla="*/ 536 w 536"/>
              <a:gd name="T9" fmla="*/ 584 h 584"/>
            </a:gdLst>
            <a:ahLst/>
            <a:cxnLst>
              <a:cxn ang="T4">
                <a:pos x="T0" y="T1"/>
              </a:cxn>
              <a:cxn ang="T5">
                <a:pos x="T2" y="T3"/>
              </a:cxn>
            </a:cxnLst>
            <a:rect l="T6" t="T7" r="T8" b="T9"/>
            <a:pathLst>
              <a:path w="536" h="584">
                <a:moveTo>
                  <a:pt x="0" y="0"/>
                </a:moveTo>
                <a:lnTo>
                  <a:pt x="536" y="5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200748" name="Freeform 44"/>
          <p:cNvSpPr>
            <a:spLocks/>
          </p:cNvSpPr>
          <p:nvPr/>
        </p:nvSpPr>
        <p:spPr bwMode="auto">
          <a:xfrm>
            <a:off x="6313253" y="4925321"/>
            <a:ext cx="800100" cy="895350"/>
          </a:xfrm>
          <a:custGeom>
            <a:avLst/>
            <a:gdLst>
              <a:gd name="T0" fmla="*/ 0 w 504"/>
              <a:gd name="T1" fmla="*/ 0 h 564"/>
              <a:gd name="T2" fmla="*/ 1270158839 w 504"/>
              <a:gd name="T3" fmla="*/ 1421367907 h 564"/>
              <a:gd name="T4" fmla="*/ 0 60000 65536"/>
              <a:gd name="T5" fmla="*/ 0 60000 65536"/>
              <a:gd name="T6" fmla="*/ 0 w 504"/>
              <a:gd name="T7" fmla="*/ 0 h 564"/>
              <a:gd name="T8" fmla="*/ 504 w 504"/>
              <a:gd name="T9" fmla="*/ 564 h 564"/>
            </a:gdLst>
            <a:ahLst/>
            <a:cxnLst>
              <a:cxn ang="T4">
                <a:pos x="T0" y="T1"/>
              </a:cxn>
              <a:cxn ang="T5">
                <a:pos x="T2" y="T3"/>
              </a:cxn>
            </a:cxnLst>
            <a:rect l="T6" t="T7" r="T8" b="T9"/>
            <a:pathLst>
              <a:path w="504" h="564">
                <a:moveTo>
                  <a:pt x="0" y="0"/>
                </a:moveTo>
                <a:lnTo>
                  <a:pt x="504" y="56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200749" name="Line 45"/>
          <p:cNvSpPr>
            <a:spLocks noChangeShapeType="1"/>
          </p:cNvSpPr>
          <p:nvPr/>
        </p:nvSpPr>
        <p:spPr bwMode="auto">
          <a:xfrm>
            <a:off x="2903303" y="4004571"/>
            <a:ext cx="533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50" name="Line 46"/>
          <p:cNvSpPr>
            <a:spLocks noChangeShapeType="1"/>
          </p:cNvSpPr>
          <p:nvPr/>
        </p:nvSpPr>
        <p:spPr bwMode="auto">
          <a:xfrm>
            <a:off x="7119703" y="5827021"/>
            <a:ext cx="762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0751" name="Text Box 47"/>
          <p:cNvSpPr txBox="1">
            <a:spLocks noChangeArrowheads="1"/>
          </p:cNvSpPr>
          <p:nvPr/>
        </p:nvSpPr>
        <p:spPr bwMode="auto">
          <a:xfrm>
            <a:off x="4655903" y="3928371"/>
            <a:ext cx="141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latin typeface="宋体" charset="-122"/>
                <a:ea typeface="宋体" charset="-122"/>
              </a:rPr>
              <a:t>-</a:t>
            </a:r>
            <a:r>
              <a:rPr kumimoji="1" lang="en-US" altLang="zh-CN" sz="1800">
                <a:ea typeface="宋体" charset="-122"/>
              </a:rPr>
              <a:t>45º /</a:t>
            </a:r>
            <a:r>
              <a:rPr kumimoji="1" lang="zh-CN" altLang="en-US" sz="1800">
                <a:ea typeface="宋体" charset="-122"/>
              </a:rPr>
              <a:t>十倍频</a:t>
            </a:r>
          </a:p>
        </p:txBody>
      </p:sp>
      <p:grpSp>
        <p:nvGrpSpPr>
          <p:cNvPr id="9" name="Group 48"/>
          <p:cNvGrpSpPr>
            <a:grpSpLocks/>
          </p:cNvGrpSpPr>
          <p:nvPr/>
        </p:nvGrpSpPr>
        <p:grpSpPr bwMode="auto">
          <a:xfrm>
            <a:off x="4074878" y="4220471"/>
            <a:ext cx="2844800" cy="1003300"/>
            <a:chOff x="2160" y="2824"/>
            <a:chExt cx="1792" cy="632"/>
          </a:xfrm>
        </p:grpSpPr>
        <p:sp>
          <p:nvSpPr>
            <p:cNvPr id="155697" name="Line 49"/>
            <p:cNvSpPr>
              <a:spLocks noChangeShapeType="1"/>
            </p:cNvSpPr>
            <p:nvPr/>
          </p:nvSpPr>
          <p:spPr bwMode="auto">
            <a:xfrm flipH="1">
              <a:off x="2160" y="2880"/>
              <a:ext cx="432" cy="19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5698" name="Freeform 50"/>
            <p:cNvSpPr>
              <a:spLocks/>
            </p:cNvSpPr>
            <p:nvPr/>
          </p:nvSpPr>
          <p:spPr bwMode="auto">
            <a:xfrm>
              <a:off x="3360" y="2824"/>
              <a:ext cx="592" cy="632"/>
            </a:xfrm>
            <a:custGeom>
              <a:avLst/>
              <a:gdLst>
                <a:gd name="T0" fmla="*/ 0 w 592"/>
                <a:gd name="T1" fmla="*/ 8 h 632"/>
                <a:gd name="T2" fmla="*/ 528 w 592"/>
                <a:gd name="T3" fmla="*/ 104 h 632"/>
                <a:gd name="T4" fmla="*/ 384 w 592"/>
                <a:gd name="T5" fmla="*/ 632 h 632"/>
                <a:gd name="T6" fmla="*/ 0 60000 65536"/>
                <a:gd name="T7" fmla="*/ 0 60000 65536"/>
                <a:gd name="T8" fmla="*/ 0 60000 65536"/>
                <a:gd name="T9" fmla="*/ 0 w 592"/>
                <a:gd name="T10" fmla="*/ 0 h 632"/>
                <a:gd name="T11" fmla="*/ 592 w 592"/>
                <a:gd name="T12" fmla="*/ 632 h 632"/>
              </a:gdLst>
              <a:ahLst/>
              <a:cxnLst>
                <a:cxn ang="T6">
                  <a:pos x="T0" y="T1"/>
                </a:cxn>
                <a:cxn ang="T7">
                  <a:pos x="T2" y="T3"/>
                </a:cxn>
                <a:cxn ang="T8">
                  <a:pos x="T4" y="T5"/>
                </a:cxn>
              </a:cxnLst>
              <a:rect l="T9" t="T10" r="T11" b="T12"/>
              <a:pathLst>
                <a:path w="592" h="632">
                  <a:moveTo>
                    <a:pt x="0" y="8"/>
                  </a:moveTo>
                  <a:cubicBezTo>
                    <a:pt x="232" y="4"/>
                    <a:pt x="464" y="0"/>
                    <a:pt x="528" y="104"/>
                  </a:cubicBezTo>
                  <a:cubicBezTo>
                    <a:pt x="592" y="208"/>
                    <a:pt x="488" y="420"/>
                    <a:pt x="384" y="632"/>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grpSp>
      <p:sp>
        <p:nvSpPr>
          <p:cNvPr id="200755" name="Freeform 51"/>
          <p:cNvSpPr>
            <a:spLocks/>
          </p:cNvSpPr>
          <p:nvPr/>
        </p:nvSpPr>
        <p:spPr bwMode="auto">
          <a:xfrm>
            <a:off x="3963753" y="4588771"/>
            <a:ext cx="615950" cy="330200"/>
          </a:xfrm>
          <a:custGeom>
            <a:avLst/>
            <a:gdLst>
              <a:gd name="T0" fmla="*/ 0 w 388"/>
              <a:gd name="T1" fmla="*/ 0 h 208"/>
              <a:gd name="T2" fmla="*/ 277217200 w 388"/>
              <a:gd name="T3" fmla="*/ 244455977 h 208"/>
              <a:gd name="T4" fmla="*/ 458668492 w 388"/>
              <a:gd name="T5" fmla="*/ 375504064 h 208"/>
              <a:gd name="T6" fmla="*/ 730845281 w 388"/>
              <a:gd name="T7" fmla="*/ 471270073 h 208"/>
              <a:gd name="T8" fmla="*/ 977820714 w 388"/>
              <a:gd name="T9" fmla="*/ 524192545 h 208"/>
              <a:gd name="T10" fmla="*/ 0 60000 65536"/>
              <a:gd name="T11" fmla="*/ 0 60000 65536"/>
              <a:gd name="T12" fmla="*/ 0 60000 65536"/>
              <a:gd name="T13" fmla="*/ 0 60000 65536"/>
              <a:gd name="T14" fmla="*/ 0 60000 65536"/>
              <a:gd name="T15" fmla="*/ 0 w 388"/>
              <a:gd name="T16" fmla="*/ 0 h 208"/>
              <a:gd name="T17" fmla="*/ 388 w 388"/>
              <a:gd name="T18" fmla="*/ 208 h 208"/>
            </a:gdLst>
            <a:ahLst/>
            <a:cxnLst>
              <a:cxn ang="T10">
                <a:pos x="T0" y="T1"/>
              </a:cxn>
              <a:cxn ang="T11">
                <a:pos x="T2" y="T3"/>
              </a:cxn>
              <a:cxn ang="T12">
                <a:pos x="T4" y="T5"/>
              </a:cxn>
              <a:cxn ang="T13">
                <a:pos x="T6" y="T7"/>
              </a:cxn>
              <a:cxn ang="T14">
                <a:pos x="T8" y="T9"/>
              </a:cxn>
            </a:cxnLst>
            <a:rect l="T15" t="T16" r="T17" b="T18"/>
            <a:pathLst>
              <a:path w="388" h="208">
                <a:moveTo>
                  <a:pt x="0" y="0"/>
                </a:moveTo>
                <a:cubicBezTo>
                  <a:pt x="18" y="17"/>
                  <a:pt x="80" y="72"/>
                  <a:pt x="110" y="97"/>
                </a:cubicBezTo>
                <a:cubicBezTo>
                  <a:pt x="140" y="122"/>
                  <a:pt x="152" y="134"/>
                  <a:pt x="182" y="149"/>
                </a:cubicBezTo>
                <a:cubicBezTo>
                  <a:pt x="212" y="164"/>
                  <a:pt x="256" y="177"/>
                  <a:pt x="290" y="187"/>
                </a:cubicBezTo>
                <a:cubicBezTo>
                  <a:pt x="324" y="197"/>
                  <a:pt x="368" y="204"/>
                  <a:pt x="388" y="208"/>
                </a:cubicBezTo>
              </a:path>
            </a:pathLst>
          </a:custGeom>
          <a:solidFill>
            <a:schemeClr val="bg1"/>
          </a:solidFill>
          <a:ln w="28575">
            <a:solidFill>
              <a:srgbClr val="FF0000"/>
            </a:solidFill>
            <a:round/>
            <a:headEnd/>
            <a:tailEnd/>
          </a:ln>
        </p:spPr>
        <p:txBody>
          <a:bodyPr>
            <a:spAutoFit/>
          </a:bodyPr>
          <a:lstStyle/>
          <a:p>
            <a:pPr algn="just">
              <a:lnSpc>
                <a:spcPct val="120000"/>
              </a:lnSpc>
              <a:spcBef>
                <a:spcPct val="10000"/>
              </a:spcBef>
            </a:pPr>
            <a:endParaRPr lang="zh-CN" altLang="en-US"/>
          </a:p>
        </p:txBody>
      </p:sp>
      <p:sp>
        <p:nvSpPr>
          <p:cNvPr id="200756" name="Freeform 52"/>
          <p:cNvSpPr>
            <a:spLocks/>
          </p:cNvSpPr>
          <p:nvPr/>
        </p:nvSpPr>
        <p:spPr bwMode="auto">
          <a:xfrm>
            <a:off x="6840303" y="5528571"/>
            <a:ext cx="635000" cy="304800"/>
          </a:xfrm>
          <a:custGeom>
            <a:avLst/>
            <a:gdLst>
              <a:gd name="T0" fmla="*/ 0 w 400"/>
              <a:gd name="T1" fmla="*/ 0 h 192"/>
              <a:gd name="T2" fmla="*/ 297378446 w 400"/>
              <a:gd name="T3" fmla="*/ 241935022 h 192"/>
              <a:gd name="T4" fmla="*/ 478829740 w 400"/>
              <a:gd name="T5" fmla="*/ 372983106 h 192"/>
              <a:gd name="T6" fmla="*/ 751006532 w 400"/>
              <a:gd name="T7" fmla="*/ 468749112 h 192"/>
              <a:gd name="T8" fmla="*/ 1008062589 w 400"/>
              <a:gd name="T9" fmla="*/ 468749112 h 192"/>
              <a:gd name="T10" fmla="*/ 0 60000 65536"/>
              <a:gd name="T11" fmla="*/ 0 60000 65536"/>
              <a:gd name="T12" fmla="*/ 0 60000 65536"/>
              <a:gd name="T13" fmla="*/ 0 60000 65536"/>
              <a:gd name="T14" fmla="*/ 0 60000 65536"/>
              <a:gd name="T15" fmla="*/ 0 w 400"/>
              <a:gd name="T16" fmla="*/ 0 h 192"/>
              <a:gd name="T17" fmla="*/ 400 w 400"/>
              <a:gd name="T18" fmla="*/ 192 h 192"/>
            </a:gdLst>
            <a:ahLst/>
            <a:cxnLst>
              <a:cxn ang="T10">
                <a:pos x="T0" y="T1"/>
              </a:cxn>
              <a:cxn ang="T11">
                <a:pos x="T2" y="T3"/>
              </a:cxn>
              <a:cxn ang="T12">
                <a:pos x="T4" y="T5"/>
              </a:cxn>
              <a:cxn ang="T13">
                <a:pos x="T6" y="T7"/>
              </a:cxn>
              <a:cxn ang="T14">
                <a:pos x="T8" y="T9"/>
              </a:cxn>
            </a:cxnLst>
            <a:rect l="T15" t="T16" r="T17" b="T18"/>
            <a:pathLst>
              <a:path w="400" h="192">
                <a:moveTo>
                  <a:pt x="0" y="0"/>
                </a:moveTo>
                <a:cubicBezTo>
                  <a:pt x="20" y="17"/>
                  <a:pt x="86" y="71"/>
                  <a:pt x="118" y="96"/>
                </a:cubicBezTo>
                <a:cubicBezTo>
                  <a:pt x="150" y="121"/>
                  <a:pt x="160" y="133"/>
                  <a:pt x="190" y="148"/>
                </a:cubicBezTo>
                <a:cubicBezTo>
                  <a:pt x="220" y="163"/>
                  <a:pt x="263" y="180"/>
                  <a:pt x="298" y="186"/>
                </a:cubicBezTo>
                <a:cubicBezTo>
                  <a:pt x="333" y="192"/>
                  <a:pt x="379" y="186"/>
                  <a:pt x="400" y="186"/>
                </a:cubicBezTo>
              </a:path>
            </a:pathLst>
          </a:custGeom>
          <a:solidFill>
            <a:schemeClr val="bg1"/>
          </a:solidFill>
          <a:ln w="28575">
            <a:solidFill>
              <a:srgbClr val="FF0000"/>
            </a:solidFill>
            <a:round/>
            <a:headEnd/>
            <a:tailEnd/>
          </a:ln>
        </p:spPr>
        <p:txBody>
          <a:bodyPr>
            <a:spAutoFit/>
          </a:bodyPr>
          <a:lstStyle/>
          <a:p>
            <a:pPr algn="just">
              <a:lnSpc>
                <a:spcPct val="120000"/>
              </a:lnSpc>
              <a:spcBef>
                <a:spcPct val="10000"/>
              </a:spcBef>
            </a:pPr>
            <a:endParaRPr lang="zh-CN" altLang="en-US"/>
          </a:p>
        </p:txBody>
      </p:sp>
      <p:sp>
        <p:nvSpPr>
          <p:cNvPr id="200757" name="Freeform 53"/>
          <p:cNvSpPr>
            <a:spLocks/>
          </p:cNvSpPr>
          <p:nvPr/>
        </p:nvSpPr>
        <p:spPr bwMode="auto">
          <a:xfrm>
            <a:off x="5873516" y="4918971"/>
            <a:ext cx="706437" cy="292100"/>
          </a:xfrm>
          <a:custGeom>
            <a:avLst/>
            <a:gdLst>
              <a:gd name="T0" fmla="*/ 1121468033 w 445"/>
              <a:gd name="T1" fmla="*/ 463708795 h 184"/>
              <a:gd name="T2" fmla="*/ 882054218 w 445"/>
              <a:gd name="T3" fmla="*/ 231854397 h 184"/>
              <a:gd name="T4" fmla="*/ 652719232 w 445"/>
              <a:gd name="T5" fmla="*/ 90725620 h 184"/>
              <a:gd name="T6" fmla="*/ 453627878 w 445"/>
              <a:gd name="T7" fmla="*/ 32761239 h 184"/>
              <a:gd name="T8" fmla="*/ 226813939 w 445"/>
              <a:gd name="T9" fmla="*/ 5040312 h 184"/>
              <a:gd name="T10" fmla="*/ 0 w 445"/>
              <a:gd name="T11" fmla="*/ 5040312 h 184"/>
              <a:gd name="T12" fmla="*/ 0 60000 65536"/>
              <a:gd name="T13" fmla="*/ 0 60000 65536"/>
              <a:gd name="T14" fmla="*/ 0 60000 65536"/>
              <a:gd name="T15" fmla="*/ 0 60000 65536"/>
              <a:gd name="T16" fmla="*/ 0 60000 65536"/>
              <a:gd name="T17" fmla="*/ 0 60000 65536"/>
              <a:gd name="T18" fmla="*/ 0 w 445"/>
              <a:gd name="T19" fmla="*/ 0 h 184"/>
              <a:gd name="T20" fmla="*/ 445 w 445"/>
              <a:gd name="T21" fmla="*/ 184 h 184"/>
            </a:gdLst>
            <a:ahLst/>
            <a:cxnLst>
              <a:cxn ang="T12">
                <a:pos x="T0" y="T1"/>
              </a:cxn>
              <a:cxn ang="T13">
                <a:pos x="T2" y="T3"/>
              </a:cxn>
              <a:cxn ang="T14">
                <a:pos x="T4" y="T5"/>
              </a:cxn>
              <a:cxn ang="T15">
                <a:pos x="T6" y="T7"/>
              </a:cxn>
              <a:cxn ang="T16">
                <a:pos x="T8" y="T9"/>
              </a:cxn>
              <a:cxn ang="T17">
                <a:pos x="T10" y="T11"/>
              </a:cxn>
            </a:cxnLst>
            <a:rect l="T18" t="T19" r="T20" b="T21"/>
            <a:pathLst>
              <a:path w="445" h="184">
                <a:moveTo>
                  <a:pt x="445" y="184"/>
                </a:moveTo>
                <a:cubicBezTo>
                  <a:pt x="430" y="169"/>
                  <a:pt x="381" y="117"/>
                  <a:pt x="350" y="92"/>
                </a:cubicBezTo>
                <a:cubicBezTo>
                  <a:pt x="319" y="67"/>
                  <a:pt x="287" y="49"/>
                  <a:pt x="259" y="36"/>
                </a:cubicBezTo>
                <a:cubicBezTo>
                  <a:pt x="231" y="23"/>
                  <a:pt x="208" y="19"/>
                  <a:pt x="180" y="13"/>
                </a:cubicBezTo>
                <a:cubicBezTo>
                  <a:pt x="152" y="7"/>
                  <a:pt x="120" y="4"/>
                  <a:pt x="90" y="2"/>
                </a:cubicBezTo>
                <a:cubicBezTo>
                  <a:pt x="60" y="0"/>
                  <a:pt x="19" y="2"/>
                  <a:pt x="0" y="2"/>
                </a:cubicBezTo>
              </a:path>
            </a:pathLst>
          </a:custGeom>
          <a:solidFill>
            <a:schemeClr val="bg1"/>
          </a:solidFill>
          <a:ln w="28575">
            <a:solidFill>
              <a:srgbClr val="FF0000"/>
            </a:solidFill>
            <a:round/>
            <a:headEnd/>
            <a:tailEnd/>
          </a:ln>
        </p:spPr>
        <p:txBody>
          <a:bodyPr>
            <a:spAutoFit/>
          </a:bodyPr>
          <a:lstStyle/>
          <a:p>
            <a:pPr algn="just">
              <a:lnSpc>
                <a:spcPct val="120000"/>
              </a:lnSpc>
              <a:spcBef>
                <a:spcPct val="10000"/>
              </a:spcBef>
            </a:pPr>
            <a:endParaRPr lang="zh-CN" altLang="en-US"/>
          </a:p>
        </p:txBody>
      </p:sp>
      <p:sp>
        <p:nvSpPr>
          <p:cNvPr id="200758" name="Freeform 54"/>
          <p:cNvSpPr>
            <a:spLocks/>
          </p:cNvSpPr>
          <p:nvPr/>
        </p:nvSpPr>
        <p:spPr bwMode="auto">
          <a:xfrm>
            <a:off x="3003316" y="4004571"/>
            <a:ext cx="681037" cy="288925"/>
          </a:xfrm>
          <a:custGeom>
            <a:avLst/>
            <a:gdLst>
              <a:gd name="T0" fmla="*/ 1081145533 w 429"/>
              <a:gd name="T1" fmla="*/ 458668482 h 182"/>
              <a:gd name="T2" fmla="*/ 882054186 w 429"/>
              <a:gd name="T3" fmla="*/ 231854396 h 182"/>
              <a:gd name="T4" fmla="*/ 652719208 w 429"/>
              <a:gd name="T5" fmla="*/ 90725619 h 182"/>
              <a:gd name="T6" fmla="*/ 453627861 w 429"/>
              <a:gd name="T7" fmla="*/ 32761239 h 182"/>
              <a:gd name="T8" fmla="*/ 226813931 w 429"/>
              <a:gd name="T9" fmla="*/ 5040312 h 182"/>
              <a:gd name="T10" fmla="*/ 0 w 429"/>
              <a:gd name="T11" fmla="*/ 5040312 h 182"/>
              <a:gd name="T12" fmla="*/ 0 60000 65536"/>
              <a:gd name="T13" fmla="*/ 0 60000 65536"/>
              <a:gd name="T14" fmla="*/ 0 60000 65536"/>
              <a:gd name="T15" fmla="*/ 0 60000 65536"/>
              <a:gd name="T16" fmla="*/ 0 60000 65536"/>
              <a:gd name="T17" fmla="*/ 0 60000 65536"/>
              <a:gd name="T18" fmla="*/ 0 w 429"/>
              <a:gd name="T19" fmla="*/ 0 h 182"/>
              <a:gd name="T20" fmla="*/ 429 w 429"/>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429" h="182">
                <a:moveTo>
                  <a:pt x="429" y="182"/>
                </a:moveTo>
                <a:cubicBezTo>
                  <a:pt x="416" y="167"/>
                  <a:pt x="378" y="116"/>
                  <a:pt x="350" y="92"/>
                </a:cubicBezTo>
                <a:cubicBezTo>
                  <a:pt x="322" y="68"/>
                  <a:pt x="287" y="49"/>
                  <a:pt x="259" y="36"/>
                </a:cubicBezTo>
                <a:cubicBezTo>
                  <a:pt x="231" y="23"/>
                  <a:pt x="208" y="19"/>
                  <a:pt x="180" y="13"/>
                </a:cubicBezTo>
                <a:cubicBezTo>
                  <a:pt x="152" y="7"/>
                  <a:pt x="120" y="4"/>
                  <a:pt x="90" y="2"/>
                </a:cubicBezTo>
                <a:cubicBezTo>
                  <a:pt x="60" y="0"/>
                  <a:pt x="19" y="2"/>
                  <a:pt x="0" y="2"/>
                </a:cubicBezTo>
              </a:path>
            </a:pathLst>
          </a:custGeom>
          <a:solidFill>
            <a:schemeClr val="bg1"/>
          </a:solidFill>
          <a:ln w="28575">
            <a:solidFill>
              <a:srgbClr val="FF0000"/>
            </a:solidFill>
            <a:round/>
            <a:headEnd/>
            <a:tailEnd/>
          </a:ln>
        </p:spPr>
        <p:txBody>
          <a:bodyPr>
            <a:spAutoFit/>
          </a:bodyPr>
          <a:lstStyle/>
          <a:p>
            <a:pPr algn="just">
              <a:lnSpc>
                <a:spcPct val="120000"/>
              </a:lnSpc>
              <a:spcBef>
                <a:spcPct val="10000"/>
              </a:spcBef>
            </a:pPr>
            <a:endParaRPr lang="zh-CN" altLang="en-US"/>
          </a:p>
        </p:txBody>
      </p:sp>
      <p:sp>
        <p:nvSpPr>
          <p:cNvPr id="200759" name="Freeform 55"/>
          <p:cNvSpPr>
            <a:spLocks/>
          </p:cNvSpPr>
          <p:nvPr/>
        </p:nvSpPr>
        <p:spPr bwMode="auto">
          <a:xfrm>
            <a:off x="6103703" y="1870971"/>
            <a:ext cx="681038" cy="288925"/>
          </a:xfrm>
          <a:custGeom>
            <a:avLst/>
            <a:gdLst>
              <a:gd name="T0" fmla="*/ 1081148708 w 429"/>
              <a:gd name="T1" fmla="*/ 458668482 h 182"/>
              <a:gd name="T2" fmla="*/ 882055481 w 429"/>
              <a:gd name="T3" fmla="*/ 231854396 h 182"/>
              <a:gd name="T4" fmla="*/ 652721754 w 429"/>
              <a:gd name="T5" fmla="*/ 90725619 h 182"/>
              <a:gd name="T6" fmla="*/ 453628527 w 429"/>
              <a:gd name="T7" fmla="*/ 32761239 h 182"/>
              <a:gd name="T8" fmla="*/ 226814264 w 429"/>
              <a:gd name="T9" fmla="*/ 5040312 h 182"/>
              <a:gd name="T10" fmla="*/ 0 w 429"/>
              <a:gd name="T11" fmla="*/ 5040312 h 182"/>
              <a:gd name="T12" fmla="*/ 0 60000 65536"/>
              <a:gd name="T13" fmla="*/ 0 60000 65536"/>
              <a:gd name="T14" fmla="*/ 0 60000 65536"/>
              <a:gd name="T15" fmla="*/ 0 60000 65536"/>
              <a:gd name="T16" fmla="*/ 0 60000 65536"/>
              <a:gd name="T17" fmla="*/ 0 60000 65536"/>
              <a:gd name="T18" fmla="*/ 0 w 429"/>
              <a:gd name="T19" fmla="*/ 0 h 182"/>
              <a:gd name="T20" fmla="*/ 429 w 429"/>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429" h="182">
                <a:moveTo>
                  <a:pt x="429" y="182"/>
                </a:moveTo>
                <a:cubicBezTo>
                  <a:pt x="416" y="167"/>
                  <a:pt x="378" y="116"/>
                  <a:pt x="350" y="92"/>
                </a:cubicBezTo>
                <a:cubicBezTo>
                  <a:pt x="322" y="68"/>
                  <a:pt x="287" y="49"/>
                  <a:pt x="259" y="36"/>
                </a:cubicBezTo>
                <a:cubicBezTo>
                  <a:pt x="231" y="23"/>
                  <a:pt x="208" y="19"/>
                  <a:pt x="180" y="13"/>
                </a:cubicBezTo>
                <a:cubicBezTo>
                  <a:pt x="152" y="7"/>
                  <a:pt x="120" y="4"/>
                  <a:pt x="90" y="2"/>
                </a:cubicBezTo>
                <a:cubicBezTo>
                  <a:pt x="60" y="0"/>
                  <a:pt x="19" y="2"/>
                  <a:pt x="0" y="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00760" name="Freeform 56"/>
          <p:cNvSpPr>
            <a:spLocks/>
          </p:cNvSpPr>
          <p:nvPr/>
        </p:nvSpPr>
        <p:spPr bwMode="auto">
          <a:xfrm>
            <a:off x="3747853" y="1870971"/>
            <a:ext cx="660400" cy="298450"/>
          </a:xfrm>
          <a:custGeom>
            <a:avLst/>
            <a:gdLst>
              <a:gd name="T0" fmla="*/ 0 w 416"/>
              <a:gd name="T1" fmla="*/ 473789420 h 188"/>
              <a:gd name="T2" fmla="*/ 181451246 w 416"/>
              <a:gd name="T3" fmla="*/ 231854399 h 188"/>
              <a:gd name="T4" fmla="*/ 410786241 w 416"/>
              <a:gd name="T5" fmla="*/ 90725620 h 188"/>
              <a:gd name="T6" fmla="*/ 609877832 w 416"/>
              <a:gd name="T7" fmla="*/ 32761239 h 188"/>
              <a:gd name="T8" fmla="*/ 836692026 w 416"/>
              <a:gd name="T9" fmla="*/ 5040312 h 188"/>
              <a:gd name="T10" fmla="*/ 1048385089 w 416"/>
              <a:gd name="T11" fmla="*/ 0 h 188"/>
              <a:gd name="T12" fmla="*/ 0 60000 65536"/>
              <a:gd name="T13" fmla="*/ 0 60000 65536"/>
              <a:gd name="T14" fmla="*/ 0 60000 65536"/>
              <a:gd name="T15" fmla="*/ 0 60000 65536"/>
              <a:gd name="T16" fmla="*/ 0 60000 65536"/>
              <a:gd name="T17" fmla="*/ 0 60000 65536"/>
              <a:gd name="T18" fmla="*/ 0 w 416"/>
              <a:gd name="T19" fmla="*/ 0 h 188"/>
              <a:gd name="T20" fmla="*/ 416 w 416"/>
              <a:gd name="T21" fmla="*/ 188 h 188"/>
            </a:gdLst>
            <a:ahLst/>
            <a:cxnLst>
              <a:cxn ang="T12">
                <a:pos x="T0" y="T1"/>
              </a:cxn>
              <a:cxn ang="T13">
                <a:pos x="T2" y="T3"/>
              </a:cxn>
              <a:cxn ang="T14">
                <a:pos x="T4" y="T5"/>
              </a:cxn>
              <a:cxn ang="T15">
                <a:pos x="T6" y="T7"/>
              </a:cxn>
              <a:cxn ang="T16">
                <a:pos x="T8" y="T9"/>
              </a:cxn>
              <a:cxn ang="T17">
                <a:pos x="T10" y="T11"/>
              </a:cxn>
            </a:cxnLst>
            <a:rect l="T18" t="T19" r="T20" b="T21"/>
            <a:pathLst>
              <a:path w="416" h="188">
                <a:moveTo>
                  <a:pt x="0" y="188"/>
                </a:moveTo>
                <a:cubicBezTo>
                  <a:pt x="12" y="171"/>
                  <a:pt x="45" y="117"/>
                  <a:pt x="72" y="92"/>
                </a:cubicBezTo>
                <a:cubicBezTo>
                  <a:pt x="99" y="67"/>
                  <a:pt x="135" y="49"/>
                  <a:pt x="163" y="36"/>
                </a:cubicBezTo>
                <a:cubicBezTo>
                  <a:pt x="191" y="23"/>
                  <a:pt x="214" y="19"/>
                  <a:pt x="242" y="13"/>
                </a:cubicBezTo>
                <a:cubicBezTo>
                  <a:pt x="270" y="7"/>
                  <a:pt x="303" y="4"/>
                  <a:pt x="332" y="2"/>
                </a:cubicBezTo>
                <a:cubicBezTo>
                  <a:pt x="361" y="0"/>
                  <a:pt x="399" y="0"/>
                  <a:pt x="416"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nvGrpSpPr>
          <p:cNvPr id="10" name="Group 57"/>
          <p:cNvGrpSpPr>
            <a:grpSpLocks/>
          </p:cNvGrpSpPr>
          <p:nvPr/>
        </p:nvGrpSpPr>
        <p:grpSpPr bwMode="auto">
          <a:xfrm>
            <a:off x="2217503" y="3623571"/>
            <a:ext cx="6400800" cy="2438400"/>
            <a:chOff x="960" y="2448"/>
            <a:chExt cx="4032" cy="1536"/>
          </a:xfrm>
        </p:grpSpPr>
        <p:grpSp>
          <p:nvGrpSpPr>
            <p:cNvPr id="155688" name="Group 58"/>
            <p:cNvGrpSpPr>
              <a:grpSpLocks/>
            </p:cNvGrpSpPr>
            <p:nvPr/>
          </p:nvGrpSpPr>
          <p:grpSpPr bwMode="auto">
            <a:xfrm>
              <a:off x="960" y="2448"/>
              <a:ext cx="3744" cy="1536"/>
              <a:chOff x="960" y="2448"/>
              <a:chExt cx="3744" cy="1536"/>
            </a:xfrm>
          </p:grpSpPr>
          <p:sp>
            <p:nvSpPr>
              <p:cNvPr id="155690" name="Line 59"/>
              <p:cNvSpPr>
                <a:spLocks noChangeShapeType="1"/>
              </p:cNvSpPr>
              <p:nvPr/>
            </p:nvSpPr>
            <p:spPr bwMode="auto">
              <a:xfrm>
                <a:off x="1392" y="3264"/>
                <a:ext cx="33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5691" name="Line 60"/>
              <p:cNvSpPr>
                <a:spLocks noChangeShapeType="1"/>
              </p:cNvSpPr>
              <p:nvPr/>
            </p:nvSpPr>
            <p:spPr bwMode="auto">
              <a:xfrm flipV="1">
                <a:off x="1392" y="2448"/>
                <a:ext cx="0" cy="15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5692" name="Text Box 61"/>
              <p:cNvSpPr txBox="1">
                <a:spLocks noChangeArrowheads="1"/>
              </p:cNvSpPr>
              <p:nvPr/>
            </p:nvSpPr>
            <p:spPr bwMode="auto">
              <a:xfrm>
                <a:off x="960" y="3151"/>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-180º</a:t>
                </a:r>
              </a:p>
            </p:txBody>
          </p:sp>
          <p:sp>
            <p:nvSpPr>
              <p:cNvPr id="155693" name="Text Box 62"/>
              <p:cNvSpPr txBox="1">
                <a:spLocks noChangeArrowheads="1"/>
              </p:cNvSpPr>
              <p:nvPr/>
            </p:nvSpPr>
            <p:spPr bwMode="auto">
              <a:xfrm>
                <a:off x="1032" y="2579"/>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-90º</a:t>
                </a:r>
              </a:p>
            </p:txBody>
          </p:sp>
          <p:sp>
            <p:nvSpPr>
              <p:cNvPr id="155694" name="Text Box 63"/>
              <p:cNvSpPr txBox="1">
                <a:spLocks noChangeArrowheads="1"/>
              </p:cNvSpPr>
              <p:nvPr/>
            </p:nvSpPr>
            <p:spPr bwMode="auto">
              <a:xfrm>
                <a:off x="1032" y="285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-45º</a:t>
                </a:r>
              </a:p>
            </p:txBody>
          </p:sp>
          <p:sp>
            <p:nvSpPr>
              <p:cNvPr id="155695" name="Text Box 64"/>
              <p:cNvSpPr txBox="1">
                <a:spLocks noChangeArrowheads="1"/>
              </p:cNvSpPr>
              <p:nvPr/>
            </p:nvSpPr>
            <p:spPr bwMode="auto">
              <a:xfrm>
                <a:off x="1008" y="3456"/>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-225º</a:t>
                </a:r>
              </a:p>
            </p:txBody>
          </p:sp>
          <p:sp>
            <p:nvSpPr>
              <p:cNvPr id="155696" name="Text Box 65"/>
              <p:cNvSpPr txBox="1">
                <a:spLocks noChangeArrowheads="1"/>
              </p:cNvSpPr>
              <p:nvPr/>
            </p:nvSpPr>
            <p:spPr bwMode="auto">
              <a:xfrm>
                <a:off x="967" y="3705"/>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-270º</a:t>
                </a:r>
              </a:p>
            </p:txBody>
          </p:sp>
        </p:grpSp>
        <p:sp>
          <p:nvSpPr>
            <p:cNvPr id="155689" name="Text Box 66"/>
            <p:cNvSpPr txBox="1">
              <a:spLocks noChangeArrowheads="1"/>
            </p:cNvSpPr>
            <p:nvPr/>
          </p:nvSpPr>
          <p:spPr bwMode="auto">
            <a:xfrm>
              <a:off x="4742" y="3129"/>
              <a:ext cx="2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f</a:t>
              </a:r>
            </a:p>
          </p:txBody>
        </p:sp>
      </p:grpSp>
    </p:spTree>
    <p:extLst>
      <p:ext uri="{BB962C8B-B14F-4D97-AF65-F5344CB8AC3E}">
        <p14:creationId xmlns:p14="http://schemas.microsoft.com/office/powerpoint/2010/main" val="3096363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00721"/>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2007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0724"/>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200725"/>
                                        </p:tgtEl>
                                        <p:attrNameLst>
                                          <p:attrName>style.visibility</p:attrName>
                                        </p:attrNameLst>
                                      </p:cBhvr>
                                      <p:to>
                                        <p:strVal val="visible"/>
                                      </p:to>
                                    </p:set>
                                  </p:childTnLst>
                                </p:cTn>
                              </p:par>
                            </p:childTnLst>
                          </p:cTn>
                        </p:par>
                        <p:par>
                          <p:cTn id="26" fill="hold" nodeType="afterGroup">
                            <p:stCondLst>
                              <p:cond delay="1000"/>
                            </p:stCondLst>
                            <p:childTnLst>
                              <p:par>
                                <p:cTn id="27" presetID="1" presetClass="entr" presetSubtype="0" fill="hold" nodeType="afterEffect">
                                  <p:stCondLst>
                                    <p:cond delay="0"/>
                                  </p:stCondLst>
                                  <p:childTnLst>
                                    <p:set>
                                      <p:cBhvr>
                                        <p:cTn id="28" dur="1" fill="hold">
                                          <p:stCondLst>
                                            <p:cond delay="499"/>
                                          </p:stCondLst>
                                        </p:cTn>
                                        <p:tgtEl>
                                          <p:spTgt spid="6"/>
                                        </p:tgtEl>
                                        <p:attrNameLst>
                                          <p:attrName>style.visibility</p:attrName>
                                        </p:attrNameLst>
                                      </p:cBhvr>
                                      <p:to>
                                        <p:strVal val="visible"/>
                                      </p:to>
                                    </p:set>
                                  </p:childTnLst>
                                </p:cTn>
                              </p:par>
                            </p:childTnLst>
                          </p:cTn>
                        </p:par>
                        <p:par>
                          <p:cTn id="29" fill="hold" nodeType="afterGroup">
                            <p:stCondLst>
                              <p:cond delay="1500"/>
                            </p:stCondLst>
                            <p:childTnLst>
                              <p:par>
                                <p:cTn id="30" presetID="1" presetClass="entr" presetSubtype="0" fill="hold" grpId="0" nodeType="afterEffect">
                                  <p:stCondLst>
                                    <p:cond delay="0"/>
                                  </p:stCondLst>
                                  <p:childTnLst>
                                    <p:set>
                                      <p:cBhvr>
                                        <p:cTn id="31" dur="1" fill="hold">
                                          <p:stCondLst>
                                            <p:cond delay="499"/>
                                          </p:stCondLst>
                                        </p:cTn>
                                        <p:tgtEl>
                                          <p:spTgt spid="200730"/>
                                        </p:tgtEl>
                                        <p:attrNameLst>
                                          <p:attrName>style.visibility</p:attrName>
                                        </p:attrNameLst>
                                      </p:cBhvr>
                                      <p:to>
                                        <p:strVal val="visible"/>
                                      </p:to>
                                    </p:set>
                                  </p:childTnLst>
                                </p:cTn>
                              </p:par>
                            </p:childTnLst>
                          </p:cTn>
                        </p:par>
                        <p:par>
                          <p:cTn id="32" fill="hold" nodeType="afterGroup">
                            <p:stCondLst>
                              <p:cond delay="2000"/>
                            </p:stCondLst>
                            <p:childTnLst>
                              <p:par>
                                <p:cTn id="33" presetID="1" presetClass="entr" presetSubtype="0" fill="hold" grpId="0" nodeType="afterEffect">
                                  <p:stCondLst>
                                    <p:cond delay="0"/>
                                  </p:stCondLst>
                                  <p:childTnLst>
                                    <p:set>
                                      <p:cBhvr>
                                        <p:cTn id="34" dur="1" fill="hold">
                                          <p:stCondLst>
                                            <p:cond delay="499"/>
                                          </p:stCondLst>
                                        </p:cTn>
                                        <p:tgtEl>
                                          <p:spTgt spid="200722"/>
                                        </p:tgtEl>
                                        <p:attrNameLst>
                                          <p:attrName>style.visibility</p:attrName>
                                        </p:attrNameLst>
                                      </p:cBhvr>
                                      <p:to>
                                        <p:strVal val="visible"/>
                                      </p:to>
                                    </p:set>
                                  </p:childTnLst>
                                </p:cTn>
                              </p:par>
                            </p:childTnLst>
                          </p:cTn>
                        </p:par>
                        <p:par>
                          <p:cTn id="35" fill="hold" nodeType="afterGroup">
                            <p:stCondLst>
                              <p:cond delay="2500"/>
                            </p:stCondLst>
                            <p:childTnLst>
                              <p:par>
                                <p:cTn id="36" presetID="1" presetClass="entr" presetSubtype="0" fill="hold" nodeType="afterEffect">
                                  <p:stCondLst>
                                    <p:cond delay="0"/>
                                  </p:stCondLst>
                                  <p:childTnLst>
                                    <p:set>
                                      <p:cBhvr>
                                        <p:cTn id="37" dur="1" fill="hold">
                                          <p:stCondLst>
                                            <p:cond delay="499"/>
                                          </p:stCondLst>
                                        </p:cTn>
                                        <p:tgtEl>
                                          <p:spTgt spid="8"/>
                                        </p:tgtEl>
                                        <p:attrNameLst>
                                          <p:attrName>style.visibility</p:attrName>
                                        </p:attrNameLst>
                                      </p:cBhvr>
                                      <p:to>
                                        <p:strVal val="visible"/>
                                      </p:to>
                                    </p:set>
                                  </p:childTnLst>
                                </p:cTn>
                              </p:par>
                            </p:childTnLst>
                          </p:cTn>
                        </p:par>
                        <p:par>
                          <p:cTn id="38" fill="hold" nodeType="afterGroup">
                            <p:stCondLst>
                              <p:cond delay="3000"/>
                            </p:stCondLst>
                            <p:childTnLst>
                              <p:par>
                                <p:cTn id="39" presetID="1" presetClass="entr" presetSubtype="0" fill="hold" grpId="0" nodeType="afterEffect">
                                  <p:stCondLst>
                                    <p:cond delay="0"/>
                                  </p:stCondLst>
                                  <p:childTnLst>
                                    <p:set>
                                      <p:cBhvr>
                                        <p:cTn id="40" dur="1" fill="hold">
                                          <p:stCondLst>
                                            <p:cond delay="499"/>
                                          </p:stCondLst>
                                        </p:cTn>
                                        <p:tgtEl>
                                          <p:spTgt spid="200723"/>
                                        </p:tgtEl>
                                        <p:attrNameLst>
                                          <p:attrName>style.visibility</p:attrName>
                                        </p:attrNameLst>
                                      </p:cBhvr>
                                      <p:to>
                                        <p:strVal val="visible"/>
                                      </p:to>
                                    </p:set>
                                  </p:childTnLst>
                                </p:cTn>
                              </p:par>
                            </p:childTnLst>
                          </p:cTn>
                        </p:par>
                        <p:par>
                          <p:cTn id="41" fill="hold" nodeType="afterGroup">
                            <p:stCondLst>
                              <p:cond delay="3500"/>
                            </p:stCondLst>
                            <p:childTnLst>
                              <p:par>
                                <p:cTn id="42" presetID="1" presetClass="entr" presetSubtype="0" fill="hold" grpId="0" nodeType="afterEffect">
                                  <p:stCondLst>
                                    <p:cond delay="0"/>
                                  </p:stCondLst>
                                  <p:childTnLst>
                                    <p:set>
                                      <p:cBhvr>
                                        <p:cTn id="43" dur="1" fill="hold">
                                          <p:stCondLst>
                                            <p:cond delay="499"/>
                                          </p:stCondLst>
                                        </p:cTn>
                                        <p:tgtEl>
                                          <p:spTgt spid="200735"/>
                                        </p:tgtEl>
                                        <p:attrNameLst>
                                          <p:attrName>style.visibility</p:attrName>
                                        </p:attrNameLst>
                                      </p:cBhvr>
                                      <p:to>
                                        <p:strVal val="visible"/>
                                      </p:to>
                                    </p:set>
                                  </p:childTnLst>
                                </p:cTn>
                              </p:par>
                            </p:childTnLst>
                          </p:cTn>
                        </p:par>
                        <p:par>
                          <p:cTn id="44" fill="hold" nodeType="afterGroup">
                            <p:stCondLst>
                              <p:cond delay="4000"/>
                            </p:stCondLst>
                            <p:childTnLst>
                              <p:par>
                                <p:cTn id="45" presetID="1" presetClass="entr" presetSubtype="0" fill="hold" nodeType="afterEffect">
                                  <p:stCondLst>
                                    <p:cond delay="0"/>
                                  </p:stCondLst>
                                  <p:childTnLst>
                                    <p:set>
                                      <p:cBhvr>
                                        <p:cTn id="46" dur="1" fill="hold">
                                          <p:stCondLst>
                                            <p:cond delay="499"/>
                                          </p:stCondLst>
                                        </p:cTn>
                                        <p:tgtEl>
                                          <p:spTgt spid="7"/>
                                        </p:tgtEl>
                                        <p:attrNameLst>
                                          <p:attrName>style.visibility</p:attrName>
                                        </p:attrNameLst>
                                      </p:cBhvr>
                                      <p:to>
                                        <p:strVal val="visible"/>
                                      </p:to>
                                    </p:set>
                                  </p:childTnLst>
                                </p:cTn>
                              </p:par>
                            </p:childTnLst>
                          </p:cTn>
                        </p:par>
                        <p:par>
                          <p:cTn id="47" fill="hold" nodeType="afterGroup">
                            <p:stCondLst>
                              <p:cond delay="4500"/>
                            </p:stCondLst>
                            <p:childTnLst>
                              <p:par>
                                <p:cTn id="48" presetID="1" presetClass="entr" presetSubtype="0" fill="hold" grpId="0" nodeType="afterEffect">
                                  <p:stCondLst>
                                    <p:cond delay="0"/>
                                  </p:stCondLst>
                                  <p:childTnLst>
                                    <p:set>
                                      <p:cBhvr>
                                        <p:cTn id="49" dur="1" fill="hold">
                                          <p:stCondLst>
                                            <p:cond delay="499"/>
                                          </p:stCondLst>
                                        </p:cTn>
                                        <p:tgtEl>
                                          <p:spTgt spid="200734"/>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10"/>
                                        </p:tgtEl>
                                        <p:attrNameLst>
                                          <p:attrName>style.visibility</p:attrName>
                                        </p:attrNameLst>
                                      </p:cBhvr>
                                      <p:to>
                                        <p:strVal val="visible"/>
                                      </p:to>
                                    </p:set>
                                  </p:childTnLst>
                                </p:cTn>
                              </p:par>
                            </p:childTnLst>
                          </p:cTn>
                        </p:par>
                        <p:par>
                          <p:cTn id="54" fill="hold" nodeType="afterGroup">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200739"/>
                                        </p:tgtEl>
                                        <p:attrNameLst>
                                          <p:attrName>style.visibility</p:attrName>
                                        </p:attrNameLst>
                                      </p:cBhvr>
                                      <p:to>
                                        <p:strVal val="visible"/>
                                      </p:to>
                                    </p:set>
                                  </p:childTnLst>
                                </p:cTn>
                              </p:par>
                            </p:childTnLst>
                          </p:cTn>
                        </p:par>
                        <p:par>
                          <p:cTn id="57" fill="hold" nodeType="afterGroup">
                            <p:stCondLst>
                              <p:cond delay="1000"/>
                            </p:stCondLst>
                            <p:childTnLst>
                              <p:par>
                                <p:cTn id="58" presetID="1" presetClass="entr" presetSubtype="0" fill="hold" grpId="0" nodeType="afterEffect">
                                  <p:stCondLst>
                                    <p:cond delay="0"/>
                                  </p:stCondLst>
                                  <p:childTnLst>
                                    <p:set>
                                      <p:cBhvr>
                                        <p:cTn id="59" dur="1" fill="hold">
                                          <p:stCondLst>
                                            <p:cond delay="499"/>
                                          </p:stCondLst>
                                        </p:cTn>
                                        <p:tgtEl>
                                          <p:spTgt spid="200744"/>
                                        </p:tgtEl>
                                        <p:attrNameLst>
                                          <p:attrName>style.visibility</p:attrName>
                                        </p:attrNameLst>
                                      </p:cBhvr>
                                      <p:to>
                                        <p:strVal val="visible"/>
                                      </p:to>
                                    </p:set>
                                  </p:childTnLst>
                                </p:cTn>
                              </p:par>
                            </p:childTnLst>
                          </p:cTn>
                        </p:par>
                        <p:par>
                          <p:cTn id="60" fill="hold" nodeType="afterGroup">
                            <p:stCondLst>
                              <p:cond delay="1500"/>
                            </p:stCondLst>
                            <p:childTnLst>
                              <p:par>
                                <p:cTn id="61" presetID="1" presetClass="entr" presetSubtype="0" fill="hold" grpId="0" nodeType="afterEffect">
                                  <p:stCondLst>
                                    <p:cond delay="0"/>
                                  </p:stCondLst>
                                  <p:childTnLst>
                                    <p:set>
                                      <p:cBhvr>
                                        <p:cTn id="62" dur="1" fill="hold">
                                          <p:stCondLst>
                                            <p:cond delay="499"/>
                                          </p:stCondLst>
                                        </p:cTn>
                                        <p:tgtEl>
                                          <p:spTgt spid="200745"/>
                                        </p:tgtEl>
                                        <p:attrNameLst>
                                          <p:attrName>style.visibility</p:attrName>
                                        </p:attrNameLst>
                                      </p:cBhvr>
                                      <p:to>
                                        <p:strVal val="visible"/>
                                      </p:to>
                                    </p:set>
                                  </p:childTnLst>
                                </p:cTn>
                              </p:par>
                            </p:childTnLst>
                          </p:cTn>
                        </p:par>
                        <p:par>
                          <p:cTn id="63" fill="hold" nodeType="afterGroup">
                            <p:stCondLst>
                              <p:cond delay="2000"/>
                            </p:stCondLst>
                            <p:childTnLst>
                              <p:par>
                                <p:cTn id="64" presetID="1" presetClass="entr" presetSubtype="0" fill="hold" grpId="0" nodeType="afterEffect">
                                  <p:stCondLst>
                                    <p:cond delay="0"/>
                                  </p:stCondLst>
                                  <p:childTnLst>
                                    <p:set>
                                      <p:cBhvr>
                                        <p:cTn id="65" dur="1" fill="hold">
                                          <p:stCondLst>
                                            <p:cond delay="499"/>
                                          </p:stCondLst>
                                        </p:cTn>
                                        <p:tgtEl>
                                          <p:spTgt spid="200746"/>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00741"/>
                                        </p:tgtEl>
                                        <p:attrNameLst>
                                          <p:attrName>style.visibility</p:attrName>
                                        </p:attrNameLst>
                                      </p:cBhvr>
                                      <p:to>
                                        <p:strVal val="visible"/>
                                      </p:to>
                                    </p:set>
                                  </p:childTnLst>
                                </p:cTn>
                              </p:par>
                            </p:childTnLst>
                          </p:cTn>
                        </p:par>
                        <p:par>
                          <p:cTn id="70" fill="hold" nodeType="afterGroup">
                            <p:stCondLst>
                              <p:cond delay="500"/>
                            </p:stCondLst>
                            <p:childTnLst>
                              <p:par>
                                <p:cTn id="71" presetID="1" presetClass="entr" presetSubtype="0" fill="hold" grpId="0" nodeType="afterEffect">
                                  <p:stCondLst>
                                    <p:cond delay="0"/>
                                  </p:stCondLst>
                                  <p:childTnLst>
                                    <p:set>
                                      <p:cBhvr>
                                        <p:cTn id="72" dur="1" fill="hold">
                                          <p:stCondLst>
                                            <p:cond delay="499"/>
                                          </p:stCondLst>
                                        </p:cTn>
                                        <p:tgtEl>
                                          <p:spTgt spid="200743"/>
                                        </p:tgtEl>
                                        <p:attrNameLst>
                                          <p:attrName>style.visibility</p:attrName>
                                        </p:attrNameLst>
                                      </p:cBhvr>
                                      <p:to>
                                        <p:strVal val="visible"/>
                                      </p:to>
                                    </p:set>
                                  </p:childTnLst>
                                </p:cTn>
                              </p:par>
                            </p:childTnLst>
                          </p:cTn>
                        </p:par>
                        <p:par>
                          <p:cTn id="73" fill="hold" nodeType="afterGroup">
                            <p:stCondLst>
                              <p:cond delay="1000"/>
                            </p:stCondLst>
                            <p:childTnLst>
                              <p:par>
                                <p:cTn id="74" presetID="1" presetClass="entr" presetSubtype="0" fill="hold" grpId="0" nodeType="afterEffect">
                                  <p:stCondLst>
                                    <p:cond delay="0"/>
                                  </p:stCondLst>
                                  <p:childTnLst>
                                    <p:set>
                                      <p:cBhvr>
                                        <p:cTn id="75" dur="1" fill="hold">
                                          <p:stCondLst>
                                            <p:cond delay="499"/>
                                          </p:stCondLst>
                                        </p:cTn>
                                        <p:tgtEl>
                                          <p:spTgt spid="200740"/>
                                        </p:tgtEl>
                                        <p:attrNameLst>
                                          <p:attrName>style.visibility</p:attrName>
                                        </p:attrNameLst>
                                      </p:cBhvr>
                                      <p:to>
                                        <p:strVal val="visible"/>
                                      </p:to>
                                    </p:set>
                                  </p:childTnLst>
                                </p:cTn>
                              </p:par>
                            </p:childTnLst>
                          </p:cTn>
                        </p:par>
                        <p:par>
                          <p:cTn id="76" fill="hold" nodeType="afterGroup">
                            <p:stCondLst>
                              <p:cond delay="1500"/>
                            </p:stCondLst>
                            <p:childTnLst>
                              <p:par>
                                <p:cTn id="77" presetID="1" presetClass="entr" presetSubtype="0" fill="hold" grpId="0" nodeType="afterEffect">
                                  <p:stCondLst>
                                    <p:cond delay="0"/>
                                  </p:stCondLst>
                                  <p:childTnLst>
                                    <p:set>
                                      <p:cBhvr>
                                        <p:cTn id="78" dur="1" fill="hold">
                                          <p:stCondLst>
                                            <p:cond delay="499"/>
                                          </p:stCondLst>
                                        </p:cTn>
                                        <p:tgtEl>
                                          <p:spTgt spid="200742"/>
                                        </p:tgtEl>
                                        <p:attrNameLst>
                                          <p:attrName>style.visibility</p:attrName>
                                        </p:attrNameLst>
                                      </p:cBhvr>
                                      <p:to>
                                        <p:strVal val="visible"/>
                                      </p:to>
                                    </p:set>
                                  </p:childTnLst>
                                </p:cTn>
                              </p:par>
                            </p:childTnLst>
                          </p:cTn>
                        </p:par>
                        <p:par>
                          <p:cTn id="79" fill="hold" nodeType="afterGroup">
                            <p:stCondLst>
                              <p:cond delay="2000"/>
                            </p:stCondLst>
                            <p:childTnLst>
                              <p:par>
                                <p:cTn id="80" presetID="1" presetClass="entr" presetSubtype="0" fill="hold" grpId="0" nodeType="afterEffect">
                                  <p:stCondLst>
                                    <p:cond delay="0"/>
                                  </p:stCondLst>
                                  <p:childTnLst>
                                    <p:set>
                                      <p:cBhvr>
                                        <p:cTn id="81" dur="1" fill="hold">
                                          <p:stCondLst>
                                            <p:cond delay="499"/>
                                          </p:stCondLst>
                                        </p:cTn>
                                        <p:tgtEl>
                                          <p:spTgt spid="200747"/>
                                        </p:tgtEl>
                                        <p:attrNameLst>
                                          <p:attrName>style.visibility</p:attrName>
                                        </p:attrNameLst>
                                      </p:cBhvr>
                                      <p:to>
                                        <p:strVal val="visible"/>
                                      </p:to>
                                    </p:set>
                                  </p:childTnLst>
                                </p:cTn>
                              </p:par>
                            </p:childTnLst>
                          </p:cTn>
                        </p:par>
                        <p:par>
                          <p:cTn id="82" fill="hold" nodeType="afterGroup">
                            <p:stCondLst>
                              <p:cond delay="2500"/>
                            </p:stCondLst>
                            <p:childTnLst>
                              <p:par>
                                <p:cTn id="83" presetID="1" presetClass="entr" presetSubtype="0" fill="hold" grpId="0" nodeType="afterEffect">
                                  <p:stCondLst>
                                    <p:cond delay="0"/>
                                  </p:stCondLst>
                                  <p:childTnLst>
                                    <p:set>
                                      <p:cBhvr>
                                        <p:cTn id="84" dur="1" fill="hold">
                                          <p:stCondLst>
                                            <p:cond delay="499"/>
                                          </p:stCondLst>
                                        </p:cTn>
                                        <p:tgtEl>
                                          <p:spTgt spid="200748"/>
                                        </p:tgtEl>
                                        <p:attrNameLst>
                                          <p:attrName>style.visibility</p:attrName>
                                        </p:attrNameLst>
                                      </p:cBhvr>
                                      <p:to>
                                        <p:strVal val="visible"/>
                                      </p:to>
                                    </p:set>
                                  </p:childTnLst>
                                </p:cTn>
                              </p:par>
                            </p:childTnLst>
                          </p:cTn>
                        </p:par>
                        <p:par>
                          <p:cTn id="85" fill="hold" nodeType="afterGroup">
                            <p:stCondLst>
                              <p:cond delay="3000"/>
                            </p:stCondLst>
                            <p:childTnLst>
                              <p:par>
                                <p:cTn id="86" presetID="1" presetClass="entr" presetSubtype="0" fill="hold" nodeType="afterEffect">
                                  <p:stCondLst>
                                    <p:cond delay="0"/>
                                  </p:stCondLst>
                                  <p:childTnLst>
                                    <p:set>
                                      <p:cBhvr>
                                        <p:cTn id="87" dur="1" fill="hold">
                                          <p:stCondLst>
                                            <p:cond delay="499"/>
                                          </p:stCondLst>
                                        </p:cTn>
                                        <p:tgtEl>
                                          <p:spTgt spid="9"/>
                                        </p:tgtEl>
                                        <p:attrNameLst>
                                          <p:attrName>style.visibility</p:attrName>
                                        </p:attrNameLst>
                                      </p:cBhvr>
                                      <p:to>
                                        <p:strVal val="visible"/>
                                      </p:to>
                                    </p:set>
                                  </p:childTnLst>
                                </p:cTn>
                              </p:par>
                            </p:childTnLst>
                          </p:cTn>
                        </p:par>
                        <p:par>
                          <p:cTn id="88" fill="hold" nodeType="afterGroup">
                            <p:stCondLst>
                              <p:cond delay="3500"/>
                            </p:stCondLst>
                            <p:childTnLst>
                              <p:par>
                                <p:cTn id="89" presetID="1" presetClass="entr" presetSubtype="0" fill="hold" grpId="0" nodeType="afterEffect">
                                  <p:stCondLst>
                                    <p:cond delay="0"/>
                                  </p:stCondLst>
                                  <p:childTnLst>
                                    <p:set>
                                      <p:cBhvr>
                                        <p:cTn id="90" dur="1" fill="hold">
                                          <p:stCondLst>
                                            <p:cond delay="499"/>
                                          </p:stCondLst>
                                        </p:cTn>
                                        <p:tgtEl>
                                          <p:spTgt spid="200751"/>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200749"/>
                                        </p:tgtEl>
                                        <p:attrNameLst>
                                          <p:attrName>style.visibility</p:attrName>
                                        </p:attrNameLst>
                                      </p:cBhvr>
                                      <p:to>
                                        <p:strVal val="visible"/>
                                      </p:to>
                                    </p:set>
                                  </p:childTnLst>
                                </p:cTn>
                              </p:par>
                            </p:childTnLst>
                          </p:cTn>
                        </p:par>
                        <p:par>
                          <p:cTn id="95" fill="hold" nodeType="afterGroup">
                            <p:stCondLst>
                              <p:cond delay="500"/>
                            </p:stCondLst>
                            <p:childTnLst>
                              <p:par>
                                <p:cTn id="96" presetID="1" presetClass="entr" presetSubtype="0" fill="hold" grpId="0" nodeType="afterEffect">
                                  <p:stCondLst>
                                    <p:cond delay="0"/>
                                  </p:stCondLst>
                                  <p:childTnLst>
                                    <p:set>
                                      <p:cBhvr>
                                        <p:cTn id="97" dur="1" fill="hold">
                                          <p:stCondLst>
                                            <p:cond delay="499"/>
                                          </p:stCondLst>
                                        </p:cTn>
                                        <p:tgtEl>
                                          <p:spTgt spid="200750"/>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499"/>
                                          </p:stCondLst>
                                        </p:cTn>
                                        <p:tgtEl>
                                          <p:spTgt spid="200760"/>
                                        </p:tgtEl>
                                        <p:attrNameLst>
                                          <p:attrName>style.visibility</p:attrName>
                                        </p:attrNameLst>
                                      </p:cBhvr>
                                      <p:to>
                                        <p:strVal val="visible"/>
                                      </p:to>
                                    </p:set>
                                  </p:childTnLst>
                                </p:cTn>
                              </p:par>
                            </p:childTnLst>
                          </p:cTn>
                        </p:par>
                        <p:par>
                          <p:cTn id="102" fill="hold" nodeType="afterGroup">
                            <p:stCondLst>
                              <p:cond delay="500"/>
                            </p:stCondLst>
                            <p:childTnLst>
                              <p:par>
                                <p:cTn id="103" presetID="1" presetClass="entr" presetSubtype="0" fill="hold" grpId="0" nodeType="afterEffect">
                                  <p:stCondLst>
                                    <p:cond delay="0"/>
                                  </p:stCondLst>
                                  <p:childTnLst>
                                    <p:set>
                                      <p:cBhvr>
                                        <p:cTn id="104" dur="1" fill="hold">
                                          <p:stCondLst>
                                            <p:cond delay="499"/>
                                          </p:stCondLst>
                                        </p:cTn>
                                        <p:tgtEl>
                                          <p:spTgt spid="200759"/>
                                        </p:tgtEl>
                                        <p:attrNameLst>
                                          <p:attrName>style.visibility</p:attrName>
                                        </p:attrNameLst>
                                      </p:cBhvr>
                                      <p:to>
                                        <p:strVal val="visible"/>
                                      </p:to>
                                    </p:set>
                                  </p:childTnLst>
                                </p:cTn>
                              </p:par>
                            </p:childTnLst>
                          </p:cTn>
                        </p:par>
                        <p:par>
                          <p:cTn id="105" fill="hold" nodeType="afterGroup">
                            <p:stCondLst>
                              <p:cond delay="1000"/>
                            </p:stCondLst>
                            <p:childTnLst>
                              <p:par>
                                <p:cTn id="106" presetID="1" presetClass="entr" presetSubtype="0" fill="hold" grpId="0" nodeType="afterEffect">
                                  <p:stCondLst>
                                    <p:cond delay="0"/>
                                  </p:stCondLst>
                                  <p:childTnLst>
                                    <p:set>
                                      <p:cBhvr>
                                        <p:cTn id="107" dur="1" fill="hold">
                                          <p:stCondLst>
                                            <p:cond delay="499"/>
                                          </p:stCondLst>
                                        </p:cTn>
                                        <p:tgtEl>
                                          <p:spTgt spid="200758"/>
                                        </p:tgtEl>
                                        <p:attrNameLst>
                                          <p:attrName>style.visibility</p:attrName>
                                        </p:attrNameLst>
                                      </p:cBhvr>
                                      <p:to>
                                        <p:strVal val="visible"/>
                                      </p:to>
                                    </p:set>
                                  </p:childTnLst>
                                </p:cTn>
                              </p:par>
                            </p:childTnLst>
                          </p:cTn>
                        </p:par>
                        <p:par>
                          <p:cTn id="108" fill="hold" nodeType="afterGroup">
                            <p:stCondLst>
                              <p:cond delay="1500"/>
                            </p:stCondLst>
                            <p:childTnLst>
                              <p:par>
                                <p:cTn id="109" presetID="1" presetClass="entr" presetSubtype="0" fill="hold" grpId="0" nodeType="afterEffect">
                                  <p:stCondLst>
                                    <p:cond delay="0"/>
                                  </p:stCondLst>
                                  <p:childTnLst>
                                    <p:set>
                                      <p:cBhvr>
                                        <p:cTn id="110" dur="1" fill="hold">
                                          <p:stCondLst>
                                            <p:cond delay="499"/>
                                          </p:stCondLst>
                                        </p:cTn>
                                        <p:tgtEl>
                                          <p:spTgt spid="200755"/>
                                        </p:tgtEl>
                                        <p:attrNameLst>
                                          <p:attrName>style.visibility</p:attrName>
                                        </p:attrNameLst>
                                      </p:cBhvr>
                                      <p:to>
                                        <p:strVal val="visible"/>
                                      </p:to>
                                    </p:set>
                                  </p:childTnLst>
                                </p:cTn>
                              </p:par>
                            </p:childTnLst>
                          </p:cTn>
                        </p:par>
                        <p:par>
                          <p:cTn id="111" fill="hold" nodeType="afterGroup">
                            <p:stCondLst>
                              <p:cond delay="2000"/>
                            </p:stCondLst>
                            <p:childTnLst>
                              <p:par>
                                <p:cTn id="112" presetID="1" presetClass="entr" presetSubtype="0" fill="hold" grpId="0" nodeType="afterEffect">
                                  <p:stCondLst>
                                    <p:cond delay="0"/>
                                  </p:stCondLst>
                                  <p:childTnLst>
                                    <p:set>
                                      <p:cBhvr>
                                        <p:cTn id="113" dur="1" fill="hold">
                                          <p:stCondLst>
                                            <p:cond delay="499"/>
                                          </p:stCondLst>
                                        </p:cTn>
                                        <p:tgtEl>
                                          <p:spTgt spid="200757"/>
                                        </p:tgtEl>
                                        <p:attrNameLst>
                                          <p:attrName>style.visibility</p:attrName>
                                        </p:attrNameLst>
                                      </p:cBhvr>
                                      <p:to>
                                        <p:strVal val="visible"/>
                                      </p:to>
                                    </p:set>
                                  </p:childTnLst>
                                </p:cTn>
                              </p:par>
                            </p:childTnLst>
                          </p:cTn>
                        </p:par>
                        <p:par>
                          <p:cTn id="114" fill="hold" nodeType="afterGroup">
                            <p:stCondLst>
                              <p:cond delay="2500"/>
                            </p:stCondLst>
                            <p:childTnLst>
                              <p:par>
                                <p:cTn id="115" presetID="1" presetClass="entr" presetSubtype="0" fill="hold" grpId="0" nodeType="afterEffect">
                                  <p:stCondLst>
                                    <p:cond delay="0"/>
                                  </p:stCondLst>
                                  <p:childTnLst>
                                    <p:set>
                                      <p:cBhvr>
                                        <p:cTn id="116" dur="1" fill="hold">
                                          <p:stCondLst>
                                            <p:cond delay="499"/>
                                          </p:stCondLst>
                                        </p:cTn>
                                        <p:tgtEl>
                                          <p:spTgt spid="200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21" grpId="0" animBg="1"/>
      <p:bldP spid="200722" grpId="0" animBg="1"/>
      <p:bldP spid="200723" grpId="0" animBg="1"/>
      <p:bldP spid="200724" grpId="0" animBg="1"/>
      <p:bldP spid="200725" grpId="0" animBg="1"/>
      <p:bldP spid="200726" grpId="0" autoUpdateAnimBg="0"/>
      <p:bldP spid="200730" grpId="0" autoUpdateAnimBg="0"/>
      <p:bldP spid="200734" grpId="0" autoUpdateAnimBg="0"/>
      <p:bldP spid="200735" grpId="0" autoUpdateAnimBg="0"/>
      <p:bldP spid="200739" grpId="0" autoUpdateAnimBg="0"/>
      <p:bldP spid="200740" grpId="0" animBg="1"/>
      <p:bldP spid="200741" grpId="0" animBg="1"/>
      <p:bldP spid="200742" grpId="0" animBg="1"/>
      <p:bldP spid="200743" grpId="0" animBg="1"/>
      <p:bldP spid="200744" grpId="0" animBg="1"/>
      <p:bldP spid="200745" grpId="0" animBg="1"/>
      <p:bldP spid="200746" grpId="0" animBg="1"/>
      <p:bldP spid="200747" grpId="0" animBg="1"/>
      <p:bldP spid="200748" grpId="0" animBg="1"/>
      <p:bldP spid="200749" grpId="0" animBg="1"/>
      <p:bldP spid="200750" grpId="0" animBg="1"/>
      <p:bldP spid="200751" grpId="0" autoUpdateAnimBg="0"/>
      <p:bldP spid="200755" grpId="0" animBg="1"/>
      <p:bldP spid="200756" grpId="0" animBg="1"/>
      <p:bldP spid="200757" grpId="0" animBg="1"/>
      <p:bldP spid="200758" grpId="0" animBg="1"/>
      <p:bldP spid="200759" grpId="0" animBg="1"/>
      <p:bldP spid="20076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zh-CN" sz="3600" dirty="0" smtClean="0">
                <a:ea typeface="宋体" charset="-122"/>
              </a:rPr>
              <a:t>6.7 </a:t>
            </a:r>
            <a:r>
              <a:rPr lang="zh-CN" altLang="en-US" sz="3600" dirty="0" smtClean="0">
                <a:ea typeface="宋体" charset="-122"/>
              </a:rPr>
              <a:t>功率放大电路</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126</a:t>
            </a:fld>
            <a:endParaRPr lang="zh-CN" altLang="en-US"/>
          </a:p>
        </p:txBody>
      </p:sp>
      <p:sp>
        <p:nvSpPr>
          <p:cNvPr id="143363" name="Rectangle 3"/>
          <p:cNvSpPr>
            <a:spLocks noGrp="1" noChangeArrowheads="1"/>
          </p:cNvSpPr>
          <p:nvPr>
            <p:ph sz="quarter" idx="11"/>
          </p:nvPr>
        </p:nvSpPr>
        <p:spPr/>
        <p:txBody>
          <a:bodyPr/>
          <a:lstStyle/>
          <a:p>
            <a:pPr eaLnBrk="1" hangingPunct="1"/>
            <a:r>
              <a:rPr lang="zh-CN" altLang="en-US" sz="2400" dirty="0" smtClean="0">
                <a:ea typeface="宋体" charset="-122"/>
              </a:rPr>
              <a:t>功率放大概述</a:t>
            </a:r>
          </a:p>
          <a:p>
            <a:pPr lvl="1" eaLnBrk="1" hangingPunct="1"/>
            <a:r>
              <a:rPr lang="zh-CN" altLang="en-US" sz="2400" dirty="0" smtClean="0">
                <a:latin typeface="宋体" charset="-122"/>
                <a:ea typeface="宋体" charset="-122"/>
              </a:rPr>
              <a:t>功率放大电路的作用：作为放大电路的输出级驱动执行机构。如使扬声器发声、继电器动作、 仪表指针偏转等。</a:t>
            </a:r>
          </a:p>
          <a:p>
            <a:pPr lvl="1" eaLnBrk="1" hangingPunct="1"/>
            <a:r>
              <a:rPr lang="zh-CN" altLang="en-US" sz="2400" dirty="0" smtClean="0">
                <a:latin typeface="宋体" charset="-122"/>
                <a:ea typeface="宋体" charset="-122"/>
              </a:rPr>
              <a:t>电压放大电路与功率放大电路的比较</a:t>
            </a:r>
          </a:p>
          <a:p>
            <a:pPr lvl="2" eaLnBrk="1" hangingPunct="1"/>
            <a:r>
              <a:rPr lang="zh-CN" altLang="en-US" dirty="0" smtClean="0">
                <a:latin typeface="宋体" charset="-122"/>
                <a:ea typeface="宋体" charset="-122"/>
              </a:rPr>
              <a:t>主要任务</a:t>
            </a:r>
            <a:br>
              <a:rPr lang="zh-CN" altLang="en-US" dirty="0" smtClean="0">
                <a:latin typeface="宋体" charset="-122"/>
                <a:ea typeface="宋体" charset="-122"/>
              </a:rPr>
            </a:br>
            <a:r>
              <a:rPr lang="zh-CN" altLang="en-US" sz="2000" dirty="0" smtClean="0">
                <a:latin typeface="宋体" charset="-122"/>
                <a:ea typeface="宋体" charset="-122"/>
              </a:rPr>
              <a:t>电压放大电路：放大电压。</a:t>
            </a:r>
            <a:br>
              <a:rPr lang="zh-CN" altLang="en-US" sz="2000" dirty="0" smtClean="0">
                <a:latin typeface="宋体" charset="-122"/>
                <a:ea typeface="宋体" charset="-122"/>
              </a:rPr>
            </a:br>
            <a:r>
              <a:rPr lang="zh-CN" altLang="en-US" sz="2000" dirty="0" smtClean="0">
                <a:latin typeface="宋体" charset="-122"/>
                <a:ea typeface="宋体" charset="-122"/>
              </a:rPr>
              <a:t>功率放大电路：放大电流。</a:t>
            </a:r>
          </a:p>
          <a:p>
            <a:pPr lvl="2" eaLnBrk="1" hangingPunct="1"/>
            <a:r>
              <a:rPr lang="zh-CN" altLang="en-US" dirty="0" smtClean="0">
                <a:latin typeface="宋体" charset="-122"/>
                <a:ea typeface="宋体" charset="-122"/>
              </a:rPr>
              <a:t>分析方法</a:t>
            </a:r>
            <a:br>
              <a:rPr lang="zh-CN" altLang="en-US" dirty="0" smtClean="0">
                <a:latin typeface="宋体" charset="-122"/>
                <a:ea typeface="宋体" charset="-122"/>
              </a:rPr>
            </a:br>
            <a:r>
              <a:rPr lang="zh-CN" altLang="en-US" sz="2000" dirty="0" smtClean="0">
                <a:latin typeface="宋体" charset="-122"/>
                <a:ea typeface="宋体" charset="-122"/>
              </a:rPr>
              <a:t>电压放大电路：工作在小信号状态，动态分析主要采用小信号模型等效电路分析法。</a:t>
            </a:r>
            <a:br>
              <a:rPr lang="zh-CN" altLang="en-US" sz="2000" dirty="0" smtClean="0">
                <a:latin typeface="宋体" charset="-122"/>
                <a:ea typeface="宋体" charset="-122"/>
              </a:rPr>
            </a:br>
            <a:r>
              <a:rPr lang="zh-CN" altLang="en-US" sz="2000" dirty="0" smtClean="0">
                <a:latin typeface="宋体" charset="-122"/>
                <a:ea typeface="宋体" charset="-122"/>
              </a:rPr>
              <a:t>功率放大电路：工作在大信号状态，分析时主要使用的方法是图解法。 </a:t>
            </a:r>
          </a:p>
        </p:txBody>
      </p:sp>
    </p:spTree>
    <p:extLst>
      <p:ext uri="{BB962C8B-B14F-4D97-AF65-F5344CB8AC3E}">
        <p14:creationId xmlns:p14="http://schemas.microsoft.com/office/powerpoint/2010/main" val="468031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en-US" altLang="zh-CN" sz="3600" dirty="0" smtClean="0">
                <a:ea typeface="宋体" charset="-122"/>
              </a:rPr>
              <a:t>6.7.1 </a:t>
            </a:r>
            <a:r>
              <a:rPr lang="zh-CN" altLang="en-US" sz="3600" dirty="0" smtClean="0">
                <a:ea typeface="宋体" charset="-122"/>
              </a:rPr>
              <a:t>功率放大电路的特点</a:t>
            </a:r>
            <a:endParaRPr lang="zh-CN" altLang="en-US" dirty="0" smtClean="0">
              <a:ea typeface="楷体_GB2312" pitchFamily="49" charset="-122"/>
            </a:endParaRP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127</a:t>
            </a:fld>
            <a:endParaRPr lang="zh-CN" altLang="en-US"/>
          </a:p>
        </p:txBody>
      </p:sp>
      <p:sp>
        <p:nvSpPr>
          <p:cNvPr id="144387" name="Rectangle 3"/>
          <p:cNvSpPr>
            <a:spLocks noGrp="1" noChangeArrowheads="1"/>
          </p:cNvSpPr>
          <p:nvPr>
            <p:ph sz="quarter" idx="11"/>
          </p:nvPr>
        </p:nvSpPr>
        <p:spPr>
          <a:xfrm>
            <a:off x="9530" y="634072"/>
            <a:ext cx="8892480" cy="5544616"/>
          </a:xfrm>
        </p:spPr>
        <p:txBody>
          <a:bodyPr/>
          <a:lstStyle/>
          <a:p>
            <a:pPr lvl="2" eaLnBrk="1" hangingPunct="1"/>
            <a:r>
              <a:rPr lang="zh-CN" altLang="en-US" dirty="0" smtClean="0"/>
              <a:t>主要性能指标</a:t>
            </a:r>
            <a:br>
              <a:rPr lang="zh-CN" altLang="en-US" dirty="0" smtClean="0"/>
            </a:br>
            <a:r>
              <a:rPr lang="zh-CN" altLang="en-US" sz="2000" dirty="0" smtClean="0"/>
              <a:t>电压放大电路：放大倍数；输入电阻；输出电阻；频带</a:t>
            </a:r>
            <a:br>
              <a:rPr lang="zh-CN" altLang="en-US" sz="2000" dirty="0" smtClean="0"/>
            </a:br>
            <a:r>
              <a:rPr lang="zh-CN" altLang="en-US" sz="2000" dirty="0" smtClean="0"/>
              <a:t>功率放大电路：不失真输出功率；效率。</a:t>
            </a:r>
          </a:p>
          <a:p>
            <a:pPr lvl="1" eaLnBrk="1" hangingPunct="1"/>
            <a:r>
              <a:rPr lang="zh-CN" altLang="en-US" sz="2400" dirty="0" smtClean="0"/>
              <a:t>功率放大电路的基本要求</a:t>
            </a:r>
          </a:p>
          <a:p>
            <a:pPr lvl="3"/>
            <a:r>
              <a:rPr lang="zh-CN" altLang="en-US" dirty="0" smtClean="0">
                <a:latin typeface="Times New Roman" panose="02020603050405020304" pitchFamily="18" charset="0"/>
              </a:rPr>
              <a:t>在不失真的前提下尽可能的输出较大的功率；</a:t>
            </a:r>
          </a:p>
          <a:p>
            <a:pPr lvl="3"/>
            <a:r>
              <a:rPr lang="zh-CN" altLang="en-US" dirty="0" smtClean="0">
                <a:latin typeface="Times New Roman" panose="02020603050405020304" pitchFamily="18" charset="0"/>
              </a:rPr>
              <a:t>具有较高的效率。</a:t>
            </a:r>
          </a:p>
          <a:p>
            <a:pPr lvl="1" eaLnBrk="1" hangingPunct="1"/>
            <a:r>
              <a:rPr lang="zh-CN" altLang="en-US" sz="2400" dirty="0" smtClean="0"/>
              <a:t>分析功放电路应注意的问题</a:t>
            </a:r>
          </a:p>
          <a:p>
            <a:pPr lvl="3"/>
            <a:r>
              <a:rPr lang="zh-CN" altLang="en-US" dirty="0" smtClean="0">
                <a:latin typeface="Times New Roman" panose="02020603050405020304" pitchFamily="18" charset="0"/>
              </a:rPr>
              <a:t>功放电路中电流、电压要求都比较大，必须注意电路参数不能超过晶体管的极限值</a:t>
            </a:r>
            <a:r>
              <a:rPr lang="en-US" altLang="zh-CN" dirty="0" smtClean="0">
                <a:latin typeface="Times New Roman" panose="02020603050405020304" pitchFamily="18" charset="0"/>
              </a:rPr>
              <a:t>: </a:t>
            </a:r>
            <a:r>
              <a:rPr lang="en-US" altLang="zh-CN" i="1" dirty="0" smtClean="0">
                <a:latin typeface="Times New Roman" panose="02020603050405020304" pitchFamily="18" charset="0"/>
              </a:rPr>
              <a:t>I</a:t>
            </a:r>
            <a:r>
              <a:rPr lang="en-US" altLang="zh-CN" baseline="-25000" dirty="0" smtClean="0">
                <a:latin typeface="Times New Roman" panose="02020603050405020304" pitchFamily="18" charset="0"/>
              </a:rPr>
              <a:t>CM</a:t>
            </a:r>
            <a:r>
              <a:rPr lang="en-US" altLang="zh-CN" dirty="0" smtClean="0">
                <a:latin typeface="Times New Roman" panose="02020603050405020304" pitchFamily="18" charset="0"/>
              </a:rPr>
              <a:t> </a:t>
            </a:r>
            <a:r>
              <a:rPr lang="zh-CN" altLang="en-US" dirty="0" smtClean="0">
                <a:latin typeface="Times New Roman" panose="02020603050405020304" pitchFamily="18" charset="0"/>
              </a:rPr>
              <a:t>、</a:t>
            </a:r>
            <a:r>
              <a:rPr lang="en-US" altLang="zh-CN" i="1" dirty="0" smtClean="0">
                <a:latin typeface="Times New Roman" panose="02020603050405020304" pitchFamily="18" charset="0"/>
              </a:rPr>
              <a:t>U</a:t>
            </a:r>
            <a:r>
              <a:rPr lang="en-US" altLang="zh-CN" baseline="-25000" dirty="0" smtClean="0">
                <a:latin typeface="Times New Roman" panose="02020603050405020304" pitchFamily="18" charset="0"/>
              </a:rPr>
              <a:t>CEM</a:t>
            </a:r>
            <a:r>
              <a:rPr lang="zh-CN" altLang="en-US" dirty="0" smtClean="0">
                <a:latin typeface="Times New Roman" panose="02020603050405020304" pitchFamily="18" charset="0"/>
              </a:rPr>
              <a:t>、</a:t>
            </a:r>
            <a:r>
              <a:rPr lang="en-US" altLang="zh-CN" i="1" dirty="0" smtClean="0">
                <a:latin typeface="Times New Roman" panose="02020603050405020304" pitchFamily="18" charset="0"/>
              </a:rPr>
              <a:t>P</a:t>
            </a:r>
            <a:r>
              <a:rPr lang="en-US" altLang="zh-CN" baseline="-25000" dirty="0" smtClean="0">
                <a:latin typeface="Times New Roman" panose="02020603050405020304" pitchFamily="18" charset="0"/>
              </a:rPr>
              <a:t>CM</a:t>
            </a:r>
            <a:r>
              <a:rPr lang="en-US" altLang="zh-CN" i="1" baseline="-25000" dirty="0" smtClean="0">
                <a:latin typeface="Times New Roman" panose="02020603050405020304" pitchFamily="18" charset="0"/>
              </a:rPr>
              <a:t> </a:t>
            </a:r>
            <a:r>
              <a:rPr lang="zh-CN" altLang="en-US" dirty="0" smtClean="0">
                <a:latin typeface="Times New Roman" panose="02020603050405020304" pitchFamily="18" charset="0"/>
              </a:rPr>
              <a:t>。</a:t>
            </a:r>
          </a:p>
          <a:p>
            <a:pPr lvl="3"/>
            <a:r>
              <a:rPr lang="zh-CN" altLang="en-US" dirty="0" smtClean="0">
                <a:latin typeface="Times New Roman" panose="02020603050405020304" pitchFamily="18" charset="0"/>
              </a:rPr>
              <a:t>信号幅度比较大，必须注意防止波形的非线性失真。 </a:t>
            </a:r>
          </a:p>
          <a:p>
            <a:pPr lvl="3"/>
            <a:r>
              <a:rPr lang="zh-CN" altLang="en-US" dirty="0" smtClean="0">
                <a:latin typeface="Times New Roman" panose="02020603050405020304" pitchFamily="18" charset="0"/>
              </a:rPr>
              <a:t>电源提供的能量尽可能转换给负载，减少晶体管及线路上的损失。即注意提高电路的效率。</a:t>
            </a:r>
          </a:p>
        </p:txBody>
      </p:sp>
    </p:spTree>
    <p:extLst>
      <p:ext uri="{BB962C8B-B14F-4D97-AF65-F5344CB8AC3E}">
        <p14:creationId xmlns:p14="http://schemas.microsoft.com/office/powerpoint/2010/main" val="948808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1" name="Rectangle 2"/>
          <p:cNvSpPr>
            <a:spLocks noGrp="1" noChangeArrowheads="1"/>
          </p:cNvSpPr>
          <p:nvPr>
            <p:ph type="title"/>
          </p:nvPr>
        </p:nvSpPr>
        <p:spPr/>
        <p:txBody>
          <a:bodyPr/>
          <a:lstStyle/>
          <a:p>
            <a:pPr eaLnBrk="1" hangingPunct="1"/>
            <a:r>
              <a:rPr lang="en-US" altLang="zh-CN" sz="3600" dirty="0" smtClean="0">
                <a:ea typeface="宋体" charset="-122"/>
              </a:rPr>
              <a:t>6.7.1 </a:t>
            </a:r>
            <a:r>
              <a:rPr lang="zh-CN" altLang="en-US" sz="3600" dirty="0" smtClean="0">
                <a:ea typeface="宋体" charset="-122"/>
              </a:rPr>
              <a:t>功率放大电路的特点</a:t>
            </a:r>
            <a:r>
              <a:rPr lang="zh-CN" altLang="en-US" sz="3600" dirty="0" smtClean="0">
                <a:ea typeface="楷体_GB2312" pitchFamily="49" charset="-122"/>
              </a:rPr>
              <a:t>（续</a:t>
            </a:r>
            <a:r>
              <a:rPr lang="en-US" altLang="zh-CN" sz="3600" dirty="0" smtClean="0">
                <a:ea typeface="楷体_GB2312" pitchFamily="49" charset="-122"/>
              </a:rPr>
              <a:t>1</a:t>
            </a:r>
            <a:r>
              <a:rPr lang="zh-CN" altLang="en-US" sz="3600" dirty="0" smtClean="0">
                <a:ea typeface="楷体_GB2312" pitchFamily="49" charset="-122"/>
              </a:rPr>
              <a:t>）</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128</a:t>
            </a:fld>
            <a:endParaRPr lang="zh-CN" altLang="en-US"/>
          </a:p>
        </p:txBody>
      </p:sp>
      <p:sp>
        <p:nvSpPr>
          <p:cNvPr id="69635" name="Rectangle 3"/>
          <p:cNvSpPr>
            <a:spLocks noGrp="1" noChangeArrowheads="1"/>
          </p:cNvSpPr>
          <p:nvPr>
            <p:ph sz="quarter" idx="4294967295"/>
          </p:nvPr>
        </p:nvSpPr>
        <p:spPr>
          <a:xfrm>
            <a:off x="0" y="765175"/>
            <a:ext cx="8891588" cy="5543550"/>
          </a:xfrm>
        </p:spPr>
        <p:txBody>
          <a:bodyPr/>
          <a:lstStyle/>
          <a:p>
            <a:pPr eaLnBrk="1" hangingPunct="1">
              <a:lnSpc>
                <a:spcPct val="150000"/>
              </a:lnSpc>
              <a:spcBef>
                <a:spcPct val="0"/>
              </a:spcBef>
            </a:pPr>
            <a:r>
              <a:rPr lang="zh-CN" altLang="en-US" sz="2400" dirty="0" smtClean="0">
                <a:ea typeface="宋体" charset="-122"/>
              </a:rPr>
              <a:t>功率放大电路的核心问题</a:t>
            </a:r>
          </a:p>
          <a:p>
            <a:pPr lvl="1" eaLnBrk="1" hangingPunct="1">
              <a:lnSpc>
                <a:spcPct val="150000"/>
              </a:lnSpc>
              <a:spcBef>
                <a:spcPct val="0"/>
              </a:spcBef>
            </a:pPr>
            <a:r>
              <a:rPr lang="zh-CN" altLang="en-US" sz="2400" dirty="0" smtClean="0"/>
              <a:t>不失真输出功率尽可能大；</a:t>
            </a:r>
          </a:p>
          <a:p>
            <a:pPr lvl="1" eaLnBrk="1" hangingPunct="1">
              <a:lnSpc>
                <a:spcPct val="150000"/>
              </a:lnSpc>
              <a:spcBef>
                <a:spcPct val="0"/>
              </a:spcBef>
            </a:pPr>
            <a:r>
              <a:rPr lang="zh-CN" altLang="en-US" sz="2400" dirty="0" smtClean="0"/>
              <a:t>放大器效率尽可能高。</a:t>
            </a:r>
          </a:p>
          <a:p>
            <a:pPr eaLnBrk="1" hangingPunct="1">
              <a:lnSpc>
                <a:spcPct val="150000"/>
              </a:lnSpc>
              <a:spcBef>
                <a:spcPct val="0"/>
              </a:spcBef>
            </a:pPr>
            <a:r>
              <a:rPr lang="zh-CN" altLang="en-US" sz="2400" dirty="0" smtClean="0">
                <a:ea typeface="宋体" charset="-122"/>
              </a:rPr>
              <a:t>放大器的工作状态</a:t>
            </a:r>
          </a:p>
          <a:p>
            <a:pPr lvl="1" eaLnBrk="1" hangingPunct="1">
              <a:lnSpc>
                <a:spcPct val="150000"/>
              </a:lnSpc>
              <a:spcBef>
                <a:spcPct val="0"/>
              </a:spcBef>
            </a:pPr>
            <a:r>
              <a:rPr lang="en-US" altLang="zh-CN" sz="2400" dirty="0" smtClean="0"/>
              <a:t>A(</a:t>
            </a:r>
            <a:r>
              <a:rPr lang="zh-CN" altLang="en-US" sz="2400" dirty="0" smtClean="0"/>
              <a:t>甲</a:t>
            </a:r>
            <a:r>
              <a:rPr lang="en-US" altLang="zh-CN" sz="2400" dirty="0" smtClean="0"/>
              <a:t>)</a:t>
            </a:r>
            <a:r>
              <a:rPr lang="zh-CN" altLang="en-US" sz="2400" dirty="0" smtClean="0"/>
              <a:t>类：晶体管在整个周期内均处于放大区；</a:t>
            </a:r>
          </a:p>
          <a:p>
            <a:pPr lvl="1" eaLnBrk="1" hangingPunct="1">
              <a:lnSpc>
                <a:spcPct val="150000"/>
              </a:lnSpc>
              <a:spcBef>
                <a:spcPct val="0"/>
              </a:spcBef>
            </a:pPr>
            <a:r>
              <a:rPr lang="en-US" altLang="zh-CN" sz="2400" dirty="0" smtClean="0"/>
              <a:t>B(</a:t>
            </a:r>
            <a:r>
              <a:rPr lang="zh-CN" altLang="en-US" sz="2400" dirty="0" smtClean="0"/>
              <a:t>乙</a:t>
            </a:r>
            <a:r>
              <a:rPr lang="en-US" altLang="zh-CN" sz="2400" dirty="0" smtClean="0"/>
              <a:t>)</a:t>
            </a:r>
            <a:r>
              <a:rPr lang="zh-CN" altLang="en-US" sz="2400" dirty="0" smtClean="0"/>
              <a:t>类：晶体管只有半个信号周期处于放大区，另半个周期处于截止区，管子导通角等于</a:t>
            </a:r>
            <a:r>
              <a:rPr lang="en-US" altLang="zh-CN" sz="2400" dirty="0" smtClean="0"/>
              <a:t>180°</a:t>
            </a:r>
            <a:r>
              <a:rPr lang="zh-CN" altLang="en-US" sz="2400" dirty="0" smtClean="0"/>
              <a:t>；</a:t>
            </a:r>
          </a:p>
          <a:p>
            <a:pPr lvl="1" eaLnBrk="1" hangingPunct="1">
              <a:lnSpc>
                <a:spcPct val="150000"/>
              </a:lnSpc>
              <a:spcBef>
                <a:spcPct val="0"/>
              </a:spcBef>
            </a:pPr>
            <a:r>
              <a:rPr lang="en-US" altLang="zh-CN" sz="2400" dirty="0" smtClean="0"/>
              <a:t>AB(</a:t>
            </a:r>
            <a:r>
              <a:rPr lang="zh-CN" altLang="en-US" sz="2400" dirty="0" smtClean="0"/>
              <a:t>甲乙</a:t>
            </a:r>
            <a:r>
              <a:rPr lang="en-US" altLang="zh-CN" sz="2400" dirty="0" smtClean="0"/>
              <a:t>)</a:t>
            </a:r>
            <a:r>
              <a:rPr lang="zh-CN" altLang="en-US" sz="2400" dirty="0" smtClean="0"/>
              <a:t>类：晶体管处于放大区超过半个信号周期，管子导通角大于</a:t>
            </a:r>
            <a:r>
              <a:rPr lang="en-US" altLang="zh-CN" sz="2400" dirty="0" smtClean="0"/>
              <a:t>180°</a:t>
            </a:r>
            <a:r>
              <a:rPr lang="zh-CN" altLang="en-US" sz="2400" dirty="0" smtClean="0"/>
              <a:t>。</a:t>
            </a:r>
          </a:p>
          <a:p>
            <a:pPr lvl="1" eaLnBrk="1" hangingPunct="1">
              <a:lnSpc>
                <a:spcPct val="150000"/>
              </a:lnSpc>
              <a:spcBef>
                <a:spcPct val="0"/>
              </a:spcBef>
            </a:pPr>
            <a:endParaRPr lang="en-US" altLang="zh-CN" dirty="0" smtClean="0"/>
          </a:p>
        </p:txBody>
      </p:sp>
      <p:graphicFrame>
        <p:nvGraphicFramePr>
          <p:cNvPr id="69636" name="Object 2" descr="纸莎草纸"/>
          <p:cNvGraphicFramePr>
            <a:graphicFrameLocks noChangeAspect="1"/>
          </p:cNvGraphicFramePr>
          <p:nvPr>
            <p:extLst/>
          </p:nvPr>
        </p:nvGraphicFramePr>
        <p:xfrm>
          <a:off x="5048250" y="716111"/>
          <a:ext cx="3733800" cy="2333625"/>
        </p:xfrm>
        <a:graphic>
          <a:graphicData uri="http://schemas.openxmlformats.org/presentationml/2006/ole">
            <mc:AlternateContent xmlns:mc="http://schemas.openxmlformats.org/markup-compatibility/2006">
              <mc:Choice xmlns:v="urn:schemas-microsoft-com:vml" Requires="v">
                <p:oleObj spid="_x0000_s89255" name="BMP 图象" r:id="rId3" imgW="1885902" imgH="1438003" progId="PBrush">
                  <p:embed/>
                </p:oleObj>
              </mc:Choice>
              <mc:Fallback>
                <p:oleObj name="BMP 图象" r:id="rId3" imgW="1885902" imgH="1438003"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716111"/>
                        <a:ext cx="3733800" cy="2333625"/>
                      </a:xfrm>
                      <a:prstGeom prst="rect">
                        <a:avLst/>
                      </a:prstGeom>
                      <a:blipFill dpi="0" rotWithShape="0">
                        <a:blip r:embed="rId5"/>
                        <a:srcRect/>
                        <a:tile tx="0" ty="0" sx="100000" sy="100000" flip="none" algn="tl"/>
                      </a:blip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7" name="Object 3"/>
          <p:cNvGraphicFramePr>
            <a:graphicFrameLocks noChangeAspect="1"/>
          </p:cNvGraphicFramePr>
          <p:nvPr>
            <p:extLst/>
          </p:nvPr>
        </p:nvGraphicFramePr>
        <p:xfrm>
          <a:off x="5035550" y="1182836"/>
          <a:ext cx="3792538" cy="1866900"/>
        </p:xfrm>
        <a:graphic>
          <a:graphicData uri="http://schemas.openxmlformats.org/presentationml/2006/ole">
            <mc:AlternateContent xmlns:mc="http://schemas.openxmlformats.org/markup-compatibility/2006">
              <mc:Choice xmlns:v="urn:schemas-microsoft-com:vml" Requires="v">
                <p:oleObj spid="_x0000_s89256" name="BMP 图象" r:id="rId6" imgW="1895256" imgH="933599" progId="PBrush">
                  <p:embed/>
                </p:oleObj>
              </mc:Choice>
              <mc:Fallback>
                <p:oleObj name="BMP 图象" r:id="rId6" imgW="1895256" imgH="933599"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5550" y="1182836"/>
                        <a:ext cx="3792538" cy="1866900"/>
                      </a:xfrm>
                      <a:prstGeom prst="rect">
                        <a:avLst/>
                      </a:prstGeom>
                      <a:noFill/>
                      <a:ln w="12700"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8" name="Object 4"/>
          <p:cNvGraphicFramePr>
            <a:graphicFrameLocks noChangeAspect="1"/>
          </p:cNvGraphicFramePr>
          <p:nvPr>
            <p:extLst/>
          </p:nvPr>
        </p:nvGraphicFramePr>
        <p:xfrm>
          <a:off x="4965700" y="1179661"/>
          <a:ext cx="3962400" cy="1870075"/>
        </p:xfrm>
        <a:graphic>
          <a:graphicData uri="http://schemas.openxmlformats.org/presentationml/2006/ole">
            <mc:AlternateContent xmlns:mc="http://schemas.openxmlformats.org/markup-compatibility/2006">
              <mc:Choice xmlns:v="urn:schemas-microsoft-com:vml" Requires="v">
                <p:oleObj spid="_x0000_s89257" name="BMP 图象" r:id="rId8" imgW="1857300" imgH="876289" progId="PBrush">
                  <p:embed/>
                </p:oleObj>
              </mc:Choice>
              <mc:Fallback>
                <p:oleObj name="BMP 图象" r:id="rId8" imgW="1857300" imgH="876289" progId="PBrus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5700" y="1179661"/>
                        <a:ext cx="3962400" cy="1870075"/>
                      </a:xfrm>
                      <a:prstGeom prst="rect">
                        <a:avLst/>
                      </a:prstGeom>
                      <a:noFill/>
                      <a:ln w="12700"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3899205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par>
                          <p:cTn id="7" fill="hold" nodeType="afterGroup">
                            <p:stCondLst>
                              <p:cond delay="501"/>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69635">
                                            <p:txEl>
                                              <p:pRg st="1" end="1"/>
                                            </p:txEl>
                                          </p:spTgt>
                                        </p:tgtEl>
                                        <p:attrNameLst>
                                          <p:attrName>style.visibility</p:attrName>
                                        </p:attrNameLst>
                                      </p:cBhvr>
                                      <p:to>
                                        <p:strVal val="visible"/>
                                      </p:to>
                                    </p:set>
                                  </p:childTnLst>
                                </p:cTn>
                              </p:par>
                            </p:childTnLst>
                          </p:cTn>
                        </p:par>
                        <p:par>
                          <p:cTn id="10" fill="hold" nodeType="afterGroup">
                            <p:stCondLst>
                              <p:cond delay="1052"/>
                            </p:stCondLst>
                            <p:childTnLst>
                              <p:par>
                                <p:cTn id="11" presetID="1" presetClass="entr" presetSubtype="0" fill="hold" grpId="0" nodeType="afterEffect">
                                  <p:stCondLst>
                                    <p:cond delay="0"/>
                                  </p:stCondLst>
                                  <p:iterate type="lt">
                                    <p:tmAbs val="50"/>
                                  </p:iterate>
                                  <p:childTnLst>
                                    <p:set>
                                      <p:cBhvr>
                                        <p:cTn id="12"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iterate type="lt">
                                    <p:tmAbs val="50"/>
                                  </p:iterate>
                                  <p:childTnLst>
                                    <p:set>
                                      <p:cBhvr>
                                        <p:cTn id="16"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iterate type="lt">
                                    <p:tmAbs val="50"/>
                                  </p:iterate>
                                  <p:childTnLst>
                                    <p:set>
                                      <p:cBhvr>
                                        <p:cTn id="20" dur="1" fill="hold">
                                          <p:stCondLst>
                                            <p:cond delay="0"/>
                                          </p:stCondLst>
                                        </p:cTn>
                                        <p:tgtEl>
                                          <p:spTgt spid="69635">
                                            <p:txEl>
                                              <p:pRg st="4" end="4"/>
                                            </p:txEl>
                                          </p:spTgt>
                                        </p:tgtEl>
                                        <p:attrNameLst>
                                          <p:attrName>style.visibility</p:attrName>
                                        </p:attrNameLst>
                                      </p:cBhvr>
                                      <p:to>
                                        <p:strVal val="visible"/>
                                      </p:to>
                                    </p:set>
                                  </p:childTnLst>
                                </p:cTn>
                              </p:par>
                            </p:childTnLst>
                          </p:cTn>
                        </p:par>
                        <p:par>
                          <p:cTn id="21" fill="hold" nodeType="afterGroup">
                            <p:stCondLst>
                              <p:cond delay="1051"/>
                            </p:stCondLst>
                            <p:childTnLst>
                              <p:par>
                                <p:cTn id="22" presetID="12" presetClass="entr" presetSubtype="2" fill="hold" nodeType="afterEffect">
                                  <p:stCondLst>
                                    <p:cond delay="0"/>
                                  </p:stCondLst>
                                  <p:childTnLst>
                                    <p:set>
                                      <p:cBhvr>
                                        <p:cTn id="23" dur="1" fill="hold">
                                          <p:stCondLst>
                                            <p:cond delay="0"/>
                                          </p:stCondLst>
                                        </p:cTn>
                                        <p:tgtEl>
                                          <p:spTgt spid="69636"/>
                                        </p:tgtEl>
                                        <p:attrNameLst>
                                          <p:attrName>style.visibility</p:attrName>
                                        </p:attrNameLst>
                                      </p:cBhvr>
                                      <p:to>
                                        <p:strVal val="visible"/>
                                      </p:to>
                                    </p:set>
                                    <p:animEffect transition="in" filter="slide(fromRight)">
                                      <p:cBhvr>
                                        <p:cTn id="24" dur="500"/>
                                        <p:tgtEl>
                                          <p:spTgt spid="69636"/>
                                        </p:tgtEl>
                                      </p:cBhvr>
                                    </p:animEffect>
                                  </p:childTnLst>
                                  <p:subTnLst>
                                    <p:set>
                                      <p:cBhvr override="childStyle">
                                        <p:cTn dur="1" fill="hold" display="0" masterRel="nextClick" afterEffect="1"/>
                                        <p:tgtEl>
                                          <p:spTgt spid="69636"/>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iterate type="lt">
                                    <p:tmAbs val="50"/>
                                  </p:iterate>
                                  <p:childTnLst>
                                    <p:set>
                                      <p:cBhvr>
                                        <p:cTn id="28" dur="1" fill="hold">
                                          <p:stCondLst>
                                            <p:cond delay="0"/>
                                          </p:stCondLst>
                                        </p:cTn>
                                        <p:tgtEl>
                                          <p:spTgt spid="69635">
                                            <p:txEl>
                                              <p:pRg st="5" end="5"/>
                                            </p:txEl>
                                          </p:spTgt>
                                        </p:tgtEl>
                                        <p:attrNameLst>
                                          <p:attrName>style.visibility</p:attrName>
                                        </p:attrNameLst>
                                      </p:cBhvr>
                                      <p:to>
                                        <p:strVal val="visible"/>
                                      </p:to>
                                    </p:set>
                                  </p:childTnLst>
                                </p:cTn>
                              </p:par>
                            </p:childTnLst>
                          </p:cTn>
                        </p:par>
                        <p:par>
                          <p:cTn id="29" fill="hold" nodeType="afterGroup">
                            <p:stCondLst>
                              <p:cond delay="2251"/>
                            </p:stCondLst>
                            <p:childTnLst>
                              <p:par>
                                <p:cTn id="30" presetID="12" presetClass="entr" presetSubtype="2" fill="hold" nodeType="afterEffect">
                                  <p:stCondLst>
                                    <p:cond delay="0"/>
                                  </p:stCondLst>
                                  <p:childTnLst>
                                    <p:set>
                                      <p:cBhvr>
                                        <p:cTn id="31" dur="1" fill="hold">
                                          <p:stCondLst>
                                            <p:cond delay="0"/>
                                          </p:stCondLst>
                                        </p:cTn>
                                        <p:tgtEl>
                                          <p:spTgt spid="69638"/>
                                        </p:tgtEl>
                                        <p:attrNameLst>
                                          <p:attrName>style.visibility</p:attrName>
                                        </p:attrNameLst>
                                      </p:cBhvr>
                                      <p:to>
                                        <p:strVal val="visible"/>
                                      </p:to>
                                    </p:set>
                                    <p:animEffect transition="in" filter="slide(fromRight)">
                                      <p:cBhvr>
                                        <p:cTn id="32" dur="500"/>
                                        <p:tgtEl>
                                          <p:spTgt spid="69638"/>
                                        </p:tgtEl>
                                      </p:cBhvr>
                                    </p:animEffect>
                                  </p:childTnLst>
                                  <p:subTnLst>
                                    <p:set>
                                      <p:cBhvr override="childStyle">
                                        <p:cTn dur="1" fill="hold" display="0" masterRel="nextClick" afterEffect="1"/>
                                        <p:tgtEl>
                                          <p:spTgt spid="69638"/>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iterate type="lt">
                                    <p:tmAbs val="50"/>
                                  </p:iterate>
                                  <p:childTnLst>
                                    <p:set>
                                      <p:cBhvr>
                                        <p:cTn id="36" dur="1" fill="hold">
                                          <p:stCondLst>
                                            <p:cond delay="0"/>
                                          </p:stCondLst>
                                        </p:cTn>
                                        <p:tgtEl>
                                          <p:spTgt spid="69635">
                                            <p:txEl>
                                              <p:pRg st="6" end="6"/>
                                            </p:txEl>
                                          </p:spTgt>
                                        </p:tgtEl>
                                        <p:attrNameLst>
                                          <p:attrName>style.visibility</p:attrName>
                                        </p:attrNameLst>
                                      </p:cBhvr>
                                      <p:to>
                                        <p:strVal val="visible"/>
                                      </p:to>
                                    </p:set>
                                  </p:childTnLst>
                                </p:cTn>
                              </p:par>
                            </p:childTnLst>
                          </p:cTn>
                        </p:par>
                        <p:par>
                          <p:cTn id="37" fill="hold" nodeType="afterGroup">
                            <p:stCondLst>
                              <p:cond delay="1801"/>
                            </p:stCondLst>
                            <p:childTnLst>
                              <p:par>
                                <p:cTn id="38" presetID="12" presetClass="entr" presetSubtype="2" fill="hold" nodeType="afterEffect">
                                  <p:stCondLst>
                                    <p:cond delay="0"/>
                                  </p:stCondLst>
                                  <p:childTnLst>
                                    <p:set>
                                      <p:cBhvr>
                                        <p:cTn id="39" dur="1" fill="hold">
                                          <p:stCondLst>
                                            <p:cond delay="0"/>
                                          </p:stCondLst>
                                        </p:cTn>
                                        <p:tgtEl>
                                          <p:spTgt spid="69637"/>
                                        </p:tgtEl>
                                        <p:attrNameLst>
                                          <p:attrName>style.visibility</p:attrName>
                                        </p:attrNameLst>
                                      </p:cBhvr>
                                      <p:to>
                                        <p:strVal val="visible"/>
                                      </p:to>
                                    </p:set>
                                    <p:animEffect transition="in" filter="slide(fromRight)">
                                      <p:cBhvr>
                                        <p:cTn id="40" dur="500"/>
                                        <p:tgtEl>
                                          <p:spTgt spid="69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bldLvl="5"/>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p:txBody>
          <a:bodyPr/>
          <a:lstStyle/>
          <a:p>
            <a:pPr eaLnBrk="1" hangingPunct="1"/>
            <a:r>
              <a:rPr lang="en-US" altLang="zh-CN" sz="3600" dirty="0" smtClean="0">
                <a:ea typeface="宋体" charset="-122"/>
              </a:rPr>
              <a:t>6.7.1 </a:t>
            </a:r>
            <a:r>
              <a:rPr lang="zh-CN" altLang="en-US" sz="3600" dirty="0" smtClean="0">
                <a:ea typeface="宋体" charset="-122"/>
              </a:rPr>
              <a:t>功率放大电路的特点</a:t>
            </a:r>
            <a:r>
              <a:rPr lang="zh-CN" altLang="en-US" sz="3600" dirty="0" smtClean="0">
                <a:ea typeface="楷体_GB2312" pitchFamily="49" charset="-122"/>
              </a:rPr>
              <a:t>（续</a:t>
            </a:r>
            <a:r>
              <a:rPr lang="en-US" altLang="zh-CN" sz="3600" dirty="0" smtClean="0">
                <a:ea typeface="楷体_GB2312" pitchFamily="49" charset="-122"/>
              </a:rPr>
              <a:t>2</a:t>
            </a:r>
            <a:r>
              <a:rPr lang="zh-CN" altLang="en-US" sz="3600" dirty="0" smtClean="0">
                <a:ea typeface="楷体_GB2312" pitchFamily="49" charset="-122"/>
              </a:rPr>
              <a:t>）</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129</a:t>
            </a:fld>
            <a:endParaRPr lang="zh-CN" altLang="en-US"/>
          </a:p>
        </p:txBody>
      </p:sp>
      <p:sp>
        <p:nvSpPr>
          <p:cNvPr id="61445" name="Rectangle 3"/>
          <p:cNvSpPr>
            <a:spLocks noGrp="1" noChangeArrowheads="1"/>
          </p:cNvSpPr>
          <p:nvPr>
            <p:ph sz="quarter" idx="4294967295"/>
          </p:nvPr>
        </p:nvSpPr>
        <p:spPr>
          <a:xfrm>
            <a:off x="0" y="765175"/>
            <a:ext cx="8891588" cy="5543550"/>
          </a:xfrm>
        </p:spPr>
        <p:txBody>
          <a:bodyPr/>
          <a:lstStyle/>
          <a:p>
            <a:pPr eaLnBrk="1" hangingPunct="1">
              <a:buFont typeface="Wingdings" pitchFamily="2" charset="2"/>
              <a:buNone/>
            </a:pPr>
            <a:r>
              <a:rPr lang="en-US" altLang="zh-CN" dirty="0" smtClean="0">
                <a:ea typeface="宋体" charset="-122"/>
              </a:rPr>
              <a:t>A</a:t>
            </a:r>
            <a:r>
              <a:rPr lang="zh-CN" altLang="en-US" dirty="0" smtClean="0">
                <a:ea typeface="宋体" charset="-122"/>
              </a:rPr>
              <a:t>类放大电路的输出功率与效率</a:t>
            </a:r>
          </a:p>
          <a:p>
            <a:pPr lvl="1" eaLnBrk="1" hangingPunct="1"/>
            <a:endParaRPr lang="en-US" altLang="zh-CN" dirty="0" smtClean="0"/>
          </a:p>
        </p:txBody>
      </p:sp>
      <p:sp>
        <p:nvSpPr>
          <p:cNvPr id="70736" name="Text Box 80"/>
          <p:cNvSpPr txBox="1">
            <a:spLocks noChangeArrowheads="1"/>
          </p:cNvSpPr>
          <p:nvPr/>
        </p:nvSpPr>
        <p:spPr bwMode="auto">
          <a:xfrm>
            <a:off x="493713" y="4297582"/>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电源提供功率</a:t>
            </a:r>
          </a:p>
        </p:txBody>
      </p:sp>
      <p:sp>
        <p:nvSpPr>
          <p:cNvPr id="70737" name="Text Box 81"/>
          <p:cNvSpPr txBox="1">
            <a:spLocks noChangeArrowheads="1"/>
          </p:cNvSpPr>
          <p:nvPr/>
        </p:nvSpPr>
        <p:spPr bwMode="auto">
          <a:xfrm>
            <a:off x="2546350" y="4316632"/>
            <a:ext cx="162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P</a:t>
            </a:r>
            <a:r>
              <a:rPr kumimoji="1" lang="en-US" altLang="zh-CN" baseline="-25000">
                <a:ea typeface="宋体" charset="-122"/>
              </a:rPr>
              <a:t>E</a:t>
            </a:r>
            <a:r>
              <a:rPr kumimoji="1" lang="en-US" altLang="zh-CN">
                <a:ea typeface="宋体" charset="-122"/>
              </a:rPr>
              <a:t>=</a:t>
            </a:r>
            <a:r>
              <a:rPr kumimoji="1" lang="en-US" altLang="zh-CN" i="1">
                <a:ea typeface="宋体" charset="-122"/>
              </a:rPr>
              <a:t>U</a:t>
            </a:r>
            <a:r>
              <a:rPr kumimoji="1" lang="en-US" altLang="zh-CN" baseline="-25000">
                <a:ea typeface="宋体" charset="-122"/>
              </a:rPr>
              <a:t>CC</a:t>
            </a:r>
            <a:r>
              <a:rPr kumimoji="1" lang="en-US" altLang="zh-CN" i="1">
                <a:ea typeface="宋体" charset="-122"/>
              </a:rPr>
              <a:t>I</a:t>
            </a:r>
            <a:r>
              <a:rPr kumimoji="1" lang="en-US" altLang="zh-CN" baseline="-25000">
                <a:ea typeface="宋体" charset="-122"/>
              </a:rPr>
              <a:t>CQ</a:t>
            </a:r>
            <a:endParaRPr kumimoji="1" lang="en-US" altLang="zh-CN">
              <a:ea typeface="宋体" charset="-122"/>
            </a:endParaRPr>
          </a:p>
        </p:txBody>
      </p:sp>
      <p:sp>
        <p:nvSpPr>
          <p:cNvPr id="70738" name="Text Box 82"/>
          <p:cNvSpPr txBox="1">
            <a:spLocks noChangeArrowheads="1"/>
          </p:cNvSpPr>
          <p:nvPr/>
        </p:nvSpPr>
        <p:spPr bwMode="auto">
          <a:xfrm>
            <a:off x="536575" y="4911945"/>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最大不失真输出功率</a:t>
            </a:r>
          </a:p>
        </p:txBody>
      </p:sp>
      <p:sp>
        <p:nvSpPr>
          <p:cNvPr id="70752" name="Text Box 96"/>
          <p:cNvSpPr txBox="1">
            <a:spLocks noChangeArrowheads="1"/>
          </p:cNvSpPr>
          <p:nvPr/>
        </p:nvSpPr>
        <p:spPr bwMode="auto">
          <a:xfrm>
            <a:off x="536575" y="5615207"/>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最大效率</a:t>
            </a:r>
          </a:p>
        </p:txBody>
      </p:sp>
      <p:grpSp>
        <p:nvGrpSpPr>
          <p:cNvPr id="2" name="Group 116"/>
          <p:cNvGrpSpPr>
            <a:grpSpLocks/>
          </p:cNvGrpSpPr>
          <p:nvPr/>
        </p:nvGrpSpPr>
        <p:grpSpPr bwMode="auto">
          <a:xfrm>
            <a:off x="531813" y="1352770"/>
            <a:ext cx="3987800" cy="2805112"/>
            <a:chOff x="469" y="1027"/>
            <a:chExt cx="2512" cy="1767"/>
          </a:xfrm>
        </p:grpSpPr>
        <p:sp>
          <p:nvSpPr>
            <p:cNvPr id="61485" name="Rectangle 9"/>
            <p:cNvSpPr>
              <a:spLocks noChangeArrowheads="1"/>
            </p:cNvSpPr>
            <p:nvPr/>
          </p:nvSpPr>
          <p:spPr bwMode="auto">
            <a:xfrm rot="-5400000">
              <a:off x="1651" y="238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nvGrpSpPr>
            <p:cNvPr id="61486" name="Group 10"/>
            <p:cNvGrpSpPr>
              <a:grpSpLocks/>
            </p:cNvGrpSpPr>
            <p:nvPr/>
          </p:nvGrpSpPr>
          <p:grpSpPr bwMode="auto">
            <a:xfrm>
              <a:off x="1439" y="1796"/>
              <a:ext cx="336" cy="336"/>
              <a:chOff x="3648" y="2688"/>
              <a:chExt cx="336" cy="336"/>
            </a:xfrm>
          </p:grpSpPr>
          <p:sp>
            <p:nvSpPr>
              <p:cNvPr id="61542" name="Line 11"/>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43" name="Line 12"/>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44" name="Line 13"/>
              <p:cNvSpPr>
                <a:spLocks noChangeShapeType="1"/>
              </p:cNvSpPr>
              <p:nvPr/>
            </p:nvSpPr>
            <p:spPr bwMode="auto">
              <a:xfrm>
                <a:off x="3840" y="2880"/>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45" name="Line 14"/>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487" name="Rectangle 15"/>
            <p:cNvSpPr>
              <a:spLocks noChangeArrowheads="1"/>
            </p:cNvSpPr>
            <p:nvPr/>
          </p:nvSpPr>
          <p:spPr bwMode="auto">
            <a:xfrm rot="-5400000">
              <a:off x="1175" y="224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88" name="Rectangle 16"/>
            <p:cNvSpPr>
              <a:spLocks noChangeArrowheads="1"/>
            </p:cNvSpPr>
            <p:nvPr/>
          </p:nvSpPr>
          <p:spPr bwMode="auto">
            <a:xfrm rot="-5400000">
              <a:off x="1175" y="147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89" name="Rectangle 17"/>
            <p:cNvSpPr>
              <a:spLocks noChangeArrowheads="1"/>
            </p:cNvSpPr>
            <p:nvPr/>
          </p:nvSpPr>
          <p:spPr bwMode="auto">
            <a:xfrm rot="-5400000">
              <a:off x="2375" y="205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90" name="Rectangle 18"/>
            <p:cNvSpPr>
              <a:spLocks noChangeArrowheads="1"/>
            </p:cNvSpPr>
            <p:nvPr/>
          </p:nvSpPr>
          <p:spPr bwMode="auto">
            <a:xfrm rot="-5400000">
              <a:off x="1655" y="142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91" name="Line 25"/>
            <p:cNvSpPr>
              <a:spLocks noChangeShapeType="1"/>
            </p:cNvSpPr>
            <p:nvPr/>
          </p:nvSpPr>
          <p:spPr bwMode="auto">
            <a:xfrm flipV="1">
              <a:off x="1775" y="1594"/>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2" name="Line 26"/>
            <p:cNvSpPr>
              <a:spLocks noChangeShapeType="1"/>
            </p:cNvSpPr>
            <p:nvPr/>
          </p:nvSpPr>
          <p:spPr bwMode="auto">
            <a:xfrm flipV="1">
              <a:off x="1771" y="212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3" name="Line 27"/>
            <p:cNvSpPr>
              <a:spLocks noChangeShapeType="1"/>
            </p:cNvSpPr>
            <p:nvPr/>
          </p:nvSpPr>
          <p:spPr bwMode="auto">
            <a:xfrm>
              <a:off x="1775" y="1690"/>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4" name="Line 28"/>
            <p:cNvSpPr>
              <a:spLocks noChangeShapeType="1"/>
            </p:cNvSpPr>
            <p:nvPr/>
          </p:nvSpPr>
          <p:spPr bwMode="auto">
            <a:xfrm>
              <a:off x="1295" y="1642"/>
              <a:ext cx="0" cy="52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5" name="Line 29"/>
            <p:cNvSpPr>
              <a:spLocks noChangeShapeType="1"/>
            </p:cNvSpPr>
            <p:nvPr/>
          </p:nvSpPr>
          <p:spPr bwMode="auto">
            <a:xfrm>
              <a:off x="1103" y="1954"/>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6" name="Line 30"/>
            <p:cNvSpPr>
              <a:spLocks noChangeShapeType="1"/>
            </p:cNvSpPr>
            <p:nvPr/>
          </p:nvSpPr>
          <p:spPr bwMode="auto">
            <a:xfrm>
              <a:off x="863" y="195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7" name="Freeform 31"/>
            <p:cNvSpPr>
              <a:spLocks/>
            </p:cNvSpPr>
            <p:nvPr/>
          </p:nvSpPr>
          <p:spPr bwMode="auto">
            <a:xfrm>
              <a:off x="1295" y="1162"/>
              <a:ext cx="864" cy="240"/>
            </a:xfrm>
            <a:custGeom>
              <a:avLst/>
              <a:gdLst>
                <a:gd name="T0" fmla="*/ 0 w 864"/>
                <a:gd name="T1" fmla="*/ 240 h 240"/>
                <a:gd name="T2" fmla="*/ 0 w 864"/>
                <a:gd name="T3" fmla="*/ 0 h 240"/>
                <a:gd name="T4" fmla="*/ 864 w 864"/>
                <a:gd name="T5" fmla="*/ 0 h 240"/>
                <a:gd name="T6" fmla="*/ 0 60000 65536"/>
                <a:gd name="T7" fmla="*/ 0 60000 65536"/>
                <a:gd name="T8" fmla="*/ 0 60000 65536"/>
                <a:gd name="T9" fmla="*/ 0 w 864"/>
                <a:gd name="T10" fmla="*/ 0 h 240"/>
                <a:gd name="T11" fmla="*/ 864 w 864"/>
                <a:gd name="T12" fmla="*/ 240 h 240"/>
              </a:gdLst>
              <a:ahLst/>
              <a:cxnLst>
                <a:cxn ang="T6">
                  <a:pos x="T0" y="T1"/>
                </a:cxn>
                <a:cxn ang="T7">
                  <a:pos x="T2" y="T3"/>
                </a:cxn>
                <a:cxn ang="T8">
                  <a:pos x="T4" y="T5"/>
                </a:cxn>
              </a:cxnLst>
              <a:rect l="T9" t="T10" r="T11" b="T12"/>
              <a:pathLst>
                <a:path w="864" h="240">
                  <a:moveTo>
                    <a:pt x="0" y="240"/>
                  </a:moveTo>
                  <a:lnTo>
                    <a:pt x="0" y="0"/>
                  </a:lnTo>
                  <a:lnTo>
                    <a:pt x="864"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98" name="Line 32"/>
            <p:cNvSpPr>
              <a:spLocks noChangeShapeType="1"/>
            </p:cNvSpPr>
            <p:nvPr/>
          </p:nvSpPr>
          <p:spPr bwMode="auto">
            <a:xfrm flipV="1">
              <a:off x="1775" y="116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9" name="Freeform 33"/>
            <p:cNvSpPr>
              <a:spLocks/>
            </p:cNvSpPr>
            <p:nvPr/>
          </p:nvSpPr>
          <p:spPr bwMode="auto">
            <a:xfrm>
              <a:off x="2207" y="1690"/>
              <a:ext cx="288" cy="288"/>
            </a:xfrm>
            <a:custGeom>
              <a:avLst/>
              <a:gdLst>
                <a:gd name="T0" fmla="*/ 0 w 288"/>
                <a:gd name="T1" fmla="*/ 0 h 288"/>
                <a:gd name="T2" fmla="*/ 288 w 288"/>
                <a:gd name="T3" fmla="*/ 0 h 288"/>
                <a:gd name="T4" fmla="*/ 288 w 288"/>
                <a:gd name="T5" fmla="*/ 288 h 288"/>
                <a:gd name="T6" fmla="*/ 0 60000 65536"/>
                <a:gd name="T7" fmla="*/ 0 60000 65536"/>
                <a:gd name="T8" fmla="*/ 0 60000 65536"/>
                <a:gd name="T9" fmla="*/ 0 w 288"/>
                <a:gd name="T10" fmla="*/ 0 h 288"/>
                <a:gd name="T11" fmla="*/ 288 w 288"/>
                <a:gd name="T12" fmla="*/ 288 h 288"/>
              </a:gdLst>
              <a:ahLst/>
              <a:cxnLst>
                <a:cxn ang="T6">
                  <a:pos x="T0" y="T1"/>
                </a:cxn>
                <a:cxn ang="T7">
                  <a:pos x="T2" y="T3"/>
                </a:cxn>
                <a:cxn ang="T8">
                  <a:pos x="T4" y="T5"/>
                </a:cxn>
              </a:cxnLst>
              <a:rect l="T9" t="T10" r="T11" b="T12"/>
              <a:pathLst>
                <a:path w="288" h="288">
                  <a:moveTo>
                    <a:pt x="0" y="0"/>
                  </a:moveTo>
                  <a:lnTo>
                    <a:pt x="288" y="0"/>
                  </a:lnTo>
                  <a:lnTo>
                    <a:pt x="288"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500" name="Freeform 34"/>
            <p:cNvSpPr>
              <a:spLocks/>
            </p:cNvSpPr>
            <p:nvPr/>
          </p:nvSpPr>
          <p:spPr bwMode="auto">
            <a:xfrm>
              <a:off x="815" y="2218"/>
              <a:ext cx="1680" cy="528"/>
            </a:xfrm>
            <a:custGeom>
              <a:avLst/>
              <a:gdLst>
                <a:gd name="T0" fmla="*/ 1680 w 1680"/>
                <a:gd name="T1" fmla="*/ 0 h 528"/>
                <a:gd name="T2" fmla="*/ 1680 w 1680"/>
                <a:gd name="T3" fmla="*/ 528 h 528"/>
                <a:gd name="T4" fmla="*/ 0 w 1680"/>
                <a:gd name="T5" fmla="*/ 528 h 528"/>
                <a:gd name="T6" fmla="*/ 0 60000 65536"/>
                <a:gd name="T7" fmla="*/ 0 60000 65536"/>
                <a:gd name="T8" fmla="*/ 0 60000 65536"/>
                <a:gd name="T9" fmla="*/ 0 w 1680"/>
                <a:gd name="T10" fmla="*/ 0 h 528"/>
                <a:gd name="T11" fmla="*/ 1680 w 1680"/>
                <a:gd name="T12" fmla="*/ 528 h 528"/>
              </a:gdLst>
              <a:ahLst/>
              <a:cxnLst>
                <a:cxn ang="T6">
                  <a:pos x="T0" y="T1"/>
                </a:cxn>
                <a:cxn ang="T7">
                  <a:pos x="T2" y="T3"/>
                </a:cxn>
                <a:cxn ang="T8">
                  <a:pos x="T4" y="T5"/>
                </a:cxn>
              </a:cxnLst>
              <a:rect l="T9" t="T10" r="T11" b="T12"/>
              <a:pathLst>
                <a:path w="1680" h="528">
                  <a:moveTo>
                    <a:pt x="1680" y="0"/>
                  </a:moveTo>
                  <a:lnTo>
                    <a:pt x="1680" y="528"/>
                  </a:lnTo>
                  <a:lnTo>
                    <a:pt x="0" y="52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501" name="Freeform 35"/>
            <p:cNvSpPr>
              <a:spLocks/>
            </p:cNvSpPr>
            <p:nvPr/>
          </p:nvSpPr>
          <p:spPr bwMode="auto">
            <a:xfrm>
              <a:off x="1775" y="2218"/>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502" name="Line 36"/>
            <p:cNvSpPr>
              <a:spLocks noChangeShapeType="1"/>
            </p:cNvSpPr>
            <p:nvPr/>
          </p:nvSpPr>
          <p:spPr bwMode="auto">
            <a:xfrm>
              <a:off x="1295" y="2410"/>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03" name="Line 37"/>
            <p:cNvSpPr>
              <a:spLocks noChangeShapeType="1"/>
            </p:cNvSpPr>
            <p:nvPr/>
          </p:nvSpPr>
          <p:spPr bwMode="auto">
            <a:xfrm>
              <a:off x="1775" y="2554"/>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04" name="Line 38"/>
            <p:cNvSpPr>
              <a:spLocks noChangeShapeType="1"/>
            </p:cNvSpPr>
            <p:nvPr/>
          </p:nvSpPr>
          <p:spPr bwMode="auto">
            <a:xfrm>
              <a:off x="2015" y="2498"/>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05" name="Line 39"/>
            <p:cNvSpPr>
              <a:spLocks noChangeShapeType="1"/>
            </p:cNvSpPr>
            <p:nvPr/>
          </p:nvSpPr>
          <p:spPr bwMode="auto">
            <a:xfrm>
              <a:off x="1723" y="2794"/>
              <a:ext cx="9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06" name="Oval 40"/>
            <p:cNvSpPr>
              <a:spLocks noChangeArrowheads="1"/>
            </p:cNvSpPr>
            <p:nvPr/>
          </p:nvSpPr>
          <p:spPr bwMode="auto">
            <a:xfrm>
              <a:off x="1751" y="1134"/>
              <a:ext cx="48" cy="48"/>
            </a:xfrm>
            <a:prstGeom prst="ellipse">
              <a:avLst/>
            </a:prstGeom>
            <a:solidFill>
              <a:schemeClr val="tx1"/>
            </a:solidFill>
            <a:ln w="9525">
              <a:solidFill>
                <a:schemeClr val="tx1"/>
              </a:solidFill>
              <a:round/>
              <a:headEnd/>
              <a:tailEnd/>
            </a:ln>
          </p:spPr>
          <p:txBody>
            <a:bodyPr wrap="none" anchor="ctr"/>
            <a:lstStyle/>
            <a:p>
              <a:pPr algn="just">
                <a:lnSpc>
                  <a:spcPct val="120000"/>
                </a:lnSpc>
                <a:spcBef>
                  <a:spcPct val="10000"/>
                </a:spcBef>
              </a:pPr>
              <a:endParaRPr lang="zh-CN" altLang="en-US"/>
            </a:p>
          </p:txBody>
        </p:sp>
        <p:sp>
          <p:nvSpPr>
            <p:cNvPr id="61507" name="Oval 41"/>
            <p:cNvSpPr>
              <a:spLocks noChangeArrowheads="1"/>
            </p:cNvSpPr>
            <p:nvPr/>
          </p:nvSpPr>
          <p:spPr bwMode="auto">
            <a:xfrm>
              <a:off x="1267" y="193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61508" name="Oval 42"/>
            <p:cNvSpPr>
              <a:spLocks noChangeArrowheads="1"/>
            </p:cNvSpPr>
            <p:nvPr/>
          </p:nvSpPr>
          <p:spPr bwMode="auto">
            <a:xfrm>
              <a:off x="1747" y="166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61509" name="Oval 43"/>
            <p:cNvSpPr>
              <a:spLocks noChangeArrowheads="1"/>
            </p:cNvSpPr>
            <p:nvPr/>
          </p:nvSpPr>
          <p:spPr bwMode="auto">
            <a:xfrm>
              <a:off x="1743" y="219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61510" name="Oval 44"/>
            <p:cNvSpPr>
              <a:spLocks noChangeArrowheads="1"/>
            </p:cNvSpPr>
            <p:nvPr/>
          </p:nvSpPr>
          <p:spPr bwMode="auto">
            <a:xfrm>
              <a:off x="1267" y="271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61511" name="Oval 45"/>
            <p:cNvSpPr>
              <a:spLocks noChangeArrowheads="1"/>
            </p:cNvSpPr>
            <p:nvPr/>
          </p:nvSpPr>
          <p:spPr bwMode="auto">
            <a:xfrm>
              <a:off x="1747" y="271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61512" name="Oval 46"/>
            <p:cNvSpPr>
              <a:spLocks noChangeArrowheads="1"/>
            </p:cNvSpPr>
            <p:nvPr/>
          </p:nvSpPr>
          <p:spPr bwMode="auto">
            <a:xfrm>
              <a:off x="1987" y="271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61513" name="Oval 47"/>
            <p:cNvSpPr>
              <a:spLocks noChangeArrowheads="1"/>
            </p:cNvSpPr>
            <p:nvPr/>
          </p:nvSpPr>
          <p:spPr bwMode="auto">
            <a:xfrm>
              <a:off x="2159" y="1138"/>
              <a:ext cx="48" cy="48"/>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514" name="Text Box 48"/>
            <p:cNvSpPr txBox="1">
              <a:spLocks noChangeArrowheads="1"/>
            </p:cNvSpPr>
            <p:nvPr/>
          </p:nvSpPr>
          <p:spPr bwMode="auto">
            <a:xfrm>
              <a:off x="949" y="1315"/>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1</a:t>
              </a:r>
              <a:endParaRPr kumimoji="1" lang="en-US" altLang="zh-CN" sz="2000">
                <a:ea typeface="宋体" charset="-122"/>
              </a:endParaRPr>
            </a:p>
          </p:txBody>
        </p:sp>
        <p:sp>
          <p:nvSpPr>
            <p:cNvPr id="61515" name="Text Box 49"/>
            <p:cNvSpPr txBox="1">
              <a:spLocks noChangeArrowheads="1"/>
            </p:cNvSpPr>
            <p:nvPr/>
          </p:nvSpPr>
          <p:spPr bwMode="auto">
            <a:xfrm>
              <a:off x="959" y="220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2</a:t>
              </a:r>
              <a:endParaRPr kumimoji="1" lang="en-US" altLang="zh-CN" sz="2000">
                <a:ea typeface="宋体" charset="-122"/>
              </a:endParaRPr>
            </a:p>
          </p:txBody>
        </p:sp>
        <p:sp>
          <p:nvSpPr>
            <p:cNvPr id="61516" name="Text Box 50"/>
            <p:cNvSpPr txBox="1">
              <a:spLocks noChangeArrowheads="1"/>
            </p:cNvSpPr>
            <p:nvPr/>
          </p:nvSpPr>
          <p:spPr bwMode="auto">
            <a:xfrm>
              <a:off x="1823" y="1277"/>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C</a:t>
              </a:r>
              <a:endParaRPr kumimoji="1" lang="en-US" altLang="zh-CN" sz="2000">
                <a:ea typeface="宋体" charset="-122"/>
              </a:endParaRPr>
            </a:p>
          </p:txBody>
        </p:sp>
        <p:sp>
          <p:nvSpPr>
            <p:cNvPr id="61517" name="Text Box 51"/>
            <p:cNvSpPr txBox="1">
              <a:spLocks noChangeArrowheads="1"/>
            </p:cNvSpPr>
            <p:nvPr/>
          </p:nvSpPr>
          <p:spPr bwMode="auto">
            <a:xfrm>
              <a:off x="1439" y="234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E</a:t>
              </a:r>
              <a:endParaRPr kumimoji="1" lang="en-US" altLang="zh-CN" sz="2000">
                <a:ea typeface="宋体" charset="-122"/>
              </a:endParaRPr>
            </a:p>
          </p:txBody>
        </p:sp>
        <p:sp>
          <p:nvSpPr>
            <p:cNvPr id="61518" name="Text Box 52"/>
            <p:cNvSpPr txBox="1">
              <a:spLocks noChangeArrowheads="1"/>
            </p:cNvSpPr>
            <p:nvPr/>
          </p:nvSpPr>
          <p:spPr bwMode="auto">
            <a:xfrm>
              <a:off x="2159" y="200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L</a:t>
              </a:r>
              <a:endParaRPr kumimoji="1" lang="en-US" altLang="zh-CN" sz="2000">
                <a:ea typeface="宋体" charset="-122"/>
              </a:endParaRPr>
            </a:p>
          </p:txBody>
        </p:sp>
        <p:sp>
          <p:nvSpPr>
            <p:cNvPr id="61519" name="Text Box 53"/>
            <p:cNvSpPr txBox="1">
              <a:spLocks noChangeArrowheads="1"/>
            </p:cNvSpPr>
            <p:nvPr/>
          </p:nvSpPr>
          <p:spPr bwMode="auto">
            <a:xfrm>
              <a:off x="2245" y="1027"/>
              <a:ext cx="4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a:t>
              </a:r>
              <a:r>
                <a:rPr kumimoji="1" lang="en-US" altLang="zh-CN" sz="2000" i="1">
                  <a:ea typeface="宋体" charset="-122"/>
                </a:rPr>
                <a:t>U</a:t>
              </a:r>
              <a:r>
                <a:rPr kumimoji="1" lang="en-US" altLang="zh-CN" sz="2000" baseline="-25000">
                  <a:ea typeface="宋体" charset="-122"/>
                </a:rPr>
                <a:t>CC</a:t>
              </a:r>
              <a:endParaRPr kumimoji="1" lang="en-US" altLang="zh-CN" sz="2000">
                <a:ea typeface="宋体" charset="-122"/>
              </a:endParaRPr>
            </a:p>
          </p:txBody>
        </p:sp>
        <p:sp>
          <p:nvSpPr>
            <p:cNvPr id="61520" name="Line 54"/>
            <p:cNvSpPr>
              <a:spLocks noChangeShapeType="1"/>
            </p:cNvSpPr>
            <p:nvPr/>
          </p:nvSpPr>
          <p:spPr bwMode="auto">
            <a:xfrm flipH="1">
              <a:off x="767" y="2026"/>
              <a:ext cx="0" cy="576"/>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1" name="Text Box 55"/>
            <p:cNvSpPr txBox="1">
              <a:spLocks noChangeArrowheads="1"/>
            </p:cNvSpPr>
            <p:nvPr/>
          </p:nvSpPr>
          <p:spPr bwMode="auto">
            <a:xfrm>
              <a:off x="469" y="2116"/>
              <a:ext cx="2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i="1">
                  <a:ea typeface="宋体" charset="-122"/>
                </a:rPr>
                <a:t>u</a:t>
              </a:r>
              <a:r>
                <a:rPr kumimoji="1" lang="en-US" altLang="zh-CN" sz="2800" i="1" baseline="-25000">
                  <a:ea typeface="宋体" charset="-122"/>
                </a:rPr>
                <a:t>i</a:t>
              </a:r>
              <a:endParaRPr kumimoji="1" lang="en-US" altLang="zh-CN" sz="2800" i="1">
                <a:ea typeface="宋体" charset="-122"/>
              </a:endParaRPr>
            </a:p>
          </p:txBody>
        </p:sp>
        <p:sp>
          <p:nvSpPr>
            <p:cNvPr id="61522" name="Line 56"/>
            <p:cNvSpPr>
              <a:spLocks noChangeShapeType="1"/>
            </p:cNvSpPr>
            <p:nvPr/>
          </p:nvSpPr>
          <p:spPr bwMode="auto">
            <a:xfrm>
              <a:off x="2639" y="1882"/>
              <a:ext cx="0" cy="67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23" name="Text Box 57"/>
            <p:cNvSpPr txBox="1">
              <a:spLocks noChangeArrowheads="1"/>
            </p:cNvSpPr>
            <p:nvPr/>
          </p:nvSpPr>
          <p:spPr bwMode="auto">
            <a:xfrm>
              <a:off x="2639" y="1990"/>
              <a:ext cx="34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3200" i="1">
                  <a:ea typeface="宋体" charset="-122"/>
                </a:rPr>
                <a:t>u</a:t>
              </a:r>
              <a:r>
                <a:rPr kumimoji="1" lang="en-US" altLang="zh-CN" sz="3200" baseline="-25000">
                  <a:ea typeface="宋体" charset="-122"/>
                </a:rPr>
                <a:t>o</a:t>
              </a:r>
              <a:endParaRPr kumimoji="1" lang="en-US" altLang="zh-CN" sz="3200" i="1">
                <a:ea typeface="宋体" charset="-122"/>
              </a:endParaRPr>
            </a:p>
          </p:txBody>
        </p:sp>
        <p:grpSp>
          <p:nvGrpSpPr>
            <p:cNvPr id="61524" name="Group 103"/>
            <p:cNvGrpSpPr>
              <a:grpSpLocks/>
            </p:cNvGrpSpPr>
            <p:nvPr/>
          </p:nvGrpSpPr>
          <p:grpSpPr bwMode="auto">
            <a:xfrm>
              <a:off x="1999" y="1574"/>
              <a:ext cx="191" cy="203"/>
              <a:chOff x="3092" y="1237"/>
              <a:chExt cx="191" cy="203"/>
            </a:xfrm>
          </p:grpSpPr>
          <p:sp>
            <p:nvSpPr>
              <p:cNvPr id="61537" name="Line 98"/>
              <p:cNvSpPr>
                <a:spLocks noChangeShapeType="1"/>
              </p:cNvSpPr>
              <p:nvPr/>
            </p:nvSpPr>
            <p:spPr bwMode="auto">
              <a:xfrm flipH="1">
                <a:off x="3206" y="125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538" name="Line 99"/>
              <p:cNvSpPr>
                <a:spLocks noChangeShapeType="1"/>
              </p:cNvSpPr>
              <p:nvPr/>
            </p:nvSpPr>
            <p:spPr bwMode="auto">
              <a:xfrm flipH="1">
                <a:off x="3283" y="125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61539" name="Group 102"/>
              <p:cNvGrpSpPr>
                <a:grpSpLocks/>
              </p:cNvGrpSpPr>
              <p:nvPr/>
            </p:nvGrpSpPr>
            <p:grpSpPr bwMode="auto">
              <a:xfrm>
                <a:off x="3092" y="1237"/>
                <a:ext cx="75" cy="75"/>
                <a:chOff x="3575" y="1327"/>
                <a:chExt cx="75" cy="75"/>
              </a:xfrm>
            </p:grpSpPr>
            <p:sp>
              <p:nvSpPr>
                <p:cNvPr id="61540" name="Line 100"/>
                <p:cNvSpPr>
                  <a:spLocks noChangeShapeType="1"/>
                </p:cNvSpPr>
                <p:nvPr/>
              </p:nvSpPr>
              <p:spPr bwMode="auto">
                <a:xfrm>
                  <a:off x="3575" y="1364"/>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1541" name="Line 101"/>
                <p:cNvSpPr>
                  <a:spLocks noChangeShapeType="1"/>
                </p:cNvSpPr>
                <p:nvPr/>
              </p:nvSpPr>
              <p:spPr bwMode="auto">
                <a:xfrm rot="-5400000">
                  <a:off x="3576" y="1365"/>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grpSp>
          <p:nvGrpSpPr>
            <p:cNvPr id="61525" name="Group 104"/>
            <p:cNvGrpSpPr>
              <a:grpSpLocks/>
            </p:cNvGrpSpPr>
            <p:nvPr/>
          </p:nvGrpSpPr>
          <p:grpSpPr bwMode="auto">
            <a:xfrm rot="5400000">
              <a:off x="1920" y="2293"/>
              <a:ext cx="191" cy="203"/>
              <a:chOff x="3092" y="1237"/>
              <a:chExt cx="191" cy="203"/>
            </a:xfrm>
          </p:grpSpPr>
          <p:sp>
            <p:nvSpPr>
              <p:cNvPr id="61532" name="Line 105"/>
              <p:cNvSpPr>
                <a:spLocks noChangeShapeType="1"/>
              </p:cNvSpPr>
              <p:nvPr/>
            </p:nvSpPr>
            <p:spPr bwMode="auto">
              <a:xfrm flipH="1">
                <a:off x="3206" y="125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533" name="Line 106"/>
              <p:cNvSpPr>
                <a:spLocks noChangeShapeType="1"/>
              </p:cNvSpPr>
              <p:nvPr/>
            </p:nvSpPr>
            <p:spPr bwMode="auto">
              <a:xfrm flipH="1">
                <a:off x="3283" y="125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61534" name="Group 107"/>
              <p:cNvGrpSpPr>
                <a:grpSpLocks/>
              </p:cNvGrpSpPr>
              <p:nvPr/>
            </p:nvGrpSpPr>
            <p:grpSpPr bwMode="auto">
              <a:xfrm>
                <a:off x="3092" y="1237"/>
                <a:ext cx="75" cy="75"/>
                <a:chOff x="3575" y="1327"/>
                <a:chExt cx="75" cy="75"/>
              </a:xfrm>
            </p:grpSpPr>
            <p:sp>
              <p:nvSpPr>
                <p:cNvPr id="61535" name="Line 108"/>
                <p:cNvSpPr>
                  <a:spLocks noChangeShapeType="1"/>
                </p:cNvSpPr>
                <p:nvPr/>
              </p:nvSpPr>
              <p:spPr bwMode="auto">
                <a:xfrm>
                  <a:off x="3575" y="1364"/>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1536" name="Line 109"/>
                <p:cNvSpPr>
                  <a:spLocks noChangeShapeType="1"/>
                </p:cNvSpPr>
                <p:nvPr/>
              </p:nvSpPr>
              <p:spPr bwMode="auto">
                <a:xfrm rot="-5400000">
                  <a:off x="3576" y="1365"/>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grpSp>
          <p:nvGrpSpPr>
            <p:cNvPr id="61526" name="Group 110"/>
            <p:cNvGrpSpPr>
              <a:grpSpLocks/>
            </p:cNvGrpSpPr>
            <p:nvPr/>
          </p:nvGrpSpPr>
          <p:grpSpPr bwMode="auto">
            <a:xfrm flipH="1">
              <a:off x="1019" y="1840"/>
              <a:ext cx="191" cy="203"/>
              <a:chOff x="3092" y="1237"/>
              <a:chExt cx="191" cy="203"/>
            </a:xfrm>
          </p:grpSpPr>
          <p:sp>
            <p:nvSpPr>
              <p:cNvPr id="61527" name="Line 111"/>
              <p:cNvSpPr>
                <a:spLocks noChangeShapeType="1"/>
              </p:cNvSpPr>
              <p:nvPr/>
            </p:nvSpPr>
            <p:spPr bwMode="auto">
              <a:xfrm flipH="1">
                <a:off x="3206" y="125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528" name="Line 112"/>
              <p:cNvSpPr>
                <a:spLocks noChangeShapeType="1"/>
              </p:cNvSpPr>
              <p:nvPr/>
            </p:nvSpPr>
            <p:spPr bwMode="auto">
              <a:xfrm flipH="1">
                <a:off x="3283" y="125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61529" name="Group 113"/>
              <p:cNvGrpSpPr>
                <a:grpSpLocks/>
              </p:cNvGrpSpPr>
              <p:nvPr/>
            </p:nvGrpSpPr>
            <p:grpSpPr bwMode="auto">
              <a:xfrm>
                <a:off x="3092" y="1237"/>
                <a:ext cx="75" cy="75"/>
                <a:chOff x="3575" y="1327"/>
                <a:chExt cx="75" cy="75"/>
              </a:xfrm>
            </p:grpSpPr>
            <p:sp>
              <p:nvSpPr>
                <p:cNvPr id="61530" name="Line 114"/>
                <p:cNvSpPr>
                  <a:spLocks noChangeShapeType="1"/>
                </p:cNvSpPr>
                <p:nvPr/>
              </p:nvSpPr>
              <p:spPr bwMode="auto">
                <a:xfrm>
                  <a:off x="3575" y="1364"/>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1531" name="Line 115"/>
                <p:cNvSpPr>
                  <a:spLocks noChangeShapeType="1"/>
                </p:cNvSpPr>
                <p:nvPr/>
              </p:nvSpPr>
              <p:spPr bwMode="auto">
                <a:xfrm rot="-5400000">
                  <a:off x="3576" y="1365"/>
                  <a:ext cx="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grpSp>
      <p:graphicFrame>
        <p:nvGraphicFramePr>
          <p:cNvPr id="70773" name="Object 2"/>
          <p:cNvGraphicFramePr>
            <a:graphicFrameLocks noChangeAspect="1"/>
          </p:cNvGraphicFramePr>
          <p:nvPr>
            <p:extLst/>
          </p:nvPr>
        </p:nvGraphicFramePr>
        <p:xfrm>
          <a:off x="3286125" y="4789707"/>
          <a:ext cx="3676650" cy="790575"/>
        </p:xfrm>
        <a:graphic>
          <a:graphicData uri="http://schemas.openxmlformats.org/presentationml/2006/ole">
            <mc:AlternateContent xmlns:mc="http://schemas.openxmlformats.org/markup-compatibility/2006">
              <mc:Choice xmlns:v="urn:schemas-microsoft-com:vml" Requires="v">
                <p:oleObj spid="_x0000_s90224" name="Equation" r:id="rId3" imgW="1828800" imgH="393480" progId="Equation.DSMT4">
                  <p:embed/>
                </p:oleObj>
              </mc:Choice>
              <mc:Fallback>
                <p:oleObj name="Equation" r:id="rId3" imgW="182880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25" y="4789707"/>
                        <a:ext cx="367665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774" name="Object 3"/>
          <p:cNvGraphicFramePr>
            <a:graphicFrameLocks noChangeAspect="1"/>
          </p:cNvGraphicFramePr>
          <p:nvPr>
            <p:extLst/>
          </p:nvPr>
        </p:nvGraphicFramePr>
        <p:xfrm>
          <a:off x="1965325" y="5465982"/>
          <a:ext cx="3470275" cy="866775"/>
        </p:xfrm>
        <a:graphic>
          <a:graphicData uri="http://schemas.openxmlformats.org/presentationml/2006/ole">
            <mc:AlternateContent xmlns:mc="http://schemas.openxmlformats.org/markup-compatibility/2006">
              <mc:Choice xmlns:v="urn:schemas-microsoft-com:vml" Requires="v">
                <p:oleObj spid="_x0000_s90225" name="Equation" r:id="rId5" imgW="1726920" imgH="431640" progId="Equation.DSMT4">
                  <p:embed/>
                </p:oleObj>
              </mc:Choice>
              <mc:Fallback>
                <p:oleObj name="Equation" r:id="rId5" imgW="172692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325" y="5465982"/>
                        <a:ext cx="3470275"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775" name="Text Box 119"/>
          <p:cNvSpPr txBox="1">
            <a:spLocks noChangeArrowheads="1"/>
          </p:cNvSpPr>
          <p:nvPr/>
        </p:nvSpPr>
        <p:spPr bwMode="auto">
          <a:xfrm>
            <a:off x="4070350" y="4294407"/>
            <a:ext cx="477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与信号无关，电源提供功率恒定。</a:t>
            </a:r>
          </a:p>
        </p:txBody>
      </p:sp>
      <p:grpSp>
        <p:nvGrpSpPr>
          <p:cNvPr id="10" name="Group 134"/>
          <p:cNvGrpSpPr>
            <a:grpSpLocks/>
          </p:cNvGrpSpPr>
          <p:nvPr/>
        </p:nvGrpSpPr>
        <p:grpSpPr bwMode="auto">
          <a:xfrm>
            <a:off x="4221163" y="1157507"/>
            <a:ext cx="4460875" cy="3195638"/>
            <a:chOff x="2957" y="856"/>
            <a:chExt cx="2810" cy="2013"/>
          </a:xfrm>
        </p:grpSpPr>
        <p:grpSp>
          <p:nvGrpSpPr>
            <p:cNvPr id="61453" name="Group 60"/>
            <p:cNvGrpSpPr>
              <a:grpSpLocks/>
            </p:cNvGrpSpPr>
            <p:nvPr/>
          </p:nvGrpSpPr>
          <p:grpSpPr bwMode="auto">
            <a:xfrm>
              <a:off x="3908" y="1070"/>
              <a:ext cx="1690" cy="960"/>
              <a:chOff x="3456" y="2160"/>
              <a:chExt cx="2016" cy="1248"/>
            </a:xfrm>
          </p:grpSpPr>
          <p:sp>
            <p:nvSpPr>
              <p:cNvPr id="61483" name="Line 61"/>
              <p:cNvSpPr>
                <a:spLocks noChangeShapeType="1"/>
              </p:cNvSpPr>
              <p:nvPr/>
            </p:nvSpPr>
            <p:spPr bwMode="auto">
              <a:xfrm>
                <a:off x="3456" y="3408"/>
                <a:ext cx="201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4" name="Line 62"/>
              <p:cNvSpPr>
                <a:spLocks noChangeShapeType="1"/>
              </p:cNvSpPr>
              <p:nvPr/>
            </p:nvSpPr>
            <p:spPr bwMode="auto">
              <a:xfrm flipV="1">
                <a:off x="3456" y="2160"/>
                <a:ext cx="0" cy="124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454" name="Text Box 63"/>
            <p:cNvSpPr txBox="1">
              <a:spLocks noChangeArrowheads="1"/>
            </p:cNvSpPr>
            <p:nvPr/>
          </p:nvSpPr>
          <p:spPr bwMode="auto">
            <a:xfrm>
              <a:off x="5367" y="1644"/>
              <a:ext cx="4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CE</a:t>
              </a:r>
              <a:endParaRPr kumimoji="1" lang="en-US" altLang="zh-CN">
                <a:ea typeface="宋体" charset="-122"/>
              </a:endParaRPr>
            </a:p>
          </p:txBody>
        </p:sp>
        <p:sp>
          <p:nvSpPr>
            <p:cNvPr id="61455" name="Text Box 64"/>
            <p:cNvSpPr txBox="1">
              <a:spLocks noChangeArrowheads="1"/>
            </p:cNvSpPr>
            <p:nvPr/>
          </p:nvSpPr>
          <p:spPr bwMode="auto">
            <a:xfrm>
              <a:off x="3898" y="856"/>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C</a:t>
              </a:r>
              <a:endParaRPr kumimoji="1" lang="en-US" altLang="zh-CN">
                <a:ea typeface="宋体" charset="-122"/>
              </a:endParaRPr>
            </a:p>
          </p:txBody>
        </p:sp>
        <p:sp>
          <p:nvSpPr>
            <p:cNvPr id="61456" name="Text Box 65"/>
            <p:cNvSpPr txBox="1">
              <a:spLocks noChangeArrowheads="1"/>
            </p:cNvSpPr>
            <p:nvPr/>
          </p:nvSpPr>
          <p:spPr bwMode="auto">
            <a:xfrm>
              <a:off x="3802" y="203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0</a:t>
              </a:r>
            </a:p>
          </p:txBody>
        </p:sp>
        <p:sp>
          <p:nvSpPr>
            <p:cNvPr id="61457" name="Freeform 66"/>
            <p:cNvSpPr>
              <a:spLocks/>
            </p:cNvSpPr>
            <p:nvPr/>
          </p:nvSpPr>
          <p:spPr bwMode="auto">
            <a:xfrm>
              <a:off x="3908" y="1114"/>
              <a:ext cx="928" cy="916"/>
            </a:xfrm>
            <a:custGeom>
              <a:avLst/>
              <a:gdLst>
                <a:gd name="T0" fmla="*/ 0 w 928"/>
                <a:gd name="T1" fmla="*/ 916 h 916"/>
                <a:gd name="T2" fmla="*/ 96 w 928"/>
                <a:gd name="T3" fmla="*/ 147 h 916"/>
                <a:gd name="T4" fmla="*/ 340 w 928"/>
                <a:gd name="T5" fmla="*/ 32 h 916"/>
                <a:gd name="T6" fmla="*/ 928 w 928"/>
                <a:gd name="T7" fmla="*/ 16 h 916"/>
                <a:gd name="T8" fmla="*/ 0 60000 65536"/>
                <a:gd name="T9" fmla="*/ 0 60000 65536"/>
                <a:gd name="T10" fmla="*/ 0 60000 65536"/>
                <a:gd name="T11" fmla="*/ 0 60000 65536"/>
                <a:gd name="T12" fmla="*/ 0 w 928"/>
                <a:gd name="T13" fmla="*/ 0 h 916"/>
                <a:gd name="T14" fmla="*/ 928 w 928"/>
                <a:gd name="T15" fmla="*/ 916 h 916"/>
              </a:gdLst>
              <a:ahLst/>
              <a:cxnLst>
                <a:cxn ang="T8">
                  <a:pos x="T0" y="T1"/>
                </a:cxn>
                <a:cxn ang="T9">
                  <a:pos x="T2" y="T3"/>
                </a:cxn>
                <a:cxn ang="T10">
                  <a:pos x="T4" y="T5"/>
                </a:cxn>
                <a:cxn ang="T11">
                  <a:pos x="T6" y="T7"/>
                </a:cxn>
              </a:cxnLst>
              <a:rect l="T12" t="T13" r="T14" b="T15"/>
              <a:pathLst>
                <a:path w="928" h="916">
                  <a:moveTo>
                    <a:pt x="0" y="916"/>
                  </a:moveTo>
                  <a:cubicBezTo>
                    <a:pt x="20" y="603"/>
                    <a:pt x="39" y="294"/>
                    <a:pt x="96" y="147"/>
                  </a:cubicBezTo>
                  <a:cubicBezTo>
                    <a:pt x="153" y="0"/>
                    <a:pt x="201" y="54"/>
                    <a:pt x="340" y="32"/>
                  </a:cubicBezTo>
                  <a:cubicBezTo>
                    <a:pt x="479" y="10"/>
                    <a:pt x="806" y="19"/>
                    <a:pt x="928" y="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58" name="Freeform 67"/>
            <p:cNvSpPr>
              <a:spLocks/>
            </p:cNvSpPr>
            <p:nvPr/>
          </p:nvSpPr>
          <p:spPr bwMode="auto">
            <a:xfrm>
              <a:off x="3952" y="1294"/>
              <a:ext cx="964" cy="176"/>
            </a:xfrm>
            <a:custGeom>
              <a:avLst/>
              <a:gdLst>
                <a:gd name="T0" fmla="*/ 4 w 964"/>
                <a:gd name="T1" fmla="*/ 176 h 176"/>
                <a:gd name="T2" fmla="*/ 160 w 964"/>
                <a:gd name="T3" fmla="*/ 28 h 176"/>
                <a:gd name="T4" fmla="*/ 964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59" name="Freeform 68"/>
            <p:cNvSpPr>
              <a:spLocks/>
            </p:cNvSpPr>
            <p:nvPr/>
          </p:nvSpPr>
          <p:spPr bwMode="auto">
            <a:xfrm>
              <a:off x="3936" y="1466"/>
              <a:ext cx="1124" cy="176"/>
            </a:xfrm>
            <a:custGeom>
              <a:avLst/>
              <a:gdLst>
                <a:gd name="T0" fmla="*/ 6 w 964"/>
                <a:gd name="T1" fmla="*/ 176 h 176"/>
                <a:gd name="T2" fmla="*/ 218 w 964"/>
                <a:gd name="T3" fmla="*/ 28 h 176"/>
                <a:gd name="T4" fmla="*/ 1311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0" name="Freeform 69"/>
            <p:cNvSpPr>
              <a:spLocks/>
            </p:cNvSpPr>
            <p:nvPr/>
          </p:nvSpPr>
          <p:spPr bwMode="auto">
            <a:xfrm>
              <a:off x="3920" y="1638"/>
              <a:ext cx="1284" cy="176"/>
            </a:xfrm>
            <a:custGeom>
              <a:avLst/>
              <a:gdLst>
                <a:gd name="T0" fmla="*/ 7 w 964"/>
                <a:gd name="T1" fmla="*/ 176 h 176"/>
                <a:gd name="T2" fmla="*/ 284 w 964"/>
                <a:gd name="T3" fmla="*/ 28 h 176"/>
                <a:gd name="T4" fmla="*/ 1710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1" name="Freeform 70"/>
            <p:cNvSpPr>
              <a:spLocks/>
            </p:cNvSpPr>
            <p:nvPr/>
          </p:nvSpPr>
          <p:spPr bwMode="auto">
            <a:xfrm>
              <a:off x="3900" y="1802"/>
              <a:ext cx="1400" cy="176"/>
            </a:xfrm>
            <a:custGeom>
              <a:avLst/>
              <a:gdLst>
                <a:gd name="T0" fmla="*/ 9 w 964"/>
                <a:gd name="T1" fmla="*/ 176 h 176"/>
                <a:gd name="T2" fmla="*/ 337 w 964"/>
                <a:gd name="T3" fmla="*/ 28 h 176"/>
                <a:gd name="T4" fmla="*/ 2033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2" name="Freeform 71"/>
            <p:cNvSpPr>
              <a:spLocks/>
            </p:cNvSpPr>
            <p:nvPr/>
          </p:nvSpPr>
          <p:spPr bwMode="auto">
            <a:xfrm>
              <a:off x="3910" y="1970"/>
              <a:ext cx="1534" cy="52"/>
            </a:xfrm>
            <a:custGeom>
              <a:avLst/>
              <a:gdLst>
                <a:gd name="T0" fmla="*/ 0 w 1534"/>
                <a:gd name="T1" fmla="*/ 52 h 52"/>
                <a:gd name="T2" fmla="*/ 46 w 1534"/>
                <a:gd name="T3" fmla="*/ 16 h 52"/>
                <a:gd name="T4" fmla="*/ 250 w 1534"/>
                <a:gd name="T5" fmla="*/ 4 h 52"/>
                <a:gd name="T6" fmla="*/ 1534 w 1534"/>
                <a:gd name="T7" fmla="*/ 0 h 52"/>
                <a:gd name="T8" fmla="*/ 0 60000 65536"/>
                <a:gd name="T9" fmla="*/ 0 60000 65536"/>
                <a:gd name="T10" fmla="*/ 0 60000 65536"/>
                <a:gd name="T11" fmla="*/ 0 60000 65536"/>
                <a:gd name="T12" fmla="*/ 0 w 1534"/>
                <a:gd name="T13" fmla="*/ 0 h 52"/>
                <a:gd name="T14" fmla="*/ 1534 w 1534"/>
                <a:gd name="T15" fmla="*/ 52 h 52"/>
              </a:gdLst>
              <a:ahLst/>
              <a:cxnLst>
                <a:cxn ang="T8">
                  <a:pos x="T0" y="T1"/>
                </a:cxn>
                <a:cxn ang="T9">
                  <a:pos x="T2" y="T3"/>
                </a:cxn>
                <a:cxn ang="T10">
                  <a:pos x="T4" y="T5"/>
                </a:cxn>
                <a:cxn ang="T11">
                  <a:pos x="T6" y="T7"/>
                </a:cxn>
              </a:cxnLst>
              <a:rect l="T12" t="T13" r="T14" b="T15"/>
              <a:pathLst>
                <a:path w="1534" h="52">
                  <a:moveTo>
                    <a:pt x="0" y="52"/>
                  </a:moveTo>
                  <a:cubicBezTo>
                    <a:pt x="8" y="46"/>
                    <a:pt x="4" y="24"/>
                    <a:pt x="46" y="16"/>
                  </a:cubicBezTo>
                  <a:cubicBezTo>
                    <a:pt x="88" y="8"/>
                    <a:pt x="2" y="7"/>
                    <a:pt x="250" y="4"/>
                  </a:cubicBezTo>
                  <a:cubicBezTo>
                    <a:pt x="498" y="1"/>
                    <a:pt x="1267" y="1"/>
                    <a:pt x="1534"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1463" name="Line 72"/>
            <p:cNvSpPr>
              <a:spLocks noChangeShapeType="1"/>
            </p:cNvSpPr>
            <p:nvPr/>
          </p:nvSpPr>
          <p:spPr bwMode="auto">
            <a:xfrm>
              <a:off x="4532" y="1022"/>
              <a:ext cx="0" cy="1008"/>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4" name="Line 73"/>
            <p:cNvSpPr>
              <a:spLocks noChangeShapeType="1"/>
            </p:cNvSpPr>
            <p:nvPr/>
          </p:nvSpPr>
          <p:spPr bwMode="auto">
            <a:xfrm>
              <a:off x="3908" y="1166"/>
              <a:ext cx="1296" cy="864"/>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5" name="Text Box 74"/>
            <p:cNvSpPr txBox="1">
              <a:spLocks noChangeArrowheads="1"/>
            </p:cNvSpPr>
            <p:nvPr/>
          </p:nvSpPr>
          <p:spPr bwMode="auto">
            <a:xfrm>
              <a:off x="4167" y="1983"/>
              <a:ext cx="4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U</a:t>
              </a:r>
              <a:r>
                <a:rPr kumimoji="1" lang="en-US" altLang="zh-CN" sz="2000" baseline="-25000">
                  <a:ea typeface="宋体" charset="-122"/>
                </a:rPr>
                <a:t>CEQ</a:t>
              </a:r>
              <a:endParaRPr kumimoji="1" lang="en-US" altLang="zh-CN" sz="2000">
                <a:ea typeface="宋体" charset="-122"/>
              </a:endParaRPr>
            </a:p>
          </p:txBody>
        </p:sp>
        <p:sp>
          <p:nvSpPr>
            <p:cNvPr id="61466" name="Text Box 75"/>
            <p:cNvSpPr txBox="1">
              <a:spLocks noChangeArrowheads="1"/>
            </p:cNvSpPr>
            <p:nvPr/>
          </p:nvSpPr>
          <p:spPr bwMode="auto">
            <a:xfrm>
              <a:off x="4570" y="141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Q</a:t>
              </a:r>
            </a:p>
          </p:txBody>
        </p:sp>
        <p:sp>
          <p:nvSpPr>
            <p:cNvPr id="61467" name="Oval 76"/>
            <p:cNvSpPr>
              <a:spLocks noChangeArrowheads="1"/>
            </p:cNvSpPr>
            <p:nvPr/>
          </p:nvSpPr>
          <p:spPr bwMode="auto">
            <a:xfrm>
              <a:off x="4508" y="1558"/>
              <a:ext cx="48" cy="48"/>
            </a:xfrm>
            <a:prstGeom prst="ellipse">
              <a:avLst/>
            </a:prstGeom>
            <a:solidFill>
              <a:srgbClr val="000066"/>
            </a:solidFill>
            <a:ln w="12700" cap="sq">
              <a:solidFill>
                <a:srgbClr val="000066"/>
              </a:solidFill>
              <a:round/>
              <a:headEnd type="none" w="sm" len="sm"/>
              <a:tailEnd type="none" w="sm" len="sm"/>
            </a:ln>
          </p:spPr>
          <p:txBody>
            <a:bodyPr wrap="none" anchor="ctr"/>
            <a:lstStyle/>
            <a:p>
              <a:pPr algn="just">
                <a:lnSpc>
                  <a:spcPct val="120000"/>
                </a:lnSpc>
                <a:spcBef>
                  <a:spcPct val="10000"/>
                </a:spcBef>
              </a:pPr>
              <a:endParaRPr lang="zh-CN" altLang="en-US"/>
            </a:p>
          </p:txBody>
        </p:sp>
        <p:sp>
          <p:nvSpPr>
            <p:cNvPr id="61468" name="Line 77"/>
            <p:cNvSpPr>
              <a:spLocks noChangeShapeType="1"/>
            </p:cNvSpPr>
            <p:nvPr/>
          </p:nvSpPr>
          <p:spPr bwMode="auto">
            <a:xfrm>
              <a:off x="3889" y="1576"/>
              <a:ext cx="624"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9" name="Text Box 78"/>
            <p:cNvSpPr txBox="1">
              <a:spLocks noChangeArrowheads="1"/>
            </p:cNvSpPr>
            <p:nvPr/>
          </p:nvSpPr>
          <p:spPr bwMode="auto">
            <a:xfrm>
              <a:off x="3624" y="1355"/>
              <a:ext cx="3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I</a:t>
              </a:r>
              <a:r>
                <a:rPr kumimoji="1" lang="en-US" altLang="zh-CN" sz="2000" baseline="-25000">
                  <a:ea typeface="宋体" charset="-122"/>
                </a:rPr>
                <a:t>CQ</a:t>
              </a:r>
              <a:endParaRPr kumimoji="1" lang="en-US" altLang="zh-CN" sz="2000">
                <a:ea typeface="宋体" charset="-122"/>
              </a:endParaRPr>
            </a:p>
          </p:txBody>
        </p:sp>
        <p:sp>
          <p:nvSpPr>
            <p:cNvPr id="61470" name="Text Box 79"/>
            <p:cNvSpPr txBox="1">
              <a:spLocks noChangeArrowheads="1"/>
            </p:cNvSpPr>
            <p:nvPr/>
          </p:nvSpPr>
          <p:spPr bwMode="auto">
            <a:xfrm>
              <a:off x="5150" y="1995"/>
              <a:ext cx="4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U′</a:t>
              </a:r>
              <a:r>
                <a:rPr kumimoji="1" lang="en-US" altLang="zh-CN" sz="2000" baseline="-25000">
                  <a:ea typeface="宋体" charset="-122"/>
                </a:rPr>
                <a:t>CC</a:t>
              </a:r>
              <a:endParaRPr kumimoji="1" lang="en-US" altLang="zh-CN" sz="2000">
                <a:ea typeface="宋体" charset="-122"/>
              </a:endParaRPr>
            </a:p>
          </p:txBody>
        </p:sp>
        <p:sp>
          <p:nvSpPr>
            <p:cNvPr id="61471" name="Line 121"/>
            <p:cNvSpPr>
              <a:spLocks noChangeShapeType="1"/>
            </p:cNvSpPr>
            <p:nvPr/>
          </p:nvSpPr>
          <p:spPr bwMode="auto">
            <a:xfrm>
              <a:off x="3926" y="2305"/>
              <a:ext cx="1555"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472" name="Line 122"/>
            <p:cNvSpPr>
              <a:spLocks noChangeAspect="1" noChangeShapeType="1"/>
            </p:cNvSpPr>
            <p:nvPr/>
          </p:nvSpPr>
          <p:spPr bwMode="auto">
            <a:xfrm rot="5400000">
              <a:off x="4253" y="2588"/>
              <a:ext cx="560" cy="1"/>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473" name="Line 123"/>
            <p:cNvSpPr>
              <a:spLocks noChangeShapeType="1"/>
            </p:cNvSpPr>
            <p:nvPr/>
          </p:nvSpPr>
          <p:spPr bwMode="auto">
            <a:xfrm flipV="1">
              <a:off x="3636" y="1048"/>
              <a:ext cx="9" cy="99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61474" name="Line 124"/>
            <p:cNvSpPr>
              <a:spLocks noChangeShapeType="1"/>
            </p:cNvSpPr>
            <p:nvPr/>
          </p:nvSpPr>
          <p:spPr bwMode="auto">
            <a:xfrm flipH="1">
              <a:off x="2957" y="1576"/>
              <a:ext cx="681"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61475" name="Group 128"/>
            <p:cNvGrpSpPr>
              <a:grpSpLocks/>
            </p:cNvGrpSpPr>
            <p:nvPr/>
          </p:nvGrpSpPr>
          <p:grpSpPr bwMode="auto">
            <a:xfrm>
              <a:off x="4011" y="2312"/>
              <a:ext cx="1043" cy="397"/>
              <a:chOff x="4011" y="2312"/>
              <a:chExt cx="1043" cy="304"/>
            </a:xfrm>
          </p:grpSpPr>
          <p:sp>
            <p:nvSpPr>
              <p:cNvPr id="61481" name="Freeform 125"/>
              <p:cNvSpPr>
                <a:spLocks/>
              </p:cNvSpPr>
              <p:nvPr/>
            </p:nvSpPr>
            <p:spPr bwMode="auto">
              <a:xfrm flipH="1">
                <a:off x="4011" y="2312"/>
                <a:ext cx="525" cy="151"/>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1482" name="Freeform 127"/>
              <p:cNvSpPr>
                <a:spLocks/>
              </p:cNvSpPr>
              <p:nvPr/>
            </p:nvSpPr>
            <p:spPr bwMode="auto">
              <a:xfrm>
                <a:off x="4529" y="2465"/>
                <a:ext cx="525" cy="151"/>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grpSp>
          <p:nvGrpSpPr>
            <p:cNvPr id="61476" name="Group 129"/>
            <p:cNvGrpSpPr>
              <a:grpSpLocks/>
            </p:cNvGrpSpPr>
            <p:nvPr/>
          </p:nvGrpSpPr>
          <p:grpSpPr bwMode="auto">
            <a:xfrm rot="5400000">
              <a:off x="3051" y="1371"/>
              <a:ext cx="717" cy="397"/>
              <a:chOff x="4011" y="2312"/>
              <a:chExt cx="1043" cy="304"/>
            </a:xfrm>
          </p:grpSpPr>
          <p:sp>
            <p:nvSpPr>
              <p:cNvPr id="61479" name="Freeform 130"/>
              <p:cNvSpPr>
                <a:spLocks/>
              </p:cNvSpPr>
              <p:nvPr/>
            </p:nvSpPr>
            <p:spPr bwMode="auto">
              <a:xfrm flipH="1">
                <a:off x="4011" y="2312"/>
                <a:ext cx="525" cy="151"/>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61480" name="Freeform 131"/>
              <p:cNvSpPr>
                <a:spLocks/>
              </p:cNvSpPr>
              <p:nvPr/>
            </p:nvSpPr>
            <p:spPr bwMode="auto">
              <a:xfrm>
                <a:off x="4529" y="2465"/>
                <a:ext cx="525" cy="151"/>
              </a:xfrm>
              <a:custGeom>
                <a:avLst/>
                <a:gdLst>
                  <a:gd name="T0" fmla="*/ 0 w 621"/>
                  <a:gd name="T1" fmla="*/ 0 h 276"/>
                  <a:gd name="T2" fmla="*/ 265 w 621"/>
                  <a:gd name="T3" fmla="*/ 15 h 276"/>
                  <a:gd name="T4" fmla="*/ 444 w 621"/>
                  <a:gd name="T5" fmla="*/ 39 h 276"/>
                  <a:gd name="T6" fmla="*/ 265 w 621"/>
                  <a:gd name="T7" fmla="*/ 66 h 276"/>
                  <a:gd name="T8" fmla="*/ 3 w 621"/>
                  <a:gd name="T9" fmla="*/ 83 h 276"/>
                  <a:gd name="T10" fmla="*/ 0 60000 65536"/>
                  <a:gd name="T11" fmla="*/ 0 60000 65536"/>
                  <a:gd name="T12" fmla="*/ 0 60000 65536"/>
                  <a:gd name="T13" fmla="*/ 0 60000 65536"/>
                  <a:gd name="T14" fmla="*/ 0 60000 65536"/>
                  <a:gd name="T15" fmla="*/ 0 w 621"/>
                  <a:gd name="T16" fmla="*/ 0 h 276"/>
                  <a:gd name="T17" fmla="*/ 621 w 621"/>
                  <a:gd name="T18" fmla="*/ 276 h 276"/>
                </a:gdLst>
                <a:ahLst/>
                <a:cxnLst>
                  <a:cxn ang="T10">
                    <a:pos x="T0" y="T1"/>
                  </a:cxn>
                  <a:cxn ang="T11">
                    <a:pos x="T2" y="T3"/>
                  </a:cxn>
                  <a:cxn ang="T12">
                    <a:pos x="T4" y="T5"/>
                  </a:cxn>
                  <a:cxn ang="T13">
                    <a:pos x="T6" y="T7"/>
                  </a:cxn>
                  <a:cxn ang="T14">
                    <a:pos x="T8" y="T9"/>
                  </a:cxn>
                </a:cxnLst>
                <a:rect l="T15" t="T16" r="T17" b="T18"/>
                <a:pathLst>
                  <a:path w="621" h="276">
                    <a:moveTo>
                      <a:pt x="0" y="0"/>
                    </a:moveTo>
                    <a:cubicBezTo>
                      <a:pt x="62" y="8"/>
                      <a:pt x="267" y="28"/>
                      <a:pt x="370" y="49"/>
                    </a:cubicBezTo>
                    <a:cubicBezTo>
                      <a:pt x="473" y="70"/>
                      <a:pt x="621" y="100"/>
                      <a:pt x="621" y="129"/>
                    </a:cubicBezTo>
                    <a:cubicBezTo>
                      <a:pt x="621" y="158"/>
                      <a:pt x="475" y="198"/>
                      <a:pt x="372" y="222"/>
                    </a:cubicBezTo>
                    <a:cubicBezTo>
                      <a:pt x="269" y="246"/>
                      <a:pt x="80" y="265"/>
                      <a:pt x="3" y="27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61477" name="Text Box 132"/>
            <p:cNvSpPr txBox="1">
              <a:spLocks noChangeArrowheads="1"/>
            </p:cNvSpPr>
            <p:nvPr/>
          </p:nvSpPr>
          <p:spPr bwMode="auto">
            <a:xfrm>
              <a:off x="4998" y="2326"/>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spcBef>
                  <a:spcPct val="50000"/>
                </a:spcBef>
              </a:pPr>
              <a:r>
                <a:rPr lang="en-US" altLang="zh-CN" sz="2800" i="1">
                  <a:solidFill>
                    <a:srgbClr val="FF0000"/>
                  </a:solidFill>
                </a:rPr>
                <a:t>u</a:t>
              </a:r>
              <a:r>
                <a:rPr lang="en-US" altLang="zh-CN" sz="2800" baseline="-25000">
                  <a:solidFill>
                    <a:srgbClr val="FF0000"/>
                  </a:solidFill>
                </a:rPr>
                <a:t>o</a:t>
              </a:r>
              <a:endParaRPr lang="en-US" altLang="zh-CN" sz="2800">
                <a:solidFill>
                  <a:srgbClr val="FF0000"/>
                </a:solidFill>
              </a:endParaRPr>
            </a:p>
          </p:txBody>
        </p:sp>
        <p:sp>
          <p:nvSpPr>
            <p:cNvPr id="61478" name="Text Box 133"/>
            <p:cNvSpPr txBox="1">
              <a:spLocks noChangeArrowheads="1"/>
            </p:cNvSpPr>
            <p:nvPr/>
          </p:nvSpPr>
          <p:spPr bwMode="auto">
            <a:xfrm>
              <a:off x="3223" y="1124"/>
              <a:ext cx="2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spcBef>
                  <a:spcPct val="50000"/>
                </a:spcBef>
              </a:pPr>
              <a:r>
                <a:rPr lang="en-US" altLang="zh-CN" sz="2800" i="1">
                  <a:solidFill>
                    <a:srgbClr val="FF0000"/>
                  </a:solidFill>
                </a:rPr>
                <a:t>i</a:t>
              </a:r>
              <a:r>
                <a:rPr lang="en-US" altLang="zh-CN" sz="2800" baseline="-25000">
                  <a:solidFill>
                    <a:srgbClr val="FF0000"/>
                  </a:solidFill>
                </a:rPr>
                <a:t>o</a:t>
              </a:r>
              <a:endParaRPr lang="en-US" altLang="zh-CN" sz="2800">
                <a:solidFill>
                  <a:srgbClr val="FF0000"/>
                </a:solidFill>
              </a:endParaRPr>
            </a:p>
          </p:txBody>
        </p:sp>
      </p:grpSp>
    </p:spTree>
    <p:extLst>
      <p:ext uri="{BB962C8B-B14F-4D97-AF65-F5344CB8AC3E}">
        <p14:creationId xmlns:p14="http://schemas.microsoft.com/office/powerpoint/2010/main" val="237958855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lide(fromBottom)">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70736"/>
                                        </p:tgtEl>
                                        <p:attrNameLst>
                                          <p:attrName>style.visibility</p:attrName>
                                        </p:attrNameLst>
                                      </p:cBhvr>
                                      <p:to>
                                        <p:strVal val="visible"/>
                                      </p:to>
                                    </p:set>
                                    <p:animEffect transition="in" filter="wipe(left)">
                                      <p:cBhvr>
                                        <p:cTn id="17" dur="75"/>
                                        <p:tgtEl>
                                          <p:spTgt spid="707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70737"/>
                                        </p:tgtEl>
                                        <p:attrNameLst>
                                          <p:attrName>style.visibility</p:attrName>
                                        </p:attrNameLst>
                                      </p:cBhvr>
                                      <p:to>
                                        <p:strVal val="visible"/>
                                      </p:to>
                                    </p:set>
                                    <p:animEffect transition="in" filter="wipe(left)">
                                      <p:cBhvr>
                                        <p:cTn id="22" dur="75"/>
                                        <p:tgtEl>
                                          <p:spTgt spid="707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70775"/>
                                        </p:tgtEl>
                                        <p:attrNameLst>
                                          <p:attrName>style.visibility</p:attrName>
                                        </p:attrNameLst>
                                      </p:cBhvr>
                                      <p:to>
                                        <p:strVal val="visible"/>
                                      </p:to>
                                    </p:set>
                                    <p:animEffect transition="in" filter="wipe(left)">
                                      <p:cBhvr>
                                        <p:cTn id="27" dur="75"/>
                                        <p:tgtEl>
                                          <p:spTgt spid="707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70738"/>
                                        </p:tgtEl>
                                        <p:attrNameLst>
                                          <p:attrName>style.visibility</p:attrName>
                                        </p:attrNameLst>
                                      </p:cBhvr>
                                      <p:to>
                                        <p:strVal val="visible"/>
                                      </p:to>
                                    </p:set>
                                    <p:animEffect transition="in" filter="wipe(left)">
                                      <p:cBhvr>
                                        <p:cTn id="32" dur="75"/>
                                        <p:tgtEl>
                                          <p:spTgt spid="707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0773"/>
                                        </p:tgtEl>
                                        <p:attrNameLst>
                                          <p:attrName>style.visibility</p:attrName>
                                        </p:attrNameLst>
                                      </p:cBhvr>
                                      <p:to>
                                        <p:strVal val="visible"/>
                                      </p:to>
                                    </p:set>
                                    <p:animEffect transition="in" filter="wipe(left)">
                                      <p:cBhvr>
                                        <p:cTn id="37" dur="500"/>
                                        <p:tgtEl>
                                          <p:spTgt spid="7077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iterate type="lt">
                                    <p:tmPct val="100000"/>
                                  </p:iterate>
                                  <p:childTnLst>
                                    <p:set>
                                      <p:cBhvr>
                                        <p:cTn id="41" dur="1" fill="hold">
                                          <p:stCondLst>
                                            <p:cond delay="0"/>
                                          </p:stCondLst>
                                        </p:cTn>
                                        <p:tgtEl>
                                          <p:spTgt spid="70752"/>
                                        </p:tgtEl>
                                        <p:attrNameLst>
                                          <p:attrName>style.visibility</p:attrName>
                                        </p:attrNameLst>
                                      </p:cBhvr>
                                      <p:to>
                                        <p:strVal val="visible"/>
                                      </p:to>
                                    </p:set>
                                    <p:animEffect transition="in" filter="wipe(left)">
                                      <p:cBhvr>
                                        <p:cTn id="42" dur="75"/>
                                        <p:tgtEl>
                                          <p:spTgt spid="7075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70774"/>
                                        </p:tgtEl>
                                        <p:attrNameLst>
                                          <p:attrName>style.visibility</p:attrName>
                                        </p:attrNameLst>
                                      </p:cBhvr>
                                      <p:to>
                                        <p:strVal val="visible"/>
                                      </p:to>
                                    </p:set>
                                    <p:animEffect transition="in" filter="wipe(left)">
                                      <p:cBhvr>
                                        <p:cTn id="47" dur="500"/>
                                        <p:tgtEl>
                                          <p:spTgt spid="70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36" grpId="0" autoUpdateAnimBg="0"/>
      <p:bldP spid="70737" grpId="0" autoUpdateAnimBg="0"/>
      <p:bldP spid="70738" grpId="0" autoUpdateAnimBg="0"/>
      <p:bldP spid="70752" grpId="0" autoUpdateAnimBg="0"/>
      <p:bldP spid="7077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pPr eaLnBrk="1" hangingPunct="1"/>
            <a:r>
              <a:rPr lang="en-US" altLang="zh-CN" smtClean="0">
                <a:ea typeface="宋体" charset="-122"/>
              </a:rPr>
              <a:t>6.1 </a:t>
            </a:r>
            <a:r>
              <a:rPr lang="zh-CN" altLang="en-US" smtClean="0">
                <a:ea typeface="宋体" charset="-122"/>
              </a:rPr>
              <a:t>放大电路的基本概念（续</a:t>
            </a:r>
            <a:r>
              <a:rPr lang="en-US" altLang="zh-CN" smtClean="0">
                <a:ea typeface="宋体" charset="-122"/>
              </a:rPr>
              <a:t>8</a:t>
            </a:r>
            <a:r>
              <a:rPr lang="zh-CN" altLang="en-US" smtClean="0">
                <a:ea typeface="宋体" charset="-122"/>
              </a:rPr>
              <a:t>）</a:t>
            </a:r>
          </a:p>
        </p:txBody>
      </p:sp>
      <p:sp>
        <p:nvSpPr>
          <p:cNvPr id="3" name="内容占位符 2"/>
          <p:cNvSpPr>
            <a:spLocks noGrp="1"/>
          </p:cNvSpPr>
          <p:nvPr>
            <p:ph sz="quarter" idx="11"/>
          </p:nvPr>
        </p:nvSpPr>
        <p:spPr/>
        <p:txBody>
          <a:bodyPr/>
          <a:lstStyle/>
          <a:p>
            <a:pPr marL="0" indent="0" eaLnBrk="1" hangingPunct="1">
              <a:buFont typeface="Wingdings" pitchFamily="2" charset="2"/>
              <a:buNone/>
              <a:defRPr/>
            </a:pPr>
            <a:r>
              <a:rPr lang="zh-CN" altLang="en-US" sz="2400" dirty="0" smtClean="0"/>
              <a:t>放大电路主要性能指标包括：放大倍数、输入电阻和输出电阻</a:t>
            </a:r>
            <a:endParaRPr lang="en-US" altLang="zh-CN" sz="2400" dirty="0" smtClean="0"/>
          </a:p>
          <a:p>
            <a:pPr eaLnBrk="1" hangingPunct="1">
              <a:buFont typeface="Wingdings" pitchFamily="2" charset="2"/>
              <a:buNone/>
              <a:defRPr/>
            </a:pPr>
            <a:r>
              <a:rPr lang="en-US" sz="2400" dirty="0" smtClean="0">
                <a:solidFill>
                  <a:srgbClr val="FF0000"/>
                </a:solidFill>
              </a:rPr>
              <a:t>1</a:t>
            </a:r>
            <a:r>
              <a:rPr lang="en-US" altLang="zh-CN" sz="2400" dirty="0" smtClean="0">
                <a:solidFill>
                  <a:srgbClr val="FF0000"/>
                </a:solidFill>
              </a:rPr>
              <a:t>. </a:t>
            </a:r>
            <a:r>
              <a:rPr lang="zh-CN" altLang="en-US" sz="2400" dirty="0" smtClean="0">
                <a:solidFill>
                  <a:srgbClr val="FF0000"/>
                </a:solidFill>
              </a:rPr>
              <a:t>放大倍数</a:t>
            </a:r>
            <a:endParaRPr lang="en-US" altLang="zh-CN" sz="2400" dirty="0" smtClean="0">
              <a:solidFill>
                <a:srgbClr val="FF0000"/>
              </a:solidFill>
            </a:endParaRPr>
          </a:p>
          <a:p>
            <a:pPr marL="0" indent="630238" eaLnBrk="1" hangingPunct="1">
              <a:buFont typeface="Wingdings" pitchFamily="2" charset="2"/>
              <a:buNone/>
              <a:defRPr/>
            </a:pPr>
            <a:r>
              <a:rPr lang="zh-CN" altLang="en-US" sz="2400" dirty="0" smtClean="0"/>
              <a:t>放大倍数是反映放大电路放大能力的关键指标，定义为放大电路输出信号与输入信号的比值，根据放大电路的输入输出变量不同可以有四种形式的放大倍数：</a:t>
            </a:r>
            <a:endParaRPr lang="en-US" altLang="zh-CN" sz="2400" dirty="0" smtClean="0"/>
          </a:p>
          <a:p>
            <a:pPr marL="1708150" indent="-1708150" eaLnBrk="1" hangingPunct="1">
              <a:lnSpc>
                <a:spcPct val="100000"/>
              </a:lnSpc>
              <a:spcBef>
                <a:spcPts val="600"/>
              </a:spcBef>
              <a:buFont typeface="Wingdings" pitchFamily="2" charset="2"/>
              <a:buNone/>
              <a:defRPr/>
            </a:pPr>
            <a:r>
              <a:rPr lang="en-US" sz="2400" i="1" dirty="0" smtClean="0"/>
              <a:t>A</a:t>
            </a:r>
            <a:r>
              <a:rPr lang="en-US" sz="2400" i="1" baseline="-25000" dirty="0" smtClean="0"/>
              <a:t>u</a:t>
            </a:r>
            <a:r>
              <a:rPr lang="en-US" sz="2400" i="1" dirty="0" smtClean="0"/>
              <a:t>=</a:t>
            </a:r>
            <a:r>
              <a:rPr lang="en-US" altLang="zh-CN" sz="2400" i="1" dirty="0" err="1" smtClean="0"/>
              <a:t>u</a:t>
            </a:r>
            <a:r>
              <a:rPr lang="en-US" altLang="zh-CN" sz="2400" baseline="-25000" dirty="0" err="1" smtClean="0"/>
              <a:t>o</a:t>
            </a:r>
            <a:r>
              <a:rPr lang="en-US" altLang="zh-CN" sz="2400" dirty="0" smtClean="0"/>
              <a:t>/</a:t>
            </a:r>
            <a:r>
              <a:rPr lang="en-US" altLang="zh-CN" sz="2400" i="1" dirty="0" err="1" smtClean="0"/>
              <a:t>u</a:t>
            </a:r>
            <a:r>
              <a:rPr lang="en-US" altLang="zh-CN" sz="2400" i="1" baseline="-25000" dirty="0" err="1" smtClean="0"/>
              <a:t>i</a:t>
            </a:r>
            <a:r>
              <a:rPr lang="en-US" altLang="zh-CN" sz="2400" i="1" dirty="0" smtClean="0"/>
              <a:t>——</a:t>
            </a:r>
            <a:r>
              <a:rPr lang="en-US" sz="2400" dirty="0" err="1" smtClean="0"/>
              <a:t>电压放大电路的电压放大倍数，</a:t>
            </a:r>
            <a:r>
              <a:rPr lang="en-US" sz="2400" i="1" dirty="0" err="1" smtClean="0"/>
              <a:t>A</a:t>
            </a:r>
            <a:r>
              <a:rPr lang="en-US" sz="2400" i="1" baseline="-25000" dirty="0" err="1" smtClean="0"/>
              <a:t>u</a:t>
            </a:r>
            <a:r>
              <a:rPr lang="en-US" sz="2400" baseline="-25000" dirty="0" err="1" smtClean="0"/>
              <a:t>o</a:t>
            </a:r>
            <a:r>
              <a:rPr lang="en-US" sz="2400" dirty="0" err="1" smtClean="0"/>
              <a:t>为</a:t>
            </a:r>
            <a:r>
              <a:rPr lang="zh-CN" altLang="en-US" sz="2400" dirty="0" smtClean="0"/>
              <a:t>（</a:t>
            </a:r>
            <a:r>
              <a:rPr lang="en-US" sz="2400" dirty="0" err="1" smtClean="0"/>
              <a:t>负载</a:t>
            </a:r>
            <a:r>
              <a:rPr lang="zh-CN" altLang="en-US" sz="2400" dirty="0" smtClean="0"/>
              <a:t>）</a:t>
            </a:r>
            <a:r>
              <a:rPr lang="en-US" sz="2400" dirty="0" err="1" smtClean="0"/>
              <a:t>开路电压放大倍数</a:t>
            </a:r>
            <a:r>
              <a:rPr lang="zh-CN" altLang="en-US" sz="2400" dirty="0" smtClean="0"/>
              <a:t>。</a:t>
            </a:r>
            <a:endParaRPr lang="en-US" sz="2400" dirty="0" smtClean="0"/>
          </a:p>
          <a:p>
            <a:pPr marL="1708150" indent="-1708150" eaLnBrk="1" hangingPunct="1">
              <a:lnSpc>
                <a:spcPct val="100000"/>
              </a:lnSpc>
              <a:spcBef>
                <a:spcPts val="600"/>
              </a:spcBef>
              <a:buFont typeface="Wingdings" pitchFamily="2" charset="2"/>
              <a:buNone/>
              <a:defRPr/>
            </a:pPr>
            <a:r>
              <a:rPr lang="en-US" sz="2400" i="1" dirty="0" err="1" smtClean="0"/>
              <a:t>A</a:t>
            </a:r>
            <a:r>
              <a:rPr lang="en-US" sz="2400" i="1" baseline="-25000" dirty="0" err="1" smtClean="0"/>
              <a:t>r</a:t>
            </a:r>
            <a:r>
              <a:rPr lang="en-US" sz="2400" i="1" dirty="0" smtClean="0"/>
              <a:t>=</a:t>
            </a:r>
            <a:r>
              <a:rPr lang="en-US" altLang="zh-CN" sz="2400" i="1" dirty="0" err="1" smtClean="0"/>
              <a:t>u</a:t>
            </a:r>
            <a:r>
              <a:rPr lang="en-US" altLang="zh-CN" sz="2400" baseline="-25000" dirty="0" err="1" smtClean="0"/>
              <a:t>o</a:t>
            </a:r>
            <a:r>
              <a:rPr lang="en-US" altLang="zh-CN" sz="2400" dirty="0" smtClean="0"/>
              <a:t>/</a:t>
            </a:r>
            <a:r>
              <a:rPr lang="en-US" altLang="zh-CN" sz="2400" i="1" dirty="0" smtClean="0"/>
              <a:t>i</a:t>
            </a:r>
            <a:r>
              <a:rPr lang="en-US" altLang="zh-CN" sz="2400" i="1" baseline="-25000" dirty="0" smtClean="0"/>
              <a:t>i  </a:t>
            </a:r>
            <a:r>
              <a:rPr lang="en-US" altLang="zh-CN" sz="2400" i="1" dirty="0" smtClean="0"/>
              <a:t>——</a:t>
            </a:r>
            <a:r>
              <a:rPr lang="zh-CN" altLang="en-US" sz="2400" dirty="0" smtClean="0"/>
              <a:t>阻抗放大电路的转移阻抗，</a:t>
            </a:r>
            <a:r>
              <a:rPr lang="en-US" sz="2400" i="1" dirty="0" err="1" smtClean="0"/>
              <a:t>A</a:t>
            </a:r>
            <a:r>
              <a:rPr lang="en-US" sz="2400" i="1" baseline="-25000" dirty="0" err="1" smtClean="0"/>
              <a:t>r</a:t>
            </a:r>
            <a:r>
              <a:rPr lang="en-US" sz="2400" baseline="-25000" dirty="0" err="1" smtClean="0"/>
              <a:t>o</a:t>
            </a:r>
            <a:r>
              <a:rPr lang="zh-CN" altLang="en-US" sz="2400" dirty="0" smtClean="0"/>
              <a:t>为（负载）开路转移阻抗。</a:t>
            </a:r>
          </a:p>
          <a:p>
            <a:pPr marL="0" indent="0" eaLnBrk="1" hangingPunct="1">
              <a:lnSpc>
                <a:spcPct val="100000"/>
              </a:lnSpc>
              <a:spcBef>
                <a:spcPts val="600"/>
              </a:spcBef>
              <a:buFont typeface="Wingdings" pitchFamily="2" charset="2"/>
              <a:buNone/>
              <a:defRPr/>
            </a:pPr>
            <a:r>
              <a:rPr lang="en-US" sz="2400" i="1" dirty="0" smtClean="0"/>
              <a:t>A</a:t>
            </a:r>
            <a:r>
              <a:rPr lang="en-US" altLang="zh-CN" sz="2400" i="1" baseline="-25000" dirty="0" smtClean="0"/>
              <a:t>g</a:t>
            </a:r>
            <a:r>
              <a:rPr lang="en-US" sz="2400" i="1" dirty="0" smtClean="0"/>
              <a:t>=</a:t>
            </a:r>
            <a:r>
              <a:rPr lang="en-US" altLang="zh-CN" sz="2400" i="1" dirty="0" err="1" smtClean="0"/>
              <a:t>i</a:t>
            </a:r>
            <a:r>
              <a:rPr lang="en-US" altLang="zh-CN" sz="2400" baseline="-25000" dirty="0" err="1" smtClean="0"/>
              <a:t>o</a:t>
            </a:r>
            <a:r>
              <a:rPr lang="en-US" altLang="zh-CN" sz="2400" dirty="0" smtClean="0"/>
              <a:t>/</a:t>
            </a:r>
            <a:r>
              <a:rPr lang="en-US" altLang="zh-CN" sz="2400" i="1" dirty="0" err="1" smtClean="0"/>
              <a:t>u</a:t>
            </a:r>
            <a:r>
              <a:rPr lang="en-US" altLang="zh-CN" sz="2400" i="1" baseline="-25000" dirty="0" err="1" smtClean="0"/>
              <a:t>i</a:t>
            </a:r>
            <a:r>
              <a:rPr lang="en-US" altLang="zh-CN" sz="2400" i="1" dirty="0" smtClean="0"/>
              <a:t>——</a:t>
            </a:r>
            <a:r>
              <a:rPr lang="zh-CN" altLang="en-US" sz="2400" dirty="0" smtClean="0"/>
              <a:t>导纳放大电路的跨导，</a:t>
            </a:r>
            <a:r>
              <a:rPr lang="en-US" sz="2400" i="1" dirty="0" err="1" smtClean="0"/>
              <a:t>A</a:t>
            </a:r>
            <a:r>
              <a:rPr lang="en-US" sz="2400" i="1" baseline="-25000" dirty="0" err="1" smtClean="0"/>
              <a:t>g</a:t>
            </a:r>
            <a:r>
              <a:rPr lang="en-US" sz="2400" baseline="-25000" dirty="0" err="1" smtClean="0"/>
              <a:t>s</a:t>
            </a:r>
            <a:r>
              <a:rPr lang="zh-CN" altLang="en-US" sz="2400" dirty="0" smtClean="0"/>
              <a:t>为（负载）短路跨导。</a:t>
            </a:r>
          </a:p>
          <a:p>
            <a:pPr marL="1619250" indent="-1619250" eaLnBrk="1" hangingPunct="1">
              <a:lnSpc>
                <a:spcPct val="100000"/>
              </a:lnSpc>
              <a:spcBef>
                <a:spcPts val="600"/>
              </a:spcBef>
              <a:buFont typeface="Wingdings" pitchFamily="2" charset="2"/>
              <a:buNone/>
              <a:defRPr/>
            </a:pPr>
            <a:r>
              <a:rPr lang="en-US" sz="2400" i="1" dirty="0" smtClean="0"/>
              <a:t>A</a:t>
            </a:r>
            <a:r>
              <a:rPr lang="en-US" altLang="zh-CN" sz="2400" i="1" baseline="-25000" dirty="0" smtClean="0"/>
              <a:t>i </a:t>
            </a:r>
            <a:r>
              <a:rPr lang="en-US" sz="2400" i="1" dirty="0" smtClean="0"/>
              <a:t>=</a:t>
            </a:r>
            <a:r>
              <a:rPr lang="en-US" altLang="zh-CN" sz="2400" i="1" dirty="0" err="1" smtClean="0"/>
              <a:t>i</a:t>
            </a:r>
            <a:r>
              <a:rPr lang="en-US" altLang="zh-CN" sz="2400" baseline="-25000" dirty="0" err="1" smtClean="0"/>
              <a:t>o</a:t>
            </a:r>
            <a:r>
              <a:rPr lang="en-US" altLang="zh-CN" sz="2400" dirty="0" smtClean="0"/>
              <a:t>/</a:t>
            </a:r>
            <a:r>
              <a:rPr lang="en-US" altLang="zh-CN" sz="2400" i="1" dirty="0" smtClean="0"/>
              <a:t>i</a:t>
            </a:r>
            <a:r>
              <a:rPr lang="en-US" altLang="zh-CN" sz="2400" i="1" baseline="-25000" dirty="0" smtClean="0"/>
              <a:t>i  </a:t>
            </a:r>
            <a:r>
              <a:rPr lang="en-US" altLang="zh-CN" sz="2400" i="1" dirty="0" smtClean="0"/>
              <a:t>——</a:t>
            </a:r>
            <a:r>
              <a:rPr lang="zh-CN" altLang="en-US" sz="2400" dirty="0" smtClean="0"/>
              <a:t>电流放大电路的电流放大倍数，</a:t>
            </a:r>
            <a:r>
              <a:rPr lang="en-US" sz="2400" i="1" dirty="0" err="1" smtClean="0"/>
              <a:t>A</a:t>
            </a:r>
            <a:r>
              <a:rPr lang="en-US" sz="2400" i="1" baseline="-25000" dirty="0" err="1" smtClean="0"/>
              <a:t>i</a:t>
            </a:r>
            <a:r>
              <a:rPr lang="en-US" sz="2400" baseline="-25000" dirty="0" err="1" smtClean="0"/>
              <a:t>s</a:t>
            </a:r>
            <a:r>
              <a:rPr lang="zh-CN" altLang="en-US" sz="2400" dirty="0" smtClean="0"/>
              <a:t>为（负载）短路电流放大倍数。</a:t>
            </a:r>
            <a:endParaRPr lang="zh-CN" altLang="en-US" sz="2400" dirty="0"/>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10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10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10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ltLang="zh-CN" sz="3600" dirty="0" smtClean="0">
                <a:ea typeface="宋体" charset="-122"/>
              </a:rPr>
              <a:t>6.7.1 </a:t>
            </a:r>
            <a:r>
              <a:rPr lang="zh-CN" altLang="en-US" sz="3600" dirty="0" smtClean="0">
                <a:ea typeface="宋体" charset="-122"/>
              </a:rPr>
              <a:t>功率放大电路的特点</a:t>
            </a:r>
            <a:r>
              <a:rPr lang="zh-CN" altLang="en-US" sz="3600" dirty="0" smtClean="0">
                <a:ea typeface="楷体_GB2312" pitchFamily="49" charset="-122"/>
              </a:rPr>
              <a:t>（续</a:t>
            </a:r>
            <a:r>
              <a:rPr lang="en-US" altLang="zh-CN" sz="3600" dirty="0" smtClean="0">
                <a:ea typeface="楷体_GB2312" pitchFamily="49" charset="-122"/>
              </a:rPr>
              <a:t>3</a:t>
            </a:r>
            <a:r>
              <a:rPr lang="zh-CN" altLang="en-US" sz="3600" dirty="0" smtClean="0">
                <a:ea typeface="楷体_GB2312" pitchFamily="49" charset="-122"/>
              </a:rPr>
              <a:t>）</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130</a:t>
            </a:fld>
            <a:endParaRPr lang="zh-CN" altLang="en-US"/>
          </a:p>
        </p:txBody>
      </p:sp>
      <p:pic>
        <p:nvPicPr>
          <p:cNvPr id="145411" name="Picture 4">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238" y="1228945"/>
            <a:ext cx="6645275"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45412" name="Rectangle 5"/>
          <p:cNvSpPr>
            <a:spLocks noChangeArrowheads="1"/>
          </p:cNvSpPr>
          <p:nvPr/>
        </p:nvSpPr>
        <p:spPr bwMode="auto">
          <a:xfrm>
            <a:off x="2963863" y="809845"/>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lang="en-US" altLang="zh-CN" dirty="0">
                <a:solidFill>
                  <a:srgbClr val="000000"/>
                </a:solidFill>
              </a:rPr>
              <a:t>A(</a:t>
            </a:r>
            <a:r>
              <a:rPr lang="zh-CN" altLang="en-US" dirty="0">
                <a:solidFill>
                  <a:srgbClr val="000000"/>
                </a:solidFill>
              </a:rPr>
              <a:t>甲</a:t>
            </a:r>
            <a:r>
              <a:rPr lang="en-US" altLang="zh-CN" dirty="0">
                <a:solidFill>
                  <a:srgbClr val="000000"/>
                </a:solidFill>
              </a:rPr>
              <a:t>)</a:t>
            </a:r>
            <a:r>
              <a:rPr lang="zh-CN" altLang="en-US" dirty="0">
                <a:solidFill>
                  <a:srgbClr val="000000"/>
                </a:solidFill>
              </a:rPr>
              <a:t>类放大电路仿真实验</a:t>
            </a:r>
          </a:p>
        </p:txBody>
      </p:sp>
    </p:spTree>
    <p:extLst>
      <p:ext uri="{BB962C8B-B14F-4D97-AF65-F5344CB8AC3E}">
        <p14:creationId xmlns:p14="http://schemas.microsoft.com/office/powerpoint/2010/main" val="574153845"/>
      </p:ext>
    </p:extLst>
  </p:cSld>
  <p:clrMapOvr>
    <a:masterClrMapping/>
  </p:clrMapOvr>
  <p:transition>
    <p:random/>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US" altLang="zh-CN" sz="3600" dirty="0" smtClean="0">
                <a:ea typeface="宋体" charset="-122"/>
              </a:rPr>
              <a:t>6.7.1 </a:t>
            </a:r>
            <a:r>
              <a:rPr lang="zh-CN" altLang="en-US" sz="3600" dirty="0" smtClean="0">
                <a:ea typeface="宋体" charset="-122"/>
              </a:rPr>
              <a:t>功率放大电路的特点</a:t>
            </a:r>
            <a:r>
              <a:rPr lang="zh-CN" altLang="en-US" sz="3600" dirty="0" smtClean="0">
                <a:ea typeface="楷体_GB2312" pitchFamily="49" charset="-122"/>
              </a:rPr>
              <a:t>（续</a:t>
            </a:r>
            <a:r>
              <a:rPr lang="en-US" altLang="zh-CN" sz="3600" dirty="0" smtClean="0">
                <a:ea typeface="楷体_GB2312" pitchFamily="49" charset="-122"/>
              </a:rPr>
              <a:t>4</a:t>
            </a:r>
            <a:r>
              <a:rPr lang="zh-CN" altLang="en-US" sz="3600" dirty="0" smtClean="0">
                <a:ea typeface="楷体_GB2312" pitchFamily="49" charset="-122"/>
              </a:rPr>
              <a:t>）</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131</a:t>
            </a:fld>
            <a:endParaRPr lang="zh-CN" altLang="en-US"/>
          </a:p>
        </p:txBody>
      </p:sp>
      <p:sp>
        <p:nvSpPr>
          <p:cNvPr id="72708" name="Text Box 4"/>
          <p:cNvSpPr txBox="1">
            <a:spLocks noChangeArrowheads="1"/>
          </p:cNvSpPr>
          <p:nvPr/>
        </p:nvSpPr>
        <p:spPr bwMode="auto">
          <a:xfrm>
            <a:off x="473075" y="981075"/>
            <a:ext cx="8370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为得到大输出功率，</a:t>
            </a:r>
            <a:r>
              <a:rPr kumimoji="1" lang="en-US" altLang="zh-CN"/>
              <a:t>A</a:t>
            </a:r>
            <a:r>
              <a:rPr kumimoji="1" lang="zh-CN" altLang="en-US"/>
              <a:t>类功率放大电路常采用变压器耦合方式</a:t>
            </a:r>
          </a:p>
        </p:txBody>
      </p:sp>
      <p:grpSp>
        <p:nvGrpSpPr>
          <p:cNvPr id="2" name="Group 181"/>
          <p:cNvGrpSpPr>
            <a:grpSpLocks/>
          </p:cNvGrpSpPr>
          <p:nvPr/>
        </p:nvGrpSpPr>
        <p:grpSpPr bwMode="auto">
          <a:xfrm>
            <a:off x="5246688" y="1636713"/>
            <a:ext cx="3422650" cy="2274887"/>
            <a:chOff x="3305" y="1031"/>
            <a:chExt cx="2156" cy="1433"/>
          </a:xfrm>
        </p:grpSpPr>
        <p:grpSp>
          <p:nvGrpSpPr>
            <p:cNvPr id="146534" name="Group 6"/>
            <p:cNvGrpSpPr>
              <a:grpSpLocks/>
            </p:cNvGrpSpPr>
            <p:nvPr/>
          </p:nvGrpSpPr>
          <p:grpSpPr bwMode="auto">
            <a:xfrm>
              <a:off x="3411" y="1245"/>
              <a:ext cx="2016" cy="960"/>
              <a:chOff x="3456" y="2160"/>
              <a:chExt cx="2016" cy="1248"/>
            </a:xfrm>
          </p:grpSpPr>
          <p:sp>
            <p:nvSpPr>
              <p:cNvPr id="146550" name="Line 7"/>
              <p:cNvSpPr>
                <a:spLocks noChangeShapeType="1"/>
              </p:cNvSpPr>
              <p:nvPr/>
            </p:nvSpPr>
            <p:spPr bwMode="auto">
              <a:xfrm>
                <a:off x="3456" y="3408"/>
                <a:ext cx="201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51" name="Line 8"/>
              <p:cNvSpPr>
                <a:spLocks noChangeShapeType="1"/>
              </p:cNvSpPr>
              <p:nvPr/>
            </p:nvSpPr>
            <p:spPr bwMode="auto">
              <a:xfrm flipV="1">
                <a:off x="3456" y="2160"/>
                <a:ext cx="0" cy="124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6535" name="Text Box 9"/>
            <p:cNvSpPr txBox="1">
              <a:spLocks noChangeArrowheads="1"/>
            </p:cNvSpPr>
            <p:nvPr/>
          </p:nvSpPr>
          <p:spPr bwMode="auto">
            <a:xfrm>
              <a:off x="5061" y="1904"/>
              <a:ext cx="4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CE</a:t>
              </a:r>
              <a:endParaRPr kumimoji="1" lang="en-US" altLang="zh-CN">
                <a:ea typeface="宋体" charset="-122"/>
              </a:endParaRPr>
            </a:p>
          </p:txBody>
        </p:sp>
        <p:sp>
          <p:nvSpPr>
            <p:cNvPr id="146536" name="Text Box 10"/>
            <p:cNvSpPr txBox="1">
              <a:spLocks noChangeArrowheads="1"/>
            </p:cNvSpPr>
            <p:nvPr/>
          </p:nvSpPr>
          <p:spPr bwMode="auto">
            <a:xfrm>
              <a:off x="3401" y="1031"/>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C</a:t>
              </a:r>
              <a:endParaRPr kumimoji="1" lang="en-US" altLang="zh-CN">
                <a:ea typeface="宋体" charset="-122"/>
              </a:endParaRPr>
            </a:p>
          </p:txBody>
        </p:sp>
        <p:sp>
          <p:nvSpPr>
            <p:cNvPr id="146537" name="Text Box 11"/>
            <p:cNvSpPr txBox="1">
              <a:spLocks noChangeArrowheads="1"/>
            </p:cNvSpPr>
            <p:nvPr/>
          </p:nvSpPr>
          <p:spPr bwMode="auto">
            <a:xfrm>
              <a:off x="3305" y="2214"/>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O</a:t>
              </a:r>
            </a:p>
          </p:txBody>
        </p:sp>
        <p:sp>
          <p:nvSpPr>
            <p:cNvPr id="146538" name="Freeform 12"/>
            <p:cNvSpPr>
              <a:spLocks/>
            </p:cNvSpPr>
            <p:nvPr/>
          </p:nvSpPr>
          <p:spPr bwMode="auto">
            <a:xfrm>
              <a:off x="3411" y="1289"/>
              <a:ext cx="928" cy="916"/>
            </a:xfrm>
            <a:custGeom>
              <a:avLst/>
              <a:gdLst>
                <a:gd name="T0" fmla="*/ 0 w 928"/>
                <a:gd name="T1" fmla="*/ 916 h 916"/>
                <a:gd name="T2" fmla="*/ 96 w 928"/>
                <a:gd name="T3" fmla="*/ 147 h 916"/>
                <a:gd name="T4" fmla="*/ 340 w 928"/>
                <a:gd name="T5" fmla="*/ 32 h 916"/>
                <a:gd name="T6" fmla="*/ 928 w 928"/>
                <a:gd name="T7" fmla="*/ 16 h 916"/>
                <a:gd name="T8" fmla="*/ 0 60000 65536"/>
                <a:gd name="T9" fmla="*/ 0 60000 65536"/>
                <a:gd name="T10" fmla="*/ 0 60000 65536"/>
                <a:gd name="T11" fmla="*/ 0 60000 65536"/>
                <a:gd name="T12" fmla="*/ 0 w 928"/>
                <a:gd name="T13" fmla="*/ 0 h 916"/>
                <a:gd name="T14" fmla="*/ 928 w 928"/>
                <a:gd name="T15" fmla="*/ 916 h 916"/>
              </a:gdLst>
              <a:ahLst/>
              <a:cxnLst>
                <a:cxn ang="T8">
                  <a:pos x="T0" y="T1"/>
                </a:cxn>
                <a:cxn ang="T9">
                  <a:pos x="T2" y="T3"/>
                </a:cxn>
                <a:cxn ang="T10">
                  <a:pos x="T4" y="T5"/>
                </a:cxn>
                <a:cxn ang="T11">
                  <a:pos x="T6" y="T7"/>
                </a:cxn>
              </a:cxnLst>
              <a:rect l="T12" t="T13" r="T14" b="T15"/>
              <a:pathLst>
                <a:path w="928" h="916">
                  <a:moveTo>
                    <a:pt x="0" y="916"/>
                  </a:moveTo>
                  <a:cubicBezTo>
                    <a:pt x="20" y="603"/>
                    <a:pt x="39" y="294"/>
                    <a:pt x="96" y="147"/>
                  </a:cubicBezTo>
                  <a:cubicBezTo>
                    <a:pt x="153" y="0"/>
                    <a:pt x="201" y="54"/>
                    <a:pt x="340" y="32"/>
                  </a:cubicBezTo>
                  <a:cubicBezTo>
                    <a:pt x="479" y="10"/>
                    <a:pt x="806" y="19"/>
                    <a:pt x="928" y="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539" name="Freeform 13"/>
            <p:cNvSpPr>
              <a:spLocks/>
            </p:cNvSpPr>
            <p:nvPr/>
          </p:nvSpPr>
          <p:spPr bwMode="auto">
            <a:xfrm>
              <a:off x="3455" y="1469"/>
              <a:ext cx="964" cy="176"/>
            </a:xfrm>
            <a:custGeom>
              <a:avLst/>
              <a:gdLst>
                <a:gd name="T0" fmla="*/ 4 w 964"/>
                <a:gd name="T1" fmla="*/ 176 h 176"/>
                <a:gd name="T2" fmla="*/ 160 w 964"/>
                <a:gd name="T3" fmla="*/ 28 h 176"/>
                <a:gd name="T4" fmla="*/ 964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540" name="Freeform 14"/>
            <p:cNvSpPr>
              <a:spLocks/>
            </p:cNvSpPr>
            <p:nvPr/>
          </p:nvSpPr>
          <p:spPr bwMode="auto">
            <a:xfrm>
              <a:off x="3439" y="1641"/>
              <a:ext cx="1124" cy="176"/>
            </a:xfrm>
            <a:custGeom>
              <a:avLst/>
              <a:gdLst>
                <a:gd name="T0" fmla="*/ 6 w 964"/>
                <a:gd name="T1" fmla="*/ 176 h 176"/>
                <a:gd name="T2" fmla="*/ 218 w 964"/>
                <a:gd name="T3" fmla="*/ 28 h 176"/>
                <a:gd name="T4" fmla="*/ 1311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541" name="Freeform 15"/>
            <p:cNvSpPr>
              <a:spLocks/>
            </p:cNvSpPr>
            <p:nvPr/>
          </p:nvSpPr>
          <p:spPr bwMode="auto">
            <a:xfrm>
              <a:off x="3423" y="1813"/>
              <a:ext cx="1284" cy="176"/>
            </a:xfrm>
            <a:custGeom>
              <a:avLst/>
              <a:gdLst>
                <a:gd name="T0" fmla="*/ 7 w 964"/>
                <a:gd name="T1" fmla="*/ 176 h 176"/>
                <a:gd name="T2" fmla="*/ 284 w 964"/>
                <a:gd name="T3" fmla="*/ 28 h 176"/>
                <a:gd name="T4" fmla="*/ 1710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542" name="Freeform 16"/>
            <p:cNvSpPr>
              <a:spLocks/>
            </p:cNvSpPr>
            <p:nvPr/>
          </p:nvSpPr>
          <p:spPr bwMode="auto">
            <a:xfrm>
              <a:off x="3403" y="1977"/>
              <a:ext cx="1400" cy="176"/>
            </a:xfrm>
            <a:custGeom>
              <a:avLst/>
              <a:gdLst>
                <a:gd name="T0" fmla="*/ 9 w 964"/>
                <a:gd name="T1" fmla="*/ 176 h 176"/>
                <a:gd name="T2" fmla="*/ 337 w 964"/>
                <a:gd name="T3" fmla="*/ 28 h 176"/>
                <a:gd name="T4" fmla="*/ 2033 w 964"/>
                <a:gd name="T5" fmla="*/ 11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543" name="Freeform 17"/>
            <p:cNvSpPr>
              <a:spLocks/>
            </p:cNvSpPr>
            <p:nvPr/>
          </p:nvSpPr>
          <p:spPr bwMode="auto">
            <a:xfrm>
              <a:off x="3413" y="2145"/>
              <a:ext cx="1534" cy="52"/>
            </a:xfrm>
            <a:custGeom>
              <a:avLst/>
              <a:gdLst>
                <a:gd name="T0" fmla="*/ 0 w 1534"/>
                <a:gd name="T1" fmla="*/ 52 h 52"/>
                <a:gd name="T2" fmla="*/ 46 w 1534"/>
                <a:gd name="T3" fmla="*/ 16 h 52"/>
                <a:gd name="T4" fmla="*/ 250 w 1534"/>
                <a:gd name="T5" fmla="*/ 4 h 52"/>
                <a:gd name="T6" fmla="*/ 1534 w 1534"/>
                <a:gd name="T7" fmla="*/ 0 h 52"/>
                <a:gd name="T8" fmla="*/ 0 60000 65536"/>
                <a:gd name="T9" fmla="*/ 0 60000 65536"/>
                <a:gd name="T10" fmla="*/ 0 60000 65536"/>
                <a:gd name="T11" fmla="*/ 0 60000 65536"/>
                <a:gd name="T12" fmla="*/ 0 w 1534"/>
                <a:gd name="T13" fmla="*/ 0 h 52"/>
                <a:gd name="T14" fmla="*/ 1534 w 1534"/>
                <a:gd name="T15" fmla="*/ 52 h 52"/>
              </a:gdLst>
              <a:ahLst/>
              <a:cxnLst>
                <a:cxn ang="T8">
                  <a:pos x="T0" y="T1"/>
                </a:cxn>
                <a:cxn ang="T9">
                  <a:pos x="T2" y="T3"/>
                </a:cxn>
                <a:cxn ang="T10">
                  <a:pos x="T4" y="T5"/>
                </a:cxn>
                <a:cxn ang="T11">
                  <a:pos x="T6" y="T7"/>
                </a:cxn>
              </a:cxnLst>
              <a:rect l="T12" t="T13" r="T14" b="T15"/>
              <a:pathLst>
                <a:path w="1534" h="52">
                  <a:moveTo>
                    <a:pt x="0" y="52"/>
                  </a:moveTo>
                  <a:cubicBezTo>
                    <a:pt x="8" y="46"/>
                    <a:pt x="4" y="24"/>
                    <a:pt x="46" y="16"/>
                  </a:cubicBezTo>
                  <a:cubicBezTo>
                    <a:pt x="88" y="8"/>
                    <a:pt x="2" y="7"/>
                    <a:pt x="250" y="4"/>
                  </a:cubicBezTo>
                  <a:cubicBezTo>
                    <a:pt x="498" y="1"/>
                    <a:pt x="1267" y="1"/>
                    <a:pt x="1534"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544" name="Line 18"/>
            <p:cNvSpPr>
              <a:spLocks noChangeShapeType="1"/>
            </p:cNvSpPr>
            <p:nvPr/>
          </p:nvSpPr>
          <p:spPr bwMode="auto">
            <a:xfrm>
              <a:off x="4035" y="1197"/>
              <a:ext cx="0" cy="1008"/>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45" name="Line 19"/>
            <p:cNvSpPr>
              <a:spLocks noChangeShapeType="1"/>
            </p:cNvSpPr>
            <p:nvPr/>
          </p:nvSpPr>
          <p:spPr bwMode="auto">
            <a:xfrm>
              <a:off x="3411" y="1341"/>
              <a:ext cx="1296" cy="864"/>
            </a:xfrm>
            <a:prstGeom prst="line">
              <a:avLst/>
            </a:prstGeom>
            <a:noFill/>
            <a:ln w="38100" cap="sq">
              <a:solidFill>
                <a:srgbClr val="0000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46" name="Text Box 20"/>
            <p:cNvSpPr txBox="1">
              <a:spLocks noChangeArrowheads="1"/>
            </p:cNvSpPr>
            <p:nvPr/>
          </p:nvSpPr>
          <p:spPr bwMode="auto">
            <a:xfrm>
              <a:off x="3909" y="2182"/>
              <a:ext cx="37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V</a:t>
              </a:r>
              <a:r>
                <a:rPr kumimoji="1" lang="en-US" altLang="zh-CN" sz="2000" baseline="-25000">
                  <a:ea typeface="宋体" charset="-122"/>
                </a:rPr>
                <a:t>CC</a:t>
              </a:r>
              <a:endParaRPr kumimoji="1" lang="en-US" altLang="zh-CN" sz="2000">
                <a:ea typeface="宋体" charset="-122"/>
              </a:endParaRPr>
            </a:p>
          </p:txBody>
        </p:sp>
        <p:sp>
          <p:nvSpPr>
            <p:cNvPr id="146547" name="Text Box 21"/>
            <p:cNvSpPr txBox="1">
              <a:spLocks noChangeArrowheads="1"/>
            </p:cNvSpPr>
            <p:nvPr/>
          </p:nvSpPr>
          <p:spPr bwMode="auto">
            <a:xfrm>
              <a:off x="4073" y="159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Q</a:t>
              </a:r>
            </a:p>
          </p:txBody>
        </p:sp>
        <p:sp>
          <p:nvSpPr>
            <p:cNvPr id="146548" name="Oval 22"/>
            <p:cNvSpPr>
              <a:spLocks noChangeArrowheads="1"/>
            </p:cNvSpPr>
            <p:nvPr/>
          </p:nvSpPr>
          <p:spPr bwMode="auto">
            <a:xfrm>
              <a:off x="4011" y="1733"/>
              <a:ext cx="48" cy="48"/>
            </a:xfrm>
            <a:prstGeom prst="ellipse">
              <a:avLst/>
            </a:prstGeom>
            <a:solidFill>
              <a:schemeClr val="accent1"/>
            </a:solidFill>
            <a:ln w="12700" cap="sq">
              <a:solidFill>
                <a:srgbClr val="00FF99"/>
              </a:solidFill>
              <a:round/>
              <a:headEnd type="none" w="sm" len="sm"/>
              <a:tailEnd type="none" w="sm" len="sm"/>
            </a:ln>
          </p:spPr>
          <p:txBody>
            <a:bodyPr wrap="none" anchor="ctr"/>
            <a:lstStyle/>
            <a:p>
              <a:pPr algn="just">
                <a:lnSpc>
                  <a:spcPct val="120000"/>
                </a:lnSpc>
                <a:spcBef>
                  <a:spcPct val="10000"/>
                </a:spcBef>
              </a:pPr>
              <a:endParaRPr lang="zh-CN" altLang="en-US"/>
            </a:p>
          </p:txBody>
        </p:sp>
        <p:sp>
          <p:nvSpPr>
            <p:cNvPr id="146549" name="Line 23"/>
            <p:cNvSpPr>
              <a:spLocks noChangeShapeType="1"/>
            </p:cNvSpPr>
            <p:nvPr/>
          </p:nvSpPr>
          <p:spPr bwMode="auto">
            <a:xfrm>
              <a:off x="3392" y="1751"/>
              <a:ext cx="624"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728" name="Text Box 24"/>
          <p:cNvSpPr txBox="1">
            <a:spLocks noChangeArrowheads="1"/>
          </p:cNvSpPr>
          <p:nvPr/>
        </p:nvSpPr>
        <p:spPr bwMode="auto">
          <a:xfrm>
            <a:off x="4916488" y="2565400"/>
            <a:ext cx="53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I</a:t>
            </a:r>
            <a:r>
              <a:rPr kumimoji="1" lang="en-US" altLang="zh-CN" sz="2000" baseline="-25000">
                <a:ea typeface="宋体" charset="-122"/>
              </a:rPr>
              <a:t>CQ</a:t>
            </a:r>
            <a:endParaRPr kumimoji="1" lang="en-US" altLang="zh-CN" sz="2000">
              <a:ea typeface="宋体" charset="-122"/>
            </a:endParaRPr>
          </a:p>
        </p:txBody>
      </p:sp>
      <p:sp>
        <p:nvSpPr>
          <p:cNvPr id="72729" name="Text Box 25"/>
          <p:cNvSpPr txBox="1">
            <a:spLocks noChangeArrowheads="1"/>
          </p:cNvSpPr>
          <p:nvPr/>
        </p:nvSpPr>
        <p:spPr bwMode="auto">
          <a:xfrm>
            <a:off x="563563" y="5211763"/>
            <a:ext cx="2027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电源功率</a:t>
            </a:r>
          </a:p>
        </p:txBody>
      </p:sp>
      <p:sp>
        <p:nvSpPr>
          <p:cNvPr id="72730" name="Text Box 26"/>
          <p:cNvSpPr txBox="1">
            <a:spLocks noChangeArrowheads="1"/>
          </p:cNvSpPr>
          <p:nvPr/>
        </p:nvSpPr>
        <p:spPr bwMode="auto">
          <a:xfrm>
            <a:off x="2254250" y="5176838"/>
            <a:ext cx="1628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P</a:t>
            </a:r>
            <a:r>
              <a:rPr kumimoji="1" lang="en-US" altLang="zh-CN" baseline="-25000">
                <a:ea typeface="宋体" charset="-122"/>
              </a:rPr>
              <a:t>E</a:t>
            </a:r>
            <a:r>
              <a:rPr kumimoji="1" lang="en-US" altLang="zh-CN">
                <a:ea typeface="宋体" charset="-122"/>
              </a:rPr>
              <a:t>=</a:t>
            </a:r>
            <a:r>
              <a:rPr kumimoji="1" lang="en-US" altLang="zh-CN" i="1">
                <a:ea typeface="宋体" charset="-122"/>
              </a:rPr>
              <a:t>U</a:t>
            </a:r>
            <a:r>
              <a:rPr kumimoji="1" lang="en-US" altLang="zh-CN" baseline="-25000">
                <a:ea typeface="宋体" charset="-122"/>
              </a:rPr>
              <a:t>CC</a:t>
            </a:r>
            <a:r>
              <a:rPr kumimoji="1" lang="en-US" altLang="zh-CN" i="1">
                <a:ea typeface="宋体" charset="-122"/>
              </a:rPr>
              <a:t>I</a:t>
            </a:r>
            <a:r>
              <a:rPr kumimoji="1" lang="en-US" altLang="zh-CN" baseline="-25000">
                <a:ea typeface="宋体" charset="-122"/>
              </a:rPr>
              <a:t>CQ</a:t>
            </a:r>
            <a:endParaRPr kumimoji="1" lang="en-US" altLang="zh-CN">
              <a:ea typeface="宋体" charset="-122"/>
            </a:endParaRPr>
          </a:p>
        </p:txBody>
      </p:sp>
      <p:sp>
        <p:nvSpPr>
          <p:cNvPr id="72731" name="Text Box 27"/>
          <p:cNvSpPr txBox="1">
            <a:spLocks noChangeArrowheads="1"/>
          </p:cNvSpPr>
          <p:nvPr/>
        </p:nvSpPr>
        <p:spPr bwMode="auto">
          <a:xfrm>
            <a:off x="501650" y="5845175"/>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最大输出功率</a:t>
            </a:r>
          </a:p>
        </p:txBody>
      </p:sp>
      <p:grpSp>
        <p:nvGrpSpPr>
          <p:cNvPr id="4" name="Group 28"/>
          <p:cNvGrpSpPr>
            <a:grpSpLocks/>
          </p:cNvGrpSpPr>
          <p:nvPr/>
        </p:nvGrpSpPr>
        <p:grpSpPr bwMode="auto">
          <a:xfrm>
            <a:off x="2484438" y="5686425"/>
            <a:ext cx="2073275" cy="771525"/>
            <a:chOff x="1440" y="3312"/>
            <a:chExt cx="1306" cy="486"/>
          </a:xfrm>
        </p:grpSpPr>
        <p:sp>
          <p:nvSpPr>
            <p:cNvPr id="146528" name="Text Box 29"/>
            <p:cNvSpPr txBox="1">
              <a:spLocks noChangeArrowheads="1"/>
            </p:cNvSpPr>
            <p:nvPr/>
          </p:nvSpPr>
          <p:spPr bwMode="auto">
            <a:xfrm>
              <a:off x="1440" y="3416"/>
              <a:ext cx="5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P</a:t>
              </a:r>
              <a:r>
                <a:rPr kumimoji="1" lang="en-US" altLang="zh-CN" baseline="-25000">
                  <a:ea typeface="宋体" charset="-122"/>
                </a:rPr>
                <a:t>OM</a:t>
              </a:r>
              <a:r>
                <a:rPr kumimoji="1" lang="en-US" altLang="zh-CN">
                  <a:ea typeface="宋体" charset="-122"/>
                </a:rPr>
                <a:t>=</a:t>
              </a:r>
              <a:endParaRPr kumimoji="1" lang="en-US" altLang="zh-CN" i="1">
                <a:ea typeface="宋体" charset="-122"/>
              </a:endParaRPr>
            </a:p>
          </p:txBody>
        </p:sp>
        <p:grpSp>
          <p:nvGrpSpPr>
            <p:cNvPr id="146529" name="Group 30"/>
            <p:cNvGrpSpPr>
              <a:grpSpLocks/>
            </p:cNvGrpSpPr>
            <p:nvPr/>
          </p:nvGrpSpPr>
          <p:grpSpPr bwMode="auto">
            <a:xfrm>
              <a:off x="1910" y="3312"/>
              <a:ext cx="836" cy="486"/>
              <a:chOff x="4012" y="3522"/>
              <a:chExt cx="836" cy="486"/>
            </a:xfrm>
          </p:grpSpPr>
          <p:sp>
            <p:nvSpPr>
              <p:cNvPr id="146530" name="Text Box 31"/>
              <p:cNvSpPr txBox="1">
                <a:spLocks noChangeArrowheads="1"/>
              </p:cNvSpPr>
              <p:nvPr/>
            </p:nvSpPr>
            <p:spPr bwMode="auto">
              <a:xfrm>
                <a:off x="4014" y="35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1</a:t>
                </a:r>
              </a:p>
            </p:txBody>
          </p:sp>
          <p:sp>
            <p:nvSpPr>
              <p:cNvPr id="146531" name="Text Box 32"/>
              <p:cNvSpPr txBox="1">
                <a:spLocks noChangeArrowheads="1"/>
              </p:cNvSpPr>
              <p:nvPr/>
            </p:nvSpPr>
            <p:spPr bwMode="auto">
              <a:xfrm>
                <a:off x="4012" y="37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2</a:t>
                </a:r>
              </a:p>
            </p:txBody>
          </p:sp>
          <p:sp>
            <p:nvSpPr>
              <p:cNvPr id="146532" name="Line 33"/>
              <p:cNvSpPr>
                <a:spLocks noChangeShapeType="1"/>
              </p:cNvSpPr>
              <p:nvPr/>
            </p:nvSpPr>
            <p:spPr bwMode="auto">
              <a:xfrm>
                <a:off x="4032" y="3762"/>
                <a:ext cx="14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533" name="Text Box 34"/>
              <p:cNvSpPr txBox="1">
                <a:spLocks noChangeArrowheads="1"/>
              </p:cNvSpPr>
              <p:nvPr/>
            </p:nvSpPr>
            <p:spPr bwMode="auto">
              <a:xfrm>
                <a:off x="4136" y="3618"/>
                <a:ext cx="71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CC</a:t>
                </a:r>
                <a:r>
                  <a:rPr kumimoji="1" lang="en-US" altLang="zh-CN" i="1">
                    <a:ea typeface="宋体" charset="-122"/>
                  </a:rPr>
                  <a:t>I</a:t>
                </a:r>
                <a:r>
                  <a:rPr kumimoji="1" lang="en-US" altLang="zh-CN" baseline="-25000">
                    <a:ea typeface="宋体" charset="-122"/>
                  </a:rPr>
                  <a:t>CQ</a:t>
                </a:r>
                <a:endParaRPr kumimoji="1" lang="en-US" altLang="zh-CN">
                  <a:ea typeface="宋体" charset="-122"/>
                </a:endParaRPr>
              </a:p>
            </p:txBody>
          </p:sp>
        </p:grpSp>
      </p:grpSp>
      <p:sp>
        <p:nvSpPr>
          <p:cNvPr id="72739" name="Text Box 35"/>
          <p:cNvSpPr txBox="1">
            <a:spLocks noChangeArrowheads="1"/>
          </p:cNvSpPr>
          <p:nvPr/>
        </p:nvSpPr>
        <p:spPr bwMode="auto">
          <a:xfrm>
            <a:off x="5089525" y="549433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最大效率</a:t>
            </a:r>
          </a:p>
        </p:txBody>
      </p:sp>
      <p:sp>
        <p:nvSpPr>
          <p:cNvPr id="72740" name="Text Box 36"/>
          <p:cNvSpPr txBox="1">
            <a:spLocks noChangeArrowheads="1"/>
          </p:cNvSpPr>
          <p:nvPr/>
        </p:nvSpPr>
        <p:spPr bwMode="auto">
          <a:xfrm>
            <a:off x="6445250" y="548005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sym typeface="Symbol" pitchFamily="18" charset="2"/>
              </a:rPr>
              <a:t></a:t>
            </a:r>
            <a:r>
              <a:rPr kumimoji="1" lang="en-US" altLang="zh-CN" baseline="-25000">
                <a:ea typeface="宋体" charset="-122"/>
                <a:sym typeface="Symbol" pitchFamily="18" charset="2"/>
              </a:rPr>
              <a:t>max</a:t>
            </a:r>
            <a:r>
              <a:rPr kumimoji="1" lang="en-US" altLang="zh-CN" i="1">
                <a:ea typeface="宋体" charset="-122"/>
                <a:sym typeface="Symbol" pitchFamily="18" charset="2"/>
              </a:rPr>
              <a:t>=</a:t>
            </a:r>
            <a:r>
              <a:rPr kumimoji="1" lang="en-US" altLang="zh-CN">
                <a:ea typeface="宋体" charset="-122"/>
                <a:sym typeface="Symbol" pitchFamily="18" charset="2"/>
              </a:rPr>
              <a:t>50%</a:t>
            </a:r>
            <a:endParaRPr kumimoji="1" lang="en-US" altLang="zh-CN">
              <a:ea typeface="宋体" charset="-122"/>
            </a:endParaRPr>
          </a:p>
        </p:txBody>
      </p:sp>
      <p:sp>
        <p:nvSpPr>
          <p:cNvPr id="72833" name="Text Box 129"/>
          <p:cNvSpPr txBox="1">
            <a:spLocks noChangeArrowheads="1"/>
          </p:cNvSpPr>
          <p:nvPr/>
        </p:nvSpPr>
        <p:spPr bwMode="auto">
          <a:xfrm>
            <a:off x="334963" y="4068763"/>
            <a:ext cx="84518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电路中</a:t>
            </a:r>
            <a:r>
              <a:rPr kumimoji="1" lang="en-US" altLang="zh-CN" i="1"/>
              <a:t>R</a:t>
            </a:r>
            <a:r>
              <a:rPr kumimoji="1" lang="en-US" altLang="zh-CN" baseline="-25000"/>
              <a:t>E</a:t>
            </a:r>
            <a:r>
              <a:rPr kumimoji="1" lang="zh-CN" altLang="en-US"/>
              <a:t>较小，所以直流负载线近似为一条垂直线，而经过变压器的阻抗变换，交流负载电阻则较大。</a:t>
            </a:r>
          </a:p>
        </p:txBody>
      </p:sp>
      <p:sp>
        <p:nvSpPr>
          <p:cNvPr id="72834" name="Text Box 130"/>
          <p:cNvSpPr txBox="1">
            <a:spLocks noChangeArrowheads="1"/>
          </p:cNvSpPr>
          <p:nvPr/>
        </p:nvSpPr>
        <p:spPr bwMode="auto">
          <a:xfrm>
            <a:off x="4770438" y="1860550"/>
            <a:ext cx="3960812" cy="2028825"/>
          </a:xfrm>
          <a:prstGeom prst="rect">
            <a:avLst/>
          </a:prstGeom>
          <a:solidFill>
            <a:srgbClr val="EAEAEA"/>
          </a:solidFill>
          <a:ln w="38100" cap="sq">
            <a:solidFill>
              <a:srgbClr val="FF0000"/>
            </a:solidFill>
            <a:miter lim="800000"/>
            <a:headEnd type="none" w="sm" len="sm"/>
            <a:tailEnd type="none" w="sm" len="sm"/>
          </a:ln>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en-US" altLang="zh-CN">
                <a:sym typeface="Symbol" pitchFamily="18" charset="2"/>
              </a:rPr>
              <a:t>A(</a:t>
            </a:r>
            <a:r>
              <a:rPr kumimoji="1" lang="zh-CN" altLang="en-US">
                <a:sym typeface="Symbol" pitchFamily="18" charset="2"/>
              </a:rPr>
              <a:t>甲</a:t>
            </a:r>
            <a:r>
              <a:rPr kumimoji="1" lang="en-US" altLang="zh-CN">
                <a:sym typeface="Symbol" pitchFamily="18" charset="2"/>
              </a:rPr>
              <a:t>)</a:t>
            </a:r>
            <a:r>
              <a:rPr kumimoji="1" lang="zh-CN" altLang="en-US">
                <a:sym typeface="Symbol" pitchFamily="18" charset="2"/>
              </a:rPr>
              <a:t>类放大电路最大效率只能达到</a:t>
            </a:r>
            <a:r>
              <a:rPr kumimoji="1" lang="en-US" altLang="zh-CN">
                <a:sym typeface="Symbol" pitchFamily="18" charset="2"/>
              </a:rPr>
              <a:t>50%</a:t>
            </a:r>
            <a:r>
              <a:rPr kumimoji="1" lang="zh-CN" altLang="en-US">
                <a:sym typeface="Symbol" pitchFamily="18" charset="2"/>
              </a:rPr>
              <a:t>，要想进一步提高效率，必须改进电路采用新的电路结构。</a:t>
            </a:r>
            <a:endParaRPr kumimoji="1" lang="zh-CN" altLang="zh-CN"/>
          </a:p>
        </p:txBody>
      </p:sp>
      <p:grpSp>
        <p:nvGrpSpPr>
          <p:cNvPr id="6" name="Group 180"/>
          <p:cNvGrpSpPr>
            <a:grpSpLocks/>
          </p:cNvGrpSpPr>
          <p:nvPr/>
        </p:nvGrpSpPr>
        <p:grpSpPr bwMode="auto">
          <a:xfrm>
            <a:off x="736600" y="1281113"/>
            <a:ext cx="4187825" cy="2805112"/>
            <a:chOff x="502" y="672"/>
            <a:chExt cx="2638" cy="1767"/>
          </a:xfrm>
        </p:grpSpPr>
        <p:sp>
          <p:nvSpPr>
            <p:cNvPr id="146447" name="Rectangle 39"/>
            <p:cNvSpPr>
              <a:spLocks noChangeArrowheads="1"/>
            </p:cNvSpPr>
            <p:nvPr/>
          </p:nvSpPr>
          <p:spPr bwMode="auto">
            <a:xfrm rot="-5400000">
              <a:off x="1067" y="1983"/>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448" name="Line 41"/>
            <p:cNvSpPr>
              <a:spLocks noChangeShapeType="1"/>
            </p:cNvSpPr>
            <p:nvPr/>
          </p:nvSpPr>
          <p:spPr bwMode="auto">
            <a:xfrm>
              <a:off x="1773" y="1325"/>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9" name="Line 42"/>
            <p:cNvSpPr>
              <a:spLocks noChangeShapeType="1"/>
            </p:cNvSpPr>
            <p:nvPr/>
          </p:nvSpPr>
          <p:spPr bwMode="auto">
            <a:xfrm flipV="1">
              <a:off x="1773" y="1277"/>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50" name="Line 43"/>
            <p:cNvSpPr>
              <a:spLocks noChangeShapeType="1"/>
            </p:cNvSpPr>
            <p:nvPr/>
          </p:nvSpPr>
          <p:spPr bwMode="auto">
            <a:xfrm>
              <a:off x="1773" y="1469"/>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51" name="Line 44"/>
            <p:cNvSpPr>
              <a:spLocks noChangeShapeType="1"/>
            </p:cNvSpPr>
            <p:nvPr/>
          </p:nvSpPr>
          <p:spPr bwMode="auto">
            <a:xfrm flipH="1">
              <a:off x="1581" y="1439"/>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52" name="Rectangle 45"/>
            <p:cNvSpPr>
              <a:spLocks noChangeArrowheads="1"/>
            </p:cNvSpPr>
            <p:nvPr/>
          </p:nvSpPr>
          <p:spPr bwMode="auto">
            <a:xfrm rot="-5400000">
              <a:off x="1787" y="1887"/>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453" name="Rectangle 46"/>
            <p:cNvSpPr>
              <a:spLocks noChangeArrowheads="1"/>
            </p:cNvSpPr>
            <p:nvPr/>
          </p:nvSpPr>
          <p:spPr bwMode="auto">
            <a:xfrm rot="-5400000">
              <a:off x="1067" y="1215"/>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454" name="Line 47"/>
            <p:cNvSpPr>
              <a:spLocks noChangeShapeType="1"/>
            </p:cNvSpPr>
            <p:nvPr/>
          </p:nvSpPr>
          <p:spPr bwMode="auto">
            <a:xfrm>
              <a:off x="1159" y="1441"/>
              <a:ext cx="43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55" name="Freeform 51"/>
            <p:cNvSpPr>
              <a:spLocks/>
            </p:cNvSpPr>
            <p:nvPr/>
          </p:nvSpPr>
          <p:spPr bwMode="auto">
            <a:xfrm>
              <a:off x="1159" y="1719"/>
              <a:ext cx="288" cy="230"/>
            </a:xfrm>
            <a:custGeom>
              <a:avLst/>
              <a:gdLst>
                <a:gd name="T0" fmla="*/ 0 w 288"/>
                <a:gd name="T1" fmla="*/ 0 h 240"/>
                <a:gd name="T2" fmla="*/ 288 w 288"/>
                <a:gd name="T3" fmla="*/ 0 h 240"/>
                <a:gd name="T4" fmla="*/ 288 w 288"/>
                <a:gd name="T5" fmla="*/ 220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0"/>
                  </a:moveTo>
                  <a:lnTo>
                    <a:pt x="288" y="0"/>
                  </a:lnTo>
                  <a:lnTo>
                    <a:pt x="288" y="24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456" name="Line 55"/>
            <p:cNvSpPr>
              <a:spLocks noChangeShapeType="1"/>
            </p:cNvSpPr>
            <p:nvPr/>
          </p:nvSpPr>
          <p:spPr bwMode="auto">
            <a:xfrm>
              <a:off x="1899" y="1575"/>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57" name="Freeform 56"/>
            <p:cNvSpPr>
              <a:spLocks/>
            </p:cNvSpPr>
            <p:nvPr/>
          </p:nvSpPr>
          <p:spPr bwMode="auto">
            <a:xfrm>
              <a:off x="1899" y="1679"/>
              <a:ext cx="288" cy="240"/>
            </a:xfrm>
            <a:custGeom>
              <a:avLst/>
              <a:gdLst>
                <a:gd name="T0" fmla="*/ 0 w 288"/>
                <a:gd name="T1" fmla="*/ 0 h 240"/>
                <a:gd name="T2" fmla="*/ 288 w 288"/>
                <a:gd name="T3" fmla="*/ 0 h 240"/>
                <a:gd name="T4" fmla="*/ 288 w 288"/>
                <a:gd name="T5" fmla="*/ 240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0"/>
                  </a:moveTo>
                  <a:lnTo>
                    <a:pt x="288" y="0"/>
                  </a:lnTo>
                  <a:lnTo>
                    <a:pt x="288" y="24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458" name="Freeform 57"/>
            <p:cNvSpPr>
              <a:spLocks/>
            </p:cNvSpPr>
            <p:nvPr/>
          </p:nvSpPr>
          <p:spPr bwMode="auto">
            <a:xfrm>
              <a:off x="1187" y="1997"/>
              <a:ext cx="1008" cy="336"/>
            </a:xfrm>
            <a:custGeom>
              <a:avLst/>
              <a:gdLst>
                <a:gd name="T0" fmla="*/ 0 w 1008"/>
                <a:gd name="T1" fmla="*/ 144 h 336"/>
                <a:gd name="T2" fmla="*/ 0 w 1008"/>
                <a:gd name="T3" fmla="*/ 336 h 336"/>
                <a:gd name="T4" fmla="*/ 1008 w 1008"/>
                <a:gd name="T5" fmla="*/ 336 h 336"/>
                <a:gd name="T6" fmla="*/ 1008 w 1008"/>
                <a:gd name="T7" fmla="*/ 0 h 336"/>
                <a:gd name="T8" fmla="*/ 0 60000 65536"/>
                <a:gd name="T9" fmla="*/ 0 60000 65536"/>
                <a:gd name="T10" fmla="*/ 0 60000 65536"/>
                <a:gd name="T11" fmla="*/ 0 60000 65536"/>
                <a:gd name="T12" fmla="*/ 0 w 1008"/>
                <a:gd name="T13" fmla="*/ 0 h 336"/>
                <a:gd name="T14" fmla="*/ 1008 w 1008"/>
                <a:gd name="T15" fmla="*/ 336 h 336"/>
              </a:gdLst>
              <a:ahLst/>
              <a:cxnLst>
                <a:cxn ang="T8">
                  <a:pos x="T0" y="T1"/>
                </a:cxn>
                <a:cxn ang="T9">
                  <a:pos x="T2" y="T3"/>
                </a:cxn>
                <a:cxn ang="T10">
                  <a:pos x="T4" y="T5"/>
                </a:cxn>
                <a:cxn ang="T11">
                  <a:pos x="T6" y="T7"/>
                </a:cxn>
              </a:cxnLst>
              <a:rect l="T12" t="T13" r="T14" b="T15"/>
              <a:pathLst>
                <a:path w="1008" h="336">
                  <a:moveTo>
                    <a:pt x="0" y="144"/>
                  </a:moveTo>
                  <a:lnTo>
                    <a:pt x="0" y="336"/>
                  </a:lnTo>
                  <a:lnTo>
                    <a:pt x="1008" y="336"/>
                  </a:lnTo>
                  <a:lnTo>
                    <a:pt x="100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459" name="Line 58"/>
            <p:cNvSpPr>
              <a:spLocks noChangeShapeType="1"/>
            </p:cNvSpPr>
            <p:nvPr/>
          </p:nvSpPr>
          <p:spPr bwMode="auto">
            <a:xfrm flipH="1">
              <a:off x="1447" y="2055"/>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0" name="Line 59"/>
            <p:cNvSpPr>
              <a:spLocks noChangeShapeType="1"/>
            </p:cNvSpPr>
            <p:nvPr/>
          </p:nvSpPr>
          <p:spPr bwMode="auto">
            <a:xfrm>
              <a:off x="1899" y="2055"/>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1" name="Line 60"/>
            <p:cNvSpPr>
              <a:spLocks noChangeShapeType="1"/>
            </p:cNvSpPr>
            <p:nvPr/>
          </p:nvSpPr>
          <p:spPr bwMode="auto">
            <a:xfrm>
              <a:off x="1811" y="2439"/>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2" name="Oval 61"/>
            <p:cNvSpPr>
              <a:spLocks noChangeArrowheads="1"/>
            </p:cNvSpPr>
            <p:nvPr/>
          </p:nvSpPr>
          <p:spPr bwMode="auto">
            <a:xfrm>
              <a:off x="1159" y="1691"/>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46463" name="Oval 64"/>
            <p:cNvSpPr>
              <a:spLocks noChangeArrowheads="1"/>
            </p:cNvSpPr>
            <p:nvPr/>
          </p:nvSpPr>
          <p:spPr bwMode="auto">
            <a:xfrm>
              <a:off x="1869" y="2315"/>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46464" name="Line 65"/>
            <p:cNvSpPr>
              <a:spLocks noChangeShapeType="1"/>
            </p:cNvSpPr>
            <p:nvPr/>
          </p:nvSpPr>
          <p:spPr bwMode="auto">
            <a:xfrm flipV="1">
              <a:off x="1188" y="855"/>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5" name="Line 66"/>
            <p:cNvSpPr>
              <a:spLocks noChangeShapeType="1"/>
            </p:cNvSpPr>
            <p:nvPr/>
          </p:nvSpPr>
          <p:spPr bwMode="auto">
            <a:xfrm flipH="1">
              <a:off x="1186" y="995"/>
              <a:ext cx="72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6" name="Line 67"/>
            <p:cNvSpPr>
              <a:spLocks noChangeShapeType="1"/>
            </p:cNvSpPr>
            <p:nvPr/>
          </p:nvSpPr>
          <p:spPr bwMode="auto">
            <a:xfrm>
              <a:off x="1188" y="1383"/>
              <a:ext cx="0" cy="52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7" name="Oval 68"/>
            <p:cNvSpPr>
              <a:spLocks noChangeArrowheads="1"/>
            </p:cNvSpPr>
            <p:nvPr/>
          </p:nvSpPr>
          <p:spPr bwMode="auto">
            <a:xfrm>
              <a:off x="1156" y="967"/>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46468" name="Oval 69"/>
            <p:cNvSpPr>
              <a:spLocks noChangeArrowheads="1"/>
            </p:cNvSpPr>
            <p:nvPr/>
          </p:nvSpPr>
          <p:spPr bwMode="auto">
            <a:xfrm>
              <a:off x="1162" y="817"/>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469" name="Rectangle 70"/>
            <p:cNvSpPr>
              <a:spLocks noChangeArrowheads="1"/>
            </p:cNvSpPr>
            <p:nvPr/>
          </p:nvSpPr>
          <p:spPr bwMode="auto">
            <a:xfrm rot="-5400000">
              <a:off x="2662" y="1095"/>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470" name="Freeform 71"/>
            <p:cNvSpPr>
              <a:spLocks/>
            </p:cNvSpPr>
            <p:nvPr/>
          </p:nvSpPr>
          <p:spPr bwMode="auto">
            <a:xfrm>
              <a:off x="2494" y="851"/>
              <a:ext cx="288" cy="169"/>
            </a:xfrm>
            <a:custGeom>
              <a:avLst/>
              <a:gdLst>
                <a:gd name="T0" fmla="*/ 0 w 288"/>
                <a:gd name="T1" fmla="*/ 144 h 169"/>
                <a:gd name="T2" fmla="*/ 0 w 288"/>
                <a:gd name="T3" fmla="*/ 0 h 169"/>
                <a:gd name="T4" fmla="*/ 288 w 288"/>
                <a:gd name="T5" fmla="*/ 0 h 169"/>
                <a:gd name="T6" fmla="*/ 288 w 288"/>
                <a:gd name="T7" fmla="*/ 169 h 169"/>
                <a:gd name="T8" fmla="*/ 0 60000 65536"/>
                <a:gd name="T9" fmla="*/ 0 60000 65536"/>
                <a:gd name="T10" fmla="*/ 0 60000 65536"/>
                <a:gd name="T11" fmla="*/ 0 60000 65536"/>
                <a:gd name="T12" fmla="*/ 0 w 288"/>
                <a:gd name="T13" fmla="*/ 0 h 169"/>
                <a:gd name="T14" fmla="*/ 288 w 288"/>
                <a:gd name="T15" fmla="*/ 169 h 169"/>
              </a:gdLst>
              <a:ahLst/>
              <a:cxnLst>
                <a:cxn ang="T8">
                  <a:pos x="T0" y="T1"/>
                </a:cxn>
                <a:cxn ang="T9">
                  <a:pos x="T2" y="T3"/>
                </a:cxn>
                <a:cxn ang="T10">
                  <a:pos x="T4" y="T5"/>
                </a:cxn>
                <a:cxn ang="T11">
                  <a:pos x="T6" y="T7"/>
                </a:cxn>
              </a:cxnLst>
              <a:rect l="T12" t="T13" r="T14" b="T15"/>
              <a:pathLst>
                <a:path w="288" h="169">
                  <a:moveTo>
                    <a:pt x="0" y="144"/>
                  </a:moveTo>
                  <a:lnTo>
                    <a:pt x="0" y="0"/>
                  </a:lnTo>
                  <a:lnTo>
                    <a:pt x="288" y="0"/>
                  </a:lnTo>
                  <a:lnTo>
                    <a:pt x="288" y="169"/>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471" name="Freeform 72"/>
            <p:cNvSpPr>
              <a:spLocks/>
            </p:cNvSpPr>
            <p:nvPr/>
          </p:nvSpPr>
          <p:spPr bwMode="auto">
            <a:xfrm>
              <a:off x="2494" y="1266"/>
              <a:ext cx="289" cy="159"/>
            </a:xfrm>
            <a:custGeom>
              <a:avLst/>
              <a:gdLst>
                <a:gd name="T0" fmla="*/ 0 w 289"/>
                <a:gd name="T1" fmla="*/ 15 h 159"/>
                <a:gd name="T2" fmla="*/ 0 w 289"/>
                <a:gd name="T3" fmla="*/ 159 h 159"/>
                <a:gd name="T4" fmla="*/ 288 w 289"/>
                <a:gd name="T5" fmla="*/ 159 h 159"/>
                <a:gd name="T6" fmla="*/ 289 w 289"/>
                <a:gd name="T7" fmla="*/ 0 h 159"/>
                <a:gd name="T8" fmla="*/ 0 60000 65536"/>
                <a:gd name="T9" fmla="*/ 0 60000 65536"/>
                <a:gd name="T10" fmla="*/ 0 60000 65536"/>
                <a:gd name="T11" fmla="*/ 0 60000 65536"/>
                <a:gd name="T12" fmla="*/ 0 w 289"/>
                <a:gd name="T13" fmla="*/ 0 h 159"/>
                <a:gd name="T14" fmla="*/ 289 w 289"/>
                <a:gd name="T15" fmla="*/ 159 h 159"/>
              </a:gdLst>
              <a:ahLst/>
              <a:cxnLst>
                <a:cxn ang="T8">
                  <a:pos x="T0" y="T1"/>
                </a:cxn>
                <a:cxn ang="T9">
                  <a:pos x="T2" y="T3"/>
                </a:cxn>
                <a:cxn ang="T10">
                  <a:pos x="T4" y="T5"/>
                </a:cxn>
                <a:cxn ang="T11">
                  <a:pos x="T6" y="T7"/>
                </a:cxn>
              </a:cxnLst>
              <a:rect l="T12" t="T13" r="T14" b="T15"/>
              <a:pathLst>
                <a:path w="289" h="159">
                  <a:moveTo>
                    <a:pt x="0" y="15"/>
                  </a:moveTo>
                  <a:lnTo>
                    <a:pt x="0" y="159"/>
                  </a:lnTo>
                  <a:lnTo>
                    <a:pt x="288" y="159"/>
                  </a:lnTo>
                  <a:lnTo>
                    <a:pt x="289"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6472" name="Line 97"/>
            <p:cNvSpPr>
              <a:spLocks noChangeShapeType="1"/>
            </p:cNvSpPr>
            <p:nvPr/>
          </p:nvSpPr>
          <p:spPr bwMode="auto">
            <a:xfrm>
              <a:off x="2198" y="985"/>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73" name="Text Box 123"/>
            <p:cNvSpPr txBox="1">
              <a:spLocks noChangeArrowheads="1"/>
            </p:cNvSpPr>
            <p:nvPr/>
          </p:nvSpPr>
          <p:spPr bwMode="auto">
            <a:xfrm>
              <a:off x="2848" y="1008"/>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L</a:t>
              </a:r>
              <a:endParaRPr kumimoji="1" lang="en-US" altLang="zh-CN" sz="2000">
                <a:ea typeface="宋体" charset="-122"/>
              </a:endParaRPr>
            </a:p>
          </p:txBody>
        </p:sp>
        <p:sp>
          <p:nvSpPr>
            <p:cNvPr id="146474" name="Text Box 124"/>
            <p:cNvSpPr txBox="1">
              <a:spLocks noChangeArrowheads="1"/>
            </p:cNvSpPr>
            <p:nvPr/>
          </p:nvSpPr>
          <p:spPr bwMode="auto">
            <a:xfrm>
              <a:off x="1264" y="672"/>
              <a:ext cx="3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U</a:t>
              </a:r>
              <a:r>
                <a:rPr kumimoji="1" lang="en-US" altLang="zh-CN" sz="2000" baseline="-25000">
                  <a:ea typeface="宋体" charset="-122"/>
                </a:rPr>
                <a:t>CC</a:t>
              </a:r>
              <a:endParaRPr kumimoji="1" lang="en-US" altLang="zh-CN" sz="2000">
                <a:ea typeface="宋体" charset="-122"/>
              </a:endParaRPr>
            </a:p>
          </p:txBody>
        </p:sp>
        <p:sp>
          <p:nvSpPr>
            <p:cNvPr id="146475" name="Text Box 125"/>
            <p:cNvSpPr txBox="1">
              <a:spLocks noChangeArrowheads="1"/>
            </p:cNvSpPr>
            <p:nvPr/>
          </p:nvSpPr>
          <p:spPr bwMode="auto">
            <a:xfrm>
              <a:off x="1560" y="1870"/>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E</a:t>
              </a:r>
              <a:endParaRPr kumimoji="1" lang="en-US" altLang="zh-CN" sz="2000">
                <a:ea typeface="宋体" charset="-122"/>
              </a:endParaRPr>
            </a:p>
          </p:txBody>
        </p:sp>
        <p:sp>
          <p:nvSpPr>
            <p:cNvPr id="146476" name="Text Box 126"/>
            <p:cNvSpPr txBox="1">
              <a:spLocks noChangeArrowheads="1"/>
            </p:cNvSpPr>
            <p:nvPr/>
          </p:nvSpPr>
          <p:spPr bwMode="auto">
            <a:xfrm>
              <a:off x="840" y="1966"/>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2</a:t>
              </a:r>
              <a:endParaRPr kumimoji="1" lang="en-US" altLang="zh-CN" sz="2000" i="1">
                <a:ea typeface="宋体" charset="-122"/>
              </a:endParaRPr>
            </a:p>
          </p:txBody>
        </p:sp>
        <p:sp>
          <p:nvSpPr>
            <p:cNvPr id="146477" name="Text Box 127"/>
            <p:cNvSpPr txBox="1">
              <a:spLocks noChangeArrowheads="1"/>
            </p:cNvSpPr>
            <p:nvPr/>
          </p:nvSpPr>
          <p:spPr bwMode="auto">
            <a:xfrm>
              <a:off x="879" y="1102"/>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1</a:t>
              </a:r>
              <a:endParaRPr kumimoji="1" lang="en-US" altLang="zh-CN" sz="2000" i="1">
                <a:ea typeface="宋体" charset="-122"/>
              </a:endParaRPr>
            </a:p>
          </p:txBody>
        </p:sp>
        <p:sp>
          <p:nvSpPr>
            <p:cNvPr id="146478" name="Text Box 128"/>
            <p:cNvSpPr txBox="1">
              <a:spLocks noChangeArrowheads="1"/>
            </p:cNvSpPr>
            <p:nvPr/>
          </p:nvSpPr>
          <p:spPr bwMode="auto">
            <a:xfrm>
              <a:off x="2030" y="696"/>
              <a:ext cx="3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N</a:t>
              </a:r>
              <a:r>
                <a:rPr kumimoji="1" lang="en-US" altLang="zh-CN" sz="2000">
                  <a:ea typeface="宋体" charset="-122"/>
                </a:rPr>
                <a:t>:1</a:t>
              </a:r>
            </a:p>
          </p:txBody>
        </p:sp>
        <p:grpSp>
          <p:nvGrpSpPr>
            <p:cNvPr id="146479" name="Group 131"/>
            <p:cNvGrpSpPr>
              <a:grpSpLocks/>
            </p:cNvGrpSpPr>
            <p:nvPr/>
          </p:nvGrpSpPr>
          <p:grpSpPr bwMode="auto">
            <a:xfrm>
              <a:off x="726" y="1459"/>
              <a:ext cx="65" cy="212"/>
              <a:chOff x="4703" y="2955"/>
              <a:chExt cx="51" cy="230"/>
            </a:xfrm>
          </p:grpSpPr>
          <p:sp>
            <p:nvSpPr>
              <p:cNvPr id="146524" name="Freeform 132"/>
              <p:cNvSpPr>
                <a:spLocks/>
              </p:cNvSpPr>
              <p:nvPr/>
            </p:nvSpPr>
            <p:spPr bwMode="auto">
              <a:xfrm rot="-5400000" flipH="1" flipV="1">
                <a:off x="4700" y="2958"/>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25" name="Freeform 133"/>
              <p:cNvSpPr>
                <a:spLocks/>
              </p:cNvSpPr>
              <p:nvPr/>
            </p:nvSpPr>
            <p:spPr bwMode="auto">
              <a:xfrm rot="-5400000" flipH="1" flipV="1">
                <a:off x="4700" y="301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26" name="Freeform 134"/>
              <p:cNvSpPr>
                <a:spLocks/>
              </p:cNvSpPr>
              <p:nvPr/>
            </p:nvSpPr>
            <p:spPr bwMode="auto">
              <a:xfrm rot="-5400000" flipH="1" flipV="1">
                <a:off x="4700" y="3072"/>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27" name="Freeform 135"/>
              <p:cNvSpPr>
                <a:spLocks/>
              </p:cNvSpPr>
              <p:nvPr/>
            </p:nvSpPr>
            <p:spPr bwMode="auto">
              <a:xfrm rot="-5400000" flipH="1" flipV="1">
                <a:off x="4700" y="3130"/>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grpSp>
          <p:nvGrpSpPr>
            <p:cNvPr id="146480" name="Group 136"/>
            <p:cNvGrpSpPr>
              <a:grpSpLocks/>
            </p:cNvGrpSpPr>
            <p:nvPr/>
          </p:nvGrpSpPr>
          <p:grpSpPr bwMode="auto">
            <a:xfrm>
              <a:off x="2101" y="1003"/>
              <a:ext cx="65" cy="212"/>
              <a:chOff x="4703" y="2955"/>
              <a:chExt cx="51" cy="230"/>
            </a:xfrm>
          </p:grpSpPr>
          <p:sp>
            <p:nvSpPr>
              <p:cNvPr id="146520" name="Freeform 137"/>
              <p:cNvSpPr>
                <a:spLocks/>
              </p:cNvSpPr>
              <p:nvPr/>
            </p:nvSpPr>
            <p:spPr bwMode="auto">
              <a:xfrm rot="-5400000" flipH="1" flipV="1">
                <a:off x="4700" y="2958"/>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21" name="Freeform 138"/>
              <p:cNvSpPr>
                <a:spLocks/>
              </p:cNvSpPr>
              <p:nvPr/>
            </p:nvSpPr>
            <p:spPr bwMode="auto">
              <a:xfrm rot="-5400000" flipH="1" flipV="1">
                <a:off x="4700" y="301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22" name="Freeform 139"/>
              <p:cNvSpPr>
                <a:spLocks/>
              </p:cNvSpPr>
              <p:nvPr/>
            </p:nvSpPr>
            <p:spPr bwMode="auto">
              <a:xfrm rot="-5400000" flipH="1" flipV="1">
                <a:off x="4700" y="3072"/>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23" name="Freeform 140"/>
              <p:cNvSpPr>
                <a:spLocks/>
              </p:cNvSpPr>
              <p:nvPr/>
            </p:nvSpPr>
            <p:spPr bwMode="auto">
              <a:xfrm rot="-5400000" flipH="1" flipV="1">
                <a:off x="4700" y="3130"/>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sp>
          <p:nvSpPr>
            <p:cNvPr id="146481" name="Line 141"/>
            <p:cNvSpPr>
              <a:spLocks noChangeShapeType="1"/>
            </p:cNvSpPr>
            <p:nvPr/>
          </p:nvSpPr>
          <p:spPr bwMode="auto">
            <a:xfrm>
              <a:off x="1873" y="995"/>
              <a:ext cx="23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46482" name="Freeform 142"/>
            <p:cNvSpPr>
              <a:spLocks/>
            </p:cNvSpPr>
            <p:nvPr/>
          </p:nvSpPr>
          <p:spPr bwMode="auto">
            <a:xfrm>
              <a:off x="1910" y="1219"/>
              <a:ext cx="202" cy="58"/>
            </a:xfrm>
            <a:custGeom>
              <a:avLst/>
              <a:gdLst>
                <a:gd name="T0" fmla="*/ 0 w 202"/>
                <a:gd name="T1" fmla="*/ 58 h 58"/>
                <a:gd name="T2" fmla="*/ 202 w 202"/>
                <a:gd name="T3" fmla="*/ 58 h 58"/>
                <a:gd name="T4" fmla="*/ 202 w 202"/>
                <a:gd name="T5" fmla="*/ 0 h 58"/>
                <a:gd name="T6" fmla="*/ 0 60000 65536"/>
                <a:gd name="T7" fmla="*/ 0 60000 65536"/>
                <a:gd name="T8" fmla="*/ 0 60000 65536"/>
                <a:gd name="T9" fmla="*/ 0 w 202"/>
                <a:gd name="T10" fmla="*/ 0 h 58"/>
                <a:gd name="T11" fmla="*/ 202 w 202"/>
                <a:gd name="T12" fmla="*/ 58 h 58"/>
              </a:gdLst>
              <a:ahLst/>
              <a:cxnLst>
                <a:cxn ang="T6">
                  <a:pos x="T0" y="T1"/>
                </a:cxn>
                <a:cxn ang="T7">
                  <a:pos x="T2" y="T3"/>
                </a:cxn>
                <a:cxn ang="T8">
                  <a:pos x="T4" y="T5"/>
                </a:cxn>
              </a:cxnLst>
              <a:rect l="T9" t="T10" r="T11" b="T12"/>
              <a:pathLst>
                <a:path w="202" h="58">
                  <a:moveTo>
                    <a:pt x="0" y="58"/>
                  </a:moveTo>
                  <a:lnTo>
                    <a:pt x="202" y="58"/>
                  </a:lnTo>
                  <a:lnTo>
                    <a:pt x="20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grpSp>
          <p:nvGrpSpPr>
            <p:cNvPr id="146483" name="Group 143"/>
            <p:cNvGrpSpPr>
              <a:grpSpLocks/>
            </p:cNvGrpSpPr>
            <p:nvPr/>
          </p:nvGrpSpPr>
          <p:grpSpPr bwMode="auto">
            <a:xfrm flipH="1">
              <a:off x="2243" y="1035"/>
              <a:ext cx="65" cy="212"/>
              <a:chOff x="4703" y="2955"/>
              <a:chExt cx="51" cy="230"/>
            </a:xfrm>
          </p:grpSpPr>
          <p:sp>
            <p:nvSpPr>
              <p:cNvPr id="146516" name="Freeform 144"/>
              <p:cNvSpPr>
                <a:spLocks/>
              </p:cNvSpPr>
              <p:nvPr/>
            </p:nvSpPr>
            <p:spPr bwMode="auto">
              <a:xfrm rot="-5400000" flipH="1" flipV="1">
                <a:off x="4700" y="2958"/>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17" name="Freeform 145"/>
              <p:cNvSpPr>
                <a:spLocks/>
              </p:cNvSpPr>
              <p:nvPr/>
            </p:nvSpPr>
            <p:spPr bwMode="auto">
              <a:xfrm rot="-5400000" flipH="1" flipV="1">
                <a:off x="4700" y="301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18" name="Freeform 146"/>
              <p:cNvSpPr>
                <a:spLocks/>
              </p:cNvSpPr>
              <p:nvPr/>
            </p:nvSpPr>
            <p:spPr bwMode="auto">
              <a:xfrm rot="-5400000" flipH="1" flipV="1">
                <a:off x="4700" y="3072"/>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19" name="Freeform 147"/>
              <p:cNvSpPr>
                <a:spLocks/>
              </p:cNvSpPr>
              <p:nvPr/>
            </p:nvSpPr>
            <p:spPr bwMode="auto">
              <a:xfrm rot="-5400000" flipH="1" flipV="1">
                <a:off x="4700" y="3130"/>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sp>
          <p:nvSpPr>
            <p:cNvPr id="146484" name="Line 148"/>
            <p:cNvSpPr>
              <a:spLocks noChangeShapeType="1"/>
            </p:cNvSpPr>
            <p:nvPr/>
          </p:nvSpPr>
          <p:spPr bwMode="auto">
            <a:xfrm>
              <a:off x="2295" y="1018"/>
              <a:ext cx="20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46485" name="Line 149"/>
            <p:cNvSpPr>
              <a:spLocks noChangeShapeType="1"/>
            </p:cNvSpPr>
            <p:nvPr/>
          </p:nvSpPr>
          <p:spPr bwMode="auto">
            <a:xfrm>
              <a:off x="2298" y="1261"/>
              <a:ext cx="20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nvGrpSpPr>
            <p:cNvPr id="146486" name="Group 150"/>
            <p:cNvGrpSpPr>
              <a:grpSpLocks/>
            </p:cNvGrpSpPr>
            <p:nvPr/>
          </p:nvGrpSpPr>
          <p:grpSpPr bwMode="auto">
            <a:xfrm flipH="1">
              <a:off x="884" y="1443"/>
              <a:ext cx="65" cy="212"/>
              <a:chOff x="4703" y="2955"/>
              <a:chExt cx="51" cy="230"/>
            </a:xfrm>
          </p:grpSpPr>
          <p:sp>
            <p:nvSpPr>
              <p:cNvPr id="146512" name="Freeform 151"/>
              <p:cNvSpPr>
                <a:spLocks/>
              </p:cNvSpPr>
              <p:nvPr/>
            </p:nvSpPr>
            <p:spPr bwMode="auto">
              <a:xfrm rot="-5400000" flipH="1" flipV="1">
                <a:off x="4700" y="2958"/>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13" name="Freeform 152"/>
              <p:cNvSpPr>
                <a:spLocks/>
              </p:cNvSpPr>
              <p:nvPr/>
            </p:nvSpPr>
            <p:spPr bwMode="auto">
              <a:xfrm rot="-5400000" flipH="1" flipV="1">
                <a:off x="4700" y="301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14" name="Freeform 153"/>
              <p:cNvSpPr>
                <a:spLocks/>
              </p:cNvSpPr>
              <p:nvPr/>
            </p:nvSpPr>
            <p:spPr bwMode="auto">
              <a:xfrm rot="-5400000" flipH="1" flipV="1">
                <a:off x="4700" y="3072"/>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46515" name="Freeform 154"/>
              <p:cNvSpPr>
                <a:spLocks/>
              </p:cNvSpPr>
              <p:nvPr/>
            </p:nvSpPr>
            <p:spPr bwMode="auto">
              <a:xfrm rot="-5400000" flipH="1" flipV="1">
                <a:off x="4700" y="3130"/>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sp>
          <p:nvSpPr>
            <p:cNvPr id="146487" name="Line 155"/>
            <p:cNvSpPr>
              <a:spLocks noChangeShapeType="1"/>
            </p:cNvSpPr>
            <p:nvPr/>
          </p:nvSpPr>
          <p:spPr bwMode="auto">
            <a:xfrm>
              <a:off x="947" y="1442"/>
              <a:ext cx="20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46488" name="Freeform 156"/>
            <p:cNvSpPr>
              <a:spLocks/>
            </p:cNvSpPr>
            <p:nvPr/>
          </p:nvSpPr>
          <p:spPr bwMode="auto">
            <a:xfrm>
              <a:off x="936" y="1652"/>
              <a:ext cx="228" cy="60"/>
            </a:xfrm>
            <a:custGeom>
              <a:avLst/>
              <a:gdLst>
                <a:gd name="T0" fmla="*/ 0 w 228"/>
                <a:gd name="T1" fmla="*/ 0 h 60"/>
                <a:gd name="T2" fmla="*/ 0 w 228"/>
                <a:gd name="T3" fmla="*/ 60 h 60"/>
                <a:gd name="T4" fmla="*/ 228 w 228"/>
                <a:gd name="T5" fmla="*/ 60 h 60"/>
                <a:gd name="T6" fmla="*/ 0 60000 65536"/>
                <a:gd name="T7" fmla="*/ 0 60000 65536"/>
                <a:gd name="T8" fmla="*/ 0 60000 65536"/>
                <a:gd name="T9" fmla="*/ 0 w 228"/>
                <a:gd name="T10" fmla="*/ 0 h 60"/>
                <a:gd name="T11" fmla="*/ 228 w 228"/>
                <a:gd name="T12" fmla="*/ 60 h 60"/>
              </a:gdLst>
              <a:ahLst/>
              <a:cxnLst>
                <a:cxn ang="T6">
                  <a:pos x="T0" y="T1"/>
                </a:cxn>
                <a:cxn ang="T7">
                  <a:pos x="T2" y="T3"/>
                </a:cxn>
                <a:cxn ang="T8">
                  <a:pos x="T4" y="T5"/>
                </a:cxn>
              </a:cxnLst>
              <a:rect l="T9" t="T10" r="T11" b="T12"/>
              <a:pathLst>
                <a:path w="228" h="60">
                  <a:moveTo>
                    <a:pt x="0" y="0"/>
                  </a:moveTo>
                  <a:lnTo>
                    <a:pt x="0" y="60"/>
                  </a:lnTo>
                  <a:lnTo>
                    <a:pt x="228"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46489" name="Line 157"/>
            <p:cNvSpPr>
              <a:spLocks noChangeShapeType="1"/>
            </p:cNvSpPr>
            <p:nvPr/>
          </p:nvSpPr>
          <p:spPr bwMode="auto">
            <a:xfrm>
              <a:off x="848" y="1396"/>
              <a:ext cx="0" cy="3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46490" name="Freeform 158"/>
            <p:cNvSpPr>
              <a:spLocks/>
            </p:cNvSpPr>
            <p:nvPr/>
          </p:nvSpPr>
          <p:spPr bwMode="auto">
            <a:xfrm flipH="1">
              <a:off x="505" y="1669"/>
              <a:ext cx="228" cy="60"/>
            </a:xfrm>
            <a:custGeom>
              <a:avLst/>
              <a:gdLst>
                <a:gd name="T0" fmla="*/ 0 w 228"/>
                <a:gd name="T1" fmla="*/ 0 h 60"/>
                <a:gd name="T2" fmla="*/ 0 w 228"/>
                <a:gd name="T3" fmla="*/ 60 h 60"/>
                <a:gd name="T4" fmla="*/ 228 w 228"/>
                <a:gd name="T5" fmla="*/ 60 h 60"/>
                <a:gd name="T6" fmla="*/ 0 60000 65536"/>
                <a:gd name="T7" fmla="*/ 0 60000 65536"/>
                <a:gd name="T8" fmla="*/ 0 60000 65536"/>
                <a:gd name="T9" fmla="*/ 0 w 228"/>
                <a:gd name="T10" fmla="*/ 0 h 60"/>
                <a:gd name="T11" fmla="*/ 228 w 228"/>
                <a:gd name="T12" fmla="*/ 60 h 60"/>
              </a:gdLst>
              <a:ahLst/>
              <a:cxnLst>
                <a:cxn ang="T6">
                  <a:pos x="T0" y="T1"/>
                </a:cxn>
                <a:cxn ang="T7">
                  <a:pos x="T2" y="T3"/>
                </a:cxn>
                <a:cxn ang="T8">
                  <a:pos x="T4" y="T5"/>
                </a:cxn>
              </a:cxnLst>
              <a:rect l="T9" t="T10" r="T11" b="T12"/>
              <a:pathLst>
                <a:path w="228" h="60">
                  <a:moveTo>
                    <a:pt x="0" y="0"/>
                  </a:moveTo>
                  <a:lnTo>
                    <a:pt x="0" y="60"/>
                  </a:lnTo>
                  <a:lnTo>
                    <a:pt x="228"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46491" name="Freeform 159"/>
            <p:cNvSpPr>
              <a:spLocks/>
            </p:cNvSpPr>
            <p:nvPr/>
          </p:nvSpPr>
          <p:spPr bwMode="auto">
            <a:xfrm flipH="1" flipV="1">
              <a:off x="502" y="1402"/>
              <a:ext cx="228" cy="60"/>
            </a:xfrm>
            <a:custGeom>
              <a:avLst/>
              <a:gdLst>
                <a:gd name="T0" fmla="*/ 0 w 228"/>
                <a:gd name="T1" fmla="*/ 0 h 60"/>
                <a:gd name="T2" fmla="*/ 0 w 228"/>
                <a:gd name="T3" fmla="*/ 60 h 60"/>
                <a:gd name="T4" fmla="*/ 228 w 228"/>
                <a:gd name="T5" fmla="*/ 60 h 60"/>
                <a:gd name="T6" fmla="*/ 0 60000 65536"/>
                <a:gd name="T7" fmla="*/ 0 60000 65536"/>
                <a:gd name="T8" fmla="*/ 0 60000 65536"/>
                <a:gd name="T9" fmla="*/ 0 w 228"/>
                <a:gd name="T10" fmla="*/ 0 h 60"/>
                <a:gd name="T11" fmla="*/ 228 w 228"/>
                <a:gd name="T12" fmla="*/ 60 h 60"/>
              </a:gdLst>
              <a:ahLst/>
              <a:cxnLst>
                <a:cxn ang="T6">
                  <a:pos x="T0" y="T1"/>
                </a:cxn>
                <a:cxn ang="T7">
                  <a:pos x="T2" y="T3"/>
                </a:cxn>
                <a:cxn ang="T8">
                  <a:pos x="T4" y="T5"/>
                </a:cxn>
              </a:cxnLst>
              <a:rect l="T9" t="T10" r="T11" b="T12"/>
              <a:pathLst>
                <a:path w="228" h="60">
                  <a:moveTo>
                    <a:pt x="0" y="0"/>
                  </a:moveTo>
                  <a:lnTo>
                    <a:pt x="0" y="60"/>
                  </a:lnTo>
                  <a:lnTo>
                    <a:pt x="228"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grpSp>
          <p:nvGrpSpPr>
            <p:cNvPr id="146492" name="Group 160"/>
            <p:cNvGrpSpPr>
              <a:grpSpLocks/>
            </p:cNvGrpSpPr>
            <p:nvPr/>
          </p:nvGrpSpPr>
          <p:grpSpPr bwMode="auto">
            <a:xfrm>
              <a:off x="2103" y="1813"/>
              <a:ext cx="175" cy="298"/>
              <a:chOff x="3120" y="864"/>
              <a:chExt cx="117" cy="240"/>
            </a:xfrm>
          </p:grpSpPr>
          <p:grpSp>
            <p:nvGrpSpPr>
              <p:cNvPr id="146503" name="Group 161"/>
              <p:cNvGrpSpPr>
                <a:grpSpLocks/>
              </p:cNvGrpSpPr>
              <p:nvPr/>
            </p:nvGrpSpPr>
            <p:grpSpPr bwMode="auto">
              <a:xfrm>
                <a:off x="3120" y="864"/>
                <a:ext cx="117" cy="240"/>
                <a:chOff x="2064" y="576"/>
                <a:chExt cx="117" cy="240"/>
              </a:xfrm>
            </p:grpSpPr>
            <p:grpSp>
              <p:nvGrpSpPr>
                <p:cNvPr id="146507" name="Group 162"/>
                <p:cNvGrpSpPr>
                  <a:grpSpLocks/>
                </p:cNvGrpSpPr>
                <p:nvPr/>
              </p:nvGrpSpPr>
              <p:grpSpPr bwMode="auto">
                <a:xfrm>
                  <a:off x="2064" y="672"/>
                  <a:ext cx="117" cy="49"/>
                  <a:chOff x="2064" y="672"/>
                  <a:chExt cx="117" cy="49"/>
                </a:xfrm>
              </p:grpSpPr>
              <p:sp>
                <p:nvSpPr>
                  <p:cNvPr id="146510" name="Line 163"/>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511" name="Line 164"/>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6508" name="Line 165"/>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509" name="Line 166"/>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6504" name="Group 167"/>
              <p:cNvGrpSpPr>
                <a:grpSpLocks/>
              </p:cNvGrpSpPr>
              <p:nvPr/>
            </p:nvGrpSpPr>
            <p:grpSpPr bwMode="auto">
              <a:xfrm>
                <a:off x="3197" y="905"/>
                <a:ext cx="34" cy="34"/>
                <a:chOff x="3551" y="1000"/>
                <a:chExt cx="34" cy="34"/>
              </a:xfrm>
            </p:grpSpPr>
            <p:sp>
              <p:nvSpPr>
                <p:cNvPr id="146505" name="Line 168"/>
                <p:cNvSpPr>
                  <a:spLocks noChangeAspect="1" noChangeShapeType="1"/>
                </p:cNvSpPr>
                <p:nvPr/>
              </p:nvSpPr>
              <p:spPr bwMode="auto">
                <a:xfrm>
                  <a:off x="3551"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506" name="Line 169"/>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46493" name="Group 170"/>
            <p:cNvGrpSpPr>
              <a:grpSpLocks/>
            </p:cNvGrpSpPr>
            <p:nvPr/>
          </p:nvGrpSpPr>
          <p:grpSpPr bwMode="auto">
            <a:xfrm>
              <a:off x="1361" y="1839"/>
              <a:ext cx="175" cy="298"/>
              <a:chOff x="3120" y="864"/>
              <a:chExt cx="117" cy="240"/>
            </a:xfrm>
          </p:grpSpPr>
          <p:grpSp>
            <p:nvGrpSpPr>
              <p:cNvPr id="146494" name="Group 171"/>
              <p:cNvGrpSpPr>
                <a:grpSpLocks/>
              </p:cNvGrpSpPr>
              <p:nvPr/>
            </p:nvGrpSpPr>
            <p:grpSpPr bwMode="auto">
              <a:xfrm>
                <a:off x="3120" y="864"/>
                <a:ext cx="117" cy="240"/>
                <a:chOff x="2064" y="576"/>
                <a:chExt cx="117" cy="240"/>
              </a:xfrm>
            </p:grpSpPr>
            <p:grpSp>
              <p:nvGrpSpPr>
                <p:cNvPr id="146498" name="Group 172"/>
                <p:cNvGrpSpPr>
                  <a:grpSpLocks/>
                </p:cNvGrpSpPr>
                <p:nvPr/>
              </p:nvGrpSpPr>
              <p:grpSpPr bwMode="auto">
                <a:xfrm>
                  <a:off x="2064" y="672"/>
                  <a:ext cx="117" cy="49"/>
                  <a:chOff x="2064" y="672"/>
                  <a:chExt cx="117" cy="49"/>
                </a:xfrm>
              </p:grpSpPr>
              <p:sp>
                <p:nvSpPr>
                  <p:cNvPr id="146501" name="Line 173"/>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502" name="Line 174"/>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6499" name="Line 175"/>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500" name="Line 176"/>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6495" name="Group 177"/>
              <p:cNvGrpSpPr>
                <a:grpSpLocks/>
              </p:cNvGrpSpPr>
              <p:nvPr/>
            </p:nvGrpSpPr>
            <p:grpSpPr bwMode="auto">
              <a:xfrm>
                <a:off x="3198" y="905"/>
                <a:ext cx="34" cy="34"/>
                <a:chOff x="3552" y="1000"/>
                <a:chExt cx="34" cy="34"/>
              </a:xfrm>
            </p:grpSpPr>
            <p:sp>
              <p:nvSpPr>
                <p:cNvPr id="146496" name="Line 178"/>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97" name="Line 179"/>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Tree>
    <p:extLst>
      <p:ext uri="{BB962C8B-B14F-4D97-AF65-F5344CB8AC3E}">
        <p14:creationId xmlns:p14="http://schemas.microsoft.com/office/powerpoint/2010/main" val="323639732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lt">
                                    <p:tmPct val="100000"/>
                                  </p:iterate>
                                  <p:childTnLst>
                                    <p:set>
                                      <p:cBhvr>
                                        <p:cTn id="6" dur="1" fill="hold">
                                          <p:stCondLst>
                                            <p:cond delay="0"/>
                                          </p:stCondLst>
                                        </p:cTn>
                                        <p:tgtEl>
                                          <p:spTgt spid="72708"/>
                                        </p:tgtEl>
                                        <p:attrNameLst>
                                          <p:attrName>style.visibility</p:attrName>
                                        </p:attrNameLst>
                                      </p:cBhvr>
                                      <p:to>
                                        <p:strVal val="visible"/>
                                      </p:to>
                                    </p:set>
                                    <p:animEffect transition="in" filter="wipe(left)">
                                      <p:cBhvr>
                                        <p:cTn id="7" dur="75"/>
                                        <p:tgtEl>
                                          <p:spTgt spid="727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lide(fromBottom)">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72833"/>
                                        </p:tgtEl>
                                        <p:attrNameLst>
                                          <p:attrName>style.visibility</p:attrName>
                                        </p:attrNameLst>
                                      </p:cBhvr>
                                      <p:to>
                                        <p:strVal val="visible"/>
                                      </p:to>
                                    </p:set>
                                    <p:animEffect transition="in" filter="wipe(left)">
                                      <p:cBhvr>
                                        <p:cTn id="17" dur="75"/>
                                        <p:tgtEl>
                                          <p:spTgt spid="728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lide(fromRight)">
                                      <p:cBhvr>
                                        <p:cTn id="22" dur="500"/>
                                        <p:tgtEl>
                                          <p:spTgt spid="2"/>
                                        </p:tgtEl>
                                      </p:cBhvr>
                                    </p:animEffect>
                                  </p:childTnLst>
                                </p:cTn>
                              </p:par>
                            </p:childTnLst>
                          </p:cTn>
                        </p:par>
                        <p:par>
                          <p:cTn id="23" fill="hold" nodeType="afterGroup">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72728"/>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iterate type="lt">
                                    <p:tmPct val="100000"/>
                                  </p:iterate>
                                  <p:childTnLst>
                                    <p:set>
                                      <p:cBhvr>
                                        <p:cTn id="29" dur="1" fill="hold">
                                          <p:stCondLst>
                                            <p:cond delay="0"/>
                                          </p:stCondLst>
                                        </p:cTn>
                                        <p:tgtEl>
                                          <p:spTgt spid="72729"/>
                                        </p:tgtEl>
                                        <p:attrNameLst>
                                          <p:attrName>style.visibility</p:attrName>
                                        </p:attrNameLst>
                                      </p:cBhvr>
                                      <p:to>
                                        <p:strVal val="visible"/>
                                      </p:to>
                                    </p:set>
                                    <p:animEffect transition="in" filter="wipe(left)">
                                      <p:cBhvr>
                                        <p:cTn id="30" dur="75"/>
                                        <p:tgtEl>
                                          <p:spTgt spid="7272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iterate type="lt">
                                    <p:tmPct val="100000"/>
                                  </p:iterate>
                                  <p:childTnLst>
                                    <p:set>
                                      <p:cBhvr>
                                        <p:cTn id="34" dur="1" fill="hold">
                                          <p:stCondLst>
                                            <p:cond delay="0"/>
                                          </p:stCondLst>
                                        </p:cTn>
                                        <p:tgtEl>
                                          <p:spTgt spid="72730"/>
                                        </p:tgtEl>
                                        <p:attrNameLst>
                                          <p:attrName>style.visibility</p:attrName>
                                        </p:attrNameLst>
                                      </p:cBhvr>
                                      <p:to>
                                        <p:strVal val="visible"/>
                                      </p:to>
                                    </p:set>
                                    <p:animEffect transition="in" filter="wipe(left)">
                                      <p:cBhvr>
                                        <p:cTn id="35" dur="75"/>
                                        <p:tgtEl>
                                          <p:spTgt spid="7273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iterate type="lt">
                                    <p:tmPct val="100000"/>
                                  </p:iterate>
                                  <p:childTnLst>
                                    <p:set>
                                      <p:cBhvr>
                                        <p:cTn id="39" dur="1" fill="hold">
                                          <p:stCondLst>
                                            <p:cond delay="0"/>
                                          </p:stCondLst>
                                        </p:cTn>
                                        <p:tgtEl>
                                          <p:spTgt spid="72731"/>
                                        </p:tgtEl>
                                        <p:attrNameLst>
                                          <p:attrName>style.visibility</p:attrName>
                                        </p:attrNameLst>
                                      </p:cBhvr>
                                      <p:to>
                                        <p:strVal val="visible"/>
                                      </p:to>
                                    </p:set>
                                    <p:animEffect transition="in" filter="wipe(left)">
                                      <p:cBhvr>
                                        <p:cTn id="40" dur="75"/>
                                        <p:tgtEl>
                                          <p:spTgt spid="7273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iterate type="lt">
                                    <p:tmPct val="100000"/>
                                  </p:iterate>
                                  <p:childTnLst>
                                    <p:set>
                                      <p:cBhvr>
                                        <p:cTn id="48" dur="1" fill="hold">
                                          <p:stCondLst>
                                            <p:cond delay="0"/>
                                          </p:stCondLst>
                                        </p:cTn>
                                        <p:tgtEl>
                                          <p:spTgt spid="72739"/>
                                        </p:tgtEl>
                                        <p:attrNameLst>
                                          <p:attrName>style.visibility</p:attrName>
                                        </p:attrNameLst>
                                      </p:cBhvr>
                                      <p:to>
                                        <p:strVal val="visible"/>
                                      </p:to>
                                    </p:set>
                                    <p:animEffect transition="in" filter="wipe(left)">
                                      <p:cBhvr>
                                        <p:cTn id="49" dur="75"/>
                                        <p:tgtEl>
                                          <p:spTgt spid="7273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iterate type="lt">
                                    <p:tmPct val="100000"/>
                                  </p:iterate>
                                  <p:childTnLst>
                                    <p:set>
                                      <p:cBhvr>
                                        <p:cTn id="53" dur="1" fill="hold">
                                          <p:stCondLst>
                                            <p:cond delay="0"/>
                                          </p:stCondLst>
                                        </p:cTn>
                                        <p:tgtEl>
                                          <p:spTgt spid="72740"/>
                                        </p:tgtEl>
                                        <p:attrNameLst>
                                          <p:attrName>style.visibility</p:attrName>
                                        </p:attrNameLst>
                                      </p:cBhvr>
                                      <p:to>
                                        <p:strVal val="visible"/>
                                      </p:to>
                                    </p:set>
                                    <p:animEffect transition="in" filter="wipe(left)">
                                      <p:cBhvr>
                                        <p:cTn id="54" dur="75"/>
                                        <p:tgtEl>
                                          <p:spTgt spid="727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iterate type="lt">
                                    <p:tmPct val="100000"/>
                                  </p:iterate>
                                  <p:childTnLst>
                                    <p:set>
                                      <p:cBhvr>
                                        <p:cTn id="58" dur="1" fill="hold">
                                          <p:stCondLst>
                                            <p:cond delay="0"/>
                                          </p:stCondLst>
                                        </p:cTn>
                                        <p:tgtEl>
                                          <p:spTgt spid="72834"/>
                                        </p:tgtEl>
                                        <p:attrNameLst>
                                          <p:attrName>style.visibility</p:attrName>
                                        </p:attrNameLst>
                                      </p:cBhvr>
                                      <p:to>
                                        <p:strVal val="visible"/>
                                      </p:to>
                                    </p:set>
                                    <p:animEffect transition="in" filter="wipe(left)">
                                      <p:cBhvr>
                                        <p:cTn id="59" dur="75"/>
                                        <p:tgtEl>
                                          <p:spTgt spid="72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autoUpdateAnimBg="0"/>
      <p:bldP spid="72728" grpId="0"/>
      <p:bldP spid="72729" grpId="0" autoUpdateAnimBg="0"/>
      <p:bldP spid="72730" grpId="0" autoUpdateAnimBg="0"/>
      <p:bldP spid="72731" grpId="0" autoUpdateAnimBg="0"/>
      <p:bldP spid="72739" grpId="0" autoUpdateAnimBg="0"/>
      <p:bldP spid="72740" grpId="0" autoUpdateAnimBg="0"/>
      <p:bldP spid="72833" grpId="0" autoUpdateAnimBg="0"/>
      <p:bldP spid="72834" grpId="0" animBg="1"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en-US" altLang="zh-CN" sz="3600" dirty="0" smtClean="0">
                <a:ea typeface="宋体" charset="-122"/>
              </a:rPr>
              <a:t>6.7.1 </a:t>
            </a:r>
            <a:r>
              <a:rPr lang="zh-CN" altLang="en-US" sz="3600" dirty="0" smtClean="0">
                <a:ea typeface="宋体" charset="-122"/>
              </a:rPr>
              <a:t>功率放大电路的特点</a:t>
            </a:r>
            <a:r>
              <a:rPr lang="zh-CN" altLang="en-US" sz="3600" dirty="0" smtClean="0">
                <a:ea typeface="楷体_GB2312" pitchFamily="49" charset="-122"/>
              </a:rPr>
              <a:t>（续</a:t>
            </a:r>
            <a:r>
              <a:rPr lang="en-US" altLang="zh-CN" sz="3600" dirty="0" smtClean="0">
                <a:ea typeface="楷体_GB2312" pitchFamily="49" charset="-122"/>
              </a:rPr>
              <a:t>5</a:t>
            </a:r>
            <a:r>
              <a:rPr lang="zh-CN" altLang="en-US" sz="3600" dirty="0" smtClean="0">
                <a:ea typeface="楷体_GB2312" pitchFamily="49" charset="-122"/>
              </a:rPr>
              <a:t>）</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132</a:t>
            </a:fld>
            <a:endParaRPr lang="zh-CN" altLang="en-US"/>
          </a:p>
        </p:txBody>
      </p:sp>
      <p:sp>
        <p:nvSpPr>
          <p:cNvPr id="147459" name="Rectangle 3"/>
          <p:cNvSpPr>
            <a:spLocks noGrp="1" noChangeArrowheads="1"/>
          </p:cNvSpPr>
          <p:nvPr>
            <p:ph sz="quarter" idx="11"/>
          </p:nvPr>
        </p:nvSpPr>
        <p:spPr/>
        <p:txBody>
          <a:bodyPr/>
          <a:lstStyle/>
          <a:p>
            <a:pPr eaLnBrk="1" hangingPunct="1">
              <a:lnSpc>
                <a:spcPct val="150000"/>
              </a:lnSpc>
            </a:pPr>
            <a:r>
              <a:rPr lang="zh-CN" altLang="en-US" dirty="0" smtClean="0">
                <a:ea typeface="宋体" charset="-122"/>
              </a:rPr>
              <a:t>提高功率放大电路效率的途径</a:t>
            </a:r>
          </a:p>
          <a:p>
            <a:pPr lvl="1" eaLnBrk="1" hangingPunct="1">
              <a:lnSpc>
                <a:spcPct val="150000"/>
              </a:lnSpc>
            </a:pPr>
            <a:r>
              <a:rPr lang="zh-CN" altLang="en-US" dirty="0" smtClean="0"/>
              <a:t>减小放大电路静态输入功率</a:t>
            </a:r>
          </a:p>
          <a:p>
            <a:pPr lvl="1" eaLnBrk="1" hangingPunct="1">
              <a:lnSpc>
                <a:spcPct val="150000"/>
              </a:lnSpc>
            </a:pPr>
            <a:r>
              <a:rPr lang="zh-CN" altLang="en-US" dirty="0" smtClean="0"/>
              <a:t>提高放大电路输出功率</a:t>
            </a:r>
            <a:br>
              <a:rPr lang="zh-CN" altLang="en-US" dirty="0" smtClean="0"/>
            </a:br>
            <a:r>
              <a:rPr lang="zh-CN" altLang="en-US" dirty="0" smtClean="0"/>
              <a:t>关键在于减小晶体管的损耗功率</a:t>
            </a:r>
            <a:r>
              <a:rPr lang="en-US" altLang="zh-CN" dirty="0" smtClean="0"/>
              <a:t>——</a:t>
            </a:r>
            <a:r>
              <a:rPr lang="zh-CN" altLang="en-US" dirty="0" smtClean="0"/>
              <a:t>在集电极电流大时，集－射电压减至</a:t>
            </a:r>
            <a:r>
              <a:rPr lang="en-US" altLang="zh-CN" dirty="0" smtClean="0"/>
              <a:t>0</a:t>
            </a:r>
            <a:r>
              <a:rPr lang="zh-CN" altLang="en-US" dirty="0" smtClean="0"/>
              <a:t>，在集－射电压大时，集电极电流减至</a:t>
            </a:r>
            <a:r>
              <a:rPr lang="en-US" altLang="zh-CN" dirty="0" smtClean="0"/>
              <a:t>0</a:t>
            </a:r>
            <a:r>
              <a:rPr lang="zh-CN" altLang="en-US" dirty="0" smtClean="0"/>
              <a:t>。采用</a:t>
            </a:r>
            <a:r>
              <a:rPr lang="en-US" altLang="zh-CN" dirty="0" smtClean="0"/>
              <a:t>B(</a:t>
            </a:r>
            <a:r>
              <a:rPr lang="zh-CN" altLang="en-US" dirty="0" smtClean="0"/>
              <a:t>乙</a:t>
            </a:r>
            <a:r>
              <a:rPr lang="en-US" altLang="zh-CN" dirty="0" smtClean="0"/>
              <a:t>)</a:t>
            </a:r>
            <a:r>
              <a:rPr lang="zh-CN" altLang="en-US" dirty="0" smtClean="0"/>
              <a:t>类放大。</a:t>
            </a:r>
          </a:p>
          <a:p>
            <a:pPr lvl="1" eaLnBrk="1" hangingPunct="1">
              <a:lnSpc>
                <a:spcPct val="150000"/>
              </a:lnSpc>
            </a:pPr>
            <a:endParaRPr lang="en-US" altLang="zh-CN" dirty="0" smtClean="0"/>
          </a:p>
        </p:txBody>
      </p:sp>
    </p:spTree>
    <p:extLst>
      <p:ext uri="{BB962C8B-B14F-4D97-AF65-F5344CB8AC3E}">
        <p14:creationId xmlns:p14="http://schemas.microsoft.com/office/powerpoint/2010/main" val="288516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2"/>
          <p:cNvSpPr>
            <a:spLocks noGrp="1" noChangeArrowheads="1"/>
          </p:cNvSpPr>
          <p:nvPr>
            <p:ph type="title"/>
          </p:nvPr>
        </p:nvSpPr>
        <p:spPr/>
        <p:txBody>
          <a:bodyPr/>
          <a:lstStyle/>
          <a:p>
            <a:pPr eaLnBrk="1" hangingPunct="1"/>
            <a:r>
              <a:rPr lang="en-US" altLang="zh-CN" sz="3600" dirty="0" smtClean="0">
                <a:ea typeface="宋体" charset="-122"/>
              </a:rPr>
              <a:t>6.7.1 </a:t>
            </a:r>
            <a:r>
              <a:rPr lang="zh-CN" altLang="en-US" sz="3600" dirty="0" smtClean="0">
                <a:ea typeface="宋体" charset="-122"/>
              </a:rPr>
              <a:t>功率放大电路的特点</a:t>
            </a:r>
            <a:r>
              <a:rPr lang="zh-CN" altLang="en-US" sz="3600" dirty="0" smtClean="0">
                <a:ea typeface="楷体_GB2312" pitchFamily="49" charset="-122"/>
              </a:rPr>
              <a:t>（续</a:t>
            </a:r>
            <a:r>
              <a:rPr lang="en-US" altLang="zh-CN" sz="3600" dirty="0" smtClean="0">
                <a:ea typeface="楷体_GB2312" pitchFamily="49" charset="-122"/>
              </a:rPr>
              <a:t>6</a:t>
            </a:r>
            <a:r>
              <a:rPr lang="zh-CN" altLang="en-US" sz="3600" dirty="0" smtClean="0">
                <a:ea typeface="楷体_GB2312" pitchFamily="49" charset="-122"/>
              </a:rPr>
              <a:t>）</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133</a:t>
            </a:fld>
            <a:endParaRPr lang="zh-CN" altLang="en-US"/>
          </a:p>
        </p:txBody>
      </p:sp>
      <p:sp>
        <p:nvSpPr>
          <p:cNvPr id="62470"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变压器耦合推挽</a:t>
            </a:r>
            <a:r>
              <a:rPr lang="en-US" altLang="zh-CN" smtClean="0">
                <a:ea typeface="宋体" charset="-122"/>
              </a:rPr>
              <a:t>B(</a:t>
            </a:r>
            <a:r>
              <a:rPr lang="zh-CN" altLang="en-US" smtClean="0">
                <a:ea typeface="宋体" charset="-122"/>
              </a:rPr>
              <a:t>乙</a:t>
            </a:r>
            <a:r>
              <a:rPr lang="en-US" altLang="zh-CN" smtClean="0">
                <a:ea typeface="宋体" charset="-122"/>
              </a:rPr>
              <a:t>)</a:t>
            </a:r>
            <a:r>
              <a:rPr lang="zh-CN" altLang="en-US" smtClean="0">
                <a:ea typeface="宋体" charset="-122"/>
              </a:rPr>
              <a:t>类功率放大</a:t>
            </a:r>
          </a:p>
        </p:txBody>
      </p:sp>
      <p:sp>
        <p:nvSpPr>
          <p:cNvPr id="243716" name="Text Box 4"/>
          <p:cNvSpPr txBox="1">
            <a:spLocks noChangeArrowheads="1"/>
          </p:cNvSpPr>
          <p:nvPr/>
        </p:nvSpPr>
        <p:spPr bwMode="auto">
          <a:xfrm>
            <a:off x="5775325" y="1406525"/>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静态两管设成零偏置</a:t>
            </a:r>
          </a:p>
        </p:txBody>
      </p:sp>
      <p:sp>
        <p:nvSpPr>
          <p:cNvPr id="243717" name="Text Box 5"/>
          <p:cNvSpPr txBox="1">
            <a:spLocks noChangeArrowheads="1"/>
          </p:cNvSpPr>
          <p:nvPr/>
        </p:nvSpPr>
        <p:spPr bwMode="auto">
          <a:xfrm>
            <a:off x="6734175" y="2047875"/>
            <a:ext cx="20193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正半周期：</a:t>
            </a:r>
            <a:br>
              <a:rPr kumimoji="1" lang="zh-CN" altLang="en-US"/>
            </a:br>
            <a:r>
              <a:rPr kumimoji="1" lang="en-US" altLang="zh-CN"/>
              <a:t>T</a:t>
            </a:r>
            <a:r>
              <a:rPr kumimoji="1" lang="en-US" altLang="zh-CN" baseline="-25000"/>
              <a:t>1</a:t>
            </a:r>
            <a:r>
              <a:rPr kumimoji="1" lang="zh-CN" altLang="en-US"/>
              <a:t>导通</a:t>
            </a:r>
            <a:r>
              <a:rPr kumimoji="1" lang="en-US" altLang="zh-CN"/>
              <a:t>T</a:t>
            </a:r>
            <a:r>
              <a:rPr kumimoji="1" lang="en-US" altLang="zh-CN" baseline="-25000"/>
              <a:t>2</a:t>
            </a:r>
            <a:r>
              <a:rPr kumimoji="1" lang="zh-CN" altLang="en-US"/>
              <a:t>截止</a:t>
            </a:r>
          </a:p>
        </p:txBody>
      </p:sp>
      <p:sp>
        <p:nvSpPr>
          <p:cNvPr id="243718" name="Rectangle 6"/>
          <p:cNvSpPr>
            <a:spLocks noChangeArrowheads="1"/>
          </p:cNvSpPr>
          <p:nvPr/>
        </p:nvSpPr>
        <p:spPr bwMode="auto">
          <a:xfrm>
            <a:off x="6734175" y="2965450"/>
            <a:ext cx="20193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zh-CN" altLang="en-US"/>
              <a:t>负半周期：</a:t>
            </a:r>
            <a:br>
              <a:rPr kumimoji="1" lang="zh-CN" altLang="en-US"/>
            </a:br>
            <a:r>
              <a:rPr kumimoji="1" lang="en-US" altLang="zh-CN"/>
              <a:t>T</a:t>
            </a:r>
            <a:r>
              <a:rPr kumimoji="1" lang="en-US" altLang="zh-CN" baseline="-25000"/>
              <a:t>2</a:t>
            </a:r>
            <a:r>
              <a:rPr kumimoji="1" lang="zh-CN" altLang="en-US"/>
              <a:t>导通</a:t>
            </a:r>
            <a:r>
              <a:rPr kumimoji="1" lang="en-US" altLang="zh-CN"/>
              <a:t>T</a:t>
            </a:r>
            <a:r>
              <a:rPr kumimoji="1" lang="en-US" altLang="zh-CN" baseline="-25000"/>
              <a:t>1</a:t>
            </a:r>
            <a:r>
              <a:rPr kumimoji="1" lang="zh-CN" altLang="en-US"/>
              <a:t>截止</a:t>
            </a:r>
          </a:p>
        </p:txBody>
      </p:sp>
      <p:sp>
        <p:nvSpPr>
          <p:cNvPr id="243719" name="Text Box 7"/>
          <p:cNvSpPr txBox="1">
            <a:spLocks noChangeArrowheads="1"/>
          </p:cNvSpPr>
          <p:nvPr/>
        </p:nvSpPr>
        <p:spPr bwMode="auto">
          <a:xfrm>
            <a:off x="457200" y="3595688"/>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乙类放大电路</a:t>
            </a:r>
          </a:p>
        </p:txBody>
      </p:sp>
      <p:sp>
        <p:nvSpPr>
          <p:cNvPr id="243720" name="Text Box 8"/>
          <p:cNvSpPr txBox="1">
            <a:spLocks noChangeArrowheads="1"/>
          </p:cNvSpPr>
          <p:nvPr/>
        </p:nvSpPr>
        <p:spPr bwMode="auto">
          <a:xfrm>
            <a:off x="501650" y="4770438"/>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电源输出功率</a:t>
            </a:r>
          </a:p>
        </p:txBody>
      </p:sp>
      <p:sp>
        <p:nvSpPr>
          <p:cNvPr id="243721" name="Text Box 9"/>
          <p:cNvSpPr txBox="1">
            <a:spLocks noChangeArrowheads="1"/>
          </p:cNvSpPr>
          <p:nvPr/>
        </p:nvSpPr>
        <p:spPr bwMode="auto">
          <a:xfrm>
            <a:off x="4357688" y="3856038"/>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最大输出功率</a:t>
            </a:r>
          </a:p>
        </p:txBody>
      </p:sp>
      <p:sp>
        <p:nvSpPr>
          <p:cNvPr id="243722" name="Text Box 10"/>
          <p:cNvSpPr txBox="1">
            <a:spLocks noChangeArrowheads="1"/>
          </p:cNvSpPr>
          <p:nvPr/>
        </p:nvSpPr>
        <p:spPr bwMode="auto">
          <a:xfrm>
            <a:off x="4511675" y="5016500"/>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最大效率</a:t>
            </a:r>
          </a:p>
        </p:txBody>
      </p:sp>
      <p:sp>
        <p:nvSpPr>
          <p:cNvPr id="243767" name="Text Box 55"/>
          <p:cNvSpPr txBox="1">
            <a:spLocks noChangeArrowheads="1"/>
          </p:cNvSpPr>
          <p:nvPr/>
        </p:nvSpPr>
        <p:spPr bwMode="auto">
          <a:xfrm>
            <a:off x="5364163" y="3394075"/>
            <a:ext cx="658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N</a:t>
            </a:r>
            <a:r>
              <a:rPr kumimoji="1" lang="en-US" altLang="zh-CN">
                <a:ea typeface="宋体" charset="-122"/>
              </a:rPr>
              <a:t>:1</a:t>
            </a:r>
          </a:p>
        </p:txBody>
      </p:sp>
      <p:sp>
        <p:nvSpPr>
          <p:cNvPr id="243768" name="Text Box 56"/>
          <p:cNvSpPr txBox="1">
            <a:spLocks noChangeArrowheads="1"/>
          </p:cNvSpPr>
          <p:nvPr/>
        </p:nvSpPr>
        <p:spPr bwMode="auto">
          <a:xfrm>
            <a:off x="1279525" y="4052888"/>
            <a:ext cx="1533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R′</a:t>
            </a:r>
            <a:r>
              <a:rPr kumimoji="1" lang="en-US" altLang="zh-CN" baseline="-25000">
                <a:ea typeface="宋体" charset="-122"/>
              </a:rPr>
              <a:t>L</a:t>
            </a:r>
            <a:r>
              <a:rPr kumimoji="1" lang="en-US" altLang="zh-CN" i="1">
                <a:ea typeface="宋体" charset="-122"/>
              </a:rPr>
              <a:t>=N </a:t>
            </a:r>
            <a:r>
              <a:rPr kumimoji="1" lang="en-US" altLang="zh-CN" baseline="30000">
                <a:ea typeface="宋体" charset="-122"/>
              </a:rPr>
              <a:t>2</a:t>
            </a:r>
            <a:r>
              <a:rPr kumimoji="1" lang="en-US" altLang="zh-CN" i="1">
                <a:ea typeface="宋体" charset="-122"/>
              </a:rPr>
              <a:t>R</a:t>
            </a:r>
            <a:r>
              <a:rPr kumimoji="1" lang="en-US" altLang="zh-CN" baseline="-25000">
                <a:ea typeface="宋体" charset="-122"/>
              </a:rPr>
              <a:t>L</a:t>
            </a:r>
            <a:endParaRPr kumimoji="1" lang="en-US" altLang="zh-CN">
              <a:ea typeface="宋体" charset="-122"/>
            </a:endParaRPr>
          </a:p>
        </p:txBody>
      </p:sp>
      <p:graphicFrame>
        <p:nvGraphicFramePr>
          <p:cNvPr id="243769" name="Object 2"/>
          <p:cNvGraphicFramePr>
            <a:graphicFrameLocks noChangeAspect="1"/>
          </p:cNvGraphicFramePr>
          <p:nvPr/>
        </p:nvGraphicFramePr>
        <p:xfrm>
          <a:off x="2495550" y="4554538"/>
          <a:ext cx="1571625" cy="912812"/>
        </p:xfrm>
        <a:graphic>
          <a:graphicData uri="http://schemas.openxmlformats.org/presentationml/2006/ole">
            <mc:AlternateContent xmlns:mc="http://schemas.openxmlformats.org/markup-compatibility/2006">
              <mc:Choice xmlns:v="urn:schemas-microsoft-com:vml" Requires="v">
                <p:oleObj spid="_x0000_s91303" name="Equation" r:id="rId3" imgW="787320" imgH="457200" progId="Equation.DSMT4">
                  <p:embed/>
                </p:oleObj>
              </mc:Choice>
              <mc:Fallback>
                <p:oleObj name="Equation" r:id="rId3" imgW="78732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4554538"/>
                        <a:ext cx="1571625" cy="912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3770" name="Object 3"/>
          <p:cNvGraphicFramePr>
            <a:graphicFrameLocks noChangeAspect="1"/>
          </p:cNvGraphicFramePr>
          <p:nvPr/>
        </p:nvGraphicFramePr>
        <p:xfrm>
          <a:off x="6429375" y="3976688"/>
          <a:ext cx="1752600" cy="914400"/>
        </p:xfrm>
        <a:graphic>
          <a:graphicData uri="http://schemas.openxmlformats.org/presentationml/2006/ole">
            <mc:AlternateContent xmlns:mc="http://schemas.openxmlformats.org/markup-compatibility/2006">
              <mc:Choice xmlns:v="urn:schemas-microsoft-com:vml" Requires="v">
                <p:oleObj spid="_x0000_s91304" name="Equation" r:id="rId5" imgW="876240" imgH="457200" progId="Equation.DSMT4">
                  <p:embed/>
                </p:oleObj>
              </mc:Choice>
              <mc:Fallback>
                <p:oleObj name="Equation" r:id="rId5" imgW="87624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375" y="3976688"/>
                        <a:ext cx="1752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3771" name="Object 4"/>
          <p:cNvGraphicFramePr>
            <a:graphicFrameLocks noChangeAspect="1"/>
          </p:cNvGraphicFramePr>
          <p:nvPr/>
        </p:nvGraphicFramePr>
        <p:xfrm>
          <a:off x="6437313" y="4860925"/>
          <a:ext cx="2225675" cy="788988"/>
        </p:xfrm>
        <a:graphic>
          <a:graphicData uri="http://schemas.openxmlformats.org/presentationml/2006/ole">
            <mc:AlternateContent xmlns:mc="http://schemas.openxmlformats.org/markup-compatibility/2006">
              <mc:Choice xmlns:v="urn:schemas-microsoft-com:vml" Requires="v">
                <p:oleObj spid="_x0000_s91305" name="Equation" r:id="rId7" imgW="1104840" imgH="393480" progId="Equation.DSMT4">
                  <p:embed/>
                </p:oleObj>
              </mc:Choice>
              <mc:Fallback>
                <p:oleObj name="Equation" r:id="rId7" imgW="110484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7313" y="4860925"/>
                        <a:ext cx="2225675"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3772" name="Text Box 60"/>
          <p:cNvSpPr txBox="1">
            <a:spLocks noChangeArrowheads="1"/>
          </p:cNvSpPr>
          <p:nvPr/>
        </p:nvSpPr>
        <p:spPr bwMode="auto">
          <a:xfrm>
            <a:off x="457200" y="5741988"/>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选择功率管：</a:t>
            </a:r>
          </a:p>
        </p:txBody>
      </p:sp>
      <p:sp>
        <p:nvSpPr>
          <p:cNvPr id="243773" name="Text Box 61"/>
          <p:cNvSpPr txBox="1">
            <a:spLocks noChangeArrowheads="1"/>
          </p:cNvSpPr>
          <p:nvPr/>
        </p:nvSpPr>
        <p:spPr bwMode="auto">
          <a:xfrm>
            <a:off x="2289175" y="5741988"/>
            <a:ext cx="2351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(BR)CEO</a:t>
            </a:r>
            <a:r>
              <a:rPr kumimoji="1" lang="en-US" altLang="zh-CN">
                <a:ea typeface="宋体" charset="-122"/>
              </a:rPr>
              <a:t>&gt;2.2</a:t>
            </a:r>
            <a:r>
              <a:rPr kumimoji="1" lang="en-US" altLang="zh-CN" i="1">
                <a:ea typeface="宋体" charset="-122"/>
              </a:rPr>
              <a:t>U</a:t>
            </a:r>
            <a:r>
              <a:rPr kumimoji="1" lang="en-US" altLang="zh-CN" baseline="-25000">
                <a:ea typeface="宋体" charset="-122"/>
              </a:rPr>
              <a:t>CC</a:t>
            </a:r>
            <a:endParaRPr kumimoji="1" lang="en-US" altLang="zh-CN">
              <a:ea typeface="宋体" charset="-122"/>
            </a:endParaRPr>
          </a:p>
        </p:txBody>
      </p:sp>
      <p:sp>
        <p:nvSpPr>
          <p:cNvPr id="243774" name="Text Box 62"/>
          <p:cNvSpPr txBox="1">
            <a:spLocks noChangeArrowheads="1"/>
          </p:cNvSpPr>
          <p:nvPr/>
        </p:nvSpPr>
        <p:spPr bwMode="auto">
          <a:xfrm>
            <a:off x="4811713" y="5741988"/>
            <a:ext cx="1874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P</a:t>
            </a:r>
            <a:r>
              <a:rPr kumimoji="1" lang="en-US" altLang="zh-CN" baseline="-25000">
                <a:ea typeface="宋体" charset="-122"/>
              </a:rPr>
              <a:t>CM</a:t>
            </a:r>
            <a:r>
              <a:rPr kumimoji="1" lang="en-US" altLang="zh-CN">
                <a:ea typeface="宋体" charset="-122"/>
              </a:rPr>
              <a:t>&gt; 0.2</a:t>
            </a:r>
            <a:r>
              <a:rPr kumimoji="1" lang="en-US" altLang="zh-CN" i="1">
                <a:ea typeface="宋体" charset="-122"/>
              </a:rPr>
              <a:t>P</a:t>
            </a:r>
            <a:r>
              <a:rPr kumimoji="1" lang="en-US" altLang="zh-CN" baseline="-25000">
                <a:ea typeface="宋体" charset="-122"/>
              </a:rPr>
              <a:t>OM</a:t>
            </a:r>
            <a:endParaRPr kumimoji="1" lang="en-US" altLang="zh-CN" i="1">
              <a:ea typeface="宋体" charset="-122"/>
            </a:endParaRPr>
          </a:p>
        </p:txBody>
      </p:sp>
      <p:grpSp>
        <p:nvGrpSpPr>
          <p:cNvPr id="2" name="Group 95"/>
          <p:cNvGrpSpPr>
            <a:grpSpLocks/>
          </p:cNvGrpSpPr>
          <p:nvPr/>
        </p:nvGrpSpPr>
        <p:grpSpPr bwMode="auto">
          <a:xfrm>
            <a:off x="1127125" y="1874838"/>
            <a:ext cx="5257800" cy="1828800"/>
            <a:chOff x="250" y="1008"/>
            <a:chExt cx="3312" cy="1152"/>
          </a:xfrm>
        </p:grpSpPr>
        <p:grpSp>
          <p:nvGrpSpPr>
            <p:cNvPr id="62484" name="Group 94"/>
            <p:cNvGrpSpPr>
              <a:grpSpLocks/>
            </p:cNvGrpSpPr>
            <p:nvPr/>
          </p:nvGrpSpPr>
          <p:grpSpPr bwMode="auto">
            <a:xfrm>
              <a:off x="250" y="1008"/>
              <a:ext cx="3312" cy="1152"/>
              <a:chOff x="250" y="1008"/>
              <a:chExt cx="3312" cy="1152"/>
            </a:xfrm>
          </p:grpSpPr>
          <p:grpSp>
            <p:nvGrpSpPr>
              <p:cNvPr id="62516" name="Group 13"/>
              <p:cNvGrpSpPr>
                <a:grpSpLocks/>
              </p:cNvGrpSpPr>
              <p:nvPr/>
            </p:nvGrpSpPr>
            <p:grpSpPr bwMode="auto">
              <a:xfrm>
                <a:off x="1402" y="1008"/>
                <a:ext cx="348" cy="1152"/>
                <a:chOff x="4224" y="2400"/>
                <a:chExt cx="348" cy="1152"/>
              </a:xfrm>
            </p:grpSpPr>
            <p:grpSp>
              <p:nvGrpSpPr>
                <p:cNvPr id="62540" name="Group 14"/>
                <p:cNvGrpSpPr>
                  <a:grpSpLocks/>
                </p:cNvGrpSpPr>
                <p:nvPr/>
              </p:nvGrpSpPr>
              <p:grpSpPr bwMode="auto">
                <a:xfrm flipV="1">
                  <a:off x="4236" y="3216"/>
                  <a:ext cx="336" cy="336"/>
                  <a:chOff x="3648" y="2688"/>
                  <a:chExt cx="336" cy="336"/>
                </a:xfrm>
              </p:grpSpPr>
              <p:sp>
                <p:nvSpPr>
                  <p:cNvPr id="62547" name="Line 15"/>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48" name="Line 16"/>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49" name="Line 17"/>
                  <p:cNvSpPr>
                    <a:spLocks noChangeShapeType="1"/>
                  </p:cNvSpPr>
                  <p:nvPr/>
                </p:nvSpPr>
                <p:spPr bwMode="auto">
                  <a:xfrm>
                    <a:off x="3840" y="2880"/>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0" name="Line 18"/>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2541" name="Group 19"/>
                <p:cNvGrpSpPr>
                  <a:grpSpLocks/>
                </p:cNvGrpSpPr>
                <p:nvPr/>
              </p:nvGrpSpPr>
              <p:grpSpPr bwMode="auto">
                <a:xfrm>
                  <a:off x="4224" y="2400"/>
                  <a:ext cx="336" cy="336"/>
                  <a:chOff x="3648" y="2688"/>
                  <a:chExt cx="336" cy="336"/>
                </a:xfrm>
              </p:grpSpPr>
              <p:sp>
                <p:nvSpPr>
                  <p:cNvPr id="62543" name="Line 20"/>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44" name="Line 21"/>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45" name="Line 22"/>
                  <p:cNvSpPr>
                    <a:spLocks noChangeShapeType="1"/>
                  </p:cNvSpPr>
                  <p:nvPr/>
                </p:nvSpPr>
                <p:spPr bwMode="auto">
                  <a:xfrm>
                    <a:off x="3840" y="2880"/>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46" name="Line 23"/>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542" name="Line 24"/>
                <p:cNvSpPr>
                  <a:spLocks noChangeShapeType="1"/>
                </p:cNvSpPr>
                <p:nvPr/>
              </p:nvSpPr>
              <p:spPr bwMode="auto">
                <a:xfrm>
                  <a:off x="4560" y="2736"/>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517" name="Freeform 28"/>
              <p:cNvSpPr>
                <a:spLocks/>
              </p:cNvSpPr>
              <p:nvPr/>
            </p:nvSpPr>
            <p:spPr bwMode="auto">
              <a:xfrm>
                <a:off x="1738" y="1534"/>
                <a:ext cx="144" cy="192"/>
              </a:xfrm>
              <a:custGeom>
                <a:avLst/>
                <a:gdLst>
                  <a:gd name="T0" fmla="*/ 0 w 144"/>
                  <a:gd name="T1" fmla="*/ 0 h 192"/>
                  <a:gd name="T2" fmla="*/ 144 w 144"/>
                  <a:gd name="T3" fmla="*/ 0 h 192"/>
                  <a:gd name="T4" fmla="*/ 144 w 144"/>
                  <a:gd name="T5" fmla="*/ 192 h 192"/>
                  <a:gd name="T6" fmla="*/ 0 60000 65536"/>
                  <a:gd name="T7" fmla="*/ 0 60000 65536"/>
                  <a:gd name="T8" fmla="*/ 0 60000 65536"/>
                  <a:gd name="T9" fmla="*/ 0 w 144"/>
                  <a:gd name="T10" fmla="*/ 0 h 192"/>
                  <a:gd name="T11" fmla="*/ 144 w 144"/>
                  <a:gd name="T12" fmla="*/ 192 h 192"/>
                </a:gdLst>
                <a:ahLst/>
                <a:cxnLst>
                  <a:cxn ang="T6">
                    <a:pos x="T0" y="T1"/>
                  </a:cxn>
                  <a:cxn ang="T7">
                    <a:pos x="T2" y="T3"/>
                  </a:cxn>
                  <a:cxn ang="T8">
                    <a:pos x="T4" y="T5"/>
                  </a:cxn>
                </a:cxnLst>
                <a:rect l="T9" t="T10" r="T11" b="T12"/>
                <a:pathLst>
                  <a:path w="144" h="192">
                    <a:moveTo>
                      <a:pt x="0" y="0"/>
                    </a:moveTo>
                    <a:lnTo>
                      <a:pt x="144" y="0"/>
                    </a:lnTo>
                    <a:lnTo>
                      <a:pt x="144"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2518" name="Line 29"/>
              <p:cNvSpPr>
                <a:spLocks noChangeShapeType="1"/>
              </p:cNvSpPr>
              <p:nvPr/>
            </p:nvSpPr>
            <p:spPr bwMode="auto">
              <a:xfrm>
                <a:off x="1776" y="1726"/>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19" name="Freeform 30"/>
              <p:cNvSpPr>
                <a:spLocks/>
              </p:cNvSpPr>
              <p:nvPr/>
            </p:nvSpPr>
            <p:spPr bwMode="auto">
              <a:xfrm>
                <a:off x="1738" y="1008"/>
                <a:ext cx="1152" cy="288"/>
              </a:xfrm>
              <a:custGeom>
                <a:avLst/>
                <a:gdLst>
                  <a:gd name="T0" fmla="*/ 0 w 1152"/>
                  <a:gd name="T1" fmla="*/ 0 h 288"/>
                  <a:gd name="T2" fmla="*/ 1152 w 1152"/>
                  <a:gd name="T3" fmla="*/ 0 h 288"/>
                  <a:gd name="T4" fmla="*/ 1152 w 1152"/>
                  <a:gd name="T5" fmla="*/ 288 h 288"/>
                  <a:gd name="T6" fmla="*/ 0 60000 65536"/>
                  <a:gd name="T7" fmla="*/ 0 60000 65536"/>
                  <a:gd name="T8" fmla="*/ 0 60000 65536"/>
                  <a:gd name="T9" fmla="*/ 0 w 1152"/>
                  <a:gd name="T10" fmla="*/ 0 h 288"/>
                  <a:gd name="T11" fmla="*/ 1152 w 1152"/>
                  <a:gd name="T12" fmla="*/ 288 h 288"/>
                </a:gdLst>
                <a:ahLst/>
                <a:cxnLst>
                  <a:cxn ang="T6">
                    <a:pos x="T0" y="T1"/>
                  </a:cxn>
                  <a:cxn ang="T7">
                    <a:pos x="T2" y="T3"/>
                  </a:cxn>
                  <a:cxn ang="T8">
                    <a:pos x="T4" y="T5"/>
                  </a:cxn>
                </a:cxnLst>
                <a:rect l="T9" t="T10" r="T11" b="T12"/>
                <a:pathLst>
                  <a:path w="1152" h="288">
                    <a:moveTo>
                      <a:pt x="0" y="0"/>
                    </a:moveTo>
                    <a:lnTo>
                      <a:pt x="1152" y="0"/>
                    </a:lnTo>
                    <a:lnTo>
                      <a:pt x="1152"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2520" name="Freeform 31"/>
              <p:cNvSpPr>
                <a:spLocks/>
              </p:cNvSpPr>
              <p:nvPr/>
            </p:nvSpPr>
            <p:spPr bwMode="auto">
              <a:xfrm flipV="1">
                <a:off x="1748" y="1824"/>
                <a:ext cx="1152" cy="318"/>
              </a:xfrm>
              <a:custGeom>
                <a:avLst/>
                <a:gdLst>
                  <a:gd name="T0" fmla="*/ 0 w 1152"/>
                  <a:gd name="T1" fmla="*/ 0 h 288"/>
                  <a:gd name="T2" fmla="*/ 1152 w 1152"/>
                  <a:gd name="T3" fmla="*/ 0 h 288"/>
                  <a:gd name="T4" fmla="*/ 1152 w 1152"/>
                  <a:gd name="T5" fmla="*/ 351 h 288"/>
                  <a:gd name="T6" fmla="*/ 0 60000 65536"/>
                  <a:gd name="T7" fmla="*/ 0 60000 65536"/>
                  <a:gd name="T8" fmla="*/ 0 60000 65536"/>
                  <a:gd name="T9" fmla="*/ 0 w 1152"/>
                  <a:gd name="T10" fmla="*/ 0 h 288"/>
                  <a:gd name="T11" fmla="*/ 1152 w 1152"/>
                  <a:gd name="T12" fmla="*/ 288 h 288"/>
                </a:gdLst>
                <a:ahLst/>
                <a:cxnLst>
                  <a:cxn ang="T6">
                    <a:pos x="T0" y="T1"/>
                  </a:cxn>
                  <a:cxn ang="T7">
                    <a:pos x="T2" y="T3"/>
                  </a:cxn>
                  <a:cxn ang="T8">
                    <a:pos x="T4" y="T5"/>
                  </a:cxn>
                </a:cxnLst>
                <a:rect l="T9" t="T10" r="T11" b="T12"/>
                <a:pathLst>
                  <a:path w="1152" h="288">
                    <a:moveTo>
                      <a:pt x="0" y="0"/>
                    </a:moveTo>
                    <a:lnTo>
                      <a:pt x="1152" y="0"/>
                    </a:lnTo>
                    <a:lnTo>
                      <a:pt x="1152"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2521" name="Freeform 35"/>
              <p:cNvSpPr>
                <a:spLocks/>
              </p:cNvSpPr>
              <p:nvPr/>
            </p:nvSpPr>
            <p:spPr bwMode="auto">
              <a:xfrm>
                <a:off x="788" y="1170"/>
                <a:ext cx="624" cy="96"/>
              </a:xfrm>
              <a:custGeom>
                <a:avLst/>
                <a:gdLst>
                  <a:gd name="T0" fmla="*/ 0 w 624"/>
                  <a:gd name="T1" fmla="*/ 96 h 96"/>
                  <a:gd name="T2" fmla="*/ 0 w 624"/>
                  <a:gd name="T3" fmla="*/ 0 h 96"/>
                  <a:gd name="T4" fmla="*/ 624 w 624"/>
                  <a:gd name="T5" fmla="*/ 0 h 96"/>
                  <a:gd name="T6" fmla="*/ 0 60000 65536"/>
                  <a:gd name="T7" fmla="*/ 0 60000 65536"/>
                  <a:gd name="T8" fmla="*/ 0 60000 65536"/>
                  <a:gd name="T9" fmla="*/ 0 w 624"/>
                  <a:gd name="T10" fmla="*/ 0 h 96"/>
                  <a:gd name="T11" fmla="*/ 624 w 624"/>
                  <a:gd name="T12" fmla="*/ 96 h 96"/>
                </a:gdLst>
                <a:ahLst/>
                <a:cxnLst>
                  <a:cxn ang="T6">
                    <a:pos x="T0" y="T1"/>
                  </a:cxn>
                  <a:cxn ang="T7">
                    <a:pos x="T2" y="T3"/>
                  </a:cxn>
                  <a:cxn ang="T8">
                    <a:pos x="T4" y="T5"/>
                  </a:cxn>
                </a:cxnLst>
                <a:rect l="T9" t="T10" r="T11" b="T12"/>
                <a:pathLst>
                  <a:path w="624" h="96">
                    <a:moveTo>
                      <a:pt x="0" y="96"/>
                    </a:moveTo>
                    <a:lnTo>
                      <a:pt x="0" y="0"/>
                    </a:lnTo>
                    <a:lnTo>
                      <a:pt x="624"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2522" name="Freeform 36"/>
              <p:cNvSpPr>
                <a:spLocks/>
              </p:cNvSpPr>
              <p:nvPr/>
            </p:nvSpPr>
            <p:spPr bwMode="auto">
              <a:xfrm>
                <a:off x="778" y="1824"/>
                <a:ext cx="672" cy="172"/>
              </a:xfrm>
              <a:custGeom>
                <a:avLst/>
                <a:gdLst>
                  <a:gd name="T0" fmla="*/ 0 w 672"/>
                  <a:gd name="T1" fmla="*/ 0 h 240"/>
                  <a:gd name="T2" fmla="*/ 0 w 672"/>
                  <a:gd name="T3" fmla="*/ 123 h 240"/>
                  <a:gd name="T4" fmla="*/ 672 w 672"/>
                  <a:gd name="T5" fmla="*/ 123 h 240"/>
                  <a:gd name="T6" fmla="*/ 0 60000 65536"/>
                  <a:gd name="T7" fmla="*/ 0 60000 65536"/>
                  <a:gd name="T8" fmla="*/ 0 60000 65536"/>
                  <a:gd name="T9" fmla="*/ 0 w 672"/>
                  <a:gd name="T10" fmla="*/ 0 h 240"/>
                  <a:gd name="T11" fmla="*/ 672 w 672"/>
                  <a:gd name="T12" fmla="*/ 240 h 240"/>
                </a:gdLst>
                <a:ahLst/>
                <a:cxnLst>
                  <a:cxn ang="T6">
                    <a:pos x="T0" y="T1"/>
                  </a:cxn>
                  <a:cxn ang="T7">
                    <a:pos x="T2" y="T3"/>
                  </a:cxn>
                  <a:cxn ang="T8">
                    <a:pos x="T4" y="T5"/>
                  </a:cxn>
                </a:cxnLst>
                <a:rect l="T9" t="T10" r="T11" b="T12"/>
                <a:pathLst>
                  <a:path w="672" h="240">
                    <a:moveTo>
                      <a:pt x="0" y="0"/>
                    </a:moveTo>
                    <a:lnTo>
                      <a:pt x="0" y="240"/>
                    </a:lnTo>
                    <a:lnTo>
                      <a:pt x="672" y="24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2523" name="Oval 37"/>
              <p:cNvSpPr>
                <a:spLocks noChangeArrowheads="1"/>
              </p:cNvSpPr>
              <p:nvPr/>
            </p:nvSpPr>
            <p:spPr bwMode="auto">
              <a:xfrm>
                <a:off x="2526" y="1546"/>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2524" name="Line 38"/>
              <p:cNvSpPr>
                <a:spLocks noChangeShapeType="1"/>
              </p:cNvSpPr>
              <p:nvPr/>
            </p:nvSpPr>
            <p:spPr bwMode="auto">
              <a:xfrm>
                <a:off x="778" y="1534"/>
                <a:ext cx="9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5" name="Oval 39"/>
              <p:cNvSpPr>
                <a:spLocks noChangeArrowheads="1"/>
              </p:cNvSpPr>
              <p:nvPr/>
            </p:nvSpPr>
            <p:spPr bwMode="auto">
              <a:xfrm>
                <a:off x="1710" y="151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62526" name="Line 41"/>
              <p:cNvSpPr>
                <a:spLocks noChangeShapeType="1"/>
              </p:cNvSpPr>
              <p:nvPr/>
            </p:nvSpPr>
            <p:spPr bwMode="auto">
              <a:xfrm>
                <a:off x="3014" y="1200"/>
                <a:ext cx="0" cy="76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7" name="Line 42"/>
              <p:cNvSpPr>
                <a:spLocks noChangeShapeType="1"/>
              </p:cNvSpPr>
              <p:nvPr/>
            </p:nvSpPr>
            <p:spPr bwMode="auto">
              <a:xfrm>
                <a:off x="672" y="1206"/>
                <a:ext cx="0" cy="76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8" name="Freeform 43"/>
              <p:cNvSpPr>
                <a:spLocks/>
              </p:cNvSpPr>
              <p:nvPr/>
            </p:nvSpPr>
            <p:spPr bwMode="auto">
              <a:xfrm>
                <a:off x="3130" y="1200"/>
                <a:ext cx="384" cy="240"/>
              </a:xfrm>
              <a:custGeom>
                <a:avLst/>
                <a:gdLst>
                  <a:gd name="T0" fmla="*/ 0 w 384"/>
                  <a:gd name="T1" fmla="*/ 240 h 240"/>
                  <a:gd name="T2" fmla="*/ 0 w 384"/>
                  <a:gd name="T3" fmla="*/ 0 h 240"/>
                  <a:gd name="T4" fmla="*/ 384 w 384"/>
                  <a:gd name="T5" fmla="*/ 0 h 240"/>
                  <a:gd name="T6" fmla="*/ 384 w 384"/>
                  <a:gd name="T7" fmla="*/ 240 h 240"/>
                  <a:gd name="T8" fmla="*/ 0 60000 65536"/>
                  <a:gd name="T9" fmla="*/ 0 60000 65536"/>
                  <a:gd name="T10" fmla="*/ 0 60000 65536"/>
                  <a:gd name="T11" fmla="*/ 0 60000 65536"/>
                  <a:gd name="T12" fmla="*/ 0 w 384"/>
                  <a:gd name="T13" fmla="*/ 0 h 240"/>
                  <a:gd name="T14" fmla="*/ 384 w 384"/>
                  <a:gd name="T15" fmla="*/ 240 h 240"/>
                </a:gdLst>
                <a:ahLst/>
                <a:cxnLst>
                  <a:cxn ang="T8">
                    <a:pos x="T0" y="T1"/>
                  </a:cxn>
                  <a:cxn ang="T9">
                    <a:pos x="T2" y="T3"/>
                  </a:cxn>
                  <a:cxn ang="T10">
                    <a:pos x="T4" y="T5"/>
                  </a:cxn>
                  <a:cxn ang="T11">
                    <a:pos x="T6" y="T7"/>
                  </a:cxn>
                </a:cxnLst>
                <a:rect l="T12" t="T13" r="T14" b="T15"/>
                <a:pathLst>
                  <a:path w="384" h="240">
                    <a:moveTo>
                      <a:pt x="0" y="240"/>
                    </a:moveTo>
                    <a:lnTo>
                      <a:pt x="0" y="0"/>
                    </a:lnTo>
                    <a:lnTo>
                      <a:pt x="384" y="0"/>
                    </a:lnTo>
                    <a:lnTo>
                      <a:pt x="384" y="24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2529" name="Rectangle 44"/>
              <p:cNvSpPr>
                <a:spLocks noChangeArrowheads="1"/>
              </p:cNvSpPr>
              <p:nvPr/>
            </p:nvSpPr>
            <p:spPr bwMode="auto">
              <a:xfrm rot="-5400000">
                <a:off x="3394" y="151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2530" name="Freeform 45"/>
              <p:cNvSpPr>
                <a:spLocks/>
              </p:cNvSpPr>
              <p:nvPr/>
            </p:nvSpPr>
            <p:spPr bwMode="auto">
              <a:xfrm flipV="1">
                <a:off x="3130" y="1688"/>
                <a:ext cx="384" cy="240"/>
              </a:xfrm>
              <a:custGeom>
                <a:avLst/>
                <a:gdLst>
                  <a:gd name="T0" fmla="*/ 0 w 384"/>
                  <a:gd name="T1" fmla="*/ 240 h 240"/>
                  <a:gd name="T2" fmla="*/ 0 w 384"/>
                  <a:gd name="T3" fmla="*/ 0 h 240"/>
                  <a:gd name="T4" fmla="*/ 384 w 384"/>
                  <a:gd name="T5" fmla="*/ 0 h 240"/>
                  <a:gd name="T6" fmla="*/ 384 w 384"/>
                  <a:gd name="T7" fmla="*/ 240 h 240"/>
                  <a:gd name="T8" fmla="*/ 0 60000 65536"/>
                  <a:gd name="T9" fmla="*/ 0 60000 65536"/>
                  <a:gd name="T10" fmla="*/ 0 60000 65536"/>
                  <a:gd name="T11" fmla="*/ 0 60000 65536"/>
                  <a:gd name="T12" fmla="*/ 0 w 384"/>
                  <a:gd name="T13" fmla="*/ 0 h 240"/>
                  <a:gd name="T14" fmla="*/ 384 w 384"/>
                  <a:gd name="T15" fmla="*/ 240 h 240"/>
                </a:gdLst>
                <a:ahLst/>
                <a:cxnLst>
                  <a:cxn ang="T8">
                    <a:pos x="T0" y="T1"/>
                  </a:cxn>
                  <a:cxn ang="T9">
                    <a:pos x="T2" y="T3"/>
                  </a:cxn>
                  <a:cxn ang="T10">
                    <a:pos x="T4" y="T5"/>
                  </a:cxn>
                  <a:cxn ang="T11">
                    <a:pos x="T6" y="T7"/>
                  </a:cxn>
                </a:cxnLst>
                <a:rect l="T12" t="T13" r="T14" b="T15"/>
                <a:pathLst>
                  <a:path w="384" h="240">
                    <a:moveTo>
                      <a:pt x="0" y="240"/>
                    </a:moveTo>
                    <a:lnTo>
                      <a:pt x="0" y="0"/>
                    </a:lnTo>
                    <a:lnTo>
                      <a:pt x="384" y="0"/>
                    </a:lnTo>
                    <a:lnTo>
                      <a:pt x="384" y="24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2531" name="Text Box 46"/>
              <p:cNvSpPr txBox="1">
                <a:spLocks noChangeArrowheads="1"/>
              </p:cNvSpPr>
              <p:nvPr/>
            </p:nvSpPr>
            <p:spPr bwMode="auto">
              <a:xfrm>
                <a:off x="2266" y="1231"/>
                <a:ext cx="4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a:t>
                </a:r>
                <a:r>
                  <a:rPr kumimoji="1" lang="en-US" altLang="zh-CN" sz="2000" i="1">
                    <a:ea typeface="宋体" charset="-122"/>
                  </a:rPr>
                  <a:t>U</a:t>
                </a:r>
                <a:r>
                  <a:rPr kumimoji="1" lang="en-US" altLang="zh-CN" sz="2000" baseline="-25000">
                    <a:ea typeface="宋体" charset="-122"/>
                  </a:rPr>
                  <a:t>CC</a:t>
                </a:r>
                <a:endParaRPr kumimoji="1" lang="en-US" altLang="zh-CN" sz="2000">
                  <a:ea typeface="宋体" charset="-122"/>
                </a:endParaRPr>
              </a:p>
            </p:txBody>
          </p:sp>
          <p:sp>
            <p:nvSpPr>
              <p:cNvPr id="62532" name="Text Box 47"/>
              <p:cNvSpPr txBox="1">
                <a:spLocks noChangeArrowheads="1"/>
              </p:cNvSpPr>
              <p:nvPr/>
            </p:nvSpPr>
            <p:spPr bwMode="auto">
              <a:xfrm>
                <a:off x="1680" y="1065"/>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T</a:t>
                </a:r>
                <a:r>
                  <a:rPr kumimoji="1" lang="en-US" altLang="zh-CN" sz="2000" baseline="-25000">
                    <a:ea typeface="宋体" charset="-122"/>
                  </a:rPr>
                  <a:t>1</a:t>
                </a:r>
                <a:endParaRPr kumimoji="1" lang="en-US" altLang="zh-CN" sz="2000">
                  <a:ea typeface="宋体" charset="-122"/>
                </a:endParaRPr>
              </a:p>
            </p:txBody>
          </p:sp>
          <p:sp>
            <p:nvSpPr>
              <p:cNvPr id="62533" name="Text Box 48"/>
              <p:cNvSpPr txBox="1">
                <a:spLocks noChangeArrowheads="1"/>
              </p:cNvSpPr>
              <p:nvPr/>
            </p:nvSpPr>
            <p:spPr bwMode="auto">
              <a:xfrm>
                <a:off x="1776" y="1833"/>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T</a:t>
                </a:r>
                <a:r>
                  <a:rPr kumimoji="1" lang="en-US" altLang="zh-CN" sz="2000" baseline="-25000">
                    <a:ea typeface="宋体" charset="-122"/>
                  </a:rPr>
                  <a:t>2</a:t>
                </a:r>
                <a:endParaRPr kumimoji="1" lang="en-US" altLang="zh-CN" sz="2000">
                  <a:ea typeface="宋体" charset="-122"/>
                </a:endParaRPr>
              </a:p>
            </p:txBody>
          </p:sp>
          <p:sp>
            <p:nvSpPr>
              <p:cNvPr id="62534" name="Freeform 49"/>
              <p:cNvSpPr>
                <a:spLocks/>
              </p:cNvSpPr>
              <p:nvPr/>
            </p:nvSpPr>
            <p:spPr bwMode="auto">
              <a:xfrm>
                <a:off x="298" y="1248"/>
                <a:ext cx="240" cy="144"/>
              </a:xfrm>
              <a:custGeom>
                <a:avLst/>
                <a:gdLst>
                  <a:gd name="T0" fmla="*/ 240 w 240"/>
                  <a:gd name="T1" fmla="*/ 144 h 144"/>
                  <a:gd name="T2" fmla="*/ 240 w 240"/>
                  <a:gd name="T3" fmla="*/ 0 h 144"/>
                  <a:gd name="T4" fmla="*/ 0 w 240"/>
                  <a:gd name="T5" fmla="*/ 0 h 144"/>
                  <a:gd name="T6" fmla="*/ 0 60000 65536"/>
                  <a:gd name="T7" fmla="*/ 0 60000 65536"/>
                  <a:gd name="T8" fmla="*/ 0 60000 65536"/>
                  <a:gd name="T9" fmla="*/ 0 w 240"/>
                  <a:gd name="T10" fmla="*/ 0 h 144"/>
                  <a:gd name="T11" fmla="*/ 240 w 240"/>
                  <a:gd name="T12" fmla="*/ 144 h 144"/>
                </a:gdLst>
                <a:ahLst/>
                <a:cxnLst>
                  <a:cxn ang="T6">
                    <a:pos x="T0" y="T1"/>
                  </a:cxn>
                  <a:cxn ang="T7">
                    <a:pos x="T2" y="T3"/>
                  </a:cxn>
                  <a:cxn ang="T8">
                    <a:pos x="T4" y="T5"/>
                  </a:cxn>
                </a:cxnLst>
                <a:rect l="T9" t="T10" r="T11" b="T12"/>
                <a:pathLst>
                  <a:path w="240" h="144">
                    <a:moveTo>
                      <a:pt x="240" y="144"/>
                    </a:moveTo>
                    <a:lnTo>
                      <a:pt x="240"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2535" name="Freeform 50"/>
              <p:cNvSpPr>
                <a:spLocks/>
              </p:cNvSpPr>
              <p:nvPr/>
            </p:nvSpPr>
            <p:spPr bwMode="auto">
              <a:xfrm flipV="1">
                <a:off x="314" y="1660"/>
                <a:ext cx="240" cy="144"/>
              </a:xfrm>
              <a:custGeom>
                <a:avLst/>
                <a:gdLst>
                  <a:gd name="T0" fmla="*/ 240 w 240"/>
                  <a:gd name="T1" fmla="*/ 144 h 144"/>
                  <a:gd name="T2" fmla="*/ 240 w 240"/>
                  <a:gd name="T3" fmla="*/ 0 h 144"/>
                  <a:gd name="T4" fmla="*/ 0 w 240"/>
                  <a:gd name="T5" fmla="*/ 0 h 144"/>
                  <a:gd name="T6" fmla="*/ 0 60000 65536"/>
                  <a:gd name="T7" fmla="*/ 0 60000 65536"/>
                  <a:gd name="T8" fmla="*/ 0 60000 65536"/>
                  <a:gd name="T9" fmla="*/ 0 w 240"/>
                  <a:gd name="T10" fmla="*/ 0 h 144"/>
                  <a:gd name="T11" fmla="*/ 240 w 240"/>
                  <a:gd name="T12" fmla="*/ 144 h 144"/>
                </a:gdLst>
                <a:ahLst/>
                <a:cxnLst>
                  <a:cxn ang="T6">
                    <a:pos x="T0" y="T1"/>
                  </a:cxn>
                  <a:cxn ang="T7">
                    <a:pos x="T2" y="T3"/>
                  </a:cxn>
                  <a:cxn ang="T8">
                    <a:pos x="T4" y="T5"/>
                  </a:cxn>
                </a:cxnLst>
                <a:rect l="T9" t="T10" r="T11" b="T12"/>
                <a:pathLst>
                  <a:path w="240" h="144">
                    <a:moveTo>
                      <a:pt x="240" y="144"/>
                    </a:moveTo>
                    <a:lnTo>
                      <a:pt x="240"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2536" name="Text Box 51"/>
              <p:cNvSpPr txBox="1">
                <a:spLocks noChangeArrowheads="1"/>
              </p:cNvSpPr>
              <p:nvPr/>
            </p:nvSpPr>
            <p:spPr bwMode="auto">
              <a:xfrm>
                <a:off x="3178" y="144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L</a:t>
                </a:r>
                <a:endParaRPr kumimoji="1" lang="en-US" altLang="zh-CN" sz="2000">
                  <a:ea typeface="宋体" charset="-122"/>
                </a:endParaRPr>
              </a:p>
            </p:txBody>
          </p:sp>
          <p:sp>
            <p:nvSpPr>
              <p:cNvPr id="62537" name="Line 52"/>
              <p:cNvSpPr>
                <a:spLocks noChangeShapeType="1"/>
              </p:cNvSpPr>
              <p:nvPr/>
            </p:nvSpPr>
            <p:spPr bwMode="auto">
              <a:xfrm>
                <a:off x="250" y="1344"/>
                <a:ext cx="0" cy="384"/>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8" name="Text Box 53"/>
              <p:cNvSpPr txBox="1">
                <a:spLocks noChangeArrowheads="1"/>
              </p:cNvSpPr>
              <p:nvPr/>
            </p:nvSpPr>
            <p:spPr bwMode="auto">
              <a:xfrm>
                <a:off x="290" y="1370"/>
                <a:ext cx="2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u</a:t>
                </a:r>
                <a:r>
                  <a:rPr kumimoji="1" lang="en-US" altLang="en-US" baseline="-25000">
                    <a:ea typeface="宋体" charset="-122"/>
                  </a:rPr>
                  <a:t>i</a:t>
                </a:r>
                <a:endParaRPr kumimoji="1" lang="en-US" altLang="zh-CN">
                  <a:ea typeface="宋体" charset="-122"/>
                </a:endParaRPr>
              </a:p>
            </p:txBody>
          </p:sp>
          <p:sp>
            <p:nvSpPr>
              <p:cNvPr id="62539" name="Line 54"/>
              <p:cNvSpPr>
                <a:spLocks noChangeShapeType="1"/>
              </p:cNvSpPr>
              <p:nvPr/>
            </p:nvSpPr>
            <p:spPr bwMode="auto">
              <a:xfrm>
                <a:off x="2574" y="1564"/>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2485" name="Group 63"/>
            <p:cNvGrpSpPr>
              <a:grpSpLocks/>
            </p:cNvGrpSpPr>
            <p:nvPr/>
          </p:nvGrpSpPr>
          <p:grpSpPr bwMode="auto">
            <a:xfrm>
              <a:off x="2892" y="1301"/>
              <a:ext cx="77" cy="264"/>
              <a:chOff x="4703" y="2955"/>
              <a:chExt cx="51" cy="230"/>
            </a:xfrm>
          </p:grpSpPr>
          <p:sp>
            <p:nvSpPr>
              <p:cNvPr id="62512" name="Freeform 64"/>
              <p:cNvSpPr>
                <a:spLocks/>
              </p:cNvSpPr>
              <p:nvPr/>
            </p:nvSpPr>
            <p:spPr bwMode="auto">
              <a:xfrm rot="-5400000" flipH="1" flipV="1">
                <a:off x="4700" y="2958"/>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13" name="Freeform 65"/>
              <p:cNvSpPr>
                <a:spLocks/>
              </p:cNvSpPr>
              <p:nvPr/>
            </p:nvSpPr>
            <p:spPr bwMode="auto">
              <a:xfrm rot="-5400000" flipH="1" flipV="1">
                <a:off x="4700" y="301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14" name="Freeform 66"/>
              <p:cNvSpPr>
                <a:spLocks/>
              </p:cNvSpPr>
              <p:nvPr/>
            </p:nvSpPr>
            <p:spPr bwMode="auto">
              <a:xfrm rot="-5400000" flipH="1" flipV="1">
                <a:off x="4700" y="3072"/>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15" name="Freeform 67"/>
              <p:cNvSpPr>
                <a:spLocks/>
              </p:cNvSpPr>
              <p:nvPr/>
            </p:nvSpPr>
            <p:spPr bwMode="auto">
              <a:xfrm rot="-5400000" flipH="1" flipV="1">
                <a:off x="4700" y="3130"/>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grpSp>
          <p:nvGrpSpPr>
            <p:cNvPr id="62486" name="Group 68"/>
            <p:cNvGrpSpPr>
              <a:grpSpLocks/>
            </p:cNvGrpSpPr>
            <p:nvPr/>
          </p:nvGrpSpPr>
          <p:grpSpPr bwMode="auto">
            <a:xfrm>
              <a:off x="2892" y="1566"/>
              <a:ext cx="77" cy="264"/>
              <a:chOff x="4703" y="2955"/>
              <a:chExt cx="51" cy="230"/>
            </a:xfrm>
          </p:grpSpPr>
          <p:sp>
            <p:nvSpPr>
              <p:cNvPr id="62508" name="Freeform 69"/>
              <p:cNvSpPr>
                <a:spLocks/>
              </p:cNvSpPr>
              <p:nvPr/>
            </p:nvSpPr>
            <p:spPr bwMode="auto">
              <a:xfrm rot="-5400000" flipH="1" flipV="1">
                <a:off x="4700" y="2958"/>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09" name="Freeform 70"/>
              <p:cNvSpPr>
                <a:spLocks/>
              </p:cNvSpPr>
              <p:nvPr/>
            </p:nvSpPr>
            <p:spPr bwMode="auto">
              <a:xfrm rot="-5400000" flipH="1" flipV="1">
                <a:off x="4700" y="301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10" name="Freeform 71"/>
              <p:cNvSpPr>
                <a:spLocks/>
              </p:cNvSpPr>
              <p:nvPr/>
            </p:nvSpPr>
            <p:spPr bwMode="auto">
              <a:xfrm rot="-5400000" flipH="1" flipV="1">
                <a:off x="4700" y="3072"/>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11" name="Freeform 72"/>
              <p:cNvSpPr>
                <a:spLocks/>
              </p:cNvSpPr>
              <p:nvPr/>
            </p:nvSpPr>
            <p:spPr bwMode="auto">
              <a:xfrm rot="-5400000" flipH="1" flipV="1">
                <a:off x="4700" y="3130"/>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grpSp>
          <p:nvGrpSpPr>
            <p:cNvPr id="62487" name="Group 73"/>
            <p:cNvGrpSpPr>
              <a:grpSpLocks/>
            </p:cNvGrpSpPr>
            <p:nvPr/>
          </p:nvGrpSpPr>
          <p:grpSpPr bwMode="auto">
            <a:xfrm flipH="1">
              <a:off x="3056" y="1429"/>
              <a:ext cx="77" cy="264"/>
              <a:chOff x="4703" y="2955"/>
              <a:chExt cx="51" cy="230"/>
            </a:xfrm>
          </p:grpSpPr>
          <p:sp>
            <p:nvSpPr>
              <p:cNvPr id="62504" name="Freeform 74"/>
              <p:cNvSpPr>
                <a:spLocks/>
              </p:cNvSpPr>
              <p:nvPr/>
            </p:nvSpPr>
            <p:spPr bwMode="auto">
              <a:xfrm rot="-5400000" flipH="1" flipV="1">
                <a:off x="4700" y="2958"/>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05" name="Freeform 75"/>
              <p:cNvSpPr>
                <a:spLocks/>
              </p:cNvSpPr>
              <p:nvPr/>
            </p:nvSpPr>
            <p:spPr bwMode="auto">
              <a:xfrm rot="-5400000" flipH="1" flipV="1">
                <a:off x="4700" y="301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06" name="Freeform 76"/>
              <p:cNvSpPr>
                <a:spLocks/>
              </p:cNvSpPr>
              <p:nvPr/>
            </p:nvSpPr>
            <p:spPr bwMode="auto">
              <a:xfrm rot="-5400000" flipH="1" flipV="1">
                <a:off x="4700" y="3072"/>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07" name="Freeform 77"/>
              <p:cNvSpPr>
                <a:spLocks/>
              </p:cNvSpPr>
              <p:nvPr/>
            </p:nvSpPr>
            <p:spPr bwMode="auto">
              <a:xfrm rot="-5400000" flipH="1" flipV="1">
                <a:off x="4700" y="3130"/>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grpSp>
          <p:nvGrpSpPr>
            <p:cNvPr id="62488" name="Group 93"/>
            <p:cNvGrpSpPr>
              <a:grpSpLocks/>
            </p:cNvGrpSpPr>
            <p:nvPr/>
          </p:nvGrpSpPr>
          <p:grpSpPr bwMode="auto">
            <a:xfrm flipH="1">
              <a:off x="701" y="1262"/>
              <a:ext cx="81" cy="549"/>
              <a:chOff x="1081" y="1278"/>
              <a:chExt cx="77" cy="529"/>
            </a:xfrm>
          </p:grpSpPr>
          <p:grpSp>
            <p:nvGrpSpPr>
              <p:cNvPr id="62494" name="Group 78"/>
              <p:cNvGrpSpPr>
                <a:grpSpLocks/>
              </p:cNvGrpSpPr>
              <p:nvPr/>
            </p:nvGrpSpPr>
            <p:grpSpPr bwMode="auto">
              <a:xfrm>
                <a:off x="1081" y="1278"/>
                <a:ext cx="77" cy="264"/>
                <a:chOff x="4703" y="2955"/>
                <a:chExt cx="51" cy="230"/>
              </a:xfrm>
            </p:grpSpPr>
            <p:sp>
              <p:nvSpPr>
                <p:cNvPr id="62500" name="Freeform 79"/>
                <p:cNvSpPr>
                  <a:spLocks/>
                </p:cNvSpPr>
                <p:nvPr/>
              </p:nvSpPr>
              <p:spPr bwMode="auto">
                <a:xfrm rot="-5400000" flipH="1" flipV="1">
                  <a:off x="4700" y="2958"/>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01" name="Freeform 80"/>
                <p:cNvSpPr>
                  <a:spLocks/>
                </p:cNvSpPr>
                <p:nvPr/>
              </p:nvSpPr>
              <p:spPr bwMode="auto">
                <a:xfrm rot="-5400000" flipH="1" flipV="1">
                  <a:off x="4700" y="301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02" name="Freeform 81"/>
                <p:cNvSpPr>
                  <a:spLocks/>
                </p:cNvSpPr>
                <p:nvPr/>
              </p:nvSpPr>
              <p:spPr bwMode="auto">
                <a:xfrm rot="-5400000" flipH="1" flipV="1">
                  <a:off x="4700" y="3072"/>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503" name="Freeform 82"/>
                <p:cNvSpPr>
                  <a:spLocks/>
                </p:cNvSpPr>
                <p:nvPr/>
              </p:nvSpPr>
              <p:spPr bwMode="auto">
                <a:xfrm rot="-5400000" flipH="1" flipV="1">
                  <a:off x="4700" y="3130"/>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grpSp>
            <p:nvGrpSpPr>
              <p:cNvPr id="62495" name="Group 83"/>
              <p:cNvGrpSpPr>
                <a:grpSpLocks/>
              </p:cNvGrpSpPr>
              <p:nvPr/>
            </p:nvGrpSpPr>
            <p:grpSpPr bwMode="auto">
              <a:xfrm>
                <a:off x="1081" y="1543"/>
                <a:ext cx="77" cy="264"/>
                <a:chOff x="4703" y="2955"/>
                <a:chExt cx="51" cy="230"/>
              </a:xfrm>
            </p:grpSpPr>
            <p:sp>
              <p:nvSpPr>
                <p:cNvPr id="62496" name="Freeform 84"/>
                <p:cNvSpPr>
                  <a:spLocks/>
                </p:cNvSpPr>
                <p:nvPr/>
              </p:nvSpPr>
              <p:spPr bwMode="auto">
                <a:xfrm rot="-5400000" flipH="1" flipV="1">
                  <a:off x="4700" y="2958"/>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497" name="Freeform 85"/>
                <p:cNvSpPr>
                  <a:spLocks/>
                </p:cNvSpPr>
                <p:nvPr/>
              </p:nvSpPr>
              <p:spPr bwMode="auto">
                <a:xfrm rot="-5400000" flipH="1" flipV="1">
                  <a:off x="4700" y="301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498" name="Freeform 86"/>
                <p:cNvSpPr>
                  <a:spLocks/>
                </p:cNvSpPr>
                <p:nvPr/>
              </p:nvSpPr>
              <p:spPr bwMode="auto">
                <a:xfrm rot="-5400000" flipH="1" flipV="1">
                  <a:off x="4700" y="3072"/>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499" name="Freeform 87"/>
                <p:cNvSpPr>
                  <a:spLocks/>
                </p:cNvSpPr>
                <p:nvPr/>
              </p:nvSpPr>
              <p:spPr bwMode="auto">
                <a:xfrm rot="-5400000" flipH="1" flipV="1">
                  <a:off x="4700" y="3130"/>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grpSp>
        <p:grpSp>
          <p:nvGrpSpPr>
            <p:cNvPr id="62489" name="Group 88"/>
            <p:cNvGrpSpPr>
              <a:grpSpLocks/>
            </p:cNvGrpSpPr>
            <p:nvPr/>
          </p:nvGrpSpPr>
          <p:grpSpPr bwMode="auto">
            <a:xfrm>
              <a:off x="545" y="1394"/>
              <a:ext cx="77" cy="264"/>
              <a:chOff x="4703" y="2955"/>
              <a:chExt cx="51" cy="230"/>
            </a:xfrm>
          </p:grpSpPr>
          <p:sp>
            <p:nvSpPr>
              <p:cNvPr id="62490" name="Freeform 89"/>
              <p:cNvSpPr>
                <a:spLocks/>
              </p:cNvSpPr>
              <p:nvPr/>
            </p:nvSpPr>
            <p:spPr bwMode="auto">
              <a:xfrm rot="-5400000" flipH="1" flipV="1">
                <a:off x="4700" y="2958"/>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491" name="Freeform 90"/>
              <p:cNvSpPr>
                <a:spLocks/>
              </p:cNvSpPr>
              <p:nvPr/>
            </p:nvSpPr>
            <p:spPr bwMode="auto">
              <a:xfrm rot="-5400000" flipH="1" flipV="1">
                <a:off x="4700" y="301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492" name="Freeform 91"/>
              <p:cNvSpPr>
                <a:spLocks/>
              </p:cNvSpPr>
              <p:nvPr/>
            </p:nvSpPr>
            <p:spPr bwMode="auto">
              <a:xfrm rot="-5400000" flipH="1" flipV="1">
                <a:off x="4700" y="3072"/>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2493" name="Freeform 92"/>
              <p:cNvSpPr>
                <a:spLocks/>
              </p:cNvSpPr>
              <p:nvPr/>
            </p:nvSpPr>
            <p:spPr bwMode="auto">
              <a:xfrm rot="-5400000" flipH="1" flipV="1">
                <a:off x="4700" y="3130"/>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grpSp>
    </p:spTree>
    <p:extLst>
      <p:ext uri="{BB962C8B-B14F-4D97-AF65-F5344CB8AC3E}">
        <p14:creationId xmlns:p14="http://schemas.microsoft.com/office/powerpoint/2010/main" val="11153573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43719"/>
                                        </p:tgtEl>
                                        <p:attrNameLst>
                                          <p:attrName>style.visibility</p:attrName>
                                        </p:attrNameLst>
                                      </p:cBhvr>
                                      <p:to>
                                        <p:strVal val="visible"/>
                                      </p:to>
                                    </p:set>
                                    <p:animEffect transition="in" filter="wipe(left)">
                                      <p:cBhvr>
                                        <p:cTn id="12" dur="75"/>
                                        <p:tgtEl>
                                          <p:spTgt spid="2437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243767"/>
                                        </p:tgtEl>
                                        <p:attrNameLst>
                                          <p:attrName>style.visibility</p:attrName>
                                        </p:attrNameLst>
                                      </p:cBhvr>
                                      <p:to>
                                        <p:strVal val="visible"/>
                                      </p:to>
                                    </p:set>
                                    <p:animEffect transition="in" filter="wipe(left)">
                                      <p:cBhvr>
                                        <p:cTn id="17" dur="75"/>
                                        <p:tgtEl>
                                          <p:spTgt spid="2437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243768"/>
                                        </p:tgtEl>
                                        <p:attrNameLst>
                                          <p:attrName>style.visibility</p:attrName>
                                        </p:attrNameLst>
                                      </p:cBhvr>
                                      <p:to>
                                        <p:strVal val="visible"/>
                                      </p:to>
                                    </p:set>
                                    <p:animEffect transition="in" filter="wipe(left)">
                                      <p:cBhvr>
                                        <p:cTn id="22" dur="75"/>
                                        <p:tgtEl>
                                          <p:spTgt spid="2437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243716"/>
                                        </p:tgtEl>
                                        <p:attrNameLst>
                                          <p:attrName>style.visibility</p:attrName>
                                        </p:attrNameLst>
                                      </p:cBhvr>
                                      <p:to>
                                        <p:strVal val="visible"/>
                                      </p:to>
                                    </p:set>
                                    <p:animEffect transition="in" filter="wipe(left)">
                                      <p:cBhvr>
                                        <p:cTn id="27" dur="75"/>
                                        <p:tgtEl>
                                          <p:spTgt spid="2437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243717"/>
                                        </p:tgtEl>
                                        <p:attrNameLst>
                                          <p:attrName>style.visibility</p:attrName>
                                        </p:attrNameLst>
                                      </p:cBhvr>
                                      <p:to>
                                        <p:strVal val="visible"/>
                                      </p:to>
                                    </p:set>
                                    <p:animEffect transition="in" filter="wipe(left)">
                                      <p:cBhvr>
                                        <p:cTn id="32" dur="75"/>
                                        <p:tgtEl>
                                          <p:spTgt spid="2437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iterate type="lt">
                                    <p:tmPct val="100000"/>
                                  </p:iterate>
                                  <p:childTnLst>
                                    <p:set>
                                      <p:cBhvr>
                                        <p:cTn id="36" dur="1" fill="hold">
                                          <p:stCondLst>
                                            <p:cond delay="0"/>
                                          </p:stCondLst>
                                        </p:cTn>
                                        <p:tgtEl>
                                          <p:spTgt spid="243718"/>
                                        </p:tgtEl>
                                        <p:attrNameLst>
                                          <p:attrName>style.visibility</p:attrName>
                                        </p:attrNameLst>
                                      </p:cBhvr>
                                      <p:to>
                                        <p:strVal val="visible"/>
                                      </p:to>
                                    </p:set>
                                    <p:animEffect transition="in" filter="wipe(left)">
                                      <p:cBhvr>
                                        <p:cTn id="37" dur="75"/>
                                        <p:tgtEl>
                                          <p:spTgt spid="2437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iterate type="lt">
                                    <p:tmPct val="100000"/>
                                  </p:iterate>
                                  <p:childTnLst>
                                    <p:set>
                                      <p:cBhvr>
                                        <p:cTn id="41" dur="1" fill="hold">
                                          <p:stCondLst>
                                            <p:cond delay="0"/>
                                          </p:stCondLst>
                                        </p:cTn>
                                        <p:tgtEl>
                                          <p:spTgt spid="243720"/>
                                        </p:tgtEl>
                                        <p:attrNameLst>
                                          <p:attrName>style.visibility</p:attrName>
                                        </p:attrNameLst>
                                      </p:cBhvr>
                                      <p:to>
                                        <p:strVal val="visible"/>
                                      </p:to>
                                    </p:set>
                                    <p:animEffect transition="in" filter="wipe(left)">
                                      <p:cBhvr>
                                        <p:cTn id="42" dur="75"/>
                                        <p:tgtEl>
                                          <p:spTgt spid="24372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43769"/>
                                        </p:tgtEl>
                                        <p:attrNameLst>
                                          <p:attrName>style.visibility</p:attrName>
                                        </p:attrNameLst>
                                      </p:cBhvr>
                                      <p:to>
                                        <p:strVal val="visible"/>
                                      </p:to>
                                    </p:set>
                                    <p:animEffect transition="in" filter="wipe(left)">
                                      <p:cBhvr>
                                        <p:cTn id="47" dur="500"/>
                                        <p:tgtEl>
                                          <p:spTgt spid="24376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iterate type="lt">
                                    <p:tmPct val="100000"/>
                                  </p:iterate>
                                  <p:childTnLst>
                                    <p:set>
                                      <p:cBhvr>
                                        <p:cTn id="51" dur="1" fill="hold">
                                          <p:stCondLst>
                                            <p:cond delay="0"/>
                                          </p:stCondLst>
                                        </p:cTn>
                                        <p:tgtEl>
                                          <p:spTgt spid="243721"/>
                                        </p:tgtEl>
                                        <p:attrNameLst>
                                          <p:attrName>style.visibility</p:attrName>
                                        </p:attrNameLst>
                                      </p:cBhvr>
                                      <p:to>
                                        <p:strVal val="visible"/>
                                      </p:to>
                                    </p:set>
                                    <p:animEffect transition="in" filter="wipe(left)">
                                      <p:cBhvr>
                                        <p:cTn id="52" dur="75"/>
                                        <p:tgtEl>
                                          <p:spTgt spid="2437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43770"/>
                                        </p:tgtEl>
                                        <p:attrNameLst>
                                          <p:attrName>style.visibility</p:attrName>
                                        </p:attrNameLst>
                                      </p:cBhvr>
                                      <p:to>
                                        <p:strVal val="visible"/>
                                      </p:to>
                                    </p:set>
                                    <p:animEffect transition="in" filter="wipe(left)">
                                      <p:cBhvr>
                                        <p:cTn id="57" dur="500"/>
                                        <p:tgtEl>
                                          <p:spTgt spid="24377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iterate type="lt">
                                    <p:tmPct val="100000"/>
                                  </p:iterate>
                                  <p:childTnLst>
                                    <p:set>
                                      <p:cBhvr>
                                        <p:cTn id="61" dur="1" fill="hold">
                                          <p:stCondLst>
                                            <p:cond delay="0"/>
                                          </p:stCondLst>
                                        </p:cTn>
                                        <p:tgtEl>
                                          <p:spTgt spid="243722"/>
                                        </p:tgtEl>
                                        <p:attrNameLst>
                                          <p:attrName>style.visibility</p:attrName>
                                        </p:attrNameLst>
                                      </p:cBhvr>
                                      <p:to>
                                        <p:strVal val="visible"/>
                                      </p:to>
                                    </p:set>
                                    <p:animEffect transition="in" filter="wipe(left)">
                                      <p:cBhvr>
                                        <p:cTn id="62" dur="75"/>
                                        <p:tgtEl>
                                          <p:spTgt spid="2437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243771"/>
                                        </p:tgtEl>
                                        <p:attrNameLst>
                                          <p:attrName>style.visibility</p:attrName>
                                        </p:attrNameLst>
                                      </p:cBhvr>
                                      <p:to>
                                        <p:strVal val="visible"/>
                                      </p:to>
                                    </p:set>
                                    <p:animEffect transition="in" filter="wipe(left)">
                                      <p:cBhvr>
                                        <p:cTn id="67" dur="500"/>
                                        <p:tgtEl>
                                          <p:spTgt spid="24377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iterate type="lt">
                                    <p:tmPct val="100000"/>
                                  </p:iterate>
                                  <p:childTnLst>
                                    <p:set>
                                      <p:cBhvr>
                                        <p:cTn id="71" dur="1" fill="hold">
                                          <p:stCondLst>
                                            <p:cond delay="0"/>
                                          </p:stCondLst>
                                        </p:cTn>
                                        <p:tgtEl>
                                          <p:spTgt spid="243772"/>
                                        </p:tgtEl>
                                        <p:attrNameLst>
                                          <p:attrName>style.visibility</p:attrName>
                                        </p:attrNameLst>
                                      </p:cBhvr>
                                      <p:to>
                                        <p:strVal val="visible"/>
                                      </p:to>
                                    </p:set>
                                    <p:animEffect transition="in" filter="wipe(left)">
                                      <p:cBhvr>
                                        <p:cTn id="72" dur="75"/>
                                        <p:tgtEl>
                                          <p:spTgt spid="24377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iterate type="lt">
                                    <p:tmPct val="100000"/>
                                  </p:iterate>
                                  <p:childTnLst>
                                    <p:set>
                                      <p:cBhvr>
                                        <p:cTn id="76" dur="1" fill="hold">
                                          <p:stCondLst>
                                            <p:cond delay="0"/>
                                          </p:stCondLst>
                                        </p:cTn>
                                        <p:tgtEl>
                                          <p:spTgt spid="243773"/>
                                        </p:tgtEl>
                                        <p:attrNameLst>
                                          <p:attrName>style.visibility</p:attrName>
                                        </p:attrNameLst>
                                      </p:cBhvr>
                                      <p:to>
                                        <p:strVal val="visible"/>
                                      </p:to>
                                    </p:set>
                                    <p:animEffect transition="in" filter="wipe(left)">
                                      <p:cBhvr>
                                        <p:cTn id="77" dur="75"/>
                                        <p:tgtEl>
                                          <p:spTgt spid="24377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iterate type="lt">
                                    <p:tmPct val="100000"/>
                                  </p:iterate>
                                  <p:childTnLst>
                                    <p:set>
                                      <p:cBhvr>
                                        <p:cTn id="81" dur="1" fill="hold">
                                          <p:stCondLst>
                                            <p:cond delay="0"/>
                                          </p:stCondLst>
                                        </p:cTn>
                                        <p:tgtEl>
                                          <p:spTgt spid="243774"/>
                                        </p:tgtEl>
                                        <p:attrNameLst>
                                          <p:attrName>style.visibility</p:attrName>
                                        </p:attrNameLst>
                                      </p:cBhvr>
                                      <p:to>
                                        <p:strVal val="visible"/>
                                      </p:to>
                                    </p:set>
                                    <p:animEffect transition="in" filter="wipe(left)">
                                      <p:cBhvr>
                                        <p:cTn id="82" dur="75"/>
                                        <p:tgtEl>
                                          <p:spTgt spid="243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6" grpId="0" autoUpdateAnimBg="0"/>
      <p:bldP spid="243717" grpId="0" autoUpdateAnimBg="0"/>
      <p:bldP spid="243718" grpId="0" autoUpdateAnimBg="0"/>
      <p:bldP spid="243719" grpId="0" autoUpdateAnimBg="0"/>
      <p:bldP spid="243720" grpId="0" autoUpdateAnimBg="0"/>
      <p:bldP spid="243721" grpId="0" autoUpdateAnimBg="0"/>
      <p:bldP spid="243722" grpId="0" autoUpdateAnimBg="0"/>
      <p:bldP spid="243767" grpId="0" autoUpdateAnimBg="0"/>
      <p:bldP spid="243768" grpId="0" autoUpdateAnimBg="0"/>
      <p:bldP spid="243772" grpId="0" autoUpdateAnimBg="0"/>
      <p:bldP spid="243773" grpId="0" autoUpdateAnimBg="0"/>
      <p:bldP spid="243774"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en-US" altLang="zh-CN" sz="3600" dirty="0" smtClean="0">
                <a:ea typeface="宋体" charset="-122"/>
              </a:rPr>
              <a:t>6.7.2 </a:t>
            </a:r>
            <a:r>
              <a:rPr lang="zh-CN" altLang="en-US" sz="3600" dirty="0" smtClean="0">
                <a:ea typeface="宋体" charset="-122"/>
              </a:rPr>
              <a:t>互补对称功率放大电路</a:t>
            </a:r>
            <a:endParaRPr lang="en-US" altLang="zh-CN"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134</a:t>
            </a:fld>
            <a:endParaRPr lang="zh-CN" altLang="en-US"/>
          </a:p>
        </p:txBody>
      </p:sp>
      <p:sp>
        <p:nvSpPr>
          <p:cNvPr id="148483" name="Rectangle 3"/>
          <p:cNvSpPr>
            <a:spLocks noGrp="1" noChangeArrowheads="1"/>
          </p:cNvSpPr>
          <p:nvPr>
            <p:ph sz="quarter" idx="4294967295"/>
          </p:nvPr>
        </p:nvSpPr>
        <p:spPr>
          <a:xfrm>
            <a:off x="0" y="765175"/>
            <a:ext cx="8891588" cy="5543550"/>
          </a:xfrm>
        </p:spPr>
        <p:txBody>
          <a:bodyPr/>
          <a:lstStyle/>
          <a:p>
            <a:pPr eaLnBrk="1" hangingPunct="1"/>
            <a:r>
              <a:rPr lang="en-US" altLang="zh-CN" smtClean="0">
                <a:ea typeface="宋体" charset="-122"/>
              </a:rPr>
              <a:t>B(</a:t>
            </a:r>
            <a:r>
              <a:rPr lang="zh-CN" altLang="en-US" smtClean="0">
                <a:ea typeface="宋体" charset="-122"/>
              </a:rPr>
              <a:t>乙</a:t>
            </a:r>
            <a:r>
              <a:rPr lang="en-US" altLang="zh-CN" smtClean="0">
                <a:ea typeface="宋体" charset="-122"/>
              </a:rPr>
              <a:t>)</a:t>
            </a:r>
            <a:r>
              <a:rPr lang="zh-CN" altLang="en-US" smtClean="0">
                <a:ea typeface="宋体" charset="-122"/>
              </a:rPr>
              <a:t>类互补对称功率放大电路</a:t>
            </a:r>
            <a:r>
              <a:rPr lang="en-US" altLang="zh-CN" smtClean="0">
                <a:ea typeface="宋体" charset="-122"/>
              </a:rPr>
              <a:t>——OTL</a:t>
            </a:r>
          </a:p>
        </p:txBody>
      </p:sp>
      <p:sp>
        <p:nvSpPr>
          <p:cNvPr id="244740" name="AutoShape 4"/>
          <p:cNvSpPr>
            <a:spLocks noChangeArrowheads="1"/>
          </p:cNvSpPr>
          <p:nvPr/>
        </p:nvSpPr>
        <p:spPr bwMode="auto">
          <a:xfrm>
            <a:off x="6077970" y="1385890"/>
            <a:ext cx="2651125" cy="625475"/>
          </a:xfrm>
          <a:prstGeom prst="wedgeRoundRectCallout">
            <a:avLst>
              <a:gd name="adj1" fmla="val -45007"/>
              <a:gd name="adj2" fmla="val -79475"/>
              <a:gd name="adj3" fmla="val 16667"/>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spcBef>
                <a:spcPct val="50000"/>
              </a:spcBef>
            </a:pPr>
            <a:r>
              <a:rPr lang="zh-CN" altLang="en-US"/>
              <a:t>无输出变压器</a:t>
            </a:r>
          </a:p>
        </p:txBody>
      </p:sp>
      <p:grpSp>
        <p:nvGrpSpPr>
          <p:cNvPr id="2" name="Group 43"/>
          <p:cNvGrpSpPr>
            <a:grpSpLocks/>
          </p:cNvGrpSpPr>
          <p:nvPr/>
        </p:nvGrpSpPr>
        <p:grpSpPr bwMode="auto">
          <a:xfrm>
            <a:off x="446088" y="1555750"/>
            <a:ext cx="3490912" cy="2576513"/>
            <a:chOff x="473" y="970"/>
            <a:chExt cx="2199" cy="1623"/>
          </a:xfrm>
        </p:grpSpPr>
        <p:grpSp>
          <p:nvGrpSpPr>
            <p:cNvPr id="148492" name="Group 5"/>
            <p:cNvGrpSpPr>
              <a:grpSpLocks/>
            </p:cNvGrpSpPr>
            <p:nvPr/>
          </p:nvGrpSpPr>
          <p:grpSpPr bwMode="auto">
            <a:xfrm>
              <a:off x="473" y="970"/>
              <a:ext cx="2199" cy="1623"/>
              <a:chOff x="182" y="681"/>
              <a:chExt cx="2199" cy="1623"/>
            </a:xfrm>
          </p:grpSpPr>
          <p:sp>
            <p:nvSpPr>
              <p:cNvPr id="148495" name="Rectangle 6"/>
              <p:cNvSpPr>
                <a:spLocks noChangeArrowheads="1"/>
              </p:cNvSpPr>
              <p:nvPr/>
            </p:nvSpPr>
            <p:spPr bwMode="auto">
              <a:xfrm rot="-5400000">
                <a:off x="1752" y="189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nvGrpSpPr>
              <p:cNvPr id="148496" name="Group 7"/>
              <p:cNvGrpSpPr>
                <a:grpSpLocks/>
              </p:cNvGrpSpPr>
              <p:nvPr/>
            </p:nvGrpSpPr>
            <p:grpSpPr bwMode="auto">
              <a:xfrm>
                <a:off x="768" y="1124"/>
                <a:ext cx="336" cy="336"/>
                <a:chOff x="3648" y="2688"/>
                <a:chExt cx="336" cy="336"/>
              </a:xfrm>
            </p:grpSpPr>
            <p:sp>
              <p:nvSpPr>
                <p:cNvPr id="148526" name="Line 8"/>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27" name="Line 9"/>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28" name="Line 10"/>
                <p:cNvSpPr>
                  <a:spLocks noChangeShapeType="1"/>
                </p:cNvSpPr>
                <p:nvPr/>
              </p:nvSpPr>
              <p:spPr bwMode="auto">
                <a:xfrm>
                  <a:off x="3840" y="2880"/>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29" name="Line 11"/>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8497" name="Group 12"/>
              <p:cNvGrpSpPr>
                <a:grpSpLocks/>
              </p:cNvGrpSpPr>
              <p:nvPr/>
            </p:nvGrpSpPr>
            <p:grpSpPr bwMode="auto">
              <a:xfrm flipV="1">
                <a:off x="768" y="1796"/>
                <a:ext cx="336" cy="336"/>
                <a:chOff x="2400" y="2448"/>
                <a:chExt cx="336" cy="336"/>
              </a:xfrm>
            </p:grpSpPr>
            <p:sp>
              <p:nvSpPr>
                <p:cNvPr id="148522" name="Line 13"/>
                <p:cNvSpPr>
                  <a:spLocks noChangeShapeType="1"/>
                </p:cNvSpPr>
                <p:nvPr/>
              </p:nvSpPr>
              <p:spPr bwMode="auto">
                <a:xfrm>
                  <a:off x="2592" y="249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23" name="Line 14"/>
                <p:cNvSpPr>
                  <a:spLocks noChangeShapeType="1"/>
                </p:cNvSpPr>
                <p:nvPr/>
              </p:nvSpPr>
              <p:spPr bwMode="auto">
                <a:xfrm flipV="1">
                  <a:off x="2592" y="244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24" name="Line 15"/>
                <p:cNvSpPr>
                  <a:spLocks noChangeShapeType="1"/>
                </p:cNvSpPr>
                <p:nvPr/>
              </p:nvSpPr>
              <p:spPr bwMode="auto">
                <a:xfrm>
                  <a:off x="2592" y="2640"/>
                  <a:ext cx="144" cy="144"/>
                </a:xfrm>
                <a:prstGeom prst="line">
                  <a:avLst/>
                </a:prstGeom>
                <a:noFill/>
                <a:ln w="2857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25" name="Line 16"/>
                <p:cNvSpPr>
                  <a:spLocks noChangeShapeType="1"/>
                </p:cNvSpPr>
                <p:nvPr/>
              </p:nvSpPr>
              <p:spPr bwMode="auto">
                <a:xfrm flipH="1">
                  <a:off x="2400" y="261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8498" name="Line 17"/>
              <p:cNvSpPr>
                <a:spLocks noChangeShapeType="1"/>
              </p:cNvSpPr>
              <p:nvPr/>
            </p:nvSpPr>
            <p:spPr bwMode="auto">
              <a:xfrm>
                <a:off x="1104" y="1460"/>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499" name="Oval 18"/>
              <p:cNvSpPr>
                <a:spLocks noChangeArrowheads="1"/>
              </p:cNvSpPr>
              <p:nvPr/>
            </p:nvSpPr>
            <p:spPr bwMode="auto">
              <a:xfrm>
                <a:off x="1084" y="864"/>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8500" name="Line 19"/>
              <p:cNvSpPr>
                <a:spLocks noChangeShapeType="1"/>
              </p:cNvSpPr>
              <p:nvPr/>
            </p:nvSpPr>
            <p:spPr bwMode="auto">
              <a:xfrm>
                <a:off x="1872" y="2074"/>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01" name="Oval 20"/>
              <p:cNvSpPr>
                <a:spLocks noChangeArrowheads="1"/>
              </p:cNvSpPr>
              <p:nvPr/>
            </p:nvSpPr>
            <p:spPr bwMode="auto">
              <a:xfrm>
                <a:off x="1076" y="156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48502" name="Oval 21"/>
              <p:cNvSpPr>
                <a:spLocks noChangeArrowheads="1"/>
              </p:cNvSpPr>
              <p:nvPr/>
            </p:nvSpPr>
            <p:spPr bwMode="auto">
              <a:xfrm>
                <a:off x="748" y="126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48503" name="Line 22"/>
              <p:cNvSpPr>
                <a:spLocks noChangeShapeType="1"/>
              </p:cNvSpPr>
              <p:nvPr/>
            </p:nvSpPr>
            <p:spPr bwMode="auto">
              <a:xfrm flipH="1">
                <a:off x="423" y="1286"/>
                <a:ext cx="34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04" name="Freeform 23"/>
              <p:cNvSpPr>
                <a:spLocks/>
              </p:cNvSpPr>
              <p:nvPr/>
            </p:nvSpPr>
            <p:spPr bwMode="auto">
              <a:xfrm>
                <a:off x="765" y="1283"/>
                <a:ext cx="3" cy="685"/>
              </a:xfrm>
              <a:custGeom>
                <a:avLst/>
                <a:gdLst>
                  <a:gd name="T0" fmla="*/ 3 w 3"/>
                  <a:gd name="T1" fmla="*/ 685 h 685"/>
                  <a:gd name="T2" fmla="*/ 0 w 3"/>
                  <a:gd name="T3" fmla="*/ 0 h 685"/>
                  <a:gd name="T4" fmla="*/ 0 60000 65536"/>
                  <a:gd name="T5" fmla="*/ 0 60000 65536"/>
                  <a:gd name="T6" fmla="*/ 0 w 3"/>
                  <a:gd name="T7" fmla="*/ 0 h 685"/>
                  <a:gd name="T8" fmla="*/ 3 w 3"/>
                  <a:gd name="T9" fmla="*/ 685 h 685"/>
                </a:gdLst>
                <a:ahLst/>
                <a:cxnLst>
                  <a:cxn ang="T4">
                    <a:pos x="T0" y="T1"/>
                  </a:cxn>
                  <a:cxn ang="T5">
                    <a:pos x="T2" y="T3"/>
                  </a:cxn>
                </a:cxnLst>
                <a:rect l="T6" t="T7" r="T8" b="T9"/>
                <a:pathLst>
                  <a:path w="3" h="685">
                    <a:moveTo>
                      <a:pt x="3" y="685"/>
                    </a:move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8505" name="Line 24"/>
              <p:cNvSpPr>
                <a:spLocks noChangeShapeType="1"/>
              </p:cNvSpPr>
              <p:nvPr/>
            </p:nvSpPr>
            <p:spPr bwMode="auto">
              <a:xfrm>
                <a:off x="1104" y="211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06" name="Line 25"/>
              <p:cNvSpPr>
                <a:spLocks noChangeShapeType="1"/>
              </p:cNvSpPr>
              <p:nvPr/>
            </p:nvSpPr>
            <p:spPr bwMode="auto">
              <a:xfrm>
                <a:off x="1008" y="2304"/>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07" name="Line 26"/>
              <p:cNvSpPr>
                <a:spLocks noChangeShapeType="1"/>
              </p:cNvSpPr>
              <p:nvPr/>
            </p:nvSpPr>
            <p:spPr bwMode="auto">
              <a:xfrm>
                <a:off x="1776" y="2284"/>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8508" name="Group 27"/>
              <p:cNvGrpSpPr>
                <a:grpSpLocks/>
              </p:cNvGrpSpPr>
              <p:nvPr/>
            </p:nvGrpSpPr>
            <p:grpSpPr bwMode="auto">
              <a:xfrm flipH="1">
                <a:off x="1488" y="1508"/>
                <a:ext cx="78" cy="159"/>
                <a:chOff x="4012" y="432"/>
                <a:chExt cx="78" cy="159"/>
              </a:xfrm>
            </p:grpSpPr>
            <p:sp>
              <p:nvSpPr>
                <p:cNvPr id="148520" name="Rectangle 28"/>
                <p:cNvSpPr>
                  <a:spLocks noChangeArrowheads="1"/>
                </p:cNvSpPr>
                <p:nvPr/>
              </p:nvSpPr>
              <p:spPr bwMode="auto">
                <a:xfrm>
                  <a:off x="4058" y="432"/>
                  <a:ext cx="32" cy="144"/>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sp>
              <p:nvSpPr>
                <p:cNvPr id="148521" name="Line 29"/>
                <p:cNvSpPr>
                  <a:spLocks noChangeShapeType="1"/>
                </p:cNvSpPr>
                <p:nvPr/>
              </p:nvSpPr>
              <p:spPr bwMode="auto">
                <a:xfrm>
                  <a:off x="4012" y="432"/>
                  <a:ext cx="0" cy="1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8509" name="Line 30"/>
              <p:cNvSpPr>
                <a:spLocks noChangeShapeType="1"/>
              </p:cNvSpPr>
              <p:nvPr/>
            </p:nvSpPr>
            <p:spPr bwMode="auto">
              <a:xfrm>
                <a:off x="1104" y="1584"/>
                <a:ext cx="38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10" name="Freeform 31"/>
              <p:cNvSpPr>
                <a:spLocks/>
              </p:cNvSpPr>
              <p:nvPr/>
            </p:nvSpPr>
            <p:spPr bwMode="auto">
              <a:xfrm>
                <a:off x="1584" y="1584"/>
                <a:ext cx="288" cy="240"/>
              </a:xfrm>
              <a:custGeom>
                <a:avLst/>
                <a:gdLst>
                  <a:gd name="T0" fmla="*/ 0 w 288"/>
                  <a:gd name="T1" fmla="*/ 0 h 240"/>
                  <a:gd name="T2" fmla="*/ 288 w 288"/>
                  <a:gd name="T3" fmla="*/ 0 h 240"/>
                  <a:gd name="T4" fmla="*/ 288 w 288"/>
                  <a:gd name="T5" fmla="*/ 240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0"/>
                    </a:moveTo>
                    <a:lnTo>
                      <a:pt x="288" y="0"/>
                    </a:lnTo>
                    <a:lnTo>
                      <a:pt x="288" y="24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8511" name="Line 32"/>
              <p:cNvSpPr>
                <a:spLocks noChangeShapeType="1"/>
              </p:cNvSpPr>
              <p:nvPr/>
            </p:nvSpPr>
            <p:spPr bwMode="auto">
              <a:xfrm flipV="1">
                <a:off x="1104" y="912"/>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12" name="Text Box 33"/>
              <p:cNvSpPr txBox="1">
                <a:spLocks noChangeArrowheads="1"/>
              </p:cNvSpPr>
              <p:nvPr/>
            </p:nvSpPr>
            <p:spPr bwMode="auto">
              <a:xfrm>
                <a:off x="1142" y="681"/>
                <a:ext cx="4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a:t>
                </a:r>
                <a:r>
                  <a:rPr kumimoji="1" lang="en-US" altLang="zh-CN" sz="2000" i="1">
                    <a:ea typeface="宋体" charset="-122"/>
                  </a:rPr>
                  <a:t>U</a:t>
                </a:r>
                <a:r>
                  <a:rPr kumimoji="1" lang="en-US" altLang="zh-CN" sz="2000" baseline="-25000">
                    <a:ea typeface="宋体" charset="-122"/>
                  </a:rPr>
                  <a:t>CC</a:t>
                </a:r>
                <a:endParaRPr kumimoji="1" lang="en-US" altLang="zh-CN" sz="2000">
                  <a:ea typeface="宋体" charset="-122"/>
                </a:endParaRPr>
              </a:p>
            </p:txBody>
          </p:sp>
          <p:sp>
            <p:nvSpPr>
              <p:cNvPr id="148513" name="Text Box 34"/>
              <p:cNvSpPr txBox="1">
                <a:spLocks noChangeArrowheads="1"/>
              </p:cNvSpPr>
              <p:nvPr/>
            </p:nvSpPr>
            <p:spPr bwMode="auto">
              <a:xfrm>
                <a:off x="1094" y="1113"/>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T</a:t>
                </a:r>
                <a:r>
                  <a:rPr kumimoji="1" lang="en-US" altLang="zh-CN" sz="2000" baseline="-25000">
                    <a:ea typeface="宋体" charset="-122"/>
                  </a:rPr>
                  <a:t>1</a:t>
                </a:r>
                <a:endParaRPr kumimoji="1" lang="en-US" altLang="zh-CN" sz="2000">
                  <a:ea typeface="宋体" charset="-122"/>
                </a:endParaRPr>
              </a:p>
            </p:txBody>
          </p:sp>
          <p:sp>
            <p:nvSpPr>
              <p:cNvPr id="148514" name="Text Box 35"/>
              <p:cNvSpPr txBox="1">
                <a:spLocks noChangeArrowheads="1"/>
              </p:cNvSpPr>
              <p:nvPr/>
            </p:nvSpPr>
            <p:spPr bwMode="auto">
              <a:xfrm>
                <a:off x="1142" y="1785"/>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T</a:t>
                </a:r>
                <a:r>
                  <a:rPr kumimoji="1" lang="en-US" altLang="zh-CN" sz="2000" baseline="-25000">
                    <a:ea typeface="宋体" charset="-122"/>
                  </a:rPr>
                  <a:t>2</a:t>
                </a:r>
                <a:endParaRPr kumimoji="1" lang="en-US" altLang="zh-CN" sz="2000">
                  <a:ea typeface="宋体" charset="-122"/>
                </a:endParaRPr>
              </a:p>
            </p:txBody>
          </p:sp>
          <p:sp>
            <p:nvSpPr>
              <p:cNvPr id="148515" name="Text Box 36"/>
              <p:cNvSpPr txBox="1">
                <a:spLocks noChangeArrowheads="1"/>
              </p:cNvSpPr>
              <p:nvPr/>
            </p:nvSpPr>
            <p:spPr bwMode="auto">
              <a:xfrm>
                <a:off x="1526" y="1257"/>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C</a:t>
                </a:r>
              </a:p>
            </p:txBody>
          </p:sp>
          <p:sp>
            <p:nvSpPr>
              <p:cNvPr id="148516" name="Text Box 37"/>
              <p:cNvSpPr txBox="1">
                <a:spLocks noChangeArrowheads="1"/>
              </p:cNvSpPr>
              <p:nvPr/>
            </p:nvSpPr>
            <p:spPr bwMode="auto">
              <a:xfrm>
                <a:off x="1526" y="183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L</a:t>
                </a:r>
                <a:endParaRPr kumimoji="1" lang="en-US" altLang="zh-CN" sz="2000">
                  <a:ea typeface="宋体" charset="-122"/>
                </a:endParaRPr>
              </a:p>
            </p:txBody>
          </p:sp>
          <p:sp>
            <p:nvSpPr>
              <p:cNvPr id="148517" name="Text Box 38"/>
              <p:cNvSpPr txBox="1">
                <a:spLocks noChangeArrowheads="1"/>
              </p:cNvSpPr>
              <p:nvPr/>
            </p:nvSpPr>
            <p:spPr bwMode="auto">
              <a:xfrm>
                <a:off x="182" y="1098"/>
                <a:ext cx="2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i="1">
                    <a:ea typeface="宋体" charset="-122"/>
                  </a:rPr>
                  <a:t>u</a:t>
                </a:r>
                <a:r>
                  <a:rPr kumimoji="1" lang="en-US" altLang="zh-CN" sz="2800" baseline="-25000">
                    <a:ea typeface="宋体" charset="-122"/>
                  </a:rPr>
                  <a:t>i</a:t>
                </a:r>
                <a:endParaRPr kumimoji="1" lang="en-US" altLang="zh-CN" sz="2800">
                  <a:ea typeface="宋体" charset="-122"/>
                </a:endParaRPr>
              </a:p>
            </p:txBody>
          </p:sp>
          <p:sp>
            <p:nvSpPr>
              <p:cNvPr id="148518" name="Line 39"/>
              <p:cNvSpPr>
                <a:spLocks noChangeShapeType="1"/>
              </p:cNvSpPr>
              <p:nvPr/>
            </p:nvSpPr>
            <p:spPr bwMode="auto">
              <a:xfrm>
                <a:off x="2064" y="1632"/>
                <a:ext cx="0" cy="48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8519" name="Text Box 40"/>
              <p:cNvSpPr txBox="1">
                <a:spLocks noChangeArrowheads="1"/>
              </p:cNvSpPr>
              <p:nvPr/>
            </p:nvSpPr>
            <p:spPr bwMode="auto">
              <a:xfrm>
                <a:off x="2064" y="1648"/>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i="1">
                    <a:ea typeface="宋体" charset="-122"/>
                  </a:rPr>
                  <a:t>u</a:t>
                </a:r>
                <a:r>
                  <a:rPr kumimoji="1" lang="en-US" altLang="zh-CN" sz="2800" baseline="-25000">
                    <a:ea typeface="宋体" charset="-122"/>
                  </a:rPr>
                  <a:t>o</a:t>
                </a:r>
                <a:endParaRPr kumimoji="1" lang="en-US" altLang="zh-CN" sz="2800" i="1">
                  <a:ea typeface="宋体" charset="-122"/>
                </a:endParaRPr>
              </a:p>
            </p:txBody>
          </p:sp>
        </p:grpSp>
        <p:sp>
          <p:nvSpPr>
            <p:cNvPr id="148493" name="Line 41"/>
            <p:cNvSpPr>
              <a:spLocks noChangeShapeType="1"/>
            </p:cNvSpPr>
            <p:nvPr/>
          </p:nvSpPr>
          <p:spPr bwMode="auto">
            <a:xfrm>
              <a:off x="1795" y="1796"/>
              <a:ext cx="0" cy="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8494" name="Text Box 42"/>
            <p:cNvSpPr txBox="1">
              <a:spLocks noChangeArrowheads="1"/>
            </p:cNvSpPr>
            <p:nvPr/>
          </p:nvSpPr>
          <p:spPr bwMode="auto">
            <a:xfrm>
              <a:off x="1604" y="163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spcBef>
                  <a:spcPct val="50000"/>
                </a:spcBef>
              </a:pPr>
              <a:r>
                <a:rPr lang="en-US" altLang="zh-CN"/>
                <a:t>+</a:t>
              </a:r>
            </a:p>
          </p:txBody>
        </p:sp>
      </p:grpSp>
      <p:sp>
        <p:nvSpPr>
          <p:cNvPr id="244780" name="Text Box 44"/>
          <p:cNvSpPr txBox="1">
            <a:spLocks noChangeArrowheads="1"/>
          </p:cNvSpPr>
          <p:nvPr/>
        </p:nvSpPr>
        <p:spPr bwMode="auto">
          <a:xfrm>
            <a:off x="3748088" y="1992087"/>
            <a:ext cx="5156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静态时两晶体管零偏置，两管对称，电容上有</a:t>
            </a:r>
            <a:r>
              <a:rPr kumimoji="1" lang="en-US" altLang="zh-CN" i="1"/>
              <a:t>V</a:t>
            </a:r>
            <a:r>
              <a:rPr kumimoji="1" lang="en-US" altLang="zh-CN" baseline="-25000"/>
              <a:t>CC </a:t>
            </a:r>
            <a:r>
              <a:rPr kumimoji="1" lang="en-US" altLang="zh-CN"/>
              <a:t>/2</a:t>
            </a:r>
            <a:r>
              <a:rPr kumimoji="1" lang="zh-CN" altLang="en-US"/>
              <a:t>直流电压。</a:t>
            </a:r>
          </a:p>
        </p:txBody>
      </p:sp>
      <p:sp>
        <p:nvSpPr>
          <p:cNvPr id="244781" name="Text Box 45"/>
          <p:cNvSpPr txBox="1">
            <a:spLocks noChangeArrowheads="1"/>
          </p:cNvSpPr>
          <p:nvPr/>
        </p:nvSpPr>
        <p:spPr bwMode="auto">
          <a:xfrm>
            <a:off x="3948113" y="2962050"/>
            <a:ext cx="519588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输入信号正半周期，</a:t>
            </a:r>
            <a:r>
              <a:rPr kumimoji="1" lang="en-US" altLang="zh-CN"/>
              <a:t>T</a:t>
            </a:r>
            <a:r>
              <a:rPr kumimoji="1" lang="en-US" altLang="zh-CN" baseline="-25000"/>
              <a:t>1</a:t>
            </a:r>
            <a:r>
              <a:rPr kumimoji="1" lang="zh-CN" altLang="en-US"/>
              <a:t>导通构成电压跟随向负载输出电流；</a:t>
            </a:r>
            <a:r>
              <a:rPr kumimoji="1" lang="en-US" altLang="zh-CN"/>
              <a:t>T</a:t>
            </a:r>
            <a:r>
              <a:rPr kumimoji="1" lang="en-US" altLang="zh-CN" baseline="-25000"/>
              <a:t>2</a:t>
            </a:r>
            <a:r>
              <a:rPr kumimoji="1" lang="zh-CN" altLang="en-US"/>
              <a:t>截止。</a:t>
            </a:r>
          </a:p>
        </p:txBody>
      </p:sp>
      <p:sp>
        <p:nvSpPr>
          <p:cNvPr id="244782" name="Freeform 46"/>
          <p:cNvSpPr>
            <a:spLocks/>
          </p:cNvSpPr>
          <p:nvPr/>
        </p:nvSpPr>
        <p:spPr bwMode="auto">
          <a:xfrm>
            <a:off x="1903413" y="2243138"/>
            <a:ext cx="1436687" cy="1462087"/>
          </a:xfrm>
          <a:custGeom>
            <a:avLst/>
            <a:gdLst>
              <a:gd name="T0" fmla="*/ 95765903 w 905"/>
              <a:gd name="T1" fmla="*/ 0 h 921"/>
              <a:gd name="T2" fmla="*/ 277217115 w 905"/>
              <a:gd name="T3" fmla="*/ 861893311 h 921"/>
              <a:gd name="T4" fmla="*/ 1164311865 w 905"/>
              <a:gd name="T5" fmla="*/ 1146670001 h 921"/>
              <a:gd name="T6" fmla="*/ 1817031534 w 905"/>
              <a:gd name="T7" fmla="*/ 1174392496 h 921"/>
              <a:gd name="T8" fmla="*/ 1920358670 w 905"/>
              <a:gd name="T9" fmla="*/ 1199594044 h 921"/>
              <a:gd name="T10" fmla="*/ 2076608261 w 905"/>
              <a:gd name="T11" fmla="*/ 1302919593 h 921"/>
              <a:gd name="T12" fmla="*/ 2147483647 w 905"/>
              <a:gd name="T13" fmla="*/ 1537294776 h 921"/>
              <a:gd name="T14" fmla="*/ 2147483647 w 905"/>
              <a:gd name="T15" fmla="*/ 2147483647 h 921"/>
              <a:gd name="T16" fmla="*/ 0 60000 65536"/>
              <a:gd name="T17" fmla="*/ 0 60000 65536"/>
              <a:gd name="T18" fmla="*/ 0 60000 65536"/>
              <a:gd name="T19" fmla="*/ 0 60000 65536"/>
              <a:gd name="T20" fmla="*/ 0 60000 65536"/>
              <a:gd name="T21" fmla="*/ 0 60000 65536"/>
              <a:gd name="T22" fmla="*/ 0 60000 65536"/>
              <a:gd name="T23" fmla="*/ 0 60000 65536"/>
              <a:gd name="T24" fmla="*/ 0 w 905"/>
              <a:gd name="T25" fmla="*/ 0 h 921"/>
              <a:gd name="T26" fmla="*/ 905 w 905"/>
              <a:gd name="T27" fmla="*/ 921 h 9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5" h="921">
                <a:moveTo>
                  <a:pt x="38" y="0"/>
                </a:moveTo>
                <a:cubicBezTo>
                  <a:pt x="43" y="121"/>
                  <a:pt x="0" y="267"/>
                  <a:pt x="110" y="342"/>
                </a:cubicBezTo>
                <a:cubicBezTo>
                  <a:pt x="176" y="439"/>
                  <a:pt x="357" y="448"/>
                  <a:pt x="462" y="455"/>
                </a:cubicBezTo>
                <a:cubicBezTo>
                  <a:pt x="548" y="460"/>
                  <a:pt x="635" y="462"/>
                  <a:pt x="721" y="466"/>
                </a:cubicBezTo>
                <a:cubicBezTo>
                  <a:pt x="735" y="469"/>
                  <a:pt x="749" y="470"/>
                  <a:pt x="762" y="476"/>
                </a:cubicBezTo>
                <a:cubicBezTo>
                  <a:pt x="784" y="487"/>
                  <a:pt x="824" y="517"/>
                  <a:pt x="824" y="517"/>
                </a:cubicBezTo>
                <a:cubicBezTo>
                  <a:pt x="849" y="591"/>
                  <a:pt x="833" y="561"/>
                  <a:pt x="866" y="610"/>
                </a:cubicBezTo>
                <a:cubicBezTo>
                  <a:pt x="905" y="730"/>
                  <a:pt x="876" y="630"/>
                  <a:pt x="876" y="921"/>
                </a:cubicBezTo>
              </a:path>
            </a:pathLst>
          </a:custGeom>
          <a:noFill/>
          <a:ln w="38100" cap="sq">
            <a:solidFill>
              <a:srgbClr val="FF0000"/>
            </a:solidFill>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44783" name="Text Box 47"/>
          <p:cNvSpPr txBox="1">
            <a:spLocks noChangeArrowheads="1"/>
          </p:cNvSpPr>
          <p:nvPr/>
        </p:nvSpPr>
        <p:spPr bwMode="auto">
          <a:xfrm>
            <a:off x="3743325" y="4078062"/>
            <a:ext cx="52371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zh-CN" altLang="en-US"/>
              <a:t>输入信号负半周期，</a:t>
            </a:r>
            <a:r>
              <a:rPr kumimoji="1" lang="en-US" altLang="zh-CN"/>
              <a:t>T</a:t>
            </a:r>
            <a:r>
              <a:rPr kumimoji="1" lang="en-US" altLang="zh-CN" baseline="-25000"/>
              <a:t>2</a:t>
            </a:r>
            <a:r>
              <a:rPr kumimoji="1" lang="zh-CN" altLang="en-US"/>
              <a:t>导通构成电压跟随向负载输出电流；</a:t>
            </a:r>
            <a:r>
              <a:rPr kumimoji="1" lang="en-US" altLang="zh-CN"/>
              <a:t>T</a:t>
            </a:r>
            <a:r>
              <a:rPr kumimoji="1" lang="en-US" altLang="zh-CN" baseline="-25000"/>
              <a:t>1</a:t>
            </a:r>
            <a:r>
              <a:rPr kumimoji="1" lang="zh-CN" altLang="en-US"/>
              <a:t>截止。</a:t>
            </a:r>
          </a:p>
        </p:txBody>
      </p:sp>
      <p:sp>
        <p:nvSpPr>
          <p:cNvPr id="244784" name="Freeform 48"/>
          <p:cNvSpPr>
            <a:spLocks/>
          </p:cNvSpPr>
          <p:nvPr/>
        </p:nvSpPr>
        <p:spPr bwMode="auto">
          <a:xfrm>
            <a:off x="1941513" y="3086100"/>
            <a:ext cx="1049337" cy="755650"/>
          </a:xfrm>
          <a:custGeom>
            <a:avLst/>
            <a:gdLst>
              <a:gd name="T0" fmla="*/ 1620458701 w 661"/>
              <a:gd name="T1" fmla="*/ 1199594464 h 476"/>
              <a:gd name="T2" fmla="*/ 1620458701 w 661"/>
              <a:gd name="T3" fmla="*/ 390625012 h 476"/>
              <a:gd name="T4" fmla="*/ 1439007605 w 661"/>
              <a:gd name="T5" fmla="*/ 131048141 h 476"/>
              <a:gd name="T6" fmla="*/ 630038728 w 661"/>
              <a:gd name="T7" fmla="*/ 0 h 476"/>
              <a:gd name="T8" fmla="*/ 289817029 w 661"/>
              <a:gd name="T9" fmla="*/ 25201562 h 476"/>
              <a:gd name="T10" fmla="*/ 133567424 w 661"/>
              <a:gd name="T11" fmla="*/ 234375364 h 476"/>
              <a:gd name="T12" fmla="*/ 55443415 w 661"/>
              <a:gd name="T13" fmla="*/ 312499394 h 476"/>
              <a:gd name="T14" fmla="*/ 30241862 w 661"/>
              <a:gd name="T15" fmla="*/ 756046880 h 476"/>
              <a:gd name="T16" fmla="*/ 83164317 w 661"/>
              <a:gd name="T17" fmla="*/ 965220787 h 4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1"/>
              <a:gd name="T28" fmla="*/ 0 h 476"/>
              <a:gd name="T29" fmla="*/ 661 w 661"/>
              <a:gd name="T30" fmla="*/ 476 h 4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1" h="476">
                <a:moveTo>
                  <a:pt x="643" y="476"/>
                </a:moveTo>
                <a:cubicBezTo>
                  <a:pt x="652" y="343"/>
                  <a:pt x="661" y="290"/>
                  <a:pt x="643" y="155"/>
                </a:cubicBezTo>
                <a:cubicBezTo>
                  <a:pt x="636" y="106"/>
                  <a:pt x="617" y="67"/>
                  <a:pt x="571" y="52"/>
                </a:cubicBezTo>
                <a:cubicBezTo>
                  <a:pt x="495" y="1"/>
                  <a:pt x="333" y="5"/>
                  <a:pt x="250" y="0"/>
                </a:cubicBezTo>
                <a:cubicBezTo>
                  <a:pt x="205" y="3"/>
                  <a:pt x="159" y="2"/>
                  <a:pt x="115" y="10"/>
                </a:cubicBezTo>
                <a:cubicBezTo>
                  <a:pt x="72" y="18"/>
                  <a:pt x="72" y="65"/>
                  <a:pt x="53" y="93"/>
                </a:cubicBezTo>
                <a:cubicBezTo>
                  <a:pt x="45" y="105"/>
                  <a:pt x="32" y="114"/>
                  <a:pt x="22" y="124"/>
                </a:cubicBezTo>
                <a:cubicBezTo>
                  <a:pt x="1" y="189"/>
                  <a:pt x="0" y="229"/>
                  <a:pt x="12" y="300"/>
                </a:cubicBezTo>
                <a:cubicBezTo>
                  <a:pt x="17" y="328"/>
                  <a:pt x="33" y="383"/>
                  <a:pt x="33" y="383"/>
                </a:cubicBezTo>
              </a:path>
            </a:pathLst>
          </a:custGeom>
          <a:noFill/>
          <a:ln w="38100" cap="sq">
            <a:solidFill>
              <a:srgbClr val="000066"/>
            </a:solidFill>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44785" name="Text Box 49"/>
          <p:cNvSpPr txBox="1">
            <a:spLocks noChangeArrowheads="1"/>
          </p:cNvSpPr>
          <p:nvPr/>
        </p:nvSpPr>
        <p:spPr bwMode="auto">
          <a:xfrm>
            <a:off x="457200" y="5254400"/>
            <a:ext cx="842327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zh-CN" altLang="en-US" dirty="0"/>
              <a:t>两管交替工作，在负载上得到完整的信号波形，但每个管的电流波形都只有半个周期。</a:t>
            </a:r>
          </a:p>
        </p:txBody>
      </p:sp>
    </p:spTree>
    <p:extLst>
      <p:ext uri="{BB962C8B-B14F-4D97-AF65-F5344CB8AC3E}">
        <p14:creationId xmlns:p14="http://schemas.microsoft.com/office/powerpoint/2010/main" val="411984246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44740"/>
                                        </p:tgtEl>
                                        <p:attrNameLst>
                                          <p:attrName>style.visibility</p:attrName>
                                        </p:attrNameLst>
                                      </p:cBhvr>
                                      <p:to>
                                        <p:strVal val="visible"/>
                                      </p:to>
                                    </p:set>
                                    <p:animEffect transition="in" filter="wipe(down)">
                                      <p:cBhvr>
                                        <p:cTn id="7" dur="500"/>
                                        <p:tgtEl>
                                          <p:spTgt spid="244740"/>
                                        </p:tgtEl>
                                      </p:cBhvr>
                                    </p:animEffect>
                                  </p:childTnLst>
                                  <p:subTnLst>
                                    <p:set>
                                      <p:cBhvr override="childStyle">
                                        <p:cTn dur="1" fill="hold" display="0" masterRel="nextClick" afterEffect="1"/>
                                        <p:tgtEl>
                                          <p:spTgt spid="244740"/>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Bottom)">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244780"/>
                                        </p:tgtEl>
                                        <p:attrNameLst>
                                          <p:attrName>style.visibility</p:attrName>
                                        </p:attrNameLst>
                                      </p:cBhvr>
                                      <p:to>
                                        <p:strVal val="visible"/>
                                      </p:to>
                                    </p:set>
                                    <p:animEffect transition="in" filter="wipe(left)">
                                      <p:cBhvr>
                                        <p:cTn id="17" dur="75"/>
                                        <p:tgtEl>
                                          <p:spTgt spid="2447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244781"/>
                                        </p:tgtEl>
                                        <p:attrNameLst>
                                          <p:attrName>style.visibility</p:attrName>
                                        </p:attrNameLst>
                                      </p:cBhvr>
                                      <p:to>
                                        <p:strVal val="visible"/>
                                      </p:to>
                                    </p:set>
                                    <p:animEffect transition="in" filter="wipe(left)">
                                      <p:cBhvr>
                                        <p:cTn id="22" dur="75"/>
                                        <p:tgtEl>
                                          <p:spTgt spid="2447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478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iterate type="lt">
                                    <p:tmPct val="100000"/>
                                  </p:iterate>
                                  <p:childTnLst>
                                    <p:set>
                                      <p:cBhvr>
                                        <p:cTn id="30" dur="1" fill="hold">
                                          <p:stCondLst>
                                            <p:cond delay="0"/>
                                          </p:stCondLst>
                                        </p:cTn>
                                        <p:tgtEl>
                                          <p:spTgt spid="244783"/>
                                        </p:tgtEl>
                                        <p:attrNameLst>
                                          <p:attrName>style.visibility</p:attrName>
                                        </p:attrNameLst>
                                      </p:cBhvr>
                                      <p:to>
                                        <p:strVal val="visible"/>
                                      </p:to>
                                    </p:set>
                                    <p:animEffect transition="in" filter="wipe(left)">
                                      <p:cBhvr>
                                        <p:cTn id="31" dur="75"/>
                                        <p:tgtEl>
                                          <p:spTgt spid="24478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4478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iterate type="lt">
                                    <p:tmPct val="100000"/>
                                  </p:iterate>
                                  <p:childTnLst>
                                    <p:set>
                                      <p:cBhvr>
                                        <p:cTn id="39" dur="1" fill="hold">
                                          <p:stCondLst>
                                            <p:cond delay="0"/>
                                          </p:stCondLst>
                                        </p:cTn>
                                        <p:tgtEl>
                                          <p:spTgt spid="244785"/>
                                        </p:tgtEl>
                                        <p:attrNameLst>
                                          <p:attrName>style.visibility</p:attrName>
                                        </p:attrNameLst>
                                      </p:cBhvr>
                                      <p:to>
                                        <p:strVal val="visible"/>
                                      </p:to>
                                    </p:set>
                                    <p:animEffect transition="in" filter="wipe(left)">
                                      <p:cBhvr>
                                        <p:cTn id="40" dur="75"/>
                                        <p:tgtEl>
                                          <p:spTgt spid="244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0" grpId="0" animBg="1"/>
      <p:bldP spid="244780" grpId="0" autoUpdateAnimBg="0"/>
      <p:bldP spid="244781" grpId="0" autoUpdateAnimBg="0"/>
      <p:bldP spid="244782" grpId="0" animBg="1"/>
      <p:bldP spid="244783" grpId="0" autoUpdateAnimBg="0"/>
      <p:bldP spid="244784" grpId="0" animBg="1"/>
      <p:bldP spid="244785"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5" name="Rectangle 2"/>
          <p:cNvSpPr>
            <a:spLocks noGrp="1" noChangeArrowheads="1"/>
          </p:cNvSpPr>
          <p:nvPr>
            <p:ph type="title"/>
          </p:nvPr>
        </p:nvSpPr>
        <p:spPr/>
        <p:txBody>
          <a:bodyPr/>
          <a:lstStyle/>
          <a:p>
            <a:pPr eaLnBrk="1" hangingPunct="1"/>
            <a:r>
              <a:rPr lang="en-US" altLang="zh-CN" sz="3600" dirty="0" smtClean="0">
                <a:ea typeface="宋体" charset="-122"/>
              </a:rPr>
              <a:t>6.7.2 </a:t>
            </a:r>
            <a:r>
              <a:rPr lang="zh-CN" altLang="en-US" sz="3600" dirty="0" smtClean="0">
                <a:ea typeface="宋体" charset="-122"/>
              </a:rPr>
              <a:t>互补对称功率放大电路（续</a:t>
            </a:r>
            <a:r>
              <a:rPr lang="en-US" altLang="zh-CN" sz="3600" dirty="0" smtClean="0">
                <a:ea typeface="宋体" charset="-122"/>
              </a:rPr>
              <a:t>1</a:t>
            </a:r>
            <a:r>
              <a:rPr lang="zh-CN" altLang="en-US" sz="3600" dirty="0" smtClean="0">
                <a:ea typeface="宋体" charset="-122"/>
              </a:rPr>
              <a:t>）</a:t>
            </a:r>
            <a:endParaRPr lang="en-US" altLang="zh-CN" sz="3600"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135</a:t>
            </a:fld>
            <a:endParaRPr lang="zh-CN" altLang="en-US"/>
          </a:p>
        </p:txBody>
      </p:sp>
      <p:sp>
        <p:nvSpPr>
          <p:cNvPr id="246790" name="Text Box 6"/>
          <p:cNvSpPr txBox="1">
            <a:spLocks noChangeArrowheads="1"/>
          </p:cNvSpPr>
          <p:nvPr/>
        </p:nvSpPr>
        <p:spPr bwMode="auto">
          <a:xfrm>
            <a:off x="223603" y="741811"/>
            <a:ext cx="4262438"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zh-CN" altLang="en-US"/>
              <a:t>输出信号电压的最大不失真幅值</a:t>
            </a:r>
            <a:r>
              <a:rPr kumimoji="1" lang="en-US" altLang="zh-CN" i="1"/>
              <a:t>U</a:t>
            </a:r>
            <a:r>
              <a:rPr kumimoji="1" lang="en-US" altLang="zh-CN" baseline="-25000"/>
              <a:t>OM</a:t>
            </a:r>
            <a:r>
              <a:rPr kumimoji="1" lang="zh-CN" altLang="en-US"/>
              <a:t>受晶体管不进入“饱和”状态的限制。其值为</a:t>
            </a:r>
          </a:p>
        </p:txBody>
      </p:sp>
      <p:graphicFrame>
        <p:nvGraphicFramePr>
          <p:cNvPr id="246791" name="Object 2"/>
          <p:cNvGraphicFramePr>
            <a:graphicFrameLocks noChangeAspect="1"/>
          </p:cNvGraphicFramePr>
          <p:nvPr>
            <p:extLst/>
          </p:nvPr>
        </p:nvGraphicFramePr>
        <p:xfrm>
          <a:off x="698266" y="2241998"/>
          <a:ext cx="3128962" cy="788988"/>
        </p:xfrm>
        <a:graphic>
          <a:graphicData uri="http://schemas.openxmlformats.org/presentationml/2006/ole">
            <mc:AlternateContent xmlns:mc="http://schemas.openxmlformats.org/markup-compatibility/2006">
              <mc:Choice xmlns:v="urn:schemas-microsoft-com:vml" Requires="v">
                <p:oleObj spid="_x0000_s92437" name="Equation" r:id="rId3" imgW="1562040" imgH="393480" progId="Equation.DSMT4">
                  <p:embed/>
                </p:oleObj>
              </mc:Choice>
              <mc:Fallback>
                <p:oleObj name="Equation" r:id="rId3" imgW="156204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66" y="2241998"/>
                        <a:ext cx="3128962"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792" name="Text Box 8"/>
          <p:cNvSpPr txBox="1">
            <a:spLocks noChangeArrowheads="1"/>
          </p:cNvSpPr>
          <p:nvPr/>
        </p:nvSpPr>
        <p:spPr bwMode="auto">
          <a:xfrm>
            <a:off x="244241" y="2940498"/>
            <a:ext cx="2659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a:t>负载的最大功率为</a:t>
            </a:r>
          </a:p>
        </p:txBody>
      </p:sp>
      <p:graphicFrame>
        <p:nvGraphicFramePr>
          <p:cNvPr id="246793" name="Object 3"/>
          <p:cNvGraphicFramePr>
            <a:graphicFrameLocks noChangeAspect="1"/>
          </p:cNvGraphicFramePr>
          <p:nvPr>
            <p:extLst>
              <p:ext uri="{D42A27DB-BD31-4B8C-83A1-F6EECF244321}">
                <p14:modId xmlns:p14="http://schemas.microsoft.com/office/powerpoint/2010/main" val="510465777"/>
              </p:ext>
            </p:extLst>
          </p:nvPr>
        </p:nvGraphicFramePr>
        <p:xfrm>
          <a:off x="749066" y="3386586"/>
          <a:ext cx="2289175" cy="914400"/>
        </p:xfrm>
        <a:graphic>
          <a:graphicData uri="http://schemas.openxmlformats.org/presentationml/2006/ole">
            <mc:AlternateContent xmlns:mc="http://schemas.openxmlformats.org/markup-compatibility/2006">
              <mc:Choice xmlns:v="urn:schemas-microsoft-com:vml" Requires="v">
                <p:oleObj spid="_x0000_s92438" name="Equation" r:id="rId5" imgW="1143000" imgH="457200" progId="Equation.DSMT4">
                  <p:embed/>
                </p:oleObj>
              </mc:Choice>
              <mc:Fallback>
                <p:oleObj name="Equation" r:id="rId5" imgW="1143000" imgH="457200" progId="Equation.DSMT4">
                  <p:embed/>
                  <p:pic>
                    <p:nvPicPr>
                      <p:cNvPr id="0" name=""/>
                      <p:cNvPicPr>
                        <a:picLocks noChangeAspect="1" noChangeArrowheads="1"/>
                      </p:cNvPicPr>
                      <p:nvPr/>
                    </p:nvPicPr>
                    <p:blipFill>
                      <a:blip r:embed="rId6"/>
                      <a:srcRect/>
                      <a:stretch>
                        <a:fillRect/>
                      </a:stretch>
                    </p:blipFill>
                    <p:spPr bwMode="auto">
                      <a:xfrm>
                        <a:off x="749066" y="3386586"/>
                        <a:ext cx="228917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6794" name="Text Box 10"/>
          <p:cNvSpPr txBox="1">
            <a:spLocks noChangeArrowheads="1"/>
          </p:cNvSpPr>
          <p:nvPr/>
        </p:nvSpPr>
        <p:spPr bwMode="auto">
          <a:xfrm>
            <a:off x="244241" y="4267648"/>
            <a:ext cx="2659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r>
              <a:rPr lang="zh-CN" altLang="en-US"/>
              <a:t>电源提供的功率为</a:t>
            </a:r>
          </a:p>
        </p:txBody>
      </p:sp>
      <p:grpSp>
        <p:nvGrpSpPr>
          <p:cNvPr id="2" name="Group 11"/>
          <p:cNvGrpSpPr>
            <a:grpSpLocks/>
          </p:cNvGrpSpPr>
          <p:nvPr/>
        </p:nvGrpSpPr>
        <p:grpSpPr bwMode="auto">
          <a:xfrm>
            <a:off x="4635266" y="643386"/>
            <a:ext cx="4006850" cy="5497512"/>
            <a:chOff x="2891" y="538"/>
            <a:chExt cx="2524" cy="3463"/>
          </a:xfrm>
        </p:grpSpPr>
        <p:sp>
          <p:nvSpPr>
            <p:cNvPr id="63500" name="Line 12"/>
            <p:cNvSpPr>
              <a:spLocks noChangeAspect="1" noChangeShapeType="1"/>
            </p:cNvSpPr>
            <p:nvPr/>
          </p:nvSpPr>
          <p:spPr bwMode="auto">
            <a:xfrm>
              <a:off x="2986" y="1598"/>
              <a:ext cx="1815"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1" name="Line 13"/>
            <p:cNvSpPr>
              <a:spLocks noChangeAspect="1" noChangeShapeType="1"/>
            </p:cNvSpPr>
            <p:nvPr/>
          </p:nvSpPr>
          <p:spPr bwMode="auto">
            <a:xfrm flipV="1">
              <a:off x="2986" y="734"/>
              <a:ext cx="0" cy="864"/>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2" name="Text Box 14"/>
            <p:cNvSpPr txBox="1">
              <a:spLocks noChangeAspect="1" noChangeArrowheads="1"/>
            </p:cNvSpPr>
            <p:nvPr/>
          </p:nvSpPr>
          <p:spPr bwMode="auto">
            <a:xfrm>
              <a:off x="4792" y="1446"/>
              <a:ext cx="4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CE1</a:t>
              </a:r>
              <a:endParaRPr kumimoji="1" lang="en-US" altLang="zh-CN" i="1">
                <a:ea typeface="宋体" charset="-122"/>
              </a:endParaRPr>
            </a:p>
          </p:txBody>
        </p:sp>
        <p:sp>
          <p:nvSpPr>
            <p:cNvPr id="63503" name="Text Box 15"/>
            <p:cNvSpPr txBox="1">
              <a:spLocks noChangeAspect="1" noChangeArrowheads="1"/>
            </p:cNvSpPr>
            <p:nvPr/>
          </p:nvSpPr>
          <p:spPr bwMode="auto">
            <a:xfrm>
              <a:off x="2977" y="538"/>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C1</a:t>
              </a:r>
              <a:endParaRPr kumimoji="1" lang="en-US" altLang="zh-CN" i="1">
                <a:ea typeface="宋体" charset="-122"/>
              </a:endParaRPr>
            </a:p>
          </p:txBody>
        </p:sp>
        <p:sp>
          <p:nvSpPr>
            <p:cNvPr id="63504" name="Text Box 16"/>
            <p:cNvSpPr txBox="1">
              <a:spLocks noChangeAspect="1" noChangeArrowheads="1"/>
            </p:cNvSpPr>
            <p:nvPr/>
          </p:nvSpPr>
          <p:spPr bwMode="auto">
            <a:xfrm>
              <a:off x="2891" y="160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0</a:t>
              </a:r>
            </a:p>
          </p:txBody>
        </p:sp>
        <p:sp>
          <p:nvSpPr>
            <p:cNvPr id="63505" name="Freeform 17"/>
            <p:cNvSpPr>
              <a:spLocks noChangeAspect="1"/>
            </p:cNvSpPr>
            <p:nvPr/>
          </p:nvSpPr>
          <p:spPr bwMode="auto">
            <a:xfrm>
              <a:off x="2986" y="773"/>
              <a:ext cx="836" cy="825"/>
            </a:xfrm>
            <a:custGeom>
              <a:avLst/>
              <a:gdLst>
                <a:gd name="T0" fmla="*/ 0 w 928"/>
                <a:gd name="T1" fmla="*/ 743 h 916"/>
                <a:gd name="T2" fmla="*/ 77 w 928"/>
                <a:gd name="T3" fmla="*/ 119 h 916"/>
                <a:gd name="T4" fmla="*/ 276 w 928"/>
                <a:gd name="T5" fmla="*/ 26 h 916"/>
                <a:gd name="T6" fmla="*/ 753 w 928"/>
                <a:gd name="T7" fmla="*/ 13 h 916"/>
                <a:gd name="T8" fmla="*/ 0 60000 65536"/>
                <a:gd name="T9" fmla="*/ 0 60000 65536"/>
                <a:gd name="T10" fmla="*/ 0 60000 65536"/>
                <a:gd name="T11" fmla="*/ 0 60000 65536"/>
                <a:gd name="T12" fmla="*/ 0 w 928"/>
                <a:gd name="T13" fmla="*/ 0 h 916"/>
                <a:gd name="T14" fmla="*/ 928 w 928"/>
                <a:gd name="T15" fmla="*/ 916 h 916"/>
              </a:gdLst>
              <a:ahLst/>
              <a:cxnLst>
                <a:cxn ang="T8">
                  <a:pos x="T0" y="T1"/>
                </a:cxn>
                <a:cxn ang="T9">
                  <a:pos x="T2" y="T3"/>
                </a:cxn>
                <a:cxn ang="T10">
                  <a:pos x="T4" y="T5"/>
                </a:cxn>
                <a:cxn ang="T11">
                  <a:pos x="T6" y="T7"/>
                </a:cxn>
              </a:cxnLst>
              <a:rect l="T12" t="T13" r="T14" b="T15"/>
              <a:pathLst>
                <a:path w="928" h="916">
                  <a:moveTo>
                    <a:pt x="0" y="916"/>
                  </a:moveTo>
                  <a:cubicBezTo>
                    <a:pt x="20" y="603"/>
                    <a:pt x="39" y="294"/>
                    <a:pt x="96" y="147"/>
                  </a:cubicBezTo>
                  <a:cubicBezTo>
                    <a:pt x="153" y="0"/>
                    <a:pt x="201" y="54"/>
                    <a:pt x="340" y="32"/>
                  </a:cubicBezTo>
                  <a:cubicBezTo>
                    <a:pt x="479" y="10"/>
                    <a:pt x="806" y="19"/>
                    <a:pt x="928" y="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06" name="Freeform 18"/>
            <p:cNvSpPr>
              <a:spLocks noChangeAspect="1"/>
            </p:cNvSpPr>
            <p:nvPr/>
          </p:nvSpPr>
          <p:spPr bwMode="auto">
            <a:xfrm>
              <a:off x="3026" y="935"/>
              <a:ext cx="868" cy="159"/>
            </a:xfrm>
            <a:custGeom>
              <a:avLst/>
              <a:gdLst>
                <a:gd name="T0" fmla="*/ 4 w 964"/>
                <a:gd name="T1" fmla="*/ 144 h 176"/>
                <a:gd name="T2" fmla="*/ 130 w 964"/>
                <a:gd name="T3" fmla="*/ 23 h 176"/>
                <a:gd name="T4" fmla="*/ 782 w 964"/>
                <a:gd name="T5" fmla="*/ 9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07" name="Freeform 19"/>
            <p:cNvSpPr>
              <a:spLocks noChangeAspect="1"/>
            </p:cNvSpPr>
            <p:nvPr/>
          </p:nvSpPr>
          <p:spPr bwMode="auto">
            <a:xfrm>
              <a:off x="3011" y="1090"/>
              <a:ext cx="1012" cy="159"/>
            </a:xfrm>
            <a:custGeom>
              <a:avLst/>
              <a:gdLst>
                <a:gd name="T0" fmla="*/ 4 w 964"/>
                <a:gd name="T1" fmla="*/ 144 h 176"/>
                <a:gd name="T2" fmla="*/ 176 w 964"/>
                <a:gd name="T3" fmla="*/ 23 h 176"/>
                <a:gd name="T4" fmla="*/ 1062 w 964"/>
                <a:gd name="T5" fmla="*/ 9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08" name="Freeform 20"/>
            <p:cNvSpPr>
              <a:spLocks noChangeAspect="1"/>
            </p:cNvSpPr>
            <p:nvPr/>
          </p:nvSpPr>
          <p:spPr bwMode="auto">
            <a:xfrm>
              <a:off x="2997" y="1245"/>
              <a:ext cx="1156" cy="159"/>
            </a:xfrm>
            <a:custGeom>
              <a:avLst/>
              <a:gdLst>
                <a:gd name="T0" fmla="*/ 6 w 964"/>
                <a:gd name="T1" fmla="*/ 144 h 176"/>
                <a:gd name="T2" fmla="*/ 230 w 964"/>
                <a:gd name="T3" fmla="*/ 23 h 176"/>
                <a:gd name="T4" fmla="*/ 1386 w 964"/>
                <a:gd name="T5" fmla="*/ 9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09" name="Freeform 21"/>
            <p:cNvSpPr>
              <a:spLocks noChangeAspect="1"/>
            </p:cNvSpPr>
            <p:nvPr/>
          </p:nvSpPr>
          <p:spPr bwMode="auto">
            <a:xfrm>
              <a:off x="2979" y="1393"/>
              <a:ext cx="1260" cy="158"/>
            </a:xfrm>
            <a:custGeom>
              <a:avLst/>
              <a:gdLst>
                <a:gd name="T0" fmla="*/ 7 w 964"/>
                <a:gd name="T1" fmla="*/ 142 h 176"/>
                <a:gd name="T2" fmla="*/ 273 w 964"/>
                <a:gd name="T3" fmla="*/ 22 h 176"/>
                <a:gd name="T4" fmla="*/ 1647 w 964"/>
                <a:gd name="T5" fmla="*/ 9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10" name="Freeform 22"/>
            <p:cNvSpPr>
              <a:spLocks noChangeAspect="1"/>
            </p:cNvSpPr>
            <p:nvPr/>
          </p:nvSpPr>
          <p:spPr bwMode="auto">
            <a:xfrm>
              <a:off x="2988" y="1544"/>
              <a:ext cx="1381" cy="47"/>
            </a:xfrm>
            <a:custGeom>
              <a:avLst/>
              <a:gdLst>
                <a:gd name="T0" fmla="*/ 0 w 1534"/>
                <a:gd name="T1" fmla="*/ 42 h 52"/>
                <a:gd name="T2" fmla="*/ 37 w 1534"/>
                <a:gd name="T3" fmla="*/ 13 h 52"/>
                <a:gd name="T4" fmla="*/ 203 w 1534"/>
                <a:gd name="T5" fmla="*/ 4 h 52"/>
                <a:gd name="T6" fmla="*/ 1243 w 1534"/>
                <a:gd name="T7" fmla="*/ 0 h 52"/>
                <a:gd name="T8" fmla="*/ 0 60000 65536"/>
                <a:gd name="T9" fmla="*/ 0 60000 65536"/>
                <a:gd name="T10" fmla="*/ 0 60000 65536"/>
                <a:gd name="T11" fmla="*/ 0 60000 65536"/>
                <a:gd name="T12" fmla="*/ 0 w 1534"/>
                <a:gd name="T13" fmla="*/ 0 h 52"/>
                <a:gd name="T14" fmla="*/ 1534 w 1534"/>
                <a:gd name="T15" fmla="*/ 52 h 52"/>
              </a:gdLst>
              <a:ahLst/>
              <a:cxnLst>
                <a:cxn ang="T8">
                  <a:pos x="T0" y="T1"/>
                </a:cxn>
                <a:cxn ang="T9">
                  <a:pos x="T2" y="T3"/>
                </a:cxn>
                <a:cxn ang="T10">
                  <a:pos x="T4" y="T5"/>
                </a:cxn>
                <a:cxn ang="T11">
                  <a:pos x="T6" y="T7"/>
                </a:cxn>
              </a:cxnLst>
              <a:rect l="T12" t="T13" r="T14" b="T15"/>
              <a:pathLst>
                <a:path w="1534" h="52">
                  <a:moveTo>
                    <a:pt x="0" y="52"/>
                  </a:moveTo>
                  <a:cubicBezTo>
                    <a:pt x="8" y="46"/>
                    <a:pt x="4" y="24"/>
                    <a:pt x="46" y="16"/>
                  </a:cubicBezTo>
                  <a:cubicBezTo>
                    <a:pt x="88" y="8"/>
                    <a:pt x="2" y="7"/>
                    <a:pt x="250" y="4"/>
                  </a:cubicBezTo>
                  <a:cubicBezTo>
                    <a:pt x="498" y="1"/>
                    <a:pt x="1267" y="1"/>
                    <a:pt x="1534"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11" name="Line 23"/>
            <p:cNvSpPr>
              <a:spLocks noChangeAspect="1" noChangeShapeType="1"/>
            </p:cNvSpPr>
            <p:nvPr/>
          </p:nvSpPr>
          <p:spPr bwMode="auto">
            <a:xfrm>
              <a:off x="2986" y="820"/>
              <a:ext cx="1167" cy="77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2" name="Oval 24"/>
            <p:cNvSpPr>
              <a:spLocks noChangeAspect="1" noChangeArrowheads="1"/>
            </p:cNvSpPr>
            <p:nvPr/>
          </p:nvSpPr>
          <p:spPr bwMode="auto">
            <a:xfrm>
              <a:off x="3526" y="1173"/>
              <a:ext cx="44" cy="43"/>
            </a:xfrm>
            <a:prstGeom prst="ellipse">
              <a:avLst/>
            </a:prstGeom>
            <a:solidFill>
              <a:srgbClr val="FF0000"/>
            </a:solidFill>
            <a:ln w="12700" cap="sq">
              <a:solidFill>
                <a:srgbClr val="FF0000"/>
              </a:solidFill>
              <a:round/>
              <a:headEnd type="none" w="sm" len="sm"/>
              <a:tailEnd type="none" w="sm" len="sm"/>
            </a:ln>
          </p:spPr>
          <p:txBody>
            <a:bodyPr wrap="none" anchor="ctr"/>
            <a:lstStyle/>
            <a:p>
              <a:pPr algn="just">
                <a:lnSpc>
                  <a:spcPct val="120000"/>
                </a:lnSpc>
                <a:spcBef>
                  <a:spcPct val="10000"/>
                </a:spcBef>
              </a:pPr>
              <a:endParaRPr lang="zh-CN" altLang="en-US"/>
            </a:p>
          </p:txBody>
        </p:sp>
        <p:sp>
          <p:nvSpPr>
            <p:cNvPr id="63513" name="Line 25"/>
            <p:cNvSpPr>
              <a:spLocks noChangeAspect="1" noChangeShapeType="1"/>
            </p:cNvSpPr>
            <p:nvPr/>
          </p:nvSpPr>
          <p:spPr bwMode="auto">
            <a:xfrm>
              <a:off x="2969" y="1535"/>
              <a:ext cx="1080" cy="0"/>
            </a:xfrm>
            <a:prstGeom prst="line">
              <a:avLst/>
            </a:prstGeom>
            <a:noFill/>
            <a:ln w="12700">
              <a:solidFill>
                <a:srgbClr val="FFFF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4" name="Freeform 26"/>
            <p:cNvSpPr>
              <a:spLocks noChangeAspect="1"/>
            </p:cNvSpPr>
            <p:nvPr/>
          </p:nvSpPr>
          <p:spPr bwMode="auto">
            <a:xfrm>
              <a:off x="4148" y="1535"/>
              <a:ext cx="2" cy="928"/>
            </a:xfrm>
            <a:custGeom>
              <a:avLst/>
              <a:gdLst>
                <a:gd name="T0" fmla="*/ 0 w 2"/>
                <a:gd name="T1" fmla="*/ 0 h 1030"/>
                <a:gd name="T2" fmla="*/ 2 w 2"/>
                <a:gd name="T3" fmla="*/ 836 h 1030"/>
                <a:gd name="T4" fmla="*/ 0 60000 65536"/>
                <a:gd name="T5" fmla="*/ 0 60000 65536"/>
                <a:gd name="T6" fmla="*/ 0 w 2"/>
                <a:gd name="T7" fmla="*/ 0 h 1030"/>
                <a:gd name="T8" fmla="*/ 2 w 2"/>
                <a:gd name="T9" fmla="*/ 1030 h 1030"/>
              </a:gdLst>
              <a:ahLst/>
              <a:cxnLst>
                <a:cxn ang="T4">
                  <a:pos x="T0" y="T1"/>
                </a:cxn>
                <a:cxn ang="T5">
                  <a:pos x="T2" y="T3"/>
                </a:cxn>
              </a:cxnLst>
              <a:rect l="T6" t="T7" r="T8" b="T9"/>
              <a:pathLst>
                <a:path w="2" h="1030">
                  <a:moveTo>
                    <a:pt x="0" y="0"/>
                  </a:moveTo>
                  <a:lnTo>
                    <a:pt x="2" y="1030"/>
                  </a:ln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15" name="Line 27"/>
            <p:cNvSpPr>
              <a:spLocks noChangeAspect="1" noChangeShapeType="1"/>
            </p:cNvSpPr>
            <p:nvPr/>
          </p:nvSpPr>
          <p:spPr bwMode="auto">
            <a:xfrm>
              <a:off x="3099" y="887"/>
              <a:ext cx="0" cy="1849"/>
            </a:xfrm>
            <a:prstGeom prst="line">
              <a:avLst/>
            </a:prstGeom>
            <a:noFill/>
            <a:ln w="38100">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6" name="Line 28"/>
            <p:cNvSpPr>
              <a:spLocks noChangeAspect="1" noChangeShapeType="1"/>
            </p:cNvSpPr>
            <p:nvPr/>
          </p:nvSpPr>
          <p:spPr bwMode="auto">
            <a:xfrm flipH="1" flipV="1">
              <a:off x="3505" y="2942"/>
              <a:ext cx="1815"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7" name="Line 29"/>
            <p:cNvSpPr>
              <a:spLocks noChangeAspect="1" noChangeShapeType="1"/>
            </p:cNvSpPr>
            <p:nvPr/>
          </p:nvSpPr>
          <p:spPr bwMode="auto">
            <a:xfrm flipH="1">
              <a:off x="5320" y="2942"/>
              <a:ext cx="0" cy="864"/>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18" name="Text Box 30"/>
            <p:cNvSpPr txBox="1">
              <a:spLocks noChangeAspect="1" noChangeArrowheads="1"/>
            </p:cNvSpPr>
            <p:nvPr/>
          </p:nvSpPr>
          <p:spPr bwMode="auto">
            <a:xfrm flipH="1">
              <a:off x="3073" y="2785"/>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CE2</a:t>
              </a:r>
              <a:endParaRPr kumimoji="1" lang="en-US" altLang="zh-CN" i="1">
                <a:ea typeface="宋体" charset="-122"/>
              </a:endParaRPr>
            </a:p>
          </p:txBody>
        </p:sp>
        <p:sp>
          <p:nvSpPr>
            <p:cNvPr id="63519" name="Text Box 31"/>
            <p:cNvSpPr txBox="1">
              <a:spLocks noChangeAspect="1" noChangeArrowheads="1"/>
            </p:cNvSpPr>
            <p:nvPr/>
          </p:nvSpPr>
          <p:spPr bwMode="auto">
            <a:xfrm flipH="1">
              <a:off x="5090" y="3713"/>
              <a:ext cx="3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C2</a:t>
              </a:r>
              <a:endParaRPr kumimoji="1" lang="en-US" altLang="zh-CN" i="1">
                <a:ea typeface="宋体" charset="-122"/>
              </a:endParaRPr>
            </a:p>
          </p:txBody>
        </p:sp>
        <p:sp>
          <p:nvSpPr>
            <p:cNvPr id="63520" name="Text Box 32"/>
            <p:cNvSpPr txBox="1">
              <a:spLocks noChangeAspect="1" noChangeArrowheads="1"/>
            </p:cNvSpPr>
            <p:nvPr/>
          </p:nvSpPr>
          <p:spPr bwMode="auto">
            <a:xfrm flipH="1" flipV="1">
              <a:off x="5219" y="2685"/>
              <a:ext cx="19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0</a:t>
              </a:r>
            </a:p>
          </p:txBody>
        </p:sp>
        <p:sp>
          <p:nvSpPr>
            <p:cNvPr id="63521" name="Freeform 33"/>
            <p:cNvSpPr>
              <a:spLocks noChangeAspect="1"/>
            </p:cNvSpPr>
            <p:nvPr/>
          </p:nvSpPr>
          <p:spPr bwMode="auto">
            <a:xfrm flipH="1" flipV="1">
              <a:off x="4484" y="2942"/>
              <a:ext cx="836" cy="824"/>
            </a:xfrm>
            <a:custGeom>
              <a:avLst/>
              <a:gdLst>
                <a:gd name="T0" fmla="*/ 0 w 928"/>
                <a:gd name="T1" fmla="*/ 741 h 916"/>
                <a:gd name="T2" fmla="*/ 77 w 928"/>
                <a:gd name="T3" fmla="*/ 119 h 916"/>
                <a:gd name="T4" fmla="*/ 276 w 928"/>
                <a:gd name="T5" fmla="*/ 26 h 916"/>
                <a:gd name="T6" fmla="*/ 753 w 928"/>
                <a:gd name="T7" fmla="*/ 13 h 916"/>
                <a:gd name="T8" fmla="*/ 0 60000 65536"/>
                <a:gd name="T9" fmla="*/ 0 60000 65536"/>
                <a:gd name="T10" fmla="*/ 0 60000 65536"/>
                <a:gd name="T11" fmla="*/ 0 60000 65536"/>
                <a:gd name="T12" fmla="*/ 0 w 928"/>
                <a:gd name="T13" fmla="*/ 0 h 916"/>
                <a:gd name="T14" fmla="*/ 928 w 928"/>
                <a:gd name="T15" fmla="*/ 916 h 916"/>
              </a:gdLst>
              <a:ahLst/>
              <a:cxnLst>
                <a:cxn ang="T8">
                  <a:pos x="T0" y="T1"/>
                </a:cxn>
                <a:cxn ang="T9">
                  <a:pos x="T2" y="T3"/>
                </a:cxn>
                <a:cxn ang="T10">
                  <a:pos x="T4" y="T5"/>
                </a:cxn>
                <a:cxn ang="T11">
                  <a:pos x="T6" y="T7"/>
                </a:cxn>
              </a:cxnLst>
              <a:rect l="T12" t="T13" r="T14" b="T15"/>
              <a:pathLst>
                <a:path w="928" h="916">
                  <a:moveTo>
                    <a:pt x="0" y="916"/>
                  </a:moveTo>
                  <a:cubicBezTo>
                    <a:pt x="20" y="603"/>
                    <a:pt x="39" y="294"/>
                    <a:pt x="96" y="147"/>
                  </a:cubicBezTo>
                  <a:cubicBezTo>
                    <a:pt x="153" y="0"/>
                    <a:pt x="201" y="54"/>
                    <a:pt x="340" y="32"/>
                  </a:cubicBezTo>
                  <a:cubicBezTo>
                    <a:pt x="479" y="10"/>
                    <a:pt x="806" y="19"/>
                    <a:pt x="928" y="1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22" name="Freeform 34"/>
            <p:cNvSpPr>
              <a:spLocks noChangeAspect="1"/>
            </p:cNvSpPr>
            <p:nvPr/>
          </p:nvSpPr>
          <p:spPr bwMode="auto">
            <a:xfrm flipH="1" flipV="1">
              <a:off x="4412" y="3446"/>
              <a:ext cx="868" cy="158"/>
            </a:xfrm>
            <a:custGeom>
              <a:avLst/>
              <a:gdLst>
                <a:gd name="T0" fmla="*/ 4 w 964"/>
                <a:gd name="T1" fmla="*/ 142 h 176"/>
                <a:gd name="T2" fmla="*/ 130 w 964"/>
                <a:gd name="T3" fmla="*/ 22 h 176"/>
                <a:gd name="T4" fmla="*/ 782 w 964"/>
                <a:gd name="T5" fmla="*/ 9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23" name="Freeform 35"/>
            <p:cNvSpPr>
              <a:spLocks noChangeAspect="1"/>
            </p:cNvSpPr>
            <p:nvPr/>
          </p:nvSpPr>
          <p:spPr bwMode="auto">
            <a:xfrm flipH="1" flipV="1">
              <a:off x="4283" y="3291"/>
              <a:ext cx="1012" cy="158"/>
            </a:xfrm>
            <a:custGeom>
              <a:avLst/>
              <a:gdLst>
                <a:gd name="T0" fmla="*/ 4 w 964"/>
                <a:gd name="T1" fmla="*/ 142 h 176"/>
                <a:gd name="T2" fmla="*/ 176 w 964"/>
                <a:gd name="T3" fmla="*/ 22 h 176"/>
                <a:gd name="T4" fmla="*/ 1062 w 964"/>
                <a:gd name="T5" fmla="*/ 9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24" name="Freeform 36"/>
            <p:cNvSpPr>
              <a:spLocks noChangeAspect="1"/>
            </p:cNvSpPr>
            <p:nvPr/>
          </p:nvSpPr>
          <p:spPr bwMode="auto">
            <a:xfrm flipH="1" flipV="1">
              <a:off x="4153" y="3136"/>
              <a:ext cx="1156" cy="159"/>
            </a:xfrm>
            <a:custGeom>
              <a:avLst/>
              <a:gdLst>
                <a:gd name="T0" fmla="*/ 6 w 964"/>
                <a:gd name="T1" fmla="*/ 144 h 176"/>
                <a:gd name="T2" fmla="*/ 230 w 964"/>
                <a:gd name="T3" fmla="*/ 23 h 176"/>
                <a:gd name="T4" fmla="*/ 1386 w 964"/>
                <a:gd name="T5" fmla="*/ 9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25" name="Freeform 37"/>
            <p:cNvSpPr>
              <a:spLocks noChangeAspect="1"/>
            </p:cNvSpPr>
            <p:nvPr/>
          </p:nvSpPr>
          <p:spPr bwMode="auto">
            <a:xfrm flipH="1" flipV="1">
              <a:off x="4066" y="2988"/>
              <a:ext cx="1261" cy="159"/>
            </a:xfrm>
            <a:custGeom>
              <a:avLst/>
              <a:gdLst>
                <a:gd name="T0" fmla="*/ 7 w 964"/>
                <a:gd name="T1" fmla="*/ 144 h 176"/>
                <a:gd name="T2" fmla="*/ 273 w 964"/>
                <a:gd name="T3" fmla="*/ 23 h 176"/>
                <a:gd name="T4" fmla="*/ 1650 w 964"/>
                <a:gd name="T5" fmla="*/ 9 h 176"/>
                <a:gd name="T6" fmla="*/ 0 60000 65536"/>
                <a:gd name="T7" fmla="*/ 0 60000 65536"/>
                <a:gd name="T8" fmla="*/ 0 60000 65536"/>
                <a:gd name="T9" fmla="*/ 0 w 964"/>
                <a:gd name="T10" fmla="*/ 0 h 176"/>
                <a:gd name="T11" fmla="*/ 964 w 964"/>
                <a:gd name="T12" fmla="*/ 176 h 176"/>
              </a:gdLst>
              <a:ahLst/>
              <a:cxnLst>
                <a:cxn ang="T6">
                  <a:pos x="T0" y="T1"/>
                </a:cxn>
                <a:cxn ang="T7">
                  <a:pos x="T2" y="T3"/>
                </a:cxn>
                <a:cxn ang="T8">
                  <a:pos x="T4" y="T5"/>
                </a:cxn>
              </a:cxnLst>
              <a:rect l="T9" t="T10" r="T11" b="T12"/>
              <a:pathLst>
                <a:path w="964" h="176">
                  <a:moveTo>
                    <a:pt x="4" y="176"/>
                  </a:moveTo>
                  <a:cubicBezTo>
                    <a:pt x="30" y="151"/>
                    <a:pt x="0" y="56"/>
                    <a:pt x="160" y="28"/>
                  </a:cubicBezTo>
                  <a:cubicBezTo>
                    <a:pt x="320" y="0"/>
                    <a:pt x="797" y="15"/>
                    <a:pt x="964" y="1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26" name="Freeform 38"/>
            <p:cNvSpPr>
              <a:spLocks noChangeAspect="1"/>
            </p:cNvSpPr>
            <p:nvPr/>
          </p:nvSpPr>
          <p:spPr bwMode="auto">
            <a:xfrm flipH="1" flipV="1">
              <a:off x="3937" y="2949"/>
              <a:ext cx="1381" cy="47"/>
            </a:xfrm>
            <a:custGeom>
              <a:avLst/>
              <a:gdLst>
                <a:gd name="T0" fmla="*/ 0 w 1534"/>
                <a:gd name="T1" fmla="*/ 42 h 52"/>
                <a:gd name="T2" fmla="*/ 37 w 1534"/>
                <a:gd name="T3" fmla="*/ 13 h 52"/>
                <a:gd name="T4" fmla="*/ 203 w 1534"/>
                <a:gd name="T5" fmla="*/ 4 h 52"/>
                <a:gd name="T6" fmla="*/ 1243 w 1534"/>
                <a:gd name="T7" fmla="*/ 0 h 52"/>
                <a:gd name="T8" fmla="*/ 0 60000 65536"/>
                <a:gd name="T9" fmla="*/ 0 60000 65536"/>
                <a:gd name="T10" fmla="*/ 0 60000 65536"/>
                <a:gd name="T11" fmla="*/ 0 60000 65536"/>
                <a:gd name="T12" fmla="*/ 0 w 1534"/>
                <a:gd name="T13" fmla="*/ 0 h 52"/>
                <a:gd name="T14" fmla="*/ 1534 w 1534"/>
                <a:gd name="T15" fmla="*/ 52 h 52"/>
              </a:gdLst>
              <a:ahLst/>
              <a:cxnLst>
                <a:cxn ang="T8">
                  <a:pos x="T0" y="T1"/>
                </a:cxn>
                <a:cxn ang="T9">
                  <a:pos x="T2" y="T3"/>
                </a:cxn>
                <a:cxn ang="T10">
                  <a:pos x="T4" y="T5"/>
                </a:cxn>
                <a:cxn ang="T11">
                  <a:pos x="T6" y="T7"/>
                </a:cxn>
              </a:cxnLst>
              <a:rect l="T12" t="T13" r="T14" b="T15"/>
              <a:pathLst>
                <a:path w="1534" h="52">
                  <a:moveTo>
                    <a:pt x="0" y="52"/>
                  </a:moveTo>
                  <a:cubicBezTo>
                    <a:pt x="8" y="46"/>
                    <a:pt x="4" y="24"/>
                    <a:pt x="46" y="16"/>
                  </a:cubicBezTo>
                  <a:cubicBezTo>
                    <a:pt x="88" y="8"/>
                    <a:pt x="2" y="7"/>
                    <a:pt x="250" y="4"/>
                  </a:cubicBezTo>
                  <a:cubicBezTo>
                    <a:pt x="498" y="1"/>
                    <a:pt x="1267" y="1"/>
                    <a:pt x="1534"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27" name="Line 39"/>
            <p:cNvSpPr>
              <a:spLocks noChangeAspect="1" noChangeShapeType="1"/>
            </p:cNvSpPr>
            <p:nvPr/>
          </p:nvSpPr>
          <p:spPr bwMode="auto">
            <a:xfrm flipH="1" flipV="1">
              <a:off x="4153" y="2942"/>
              <a:ext cx="1167" cy="77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28" name="Oval 40"/>
            <p:cNvSpPr>
              <a:spLocks noChangeAspect="1" noChangeArrowheads="1"/>
            </p:cNvSpPr>
            <p:nvPr/>
          </p:nvSpPr>
          <p:spPr bwMode="auto">
            <a:xfrm flipH="1" flipV="1">
              <a:off x="4736" y="3323"/>
              <a:ext cx="44" cy="44"/>
            </a:xfrm>
            <a:prstGeom prst="ellipse">
              <a:avLst/>
            </a:prstGeom>
            <a:solidFill>
              <a:srgbClr val="FF0000"/>
            </a:solidFill>
            <a:ln w="12700" cap="sq">
              <a:solidFill>
                <a:srgbClr val="FF0000"/>
              </a:solidFill>
              <a:round/>
              <a:headEnd type="none" w="sm" len="sm"/>
              <a:tailEnd type="none" w="sm" len="sm"/>
            </a:ln>
          </p:spPr>
          <p:txBody>
            <a:bodyPr wrap="none" anchor="ctr"/>
            <a:lstStyle/>
            <a:p>
              <a:pPr algn="just">
                <a:lnSpc>
                  <a:spcPct val="120000"/>
                </a:lnSpc>
                <a:spcBef>
                  <a:spcPct val="10000"/>
                </a:spcBef>
              </a:pPr>
              <a:endParaRPr lang="zh-CN" altLang="en-US"/>
            </a:p>
          </p:txBody>
        </p:sp>
        <p:sp>
          <p:nvSpPr>
            <p:cNvPr id="63529" name="Line 41"/>
            <p:cNvSpPr>
              <a:spLocks noChangeAspect="1" noChangeShapeType="1"/>
            </p:cNvSpPr>
            <p:nvPr/>
          </p:nvSpPr>
          <p:spPr bwMode="auto">
            <a:xfrm flipH="1" flipV="1">
              <a:off x="4148" y="3005"/>
              <a:ext cx="1081" cy="0"/>
            </a:xfrm>
            <a:prstGeom prst="line">
              <a:avLst/>
            </a:prstGeom>
            <a:noFill/>
            <a:ln w="12700">
              <a:solidFill>
                <a:srgbClr val="FFFF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0" name="Freeform 42"/>
            <p:cNvSpPr>
              <a:spLocks noChangeAspect="1"/>
            </p:cNvSpPr>
            <p:nvPr/>
          </p:nvSpPr>
          <p:spPr bwMode="auto">
            <a:xfrm flipH="1" flipV="1">
              <a:off x="4147" y="2077"/>
              <a:ext cx="1" cy="928"/>
            </a:xfrm>
            <a:custGeom>
              <a:avLst/>
              <a:gdLst>
                <a:gd name="T0" fmla="*/ 0 w 2"/>
                <a:gd name="T1" fmla="*/ 0 h 1030"/>
                <a:gd name="T2" fmla="*/ 1 w 2"/>
                <a:gd name="T3" fmla="*/ 836 h 1030"/>
                <a:gd name="T4" fmla="*/ 0 60000 65536"/>
                <a:gd name="T5" fmla="*/ 0 60000 65536"/>
                <a:gd name="T6" fmla="*/ 0 w 2"/>
                <a:gd name="T7" fmla="*/ 0 h 1030"/>
                <a:gd name="T8" fmla="*/ 2 w 2"/>
                <a:gd name="T9" fmla="*/ 1030 h 1030"/>
              </a:gdLst>
              <a:ahLst/>
              <a:cxnLst>
                <a:cxn ang="T4">
                  <a:pos x="T0" y="T1"/>
                </a:cxn>
                <a:cxn ang="T5">
                  <a:pos x="T2" y="T3"/>
                </a:cxn>
              </a:cxnLst>
              <a:rect l="T6" t="T7" r="T8" b="T9"/>
              <a:pathLst>
                <a:path w="2" h="1030">
                  <a:moveTo>
                    <a:pt x="0" y="0"/>
                  </a:moveTo>
                  <a:lnTo>
                    <a:pt x="2" y="1030"/>
                  </a:ln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3531" name="Line 43"/>
            <p:cNvSpPr>
              <a:spLocks noChangeAspect="1" noChangeShapeType="1"/>
            </p:cNvSpPr>
            <p:nvPr/>
          </p:nvSpPr>
          <p:spPr bwMode="auto">
            <a:xfrm flipH="1" flipV="1">
              <a:off x="5232" y="2064"/>
              <a:ext cx="0" cy="1623"/>
            </a:xfrm>
            <a:prstGeom prst="line">
              <a:avLst/>
            </a:prstGeom>
            <a:noFill/>
            <a:ln w="38100">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2" name="Line 44"/>
            <p:cNvSpPr>
              <a:spLocks noChangeShapeType="1"/>
            </p:cNvSpPr>
            <p:nvPr/>
          </p:nvSpPr>
          <p:spPr bwMode="auto">
            <a:xfrm flipV="1">
              <a:off x="3102" y="2037"/>
              <a:ext cx="1056" cy="0"/>
            </a:xfrm>
            <a:prstGeom prst="line">
              <a:avLst/>
            </a:prstGeom>
            <a:noFill/>
            <a:ln w="28575">
              <a:solidFill>
                <a:schemeClr val="tx1"/>
              </a:solidFill>
              <a:prstDash val="dash"/>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33" name="Text Box 45"/>
            <p:cNvSpPr txBox="1">
              <a:spLocks noChangeArrowheads="1"/>
            </p:cNvSpPr>
            <p:nvPr/>
          </p:nvSpPr>
          <p:spPr bwMode="auto">
            <a:xfrm>
              <a:off x="3352" y="2160"/>
              <a:ext cx="4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i="1">
                  <a:ea typeface="宋体" charset="-122"/>
                </a:rPr>
                <a:t>U</a:t>
              </a:r>
              <a:r>
                <a:rPr kumimoji="1" lang="en-US" altLang="zh-CN" sz="2000" baseline="-25000">
                  <a:ea typeface="宋体" charset="-122"/>
                </a:rPr>
                <a:t>OM</a:t>
              </a:r>
              <a:endParaRPr kumimoji="1" lang="en-US" altLang="zh-CN" sz="2000">
                <a:ea typeface="宋体" charset="-122"/>
              </a:endParaRPr>
            </a:p>
          </p:txBody>
        </p:sp>
        <p:sp>
          <p:nvSpPr>
            <p:cNvPr id="63534" name="Freeform 46"/>
            <p:cNvSpPr>
              <a:spLocks/>
            </p:cNvSpPr>
            <p:nvPr/>
          </p:nvSpPr>
          <p:spPr bwMode="auto">
            <a:xfrm>
              <a:off x="3112" y="1872"/>
              <a:ext cx="1064" cy="336"/>
            </a:xfrm>
            <a:custGeom>
              <a:avLst/>
              <a:gdLst>
                <a:gd name="T0" fmla="*/ 1016 w 1064"/>
                <a:gd name="T1" fmla="*/ 0 h 336"/>
                <a:gd name="T2" fmla="*/ 440 w 1064"/>
                <a:gd name="T3" fmla="*/ 34 h 336"/>
                <a:gd name="T4" fmla="*/ 8 w 1064"/>
                <a:gd name="T5" fmla="*/ 168 h 336"/>
                <a:gd name="T6" fmla="*/ 488 w 1064"/>
                <a:gd name="T7" fmla="*/ 297 h 336"/>
                <a:gd name="T8" fmla="*/ 1064 w 1064"/>
                <a:gd name="T9" fmla="*/ 336 h 336"/>
                <a:gd name="T10" fmla="*/ 0 60000 65536"/>
                <a:gd name="T11" fmla="*/ 0 60000 65536"/>
                <a:gd name="T12" fmla="*/ 0 60000 65536"/>
                <a:gd name="T13" fmla="*/ 0 60000 65536"/>
                <a:gd name="T14" fmla="*/ 0 60000 65536"/>
                <a:gd name="T15" fmla="*/ 0 w 1064"/>
                <a:gd name="T16" fmla="*/ 0 h 336"/>
                <a:gd name="T17" fmla="*/ 1064 w 1064"/>
                <a:gd name="T18" fmla="*/ 336 h 336"/>
              </a:gdLst>
              <a:ahLst/>
              <a:cxnLst>
                <a:cxn ang="T10">
                  <a:pos x="T0" y="T1"/>
                </a:cxn>
                <a:cxn ang="T11">
                  <a:pos x="T2" y="T3"/>
                </a:cxn>
                <a:cxn ang="T12">
                  <a:pos x="T4" y="T5"/>
                </a:cxn>
                <a:cxn ang="T13">
                  <a:pos x="T6" y="T7"/>
                </a:cxn>
                <a:cxn ang="T14">
                  <a:pos x="T8" y="T9"/>
                </a:cxn>
              </a:cxnLst>
              <a:rect l="T15" t="T16" r="T17" b="T18"/>
              <a:pathLst>
                <a:path w="1064" h="336">
                  <a:moveTo>
                    <a:pt x="1016" y="0"/>
                  </a:moveTo>
                  <a:cubicBezTo>
                    <a:pt x="812" y="3"/>
                    <a:pt x="608" y="6"/>
                    <a:pt x="440" y="34"/>
                  </a:cubicBezTo>
                  <a:cubicBezTo>
                    <a:pt x="272" y="62"/>
                    <a:pt x="0" y="124"/>
                    <a:pt x="8" y="168"/>
                  </a:cubicBezTo>
                  <a:cubicBezTo>
                    <a:pt x="16" y="212"/>
                    <a:pt x="312" y="269"/>
                    <a:pt x="488" y="297"/>
                  </a:cubicBezTo>
                  <a:cubicBezTo>
                    <a:pt x="664" y="325"/>
                    <a:pt x="944" y="328"/>
                    <a:pt x="1064" y="336"/>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3535" name="Freeform 47"/>
            <p:cNvSpPr>
              <a:spLocks/>
            </p:cNvSpPr>
            <p:nvPr/>
          </p:nvSpPr>
          <p:spPr bwMode="auto">
            <a:xfrm>
              <a:off x="4140" y="2205"/>
              <a:ext cx="1083" cy="339"/>
            </a:xfrm>
            <a:custGeom>
              <a:avLst/>
              <a:gdLst>
                <a:gd name="T0" fmla="*/ 0 w 1083"/>
                <a:gd name="T1" fmla="*/ 0 h 339"/>
                <a:gd name="T2" fmla="*/ 639 w 1083"/>
                <a:gd name="T3" fmla="*/ 45 h 339"/>
                <a:gd name="T4" fmla="*/ 1083 w 1083"/>
                <a:gd name="T5" fmla="*/ 171 h 339"/>
                <a:gd name="T6" fmla="*/ 639 w 1083"/>
                <a:gd name="T7" fmla="*/ 297 h 339"/>
                <a:gd name="T8" fmla="*/ 27 w 1083"/>
                <a:gd name="T9" fmla="*/ 339 h 339"/>
                <a:gd name="T10" fmla="*/ 0 60000 65536"/>
                <a:gd name="T11" fmla="*/ 0 60000 65536"/>
                <a:gd name="T12" fmla="*/ 0 60000 65536"/>
                <a:gd name="T13" fmla="*/ 0 60000 65536"/>
                <a:gd name="T14" fmla="*/ 0 60000 65536"/>
                <a:gd name="T15" fmla="*/ 0 w 1083"/>
                <a:gd name="T16" fmla="*/ 0 h 339"/>
                <a:gd name="T17" fmla="*/ 1083 w 1083"/>
                <a:gd name="T18" fmla="*/ 339 h 339"/>
              </a:gdLst>
              <a:ahLst/>
              <a:cxnLst>
                <a:cxn ang="T10">
                  <a:pos x="T0" y="T1"/>
                </a:cxn>
                <a:cxn ang="T11">
                  <a:pos x="T2" y="T3"/>
                </a:cxn>
                <a:cxn ang="T12">
                  <a:pos x="T4" y="T5"/>
                </a:cxn>
                <a:cxn ang="T13">
                  <a:pos x="T6" y="T7"/>
                </a:cxn>
                <a:cxn ang="T14">
                  <a:pos x="T8" y="T9"/>
                </a:cxn>
              </a:cxnLst>
              <a:rect l="T15" t="T16" r="T17" b="T18"/>
              <a:pathLst>
                <a:path w="1083" h="339">
                  <a:moveTo>
                    <a:pt x="0" y="0"/>
                  </a:moveTo>
                  <a:cubicBezTo>
                    <a:pt x="105" y="7"/>
                    <a:pt x="459" y="17"/>
                    <a:pt x="639" y="45"/>
                  </a:cubicBezTo>
                  <a:cubicBezTo>
                    <a:pt x="819" y="73"/>
                    <a:pt x="1083" y="129"/>
                    <a:pt x="1083" y="171"/>
                  </a:cubicBezTo>
                  <a:cubicBezTo>
                    <a:pt x="1083" y="213"/>
                    <a:pt x="815" y="269"/>
                    <a:pt x="639" y="297"/>
                  </a:cubicBezTo>
                  <a:cubicBezTo>
                    <a:pt x="463" y="325"/>
                    <a:pt x="154" y="330"/>
                    <a:pt x="27" y="339"/>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aphicFrame>
          <p:nvGraphicFramePr>
            <p:cNvPr id="63493" name="Object 5"/>
            <p:cNvGraphicFramePr>
              <a:graphicFrameLocks noChangeAspect="1"/>
            </p:cNvGraphicFramePr>
            <p:nvPr/>
          </p:nvGraphicFramePr>
          <p:xfrm>
            <a:off x="4182" y="1614"/>
            <a:ext cx="488" cy="258"/>
          </p:xfrm>
          <a:graphic>
            <a:graphicData uri="http://schemas.openxmlformats.org/presentationml/2006/ole">
              <mc:AlternateContent xmlns:mc="http://schemas.openxmlformats.org/markup-compatibility/2006">
                <mc:Choice xmlns:v="urn:schemas-microsoft-com:vml" Requires="v">
                  <p:oleObj spid="_x0000_s92439" name="Equation" r:id="rId7" imgW="431640" imgH="228600" progId="Equation.DSMT4">
                    <p:embed/>
                  </p:oleObj>
                </mc:Choice>
                <mc:Fallback>
                  <p:oleObj name="Equation" r:id="rId7" imgW="43164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2" y="1614"/>
                          <a:ext cx="488"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4" name="Object 6"/>
            <p:cNvGraphicFramePr>
              <a:graphicFrameLocks noChangeAspect="1"/>
            </p:cNvGraphicFramePr>
            <p:nvPr/>
          </p:nvGraphicFramePr>
          <p:xfrm>
            <a:off x="4107" y="2688"/>
            <a:ext cx="617" cy="258"/>
          </p:xfrm>
          <a:graphic>
            <a:graphicData uri="http://schemas.openxmlformats.org/presentationml/2006/ole">
              <mc:AlternateContent xmlns:mc="http://schemas.openxmlformats.org/markup-compatibility/2006">
                <mc:Choice xmlns:v="urn:schemas-microsoft-com:vml" Requires="v">
                  <p:oleObj spid="_x0000_s92440" name="Equation" r:id="rId9" imgW="545760" imgH="228600" progId="Equation.DSMT4">
                    <p:embed/>
                  </p:oleObj>
                </mc:Choice>
                <mc:Fallback>
                  <p:oleObj name="Equation" r:id="rId9" imgW="5457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7" y="2688"/>
                          <a:ext cx="617"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36" name="Text Box 50"/>
            <p:cNvSpPr txBox="1">
              <a:spLocks noChangeArrowheads="1"/>
            </p:cNvSpPr>
            <p:nvPr/>
          </p:nvSpPr>
          <p:spPr bwMode="auto">
            <a:xfrm>
              <a:off x="4694" y="1898"/>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o</a:t>
              </a:r>
            </a:p>
          </p:txBody>
        </p:sp>
      </p:grpSp>
      <p:graphicFrame>
        <p:nvGraphicFramePr>
          <p:cNvPr id="246835" name="Object 4"/>
          <p:cNvGraphicFramePr>
            <a:graphicFrameLocks noChangeAspect="1"/>
          </p:cNvGraphicFramePr>
          <p:nvPr>
            <p:extLst/>
          </p:nvPr>
        </p:nvGraphicFramePr>
        <p:xfrm>
          <a:off x="736366" y="4591498"/>
          <a:ext cx="3613150" cy="1727200"/>
        </p:xfrm>
        <a:graphic>
          <a:graphicData uri="http://schemas.openxmlformats.org/presentationml/2006/ole">
            <mc:AlternateContent xmlns:mc="http://schemas.openxmlformats.org/markup-compatibility/2006">
              <mc:Choice xmlns:v="urn:schemas-microsoft-com:vml" Requires="v">
                <p:oleObj spid="_x0000_s92441" name="Equation" r:id="rId11" imgW="1803240" imgH="863280" progId="Equation.DSMT4">
                  <p:embed/>
                </p:oleObj>
              </mc:Choice>
              <mc:Fallback>
                <p:oleObj name="Equation" r:id="rId11" imgW="1803240" imgH="8632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366" y="4591498"/>
                        <a:ext cx="3613150" cy="172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75073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100"/>
                                  </p:iterate>
                                  <p:childTnLst>
                                    <p:set>
                                      <p:cBhvr>
                                        <p:cTn id="11" dur="1" fill="hold">
                                          <p:stCondLst>
                                            <p:cond delay="0"/>
                                          </p:stCondLst>
                                        </p:cTn>
                                        <p:tgtEl>
                                          <p:spTgt spid="24679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46791"/>
                                        </p:tgtEl>
                                        <p:attrNameLst>
                                          <p:attrName>style.visibility</p:attrName>
                                        </p:attrNameLst>
                                      </p:cBhvr>
                                      <p:to>
                                        <p:strVal val="visible"/>
                                      </p:to>
                                    </p:set>
                                    <p:animEffect transition="in" filter="wipe(left)">
                                      <p:cBhvr>
                                        <p:cTn id="16" dur="500"/>
                                        <p:tgtEl>
                                          <p:spTgt spid="2467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6792"/>
                                        </p:tgtEl>
                                        <p:attrNameLst>
                                          <p:attrName>style.visibility</p:attrName>
                                        </p:attrNameLst>
                                      </p:cBhvr>
                                      <p:to>
                                        <p:strVal val="visible"/>
                                      </p:to>
                                    </p:set>
                                    <p:animEffect transition="in" filter="wipe(left)">
                                      <p:cBhvr>
                                        <p:cTn id="21" dur="500"/>
                                        <p:tgtEl>
                                          <p:spTgt spid="24679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46793"/>
                                        </p:tgtEl>
                                        <p:attrNameLst>
                                          <p:attrName>style.visibility</p:attrName>
                                        </p:attrNameLst>
                                      </p:cBhvr>
                                      <p:to>
                                        <p:strVal val="visible"/>
                                      </p:to>
                                    </p:set>
                                    <p:animEffect transition="in" filter="wipe(left)">
                                      <p:cBhvr>
                                        <p:cTn id="26" dur="500"/>
                                        <p:tgtEl>
                                          <p:spTgt spid="24679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6794"/>
                                        </p:tgtEl>
                                        <p:attrNameLst>
                                          <p:attrName>style.visibility</p:attrName>
                                        </p:attrNameLst>
                                      </p:cBhvr>
                                      <p:to>
                                        <p:strVal val="visible"/>
                                      </p:to>
                                    </p:set>
                                    <p:animEffect transition="in" filter="wipe(left)">
                                      <p:cBhvr>
                                        <p:cTn id="31" dur="500"/>
                                        <p:tgtEl>
                                          <p:spTgt spid="2467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246835"/>
                                        </p:tgtEl>
                                        <p:attrNameLst>
                                          <p:attrName>style.visibility</p:attrName>
                                        </p:attrNameLst>
                                      </p:cBhvr>
                                      <p:to>
                                        <p:strVal val="visible"/>
                                      </p:to>
                                    </p:set>
                                    <p:animEffect transition="in" filter="wipe(up)">
                                      <p:cBhvr>
                                        <p:cTn id="36" dur="500"/>
                                        <p:tgtEl>
                                          <p:spTgt spid="246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0" grpId="0"/>
      <p:bldP spid="246792" grpId="0"/>
      <p:bldP spid="24679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2"/>
          <p:cNvSpPr>
            <a:spLocks noGrp="1" noChangeArrowheads="1"/>
          </p:cNvSpPr>
          <p:nvPr>
            <p:ph type="title"/>
          </p:nvPr>
        </p:nvSpPr>
        <p:spPr/>
        <p:txBody>
          <a:bodyPr/>
          <a:lstStyle/>
          <a:p>
            <a:pPr eaLnBrk="1" hangingPunct="1"/>
            <a:r>
              <a:rPr lang="en-US" altLang="zh-CN" sz="3600" dirty="0" smtClean="0">
                <a:ea typeface="宋体" charset="-122"/>
              </a:rPr>
              <a:t>6.7.2 </a:t>
            </a:r>
            <a:r>
              <a:rPr lang="zh-CN" altLang="en-US" sz="3600" dirty="0" smtClean="0">
                <a:ea typeface="宋体" charset="-122"/>
              </a:rPr>
              <a:t>互补对称功率放大电路（续</a:t>
            </a:r>
            <a:r>
              <a:rPr lang="en-US" altLang="zh-CN" sz="3600" dirty="0" smtClean="0">
                <a:ea typeface="宋体" charset="-122"/>
              </a:rPr>
              <a:t>2</a:t>
            </a:r>
            <a:r>
              <a:rPr lang="zh-CN" altLang="en-US" sz="3600" dirty="0" smtClean="0">
                <a:ea typeface="宋体" charset="-122"/>
              </a:rPr>
              <a:t>）</a:t>
            </a:r>
            <a:endParaRPr lang="en-US" altLang="zh-CN" sz="36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136</a:t>
            </a:fld>
            <a:endParaRPr lang="zh-CN" altLang="en-US"/>
          </a:p>
        </p:txBody>
      </p:sp>
      <p:sp>
        <p:nvSpPr>
          <p:cNvPr id="245764" name="Text Box 4"/>
          <p:cNvSpPr txBox="1">
            <a:spLocks noChangeArrowheads="1"/>
          </p:cNvSpPr>
          <p:nvPr/>
        </p:nvSpPr>
        <p:spPr bwMode="auto">
          <a:xfrm>
            <a:off x="669925" y="1144588"/>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电源输出功率</a:t>
            </a:r>
          </a:p>
        </p:txBody>
      </p:sp>
      <p:sp>
        <p:nvSpPr>
          <p:cNvPr id="245765" name="Text Box 5"/>
          <p:cNvSpPr txBox="1">
            <a:spLocks noChangeArrowheads="1"/>
          </p:cNvSpPr>
          <p:nvPr/>
        </p:nvSpPr>
        <p:spPr bwMode="auto">
          <a:xfrm>
            <a:off x="669925" y="2082800"/>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最大输出功率</a:t>
            </a:r>
          </a:p>
        </p:txBody>
      </p:sp>
      <p:sp>
        <p:nvSpPr>
          <p:cNvPr id="245766" name="Text Box 6"/>
          <p:cNvSpPr txBox="1">
            <a:spLocks noChangeArrowheads="1"/>
          </p:cNvSpPr>
          <p:nvPr/>
        </p:nvSpPr>
        <p:spPr bwMode="auto">
          <a:xfrm>
            <a:off x="6170613" y="10763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最大效率</a:t>
            </a:r>
          </a:p>
        </p:txBody>
      </p:sp>
      <p:graphicFrame>
        <p:nvGraphicFramePr>
          <p:cNvPr id="245767" name="Object 2"/>
          <p:cNvGraphicFramePr>
            <a:graphicFrameLocks noChangeAspect="1"/>
          </p:cNvGraphicFramePr>
          <p:nvPr/>
        </p:nvGraphicFramePr>
        <p:xfrm>
          <a:off x="2906713" y="915988"/>
          <a:ext cx="1752600" cy="914400"/>
        </p:xfrm>
        <a:graphic>
          <a:graphicData uri="http://schemas.openxmlformats.org/presentationml/2006/ole">
            <mc:AlternateContent xmlns:mc="http://schemas.openxmlformats.org/markup-compatibility/2006">
              <mc:Choice xmlns:v="urn:schemas-microsoft-com:vml" Requires="v">
                <p:oleObj spid="_x0000_s93351" name="Equation" r:id="rId3" imgW="876240" imgH="457200" progId="Equation.DSMT4">
                  <p:embed/>
                </p:oleObj>
              </mc:Choice>
              <mc:Fallback>
                <p:oleObj name="Equation" r:id="rId3" imgW="87624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713" y="915988"/>
                        <a:ext cx="1752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768" name="Object 3"/>
          <p:cNvGraphicFramePr>
            <a:graphicFrameLocks noChangeAspect="1"/>
          </p:cNvGraphicFramePr>
          <p:nvPr/>
        </p:nvGraphicFramePr>
        <p:xfrm>
          <a:off x="2894013" y="1854200"/>
          <a:ext cx="1727200" cy="914400"/>
        </p:xfrm>
        <a:graphic>
          <a:graphicData uri="http://schemas.openxmlformats.org/presentationml/2006/ole">
            <mc:AlternateContent xmlns:mc="http://schemas.openxmlformats.org/markup-compatibility/2006">
              <mc:Choice xmlns:v="urn:schemas-microsoft-com:vml" Requires="v">
                <p:oleObj spid="_x0000_s93352" name="Equation" r:id="rId5" imgW="863280" imgH="457200" progId="Equation.DSMT4">
                  <p:embed/>
                </p:oleObj>
              </mc:Choice>
              <mc:Fallback>
                <p:oleObj name="Equation" r:id="rId5" imgW="86328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4013" y="1854200"/>
                        <a:ext cx="1727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769" name="Object 4"/>
          <p:cNvGraphicFramePr>
            <a:graphicFrameLocks noChangeAspect="1"/>
          </p:cNvGraphicFramePr>
          <p:nvPr/>
        </p:nvGraphicFramePr>
        <p:xfrm>
          <a:off x="6105525" y="1711325"/>
          <a:ext cx="2225675" cy="788988"/>
        </p:xfrm>
        <a:graphic>
          <a:graphicData uri="http://schemas.openxmlformats.org/presentationml/2006/ole">
            <mc:AlternateContent xmlns:mc="http://schemas.openxmlformats.org/markup-compatibility/2006">
              <mc:Choice xmlns:v="urn:schemas-microsoft-com:vml" Requires="v">
                <p:oleObj spid="_x0000_s93353" name="Equation" r:id="rId7" imgW="1104840" imgH="393480" progId="Equation.DSMT4">
                  <p:embed/>
                </p:oleObj>
              </mc:Choice>
              <mc:Fallback>
                <p:oleObj name="Equation" r:id="rId7" imgW="110484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5525" y="1711325"/>
                        <a:ext cx="2225675"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770" name="Text Box 10"/>
          <p:cNvSpPr txBox="1">
            <a:spLocks noChangeArrowheads="1"/>
          </p:cNvSpPr>
          <p:nvPr/>
        </p:nvSpPr>
        <p:spPr bwMode="auto">
          <a:xfrm>
            <a:off x="741363" y="2808288"/>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选择功率管：</a:t>
            </a:r>
          </a:p>
        </p:txBody>
      </p:sp>
      <p:sp>
        <p:nvSpPr>
          <p:cNvPr id="245771" name="Text Box 11"/>
          <p:cNvSpPr txBox="1">
            <a:spLocks noChangeArrowheads="1"/>
          </p:cNvSpPr>
          <p:nvPr/>
        </p:nvSpPr>
        <p:spPr bwMode="auto">
          <a:xfrm>
            <a:off x="2881313" y="2836863"/>
            <a:ext cx="1965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(BR)CEO</a:t>
            </a:r>
            <a:r>
              <a:rPr kumimoji="1" lang="en-US" altLang="zh-CN">
                <a:ea typeface="宋体" charset="-122"/>
              </a:rPr>
              <a:t>&gt;</a:t>
            </a:r>
            <a:r>
              <a:rPr kumimoji="1" lang="en-US" altLang="zh-CN" i="1">
                <a:ea typeface="宋体" charset="-122"/>
              </a:rPr>
              <a:t>U</a:t>
            </a:r>
            <a:r>
              <a:rPr kumimoji="1" lang="en-US" altLang="zh-CN" baseline="-25000">
                <a:ea typeface="宋体" charset="-122"/>
              </a:rPr>
              <a:t>CC</a:t>
            </a:r>
            <a:endParaRPr kumimoji="1" lang="en-US" altLang="zh-CN">
              <a:ea typeface="宋体" charset="-122"/>
            </a:endParaRPr>
          </a:p>
        </p:txBody>
      </p:sp>
      <p:sp>
        <p:nvSpPr>
          <p:cNvPr id="245772" name="Text Box 12"/>
          <p:cNvSpPr txBox="1">
            <a:spLocks noChangeArrowheads="1"/>
          </p:cNvSpPr>
          <p:nvPr/>
        </p:nvSpPr>
        <p:spPr bwMode="auto">
          <a:xfrm>
            <a:off x="2881313" y="3460750"/>
            <a:ext cx="1874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P</a:t>
            </a:r>
            <a:r>
              <a:rPr kumimoji="1" lang="en-US" altLang="zh-CN" baseline="-25000">
                <a:ea typeface="宋体" charset="-122"/>
              </a:rPr>
              <a:t>CM</a:t>
            </a:r>
            <a:r>
              <a:rPr kumimoji="1" lang="en-US" altLang="zh-CN">
                <a:ea typeface="宋体" charset="-122"/>
              </a:rPr>
              <a:t>&gt; 0.2</a:t>
            </a:r>
            <a:r>
              <a:rPr kumimoji="1" lang="en-US" altLang="zh-CN" i="1">
                <a:ea typeface="宋体" charset="-122"/>
              </a:rPr>
              <a:t>P</a:t>
            </a:r>
            <a:r>
              <a:rPr kumimoji="1" lang="en-US" altLang="zh-CN" baseline="-25000">
                <a:ea typeface="宋体" charset="-122"/>
              </a:rPr>
              <a:t>OM</a:t>
            </a:r>
            <a:endParaRPr kumimoji="1" lang="en-US" altLang="zh-CN" i="1">
              <a:ea typeface="宋体" charset="-122"/>
            </a:endParaRPr>
          </a:p>
        </p:txBody>
      </p:sp>
      <p:pic>
        <p:nvPicPr>
          <p:cNvPr id="245774" name="Picture 14">
            <a:hlinkClick r:id="rId9" action="ppaction://hlinkfile"/>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9925" y="3762820"/>
            <a:ext cx="3308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245775" name="Rectangle 15"/>
          <p:cNvSpPr>
            <a:spLocks noChangeArrowheads="1"/>
          </p:cNvSpPr>
          <p:nvPr/>
        </p:nvSpPr>
        <p:spPr bwMode="auto">
          <a:xfrm>
            <a:off x="6070600" y="3224658"/>
            <a:ext cx="2849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pPr algn="just">
              <a:spcBef>
                <a:spcPct val="50000"/>
              </a:spcBef>
            </a:pPr>
            <a:r>
              <a:rPr lang="en-US" altLang="zh-CN" dirty="0">
                <a:solidFill>
                  <a:srgbClr val="000000"/>
                </a:solidFill>
              </a:rPr>
              <a:t>OTL</a:t>
            </a:r>
            <a:r>
              <a:rPr lang="zh-CN" altLang="en-US" dirty="0">
                <a:solidFill>
                  <a:srgbClr val="000000"/>
                </a:solidFill>
              </a:rPr>
              <a:t>电路仿真实验</a:t>
            </a:r>
          </a:p>
        </p:txBody>
      </p:sp>
      <p:sp>
        <p:nvSpPr>
          <p:cNvPr id="245776" name="Rectangle 16"/>
          <p:cNvSpPr>
            <a:spLocks noChangeArrowheads="1"/>
          </p:cNvSpPr>
          <p:nvPr/>
        </p:nvSpPr>
        <p:spPr bwMode="auto">
          <a:xfrm>
            <a:off x="484188" y="4289425"/>
            <a:ext cx="4932362"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pPr algn="just">
              <a:lnSpc>
                <a:spcPct val="130000"/>
              </a:lnSpc>
            </a:pPr>
            <a:r>
              <a:rPr kumimoji="1" lang="zh-CN" altLang="en-US"/>
              <a:t>对于静态零偏置的电路，当输入信号接近零电平时，不足以使任一管导通，从而产生交越失真。</a:t>
            </a:r>
          </a:p>
        </p:txBody>
      </p:sp>
    </p:spTree>
    <p:extLst>
      <p:ext uri="{BB962C8B-B14F-4D97-AF65-F5344CB8AC3E}">
        <p14:creationId xmlns:p14="http://schemas.microsoft.com/office/powerpoint/2010/main" val="327491413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45764"/>
                                        </p:tgtEl>
                                        <p:attrNameLst>
                                          <p:attrName>style.visibility</p:attrName>
                                        </p:attrNameLst>
                                      </p:cBhvr>
                                      <p:to>
                                        <p:strVal val="visible"/>
                                      </p:to>
                                    </p:set>
                                    <p:animEffect transition="in" filter="wipe(left)">
                                      <p:cBhvr>
                                        <p:cTn id="7" dur="75"/>
                                        <p:tgtEl>
                                          <p:spTgt spid="245764"/>
                                        </p:tgtEl>
                                      </p:cBhvr>
                                    </p:animEffect>
                                  </p:childTnLst>
                                </p:cTn>
                              </p:par>
                            </p:childTnLst>
                          </p:cTn>
                        </p:par>
                        <p:par>
                          <p:cTn id="8" fill="hold" nodeType="afterGroup">
                            <p:stCondLst>
                              <p:cond delay="450"/>
                            </p:stCondLst>
                            <p:childTnLst>
                              <p:par>
                                <p:cTn id="9" presetID="22" presetClass="entr" presetSubtype="8" fill="hold" nodeType="afterEffect">
                                  <p:stCondLst>
                                    <p:cond delay="0"/>
                                  </p:stCondLst>
                                  <p:childTnLst>
                                    <p:set>
                                      <p:cBhvr>
                                        <p:cTn id="10" dur="1" fill="hold">
                                          <p:stCondLst>
                                            <p:cond delay="0"/>
                                          </p:stCondLst>
                                        </p:cTn>
                                        <p:tgtEl>
                                          <p:spTgt spid="245767"/>
                                        </p:tgtEl>
                                        <p:attrNameLst>
                                          <p:attrName>style.visibility</p:attrName>
                                        </p:attrNameLst>
                                      </p:cBhvr>
                                      <p:to>
                                        <p:strVal val="visible"/>
                                      </p:to>
                                    </p:set>
                                    <p:animEffect transition="in" filter="wipe(left)">
                                      <p:cBhvr>
                                        <p:cTn id="11" dur="500"/>
                                        <p:tgtEl>
                                          <p:spTgt spid="245767"/>
                                        </p:tgtEl>
                                      </p:cBhvr>
                                    </p:animEffect>
                                  </p:childTnLst>
                                </p:cTn>
                              </p:par>
                            </p:childTnLst>
                          </p:cTn>
                        </p:par>
                        <p:par>
                          <p:cTn id="12" fill="hold" nodeType="afterGroup">
                            <p:stCondLst>
                              <p:cond delay="950"/>
                            </p:stCondLst>
                            <p:childTnLst>
                              <p:par>
                                <p:cTn id="13" presetID="22" presetClass="entr" presetSubtype="8" fill="hold" grpId="0" nodeType="afterEffect">
                                  <p:stCondLst>
                                    <p:cond delay="0"/>
                                  </p:stCondLst>
                                  <p:iterate type="lt">
                                    <p:tmPct val="100000"/>
                                  </p:iterate>
                                  <p:childTnLst>
                                    <p:set>
                                      <p:cBhvr>
                                        <p:cTn id="14" dur="1" fill="hold">
                                          <p:stCondLst>
                                            <p:cond delay="0"/>
                                          </p:stCondLst>
                                        </p:cTn>
                                        <p:tgtEl>
                                          <p:spTgt spid="245765"/>
                                        </p:tgtEl>
                                        <p:attrNameLst>
                                          <p:attrName>style.visibility</p:attrName>
                                        </p:attrNameLst>
                                      </p:cBhvr>
                                      <p:to>
                                        <p:strVal val="visible"/>
                                      </p:to>
                                    </p:set>
                                    <p:animEffect transition="in" filter="wipe(left)">
                                      <p:cBhvr>
                                        <p:cTn id="15" dur="75"/>
                                        <p:tgtEl>
                                          <p:spTgt spid="245765"/>
                                        </p:tgtEl>
                                      </p:cBhvr>
                                    </p:animEffect>
                                  </p:childTnLst>
                                </p:cTn>
                              </p:par>
                            </p:childTnLst>
                          </p:cTn>
                        </p:par>
                        <p:par>
                          <p:cTn id="16" fill="hold" nodeType="afterGroup">
                            <p:stCondLst>
                              <p:cond delay="1400"/>
                            </p:stCondLst>
                            <p:childTnLst>
                              <p:par>
                                <p:cTn id="17" presetID="22" presetClass="entr" presetSubtype="8" fill="hold" nodeType="afterEffect">
                                  <p:stCondLst>
                                    <p:cond delay="0"/>
                                  </p:stCondLst>
                                  <p:childTnLst>
                                    <p:set>
                                      <p:cBhvr>
                                        <p:cTn id="18" dur="1" fill="hold">
                                          <p:stCondLst>
                                            <p:cond delay="0"/>
                                          </p:stCondLst>
                                        </p:cTn>
                                        <p:tgtEl>
                                          <p:spTgt spid="245768"/>
                                        </p:tgtEl>
                                        <p:attrNameLst>
                                          <p:attrName>style.visibility</p:attrName>
                                        </p:attrNameLst>
                                      </p:cBhvr>
                                      <p:to>
                                        <p:strVal val="visible"/>
                                      </p:to>
                                    </p:set>
                                    <p:animEffect transition="in" filter="wipe(left)">
                                      <p:cBhvr>
                                        <p:cTn id="19" dur="500"/>
                                        <p:tgtEl>
                                          <p:spTgt spid="24576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iterate type="lt">
                                    <p:tmPct val="100000"/>
                                  </p:iterate>
                                  <p:childTnLst>
                                    <p:set>
                                      <p:cBhvr>
                                        <p:cTn id="23" dur="1" fill="hold">
                                          <p:stCondLst>
                                            <p:cond delay="0"/>
                                          </p:stCondLst>
                                        </p:cTn>
                                        <p:tgtEl>
                                          <p:spTgt spid="245766"/>
                                        </p:tgtEl>
                                        <p:attrNameLst>
                                          <p:attrName>style.visibility</p:attrName>
                                        </p:attrNameLst>
                                      </p:cBhvr>
                                      <p:to>
                                        <p:strVal val="visible"/>
                                      </p:to>
                                    </p:set>
                                    <p:animEffect transition="in" filter="wipe(left)">
                                      <p:cBhvr>
                                        <p:cTn id="24" dur="75"/>
                                        <p:tgtEl>
                                          <p:spTgt spid="245766"/>
                                        </p:tgtEl>
                                      </p:cBhvr>
                                    </p:animEffect>
                                  </p:childTnLst>
                                </p:cTn>
                              </p:par>
                            </p:childTnLst>
                          </p:cTn>
                        </p:par>
                        <p:par>
                          <p:cTn id="25" fill="hold" nodeType="afterGroup">
                            <p:stCondLst>
                              <p:cond delay="300"/>
                            </p:stCondLst>
                            <p:childTnLst>
                              <p:par>
                                <p:cTn id="26" presetID="22" presetClass="entr" presetSubtype="8" fill="hold" nodeType="afterEffect">
                                  <p:stCondLst>
                                    <p:cond delay="0"/>
                                  </p:stCondLst>
                                  <p:childTnLst>
                                    <p:set>
                                      <p:cBhvr>
                                        <p:cTn id="27" dur="1" fill="hold">
                                          <p:stCondLst>
                                            <p:cond delay="0"/>
                                          </p:stCondLst>
                                        </p:cTn>
                                        <p:tgtEl>
                                          <p:spTgt spid="245769"/>
                                        </p:tgtEl>
                                        <p:attrNameLst>
                                          <p:attrName>style.visibility</p:attrName>
                                        </p:attrNameLst>
                                      </p:cBhvr>
                                      <p:to>
                                        <p:strVal val="visible"/>
                                      </p:to>
                                    </p:set>
                                    <p:animEffect transition="in" filter="wipe(left)">
                                      <p:cBhvr>
                                        <p:cTn id="28" dur="500"/>
                                        <p:tgtEl>
                                          <p:spTgt spid="24576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iterate type="lt">
                                    <p:tmPct val="100000"/>
                                  </p:iterate>
                                  <p:childTnLst>
                                    <p:set>
                                      <p:cBhvr>
                                        <p:cTn id="32" dur="1" fill="hold">
                                          <p:stCondLst>
                                            <p:cond delay="0"/>
                                          </p:stCondLst>
                                        </p:cTn>
                                        <p:tgtEl>
                                          <p:spTgt spid="245770"/>
                                        </p:tgtEl>
                                        <p:attrNameLst>
                                          <p:attrName>style.visibility</p:attrName>
                                        </p:attrNameLst>
                                      </p:cBhvr>
                                      <p:to>
                                        <p:strVal val="visible"/>
                                      </p:to>
                                    </p:set>
                                    <p:animEffect transition="in" filter="wipe(left)">
                                      <p:cBhvr>
                                        <p:cTn id="33" dur="75"/>
                                        <p:tgtEl>
                                          <p:spTgt spid="245770"/>
                                        </p:tgtEl>
                                      </p:cBhvr>
                                    </p:animEffect>
                                  </p:childTnLst>
                                </p:cTn>
                              </p:par>
                            </p:childTnLst>
                          </p:cTn>
                        </p:par>
                        <p:par>
                          <p:cTn id="34" fill="hold" nodeType="afterGroup">
                            <p:stCondLst>
                              <p:cond delay="450"/>
                            </p:stCondLst>
                            <p:childTnLst>
                              <p:par>
                                <p:cTn id="35" presetID="22" presetClass="entr" presetSubtype="8" fill="hold" grpId="0" nodeType="afterEffect">
                                  <p:stCondLst>
                                    <p:cond delay="0"/>
                                  </p:stCondLst>
                                  <p:iterate type="lt">
                                    <p:tmPct val="100000"/>
                                  </p:iterate>
                                  <p:childTnLst>
                                    <p:set>
                                      <p:cBhvr>
                                        <p:cTn id="36" dur="1" fill="hold">
                                          <p:stCondLst>
                                            <p:cond delay="0"/>
                                          </p:stCondLst>
                                        </p:cTn>
                                        <p:tgtEl>
                                          <p:spTgt spid="245771"/>
                                        </p:tgtEl>
                                        <p:attrNameLst>
                                          <p:attrName>style.visibility</p:attrName>
                                        </p:attrNameLst>
                                      </p:cBhvr>
                                      <p:to>
                                        <p:strVal val="visible"/>
                                      </p:to>
                                    </p:set>
                                    <p:animEffect transition="in" filter="wipe(left)">
                                      <p:cBhvr>
                                        <p:cTn id="37" dur="75"/>
                                        <p:tgtEl>
                                          <p:spTgt spid="245771"/>
                                        </p:tgtEl>
                                      </p:cBhvr>
                                    </p:animEffect>
                                  </p:childTnLst>
                                </p:cTn>
                              </p:par>
                            </p:childTnLst>
                          </p:cTn>
                        </p:par>
                        <p:par>
                          <p:cTn id="38" fill="hold" nodeType="afterGroup">
                            <p:stCondLst>
                              <p:cond delay="1350"/>
                            </p:stCondLst>
                            <p:childTnLst>
                              <p:par>
                                <p:cTn id="39" presetID="22" presetClass="entr" presetSubtype="8" fill="hold" grpId="0" nodeType="afterEffect">
                                  <p:stCondLst>
                                    <p:cond delay="0"/>
                                  </p:stCondLst>
                                  <p:iterate type="lt">
                                    <p:tmPct val="100000"/>
                                  </p:iterate>
                                  <p:childTnLst>
                                    <p:set>
                                      <p:cBhvr>
                                        <p:cTn id="40" dur="1" fill="hold">
                                          <p:stCondLst>
                                            <p:cond delay="0"/>
                                          </p:stCondLst>
                                        </p:cTn>
                                        <p:tgtEl>
                                          <p:spTgt spid="245772"/>
                                        </p:tgtEl>
                                        <p:attrNameLst>
                                          <p:attrName>style.visibility</p:attrName>
                                        </p:attrNameLst>
                                      </p:cBhvr>
                                      <p:to>
                                        <p:strVal val="visible"/>
                                      </p:to>
                                    </p:set>
                                    <p:animEffect transition="in" filter="wipe(left)">
                                      <p:cBhvr>
                                        <p:cTn id="41" dur="75"/>
                                        <p:tgtEl>
                                          <p:spTgt spid="24577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2" fill="hold" grpId="0" nodeType="clickEffect">
                                  <p:stCondLst>
                                    <p:cond delay="0"/>
                                  </p:stCondLst>
                                  <p:childTnLst>
                                    <p:set>
                                      <p:cBhvr>
                                        <p:cTn id="45" dur="1" fill="hold">
                                          <p:stCondLst>
                                            <p:cond delay="0"/>
                                          </p:stCondLst>
                                        </p:cTn>
                                        <p:tgtEl>
                                          <p:spTgt spid="245775"/>
                                        </p:tgtEl>
                                        <p:attrNameLst>
                                          <p:attrName>style.visibility</p:attrName>
                                        </p:attrNameLst>
                                      </p:cBhvr>
                                      <p:to>
                                        <p:strVal val="visible"/>
                                      </p:to>
                                    </p:set>
                                    <p:animEffect transition="in" filter="slide(fromRight)">
                                      <p:cBhvr>
                                        <p:cTn id="46" dur="500"/>
                                        <p:tgtEl>
                                          <p:spTgt spid="245775"/>
                                        </p:tgtEl>
                                      </p:cBhvr>
                                    </p:animEffect>
                                  </p:childTnLst>
                                </p:cTn>
                              </p:par>
                            </p:childTnLst>
                          </p:cTn>
                        </p:par>
                        <p:par>
                          <p:cTn id="47" fill="hold" nodeType="afterGroup">
                            <p:stCondLst>
                              <p:cond delay="500"/>
                            </p:stCondLst>
                            <p:childTnLst>
                              <p:par>
                                <p:cTn id="48" presetID="12" presetClass="entr" presetSubtype="4" fill="hold" nodeType="afterEffect">
                                  <p:stCondLst>
                                    <p:cond delay="0"/>
                                  </p:stCondLst>
                                  <p:childTnLst>
                                    <p:set>
                                      <p:cBhvr>
                                        <p:cTn id="49" dur="1" fill="hold">
                                          <p:stCondLst>
                                            <p:cond delay="0"/>
                                          </p:stCondLst>
                                        </p:cTn>
                                        <p:tgtEl>
                                          <p:spTgt spid="245774"/>
                                        </p:tgtEl>
                                        <p:attrNameLst>
                                          <p:attrName>style.visibility</p:attrName>
                                        </p:attrNameLst>
                                      </p:cBhvr>
                                      <p:to>
                                        <p:strVal val="visible"/>
                                      </p:to>
                                    </p:set>
                                    <p:animEffect transition="in" filter="slide(fromBottom)">
                                      <p:cBhvr>
                                        <p:cTn id="50" dur="500"/>
                                        <p:tgtEl>
                                          <p:spTgt spid="24577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iterate type="lt">
                                    <p:tmAbs val="100"/>
                                  </p:iterate>
                                  <p:childTnLst>
                                    <p:set>
                                      <p:cBhvr>
                                        <p:cTn id="54" dur="1" fill="hold">
                                          <p:stCondLst>
                                            <p:cond delay="0"/>
                                          </p:stCondLst>
                                        </p:cTn>
                                        <p:tgtEl>
                                          <p:spTgt spid="2457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4" grpId="0" autoUpdateAnimBg="0"/>
      <p:bldP spid="245765" grpId="0" autoUpdateAnimBg="0"/>
      <p:bldP spid="245766" grpId="0" autoUpdateAnimBg="0"/>
      <p:bldP spid="245770" grpId="0" autoUpdateAnimBg="0"/>
      <p:bldP spid="245771" grpId="0" autoUpdateAnimBg="0"/>
      <p:bldP spid="245772" grpId="0" autoUpdateAnimBg="0"/>
      <p:bldP spid="245775" grpId="0"/>
      <p:bldP spid="24577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en-US" altLang="zh-CN" sz="3600" dirty="0" smtClean="0">
                <a:ea typeface="宋体" charset="-122"/>
              </a:rPr>
              <a:t>6.7.2 </a:t>
            </a:r>
            <a:r>
              <a:rPr lang="zh-CN" altLang="en-US" sz="3600" dirty="0" smtClean="0">
                <a:ea typeface="宋体" charset="-122"/>
              </a:rPr>
              <a:t>互补对称功率放大电路（续</a:t>
            </a:r>
            <a:r>
              <a:rPr lang="en-US" altLang="zh-CN" sz="3600" dirty="0" smtClean="0">
                <a:ea typeface="宋体" charset="-122"/>
              </a:rPr>
              <a:t>3</a:t>
            </a:r>
            <a:r>
              <a:rPr lang="zh-CN" altLang="en-US" sz="3600" dirty="0" smtClean="0">
                <a:ea typeface="宋体" charset="-122"/>
              </a:rPr>
              <a:t>）</a:t>
            </a:r>
            <a:endParaRPr lang="en-US" altLang="zh-CN" sz="3600"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137</a:t>
            </a:fld>
            <a:endParaRPr lang="zh-CN" altLang="en-US"/>
          </a:p>
        </p:txBody>
      </p:sp>
      <p:sp>
        <p:nvSpPr>
          <p:cNvPr id="149507"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甲乙类</a:t>
            </a:r>
            <a:r>
              <a:rPr lang="en-US" altLang="zh-CN" smtClean="0">
                <a:ea typeface="宋体" charset="-122"/>
              </a:rPr>
              <a:t>OTL</a:t>
            </a:r>
            <a:r>
              <a:rPr lang="zh-CN" altLang="en-US" smtClean="0">
                <a:ea typeface="宋体" charset="-122"/>
              </a:rPr>
              <a:t>放大电路</a:t>
            </a:r>
          </a:p>
        </p:txBody>
      </p:sp>
      <p:grpSp>
        <p:nvGrpSpPr>
          <p:cNvPr id="2" name="Group 73"/>
          <p:cNvGrpSpPr>
            <a:grpSpLocks/>
          </p:cNvGrpSpPr>
          <p:nvPr/>
        </p:nvGrpSpPr>
        <p:grpSpPr bwMode="auto">
          <a:xfrm>
            <a:off x="596900" y="1604963"/>
            <a:ext cx="3887788" cy="3382962"/>
            <a:chOff x="376" y="1011"/>
            <a:chExt cx="2449" cy="2131"/>
          </a:xfrm>
        </p:grpSpPr>
        <p:grpSp>
          <p:nvGrpSpPr>
            <p:cNvPr id="149514" name="Group 4"/>
            <p:cNvGrpSpPr>
              <a:grpSpLocks/>
            </p:cNvGrpSpPr>
            <p:nvPr/>
          </p:nvGrpSpPr>
          <p:grpSpPr bwMode="auto">
            <a:xfrm>
              <a:off x="376" y="1011"/>
              <a:ext cx="2449" cy="2131"/>
              <a:chOff x="326" y="681"/>
              <a:chExt cx="2449" cy="2131"/>
            </a:xfrm>
          </p:grpSpPr>
          <p:sp>
            <p:nvSpPr>
              <p:cNvPr id="149518" name="Rectangle 5"/>
              <p:cNvSpPr>
                <a:spLocks noChangeArrowheads="1"/>
              </p:cNvSpPr>
              <p:nvPr/>
            </p:nvSpPr>
            <p:spPr bwMode="auto">
              <a:xfrm rot="-5400000">
                <a:off x="2184" y="204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nvGrpSpPr>
              <p:cNvPr id="149519" name="Group 6"/>
              <p:cNvGrpSpPr>
                <a:grpSpLocks/>
              </p:cNvGrpSpPr>
              <p:nvPr/>
            </p:nvGrpSpPr>
            <p:grpSpPr bwMode="auto">
              <a:xfrm>
                <a:off x="1296" y="1220"/>
                <a:ext cx="336" cy="336"/>
                <a:chOff x="3648" y="2688"/>
                <a:chExt cx="336" cy="336"/>
              </a:xfrm>
            </p:grpSpPr>
            <p:sp>
              <p:nvSpPr>
                <p:cNvPr id="149568" name="Line 7"/>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69" name="Line 8"/>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70" name="Line 9"/>
                <p:cNvSpPr>
                  <a:spLocks noChangeShapeType="1"/>
                </p:cNvSpPr>
                <p:nvPr/>
              </p:nvSpPr>
              <p:spPr bwMode="auto">
                <a:xfrm>
                  <a:off x="3840" y="2880"/>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71" name="Line 10"/>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9520" name="Group 11"/>
              <p:cNvGrpSpPr>
                <a:grpSpLocks/>
              </p:cNvGrpSpPr>
              <p:nvPr/>
            </p:nvGrpSpPr>
            <p:grpSpPr bwMode="auto">
              <a:xfrm flipV="1">
                <a:off x="1296" y="1892"/>
                <a:ext cx="336" cy="336"/>
                <a:chOff x="2400" y="2448"/>
                <a:chExt cx="336" cy="336"/>
              </a:xfrm>
            </p:grpSpPr>
            <p:sp>
              <p:nvSpPr>
                <p:cNvPr id="149564" name="Line 12"/>
                <p:cNvSpPr>
                  <a:spLocks noChangeShapeType="1"/>
                </p:cNvSpPr>
                <p:nvPr/>
              </p:nvSpPr>
              <p:spPr bwMode="auto">
                <a:xfrm>
                  <a:off x="2592" y="249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65" name="Line 13"/>
                <p:cNvSpPr>
                  <a:spLocks noChangeShapeType="1"/>
                </p:cNvSpPr>
                <p:nvPr/>
              </p:nvSpPr>
              <p:spPr bwMode="auto">
                <a:xfrm flipV="1">
                  <a:off x="2592" y="244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66" name="Line 14"/>
                <p:cNvSpPr>
                  <a:spLocks noChangeShapeType="1"/>
                </p:cNvSpPr>
                <p:nvPr/>
              </p:nvSpPr>
              <p:spPr bwMode="auto">
                <a:xfrm>
                  <a:off x="2592" y="2640"/>
                  <a:ext cx="144" cy="144"/>
                </a:xfrm>
                <a:prstGeom prst="line">
                  <a:avLst/>
                </a:prstGeom>
                <a:noFill/>
                <a:ln w="28575">
                  <a:solidFill>
                    <a:schemeClr val="tx1"/>
                  </a:solidFill>
                  <a:round/>
                  <a:headEnd type="arrow" w="med" len="me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67" name="Line 15"/>
                <p:cNvSpPr>
                  <a:spLocks noChangeShapeType="1"/>
                </p:cNvSpPr>
                <p:nvPr/>
              </p:nvSpPr>
              <p:spPr bwMode="auto">
                <a:xfrm flipH="1">
                  <a:off x="2400" y="261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9521" name="Line 16"/>
              <p:cNvSpPr>
                <a:spLocks noChangeShapeType="1"/>
              </p:cNvSpPr>
              <p:nvPr/>
            </p:nvSpPr>
            <p:spPr bwMode="auto">
              <a:xfrm>
                <a:off x="1632" y="1556"/>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22" name="Rectangle 17"/>
              <p:cNvSpPr>
                <a:spLocks noChangeArrowheads="1"/>
              </p:cNvSpPr>
              <p:nvPr/>
            </p:nvSpPr>
            <p:spPr bwMode="auto">
              <a:xfrm rot="-5400000">
                <a:off x="936" y="239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9523" name="Rectangle 18"/>
              <p:cNvSpPr>
                <a:spLocks noChangeArrowheads="1"/>
              </p:cNvSpPr>
              <p:nvPr/>
            </p:nvSpPr>
            <p:spPr bwMode="auto">
              <a:xfrm rot="-5400000">
                <a:off x="936" y="100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9524" name="Line 19"/>
              <p:cNvSpPr>
                <a:spLocks noChangeShapeType="1"/>
              </p:cNvSpPr>
              <p:nvPr/>
            </p:nvSpPr>
            <p:spPr bwMode="auto">
              <a:xfrm>
                <a:off x="1056" y="1172"/>
                <a:ext cx="0" cy="115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25" name="Line 20"/>
              <p:cNvSpPr>
                <a:spLocks noChangeShapeType="1"/>
              </p:cNvSpPr>
              <p:nvPr/>
            </p:nvSpPr>
            <p:spPr bwMode="auto">
              <a:xfrm flipH="1">
                <a:off x="864" y="1384"/>
                <a:ext cx="43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26" name="Line 21"/>
              <p:cNvSpPr>
                <a:spLocks noChangeShapeType="1"/>
              </p:cNvSpPr>
              <p:nvPr/>
            </p:nvSpPr>
            <p:spPr bwMode="auto">
              <a:xfrm flipH="1">
                <a:off x="1056" y="2064"/>
                <a:ext cx="24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27" name="Freeform 22"/>
              <p:cNvSpPr>
                <a:spLocks/>
              </p:cNvSpPr>
              <p:nvPr/>
            </p:nvSpPr>
            <p:spPr bwMode="auto">
              <a:xfrm>
                <a:off x="1056" y="788"/>
                <a:ext cx="1200" cy="144"/>
              </a:xfrm>
              <a:custGeom>
                <a:avLst/>
                <a:gdLst>
                  <a:gd name="T0" fmla="*/ 0 w 1200"/>
                  <a:gd name="T1" fmla="*/ 144 h 144"/>
                  <a:gd name="T2" fmla="*/ 0 w 1200"/>
                  <a:gd name="T3" fmla="*/ 0 h 144"/>
                  <a:gd name="T4" fmla="*/ 1200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0" y="0"/>
                    </a:lnTo>
                    <a:lnTo>
                      <a:pt x="120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9528" name="Line 23"/>
              <p:cNvSpPr>
                <a:spLocks noChangeShapeType="1"/>
              </p:cNvSpPr>
              <p:nvPr/>
            </p:nvSpPr>
            <p:spPr bwMode="auto">
              <a:xfrm flipV="1">
                <a:off x="1622" y="78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29" name="Line 24"/>
              <p:cNvSpPr>
                <a:spLocks noChangeShapeType="1"/>
              </p:cNvSpPr>
              <p:nvPr/>
            </p:nvSpPr>
            <p:spPr bwMode="auto">
              <a:xfrm>
                <a:off x="1632" y="222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30" name="Oval 25"/>
              <p:cNvSpPr>
                <a:spLocks noChangeArrowheads="1"/>
              </p:cNvSpPr>
              <p:nvPr/>
            </p:nvSpPr>
            <p:spPr bwMode="auto">
              <a:xfrm>
                <a:off x="2246" y="768"/>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9531" name="Line 26"/>
              <p:cNvSpPr>
                <a:spLocks noChangeShapeType="1"/>
              </p:cNvSpPr>
              <p:nvPr/>
            </p:nvSpPr>
            <p:spPr bwMode="auto">
              <a:xfrm>
                <a:off x="1594" y="2810"/>
                <a:ext cx="9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32" name="Oval 27"/>
              <p:cNvSpPr>
                <a:spLocks noChangeArrowheads="1"/>
              </p:cNvSpPr>
              <p:nvPr/>
            </p:nvSpPr>
            <p:spPr bwMode="auto">
              <a:xfrm>
                <a:off x="1594" y="76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49533" name="Oval 28"/>
              <p:cNvSpPr>
                <a:spLocks noChangeArrowheads="1"/>
              </p:cNvSpPr>
              <p:nvPr/>
            </p:nvSpPr>
            <p:spPr bwMode="auto">
              <a:xfrm>
                <a:off x="1028" y="136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49534" name="Oval 29"/>
              <p:cNvSpPr>
                <a:spLocks noChangeArrowheads="1"/>
              </p:cNvSpPr>
              <p:nvPr/>
            </p:nvSpPr>
            <p:spPr bwMode="auto">
              <a:xfrm>
                <a:off x="1604" y="167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49535" name="Oval 30"/>
              <p:cNvSpPr>
                <a:spLocks noChangeArrowheads="1"/>
              </p:cNvSpPr>
              <p:nvPr/>
            </p:nvSpPr>
            <p:spPr bwMode="auto">
              <a:xfrm>
                <a:off x="1028" y="203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49536" name="Oval 31"/>
              <p:cNvSpPr>
                <a:spLocks noChangeArrowheads="1"/>
              </p:cNvSpPr>
              <p:nvPr/>
            </p:nvSpPr>
            <p:spPr bwMode="auto">
              <a:xfrm>
                <a:off x="1604" y="267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grpSp>
            <p:nvGrpSpPr>
              <p:cNvPr id="149537" name="Group 32"/>
              <p:cNvGrpSpPr>
                <a:grpSpLocks/>
              </p:cNvGrpSpPr>
              <p:nvPr/>
            </p:nvGrpSpPr>
            <p:grpSpPr bwMode="auto">
              <a:xfrm flipH="1">
                <a:off x="1872" y="1632"/>
                <a:ext cx="78" cy="159"/>
                <a:chOff x="4012" y="432"/>
                <a:chExt cx="78" cy="159"/>
              </a:xfrm>
            </p:grpSpPr>
            <p:sp>
              <p:nvSpPr>
                <p:cNvPr id="149562" name="Rectangle 33"/>
                <p:cNvSpPr>
                  <a:spLocks noChangeArrowheads="1"/>
                </p:cNvSpPr>
                <p:nvPr/>
              </p:nvSpPr>
              <p:spPr bwMode="auto">
                <a:xfrm>
                  <a:off x="4058" y="432"/>
                  <a:ext cx="3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sp>
              <p:nvSpPr>
                <p:cNvPr id="149563" name="Line 34"/>
                <p:cNvSpPr>
                  <a:spLocks noChangeShapeType="1"/>
                </p:cNvSpPr>
                <p:nvPr/>
              </p:nvSpPr>
              <p:spPr bwMode="auto">
                <a:xfrm>
                  <a:off x="4012" y="432"/>
                  <a:ext cx="0" cy="15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anchor="ctr"/>
                <a:lstStyle/>
                <a:p>
                  <a:endParaRPr lang="zh-CN" altLang="en-US"/>
                </a:p>
              </p:txBody>
            </p:sp>
          </p:grpSp>
          <p:sp>
            <p:nvSpPr>
              <p:cNvPr id="149538" name="Line 35"/>
              <p:cNvSpPr>
                <a:spLocks noChangeShapeType="1"/>
              </p:cNvSpPr>
              <p:nvPr/>
            </p:nvSpPr>
            <p:spPr bwMode="auto">
              <a:xfrm>
                <a:off x="1632" y="1700"/>
                <a:ext cx="24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39" name="Freeform 36"/>
              <p:cNvSpPr>
                <a:spLocks/>
              </p:cNvSpPr>
              <p:nvPr/>
            </p:nvSpPr>
            <p:spPr bwMode="auto">
              <a:xfrm>
                <a:off x="1968" y="1728"/>
                <a:ext cx="336" cy="240"/>
              </a:xfrm>
              <a:custGeom>
                <a:avLst/>
                <a:gdLst>
                  <a:gd name="T0" fmla="*/ 0 w 336"/>
                  <a:gd name="T1" fmla="*/ 0 h 240"/>
                  <a:gd name="T2" fmla="*/ 336 w 336"/>
                  <a:gd name="T3" fmla="*/ 0 h 240"/>
                  <a:gd name="T4" fmla="*/ 336 w 336"/>
                  <a:gd name="T5" fmla="*/ 240 h 240"/>
                  <a:gd name="T6" fmla="*/ 0 60000 65536"/>
                  <a:gd name="T7" fmla="*/ 0 60000 65536"/>
                  <a:gd name="T8" fmla="*/ 0 60000 65536"/>
                  <a:gd name="T9" fmla="*/ 0 w 336"/>
                  <a:gd name="T10" fmla="*/ 0 h 240"/>
                  <a:gd name="T11" fmla="*/ 336 w 336"/>
                  <a:gd name="T12" fmla="*/ 240 h 240"/>
                </a:gdLst>
                <a:ahLst/>
                <a:cxnLst>
                  <a:cxn ang="T6">
                    <a:pos x="T0" y="T1"/>
                  </a:cxn>
                  <a:cxn ang="T7">
                    <a:pos x="T2" y="T3"/>
                  </a:cxn>
                  <a:cxn ang="T8">
                    <a:pos x="T4" y="T5"/>
                  </a:cxn>
                </a:cxnLst>
                <a:rect l="T9" t="T10" r="T11" b="T12"/>
                <a:pathLst>
                  <a:path w="336" h="240">
                    <a:moveTo>
                      <a:pt x="0" y="0"/>
                    </a:moveTo>
                    <a:lnTo>
                      <a:pt x="336" y="0"/>
                    </a:lnTo>
                    <a:lnTo>
                      <a:pt x="336" y="24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9540" name="Freeform 37"/>
              <p:cNvSpPr>
                <a:spLocks/>
              </p:cNvSpPr>
              <p:nvPr/>
            </p:nvSpPr>
            <p:spPr bwMode="auto">
              <a:xfrm>
                <a:off x="1056" y="2218"/>
                <a:ext cx="1248" cy="480"/>
              </a:xfrm>
              <a:custGeom>
                <a:avLst/>
                <a:gdLst>
                  <a:gd name="T0" fmla="*/ 0 w 1248"/>
                  <a:gd name="T1" fmla="*/ 336 h 480"/>
                  <a:gd name="T2" fmla="*/ 0 w 1248"/>
                  <a:gd name="T3" fmla="*/ 480 h 480"/>
                  <a:gd name="T4" fmla="*/ 1248 w 1248"/>
                  <a:gd name="T5" fmla="*/ 480 h 480"/>
                  <a:gd name="T6" fmla="*/ 1248 w 1248"/>
                  <a:gd name="T7" fmla="*/ 0 h 480"/>
                  <a:gd name="T8" fmla="*/ 0 60000 65536"/>
                  <a:gd name="T9" fmla="*/ 0 60000 65536"/>
                  <a:gd name="T10" fmla="*/ 0 60000 65536"/>
                  <a:gd name="T11" fmla="*/ 0 60000 65536"/>
                  <a:gd name="T12" fmla="*/ 0 w 1248"/>
                  <a:gd name="T13" fmla="*/ 0 h 480"/>
                  <a:gd name="T14" fmla="*/ 1248 w 1248"/>
                  <a:gd name="T15" fmla="*/ 480 h 480"/>
                </a:gdLst>
                <a:ahLst/>
                <a:cxnLst>
                  <a:cxn ang="T8">
                    <a:pos x="T0" y="T1"/>
                  </a:cxn>
                  <a:cxn ang="T9">
                    <a:pos x="T2" y="T3"/>
                  </a:cxn>
                  <a:cxn ang="T10">
                    <a:pos x="T4" y="T5"/>
                  </a:cxn>
                  <a:cxn ang="T11">
                    <a:pos x="T6" y="T7"/>
                  </a:cxn>
                </a:cxnLst>
                <a:rect l="T12" t="T13" r="T14" b="T15"/>
                <a:pathLst>
                  <a:path w="1248" h="480">
                    <a:moveTo>
                      <a:pt x="0" y="336"/>
                    </a:moveTo>
                    <a:lnTo>
                      <a:pt x="0" y="480"/>
                    </a:lnTo>
                    <a:lnTo>
                      <a:pt x="1248" y="480"/>
                    </a:lnTo>
                    <a:lnTo>
                      <a:pt x="124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9541" name="Line 38"/>
              <p:cNvSpPr>
                <a:spLocks noChangeShapeType="1"/>
              </p:cNvSpPr>
              <p:nvPr/>
            </p:nvSpPr>
            <p:spPr bwMode="auto">
              <a:xfrm>
                <a:off x="1632" y="2716"/>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9542" name="Group 39"/>
              <p:cNvGrpSpPr>
                <a:grpSpLocks/>
              </p:cNvGrpSpPr>
              <p:nvPr/>
            </p:nvGrpSpPr>
            <p:grpSpPr bwMode="auto">
              <a:xfrm>
                <a:off x="968" y="1382"/>
                <a:ext cx="172" cy="634"/>
                <a:chOff x="3552" y="1056"/>
                <a:chExt cx="172" cy="634"/>
              </a:xfrm>
            </p:grpSpPr>
            <p:grpSp>
              <p:nvGrpSpPr>
                <p:cNvPr id="149554" name="Group 40"/>
                <p:cNvGrpSpPr>
                  <a:grpSpLocks noChangeAspect="1"/>
                </p:cNvGrpSpPr>
                <p:nvPr/>
              </p:nvGrpSpPr>
              <p:grpSpPr bwMode="auto">
                <a:xfrm flipV="1">
                  <a:off x="3552" y="1056"/>
                  <a:ext cx="172" cy="394"/>
                  <a:chOff x="3264" y="1452"/>
                  <a:chExt cx="288" cy="658"/>
                </a:xfrm>
              </p:grpSpPr>
              <p:sp>
                <p:nvSpPr>
                  <p:cNvPr id="149559" name="AutoShape 41"/>
                  <p:cNvSpPr>
                    <a:spLocks noChangeAspect="1"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9560" name="Line 42"/>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61" name="Line 43"/>
                  <p:cNvSpPr>
                    <a:spLocks noChangeAspect="1"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9555" name="Group 44"/>
                <p:cNvGrpSpPr>
                  <a:grpSpLocks noChangeAspect="1"/>
                </p:cNvGrpSpPr>
                <p:nvPr/>
              </p:nvGrpSpPr>
              <p:grpSpPr bwMode="auto">
                <a:xfrm flipV="1">
                  <a:off x="3552" y="1296"/>
                  <a:ext cx="172" cy="394"/>
                  <a:chOff x="3264" y="1452"/>
                  <a:chExt cx="288" cy="658"/>
                </a:xfrm>
              </p:grpSpPr>
              <p:sp>
                <p:nvSpPr>
                  <p:cNvPr id="149556" name="AutoShape 45"/>
                  <p:cNvSpPr>
                    <a:spLocks noChangeAspect="1"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9557" name="Line 46"/>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58" name="Line 47"/>
                  <p:cNvSpPr>
                    <a:spLocks noChangeAspect="1"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49543" name="Text Box 48"/>
              <p:cNvSpPr txBox="1">
                <a:spLocks noChangeArrowheads="1"/>
              </p:cNvSpPr>
              <p:nvPr/>
            </p:nvSpPr>
            <p:spPr bwMode="auto">
              <a:xfrm>
                <a:off x="662" y="92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1</a:t>
                </a:r>
                <a:endParaRPr kumimoji="1" lang="en-US" altLang="zh-CN" sz="2000" i="1">
                  <a:ea typeface="宋体" charset="-122"/>
                </a:endParaRPr>
              </a:p>
            </p:txBody>
          </p:sp>
          <p:sp>
            <p:nvSpPr>
              <p:cNvPr id="149544" name="Text Box 49"/>
              <p:cNvSpPr txBox="1">
                <a:spLocks noChangeArrowheads="1"/>
              </p:cNvSpPr>
              <p:nvPr/>
            </p:nvSpPr>
            <p:spPr bwMode="auto">
              <a:xfrm>
                <a:off x="710" y="2313"/>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2</a:t>
                </a:r>
                <a:endParaRPr kumimoji="1" lang="en-US" altLang="zh-CN" sz="2000" i="1">
                  <a:ea typeface="宋体" charset="-122"/>
                </a:endParaRPr>
              </a:p>
            </p:txBody>
          </p:sp>
          <p:sp>
            <p:nvSpPr>
              <p:cNvPr id="149545" name="Text Box 50"/>
              <p:cNvSpPr txBox="1">
                <a:spLocks noChangeArrowheads="1"/>
              </p:cNvSpPr>
              <p:nvPr/>
            </p:nvSpPr>
            <p:spPr bwMode="auto">
              <a:xfrm>
                <a:off x="1622" y="116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T</a:t>
                </a:r>
                <a:r>
                  <a:rPr kumimoji="1" lang="en-US" altLang="zh-CN" sz="2000" baseline="-25000">
                    <a:ea typeface="宋体" charset="-122"/>
                  </a:rPr>
                  <a:t>1</a:t>
                </a:r>
                <a:endParaRPr kumimoji="1" lang="en-US" altLang="zh-CN" sz="2000">
                  <a:ea typeface="宋体" charset="-122"/>
                </a:endParaRPr>
              </a:p>
            </p:txBody>
          </p:sp>
          <p:sp>
            <p:nvSpPr>
              <p:cNvPr id="149546" name="Text Box 51"/>
              <p:cNvSpPr txBox="1">
                <a:spLocks noChangeArrowheads="1"/>
              </p:cNvSpPr>
              <p:nvPr/>
            </p:nvSpPr>
            <p:spPr bwMode="auto">
              <a:xfrm>
                <a:off x="1622" y="1977"/>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T</a:t>
                </a:r>
                <a:r>
                  <a:rPr kumimoji="1" lang="en-US" altLang="zh-CN" sz="2000" baseline="-25000">
                    <a:ea typeface="宋体" charset="-122"/>
                  </a:rPr>
                  <a:t>2</a:t>
                </a:r>
                <a:endParaRPr kumimoji="1" lang="en-US" altLang="zh-CN" sz="2000">
                  <a:ea typeface="宋体" charset="-122"/>
                </a:endParaRPr>
              </a:p>
            </p:txBody>
          </p:sp>
          <p:sp>
            <p:nvSpPr>
              <p:cNvPr id="149547" name="Text Box 52"/>
              <p:cNvSpPr txBox="1">
                <a:spLocks noChangeArrowheads="1"/>
              </p:cNvSpPr>
              <p:nvPr/>
            </p:nvSpPr>
            <p:spPr bwMode="auto">
              <a:xfrm>
                <a:off x="2352" y="19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L</a:t>
                </a:r>
                <a:endParaRPr kumimoji="1" lang="en-US" altLang="zh-CN" sz="2000">
                  <a:ea typeface="宋体" charset="-122"/>
                </a:endParaRPr>
              </a:p>
            </p:txBody>
          </p:sp>
          <p:sp>
            <p:nvSpPr>
              <p:cNvPr id="149548" name="Text Box 53"/>
              <p:cNvSpPr txBox="1">
                <a:spLocks noChangeArrowheads="1"/>
              </p:cNvSpPr>
              <p:nvPr/>
            </p:nvSpPr>
            <p:spPr bwMode="auto">
              <a:xfrm>
                <a:off x="1910" y="1449"/>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C</a:t>
                </a:r>
              </a:p>
            </p:txBody>
          </p:sp>
          <p:sp>
            <p:nvSpPr>
              <p:cNvPr id="149549" name="Text Box 54"/>
              <p:cNvSpPr txBox="1">
                <a:spLocks noChangeArrowheads="1"/>
              </p:cNvSpPr>
              <p:nvPr/>
            </p:nvSpPr>
            <p:spPr bwMode="auto">
              <a:xfrm>
                <a:off x="2294" y="681"/>
                <a:ext cx="4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a:t>
                </a:r>
                <a:r>
                  <a:rPr kumimoji="1" lang="en-US" altLang="zh-CN" sz="2000" i="1">
                    <a:ea typeface="宋体" charset="-122"/>
                  </a:rPr>
                  <a:t>U</a:t>
                </a:r>
                <a:r>
                  <a:rPr kumimoji="1" lang="en-US" altLang="zh-CN" sz="2000" baseline="-25000">
                    <a:ea typeface="宋体" charset="-122"/>
                  </a:rPr>
                  <a:t>CC</a:t>
                </a:r>
                <a:endParaRPr kumimoji="1" lang="en-US" altLang="zh-CN" sz="2000">
                  <a:ea typeface="宋体" charset="-122"/>
                </a:endParaRPr>
              </a:p>
            </p:txBody>
          </p:sp>
          <p:sp>
            <p:nvSpPr>
              <p:cNvPr id="149550" name="Text Box 55"/>
              <p:cNvSpPr txBox="1">
                <a:spLocks noChangeArrowheads="1"/>
              </p:cNvSpPr>
              <p:nvPr/>
            </p:nvSpPr>
            <p:spPr bwMode="auto">
              <a:xfrm>
                <a:off x="710" y="144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D</a:t>
                </a:r>
                <a:r>
                  <a:rPr kumimoji="1" lang="en-US" altLang="zh-CN" sz="2000" baseline="-25000">
                    <a:ea typeface="宋体" charset="-122"/>
                  </a:rPr>
                  <a:t>1</a:t>
                </a:r>
                <a:endParaRPr kumimoji="1" lang="en-US" altLang="zh-CN" sz="2000" i="1">
                  <a:ea typeface="宋体" charset="-122"/>
                </a:endParaRPr>
              </a:p>
            </p:txBody>
          </p:sp>
          <p:sp>
            <p:nvSpPr>
              <p:cNvPr id="149551" name="Text Box 56"/>
              <p:cNvSpPr txBox="1">
                <a:spLocks noChangeArrowheads="1"/>
              </p:cNvSpPr>
              <p:nvPr/>
            </p:nvSpPr>
            <p:spPr bwMode="auto">
              <a:xfrm>
                <a:off x="710" y="1737"/>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D</a:t>
                </a:r>
                <a:r>
                  <a:rPr kumimoji="1" lang="en-US" altLang="zh-CN" sz="2000" baseline="-25000">
                    <a:ea typeface="宋体" charset="-122"/>
                  </a:rPr>
                  <a:t>2</a:t>
                </a:r>
                <a:endParaRPr kumimoji="1" lang="en-US" altLang="zh-CN" sz="2000" i="1">
                  <a:ea typeface="宋体" charset="-122"/>
                </a:endParaRPr>
              </a:p>
            </p:txBody>
          </p:sp>
          <p:sp>
            <p:nvSpPr>
              <p:cNvPr id="149552" name="Line 57"/>
              <p:cNvSpPr>
                <a:spLocks noChangeShapeType="1"/>
              </p:cNvSpPr>
              <p:nvPr/>
            </p:nvSpPr>
            <p:spPr bwMode="auto">
              <a:xfrm>
                <a:off x="624" y="1382"/>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9553" name="Text Box 58"/>
              <p:cNvSpPr txBox="1">
                <a:spLocks noChangeArrowheads="1"/>
              </p:cNvSpPr>
              <p:nvPr/>
            </p:nvSpPr>
            <p:spPr bwMode="auto">
              <a:xfrm>
                <a:off x="326" y="1194"/>
                <a:ext cx="2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800" i="1">
                    <a:ea typeface="宋体" charset="-122"/>
                  </a:rPr>
                  <a:t>u</a:t>
                </a:r>
                <a:r>
                  <a:rPr kumimoji="1" lang="en-US" altLang="zh-CN" sz="2800" baseline="-25000">
                    <a:ea typeface="宋体" charset="-122"/>
                  </a:rPr>
                  <a:t>i</a:t>
                </a:r>
                <a:endParaRPr kumimoji="1" lang="en-US" altLang="zh-CN" sz="2800">
                  <a:ea typeface="宋体" charset="-122"/>
                </a:endParaRPr>
              </a:p>
            </p:txBody>
          </p:sp>
        </p:grpSp>
        <p:sp>
          <p:nvSpPr>
            <p:cNvPr id="149515" name="Line 70"/>
            <p:cNvSpPr>
              <a:spLocks noChangeShapeType="1"/>
            </p:cNvSpPr>
            <p:nvPr/>
          </p:nvSpPr>
          <p:spPr bwMode="auto">
            <a:xfrm>
              <a:off x="1940" y="1986"/>
              <a:ext cx="0" cy="1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49516" name="Line 71"/>
            <p:cNvSpPr>
              <a:spLocks noChangeShapeType="1"/>
            </p:cNvSpPr>
            <p:nvPr/>
          </p:nvSpPr>
          <p:spPr bwMode="auto">
            <a:xfrm>
              <a:off x="1993" y="1986"/>
              <a:ext cx="0" cy="11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49517" name="Text Box 72"/>
            <p:cNvSpPr txBox="1">
              <a:spLocks noChangeArrowheads="1"/>
            </p:cNvSpPr>
            <p:nvPr/>
          </p:nvSpPr>
          <p:spPr bwMode="auto">
            <a:xfrm>
              <a:off x="1758" y="1803"/>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spcBef>
                  <a:spcPct val="50000"/>
                </a:spcBef>
              </a:pPr>
              <a:r>
                <a:rPr lang="en-US" altLang="zh-CN"/>
                <a:t>+</a:t>
              </a:r>
            </a:p>
          </p:txBody>
        </p:sp>
      </p:grpSp>
      <p:sp>
        <p:nvSpPr>
          <p:cNvPr id="247882" name="Text Box 74"/>
          <p:cNvSpPr txBox="1">
            <a:spLocks noChangeArrowheads="1"/>
          </p:cNvSpPr>
          <p:nvPr/>
        </p:nvSpPr>
        <p:spPr bwMode="auto">
          <a:xfrm>
            <a:off x="4510088" y="1582738"/>
            <a:ext cx="4327525"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电阻</a:t>
            </a:r>
            <a:r>
              <a:rPr kumimoji="1" lang="en-US" altLang="en-US" i="1"/>
              <a:t>R</a:t>
            </a:r>
            <a:r>
              <a:rPr kumimoji="1" lang="en-US" altLang="en-US" baseline="-25000"/>
              <a:t>1</a:t>
            </a:r>
            <a:r>
              <a:rPr kumimoji="1" lang="zh-CN" altLang="en-US"/>
              <a:t>、</a:t>
            </a:r>
            <a:r>
              <a:rPr kumimoji="1" lang="en-US" altLang="en-US" i="1"/>
              <a:t>R</a:t>
            </a:r>
            <a:r>
              <a:rPr kumimoji="1" lang="en-US" altLang="en-US" baseline="-25000"/>
              <a:t>2</a:t>
            </a:r>
            <a:r>
              <a:rPr kumimoji="1" lang="zh-CN" altLang="zh-CN"/>
              <a:t>和</a:t>
            </a:r>
            <a:r>
              <a:rPr kumimoji="1" lang="en-US" altLang="en-US"/>
              <a:t>D</a:t>
            </a:r>
            <a:r>
              <a:rPr kumimoji="1" lang="en-US" altLang="en-US" baseline="-25000"/>
              <a:t>1</a:t>
            </a:r>
            <a:r>
              <a:rPr kumimoji="1" lang="zh-CN" altLang="en-US"/>
              <a:t>、</a:t>
            </a:r>
            <a:r>
              <a:rPr kumimoji="1" lang="en-US" altLang="en-US"/>
              <a:t>D</a:t>
            </a:r>
            <a:r>
              <a:rPr kumimoji="1" lang="en-US" altLang="en-US" baseline="-25000"/>
              <a:t>2</a:t>
            </a:r>
            <a:r>
              <a:rPr kumimoji="1" lang="zh-CN" altLang="en-US"/>
              <a:t>串联接在电源与“地”之间， </a:t>
            </a:r>
            <a:r>
              <a:rPr kumimoji="1" lang="en-US" altLang="en-US"/>
              <a:t>D</a:t>
            </a:r>
            <a:r>
              <a:rPr kumimoji="1" lang="en-US" altLang="en-US" baseline="-25000"/>
              <a:t>1</a:t>
            </a:r>
            <a:r>
              <a:rPr kumimoji="1" lang="zh-CN" altLang="en-US"/>
              <a:t>、</a:t>
            </a:r>
            <a:r>
              <a:rPr kumimoji="1" lang="en-US" altLang="en-US"/>
              <a:t>D</a:t>
            </a:r>
            <a:r>
              <a:rPr kumimoji="1" lang="en-US" altLang="en-US" baseline="-25000"/>
              <a:t>2</a:t>
            </a:r>
            <a:r>
              <a:rPr kumimoji="1" lang="zh-CN" altLang="zh-CN"/>
              <a:t>导通，</a:t>
            </a:r>
            <a:r>
              <a:rPr kumimoji="1" lang="zh-CN" altLang="en-US"/>
              <a:t>两二极管导通电压恰好为晶体管提供了一定的偏置，使两晶体管在静态时处于弱导通状态，从而克服信号过零电平时的交越失真。</a:t>
            </a:r>
          </a:p>
        </p:txBody>
      </p:sp>
      <p:sp>
        <p:nvSpPr>
          <p:cNvPr id="247883" name="Text Box 75"/>
          <p:cNvSpPr txBox="1">
            <a:spLocks noChangeArrowheads="1"/>
          </p:cNvSpPr>
          <p:nvPr/>
        </p:nvSpPr>
        <p:spPr bwMode="auto">
          <a:xfrm>
            <a:off x="493713" y="5141913"/>
            <a:ext cx="2328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功率管的选择：</a:t>
            </a:r>
          </a:p>
        </p:txBody>
      </p:sp>
      <p:sp>
        <p:nvSpPr>
          <p:cNvPr id="247884" name="Text Box 76"/>
          <p:cNvSpPr txBox="1">
            <a:spLocks noChangeArrowheads="1"/>
          </p:cNvSpPr>
          <p:nvPr/>
        </p:nvSpPr>
        <p:spPr bwMode="auto">
          <a:xfrm>
            <a:off x="2387600" y="5480050"/>
            <a:ext cx="1965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(BR)CEO</a:t>
            </a:r>
            <a:r>
              <a:rPr kumimoji="1" lang="en-US" altLang="zh-CN">
                <a:ea typeface="宋体" charset="-122"/>
              </a:rPr>
              <a:t>&gt;</a:t>
            </a:r>
            <a:r>
              <a:rPr kumimoji="1" lang="en-US" altLang="zh-CN" i="1">
                <a:ea typeface="宋体" charset="-122"/>
              </a:rPr>
              <a:t>U</a:t>
            </a:r>
            <a:r>
              <a:rPr kumimoji="1" lang="en-US" altLang="zh-CN" baseline="-25000">
                <a:ea typeface="宋体" charset="-122"/>
              </a:rPr>
              <a:t>CC</a:t>
            </a:r>
            <a:endParaRPr kumimoji="1" lang="en-US" altLang="zh-CN">
              <a:ea typeface="宋体" charset="-122"/>
            </a:endParaRPr>
          </a:p>
        </p:txBody>
      </p:sp>
      <p:sp>
        <p:nvSpPr>
          <p:cNvPr id="247885" name="Text Box 77"/>
          <p:cNvSpPr txBox="1">
            <a:spLocks noChangeArrowheads="1"/>
          </p:cNvSpPr>
          <p:nvPr/>
        </p:nvSpPr>
        <p:spPr bwMode="auto">
          <a:xfrm>
            <a:off x="4419600" y="5481638"/>
            <a:ext cx="1874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P</a:t>
            </a:r>
            <a:r>
              <a:rPr kumimoji="1" lang="en-US" altLang="zh-CN" baseline="-25000">
                <a:ea typeface="宋体" charset="-122"/>
              </a:rPr>
              <a:t>CM</a:t>
            </a:r>
            <a:r>
              <a:rPr kumimoji="1" lang="en-US" altLang="zh-CN">
                <a:ea typeface="宋体" charset="-122"/>
              </a:rPr>
              <a:t>&gt; 0.2</a:t>
            </a:r>
            <a:r>
              <a:rPr kumimoji="1" lang="en-US" altLang="zh-CN" i="1">
                <a:ea typeface="宋体" charset="-122"/>
              </a:rPr>
              <a:t>P</a:t>
            </a:r>
            <a:r>
              <a:rPr kumimoji="1" lang="en-US" altLang="zh-CN" baseline="-25000">
                <a:ea typeface="宋体" charset="-122"/>
              </a:rPr>
              <a:t>OM</a:t>
            </a:r>
            <a:endParaRPr kumimoji="1" lang="en-US" altLang="zh-CN" i="1">
              <a:ea typeface="宋体" charset="-122"/>
            </a:endParaRPr>
          </a:p>
        </p:txBody>
      </p:sp>
      <p:sp>
        <p:nvSpPr>
          <p:cNvPr id="247886" name="Text Box 78"/>
          <p:cNvSpPr txBox="1">
            <a:spLocks noChangeArrowheads="1"/>
          </p:cNvSpPr>
          <p:nvPr/>
        </p:nvSpPr>
        <p:spPr bwMode="auto">
          <a:xfrm>
            <a:off x="6354763" y="5481638"/>
            <a:ext cx="1995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CM</a:t>
            </a:r>
            <a:r>
              <a:rPr kumimoji="1" lang="en-US" altLang="zh-CN">
                <a:ea typeface="宋体" charset="-122"/>
              </a:rPr>
              <a:t>&gt; </a:t>
            </a:r>
            <a:r>
              <a:rPr kumimoji="1" lang="en-US" altLang="zh-CN" i="1">
                <a:ea typeface="宋体" charset="-122"/>
              </a:rPr>
              <a:t>U</a:t>
            </a:r>
            <a:r>
              <a:rPr kumimoji="1" lang="en-US" altLang="zh-CN" baseline="-25000">
                <a:ea typeface="宋体" charset="-122"/>
              </a:rPr>
              <a:t>CC</a:t>
            </a:r>
            <a:r>
              <a:rPr kumimoji="1" lang="en-US" altLang="zh-CN">
                <a:ea typeface="宋体" charset="-122"/>
              </a:rPr>
              <a:t>/2</a:t>
            </a:r>
            <a:r>
              <a:rPr kumimoji="1" lang="en-US" altLang="zh-CN" i="1">
                <a:ea typeface="宋体" charset="-122"/>
              </a:rPr>
              <a:t>R</a:t>
            </a:r>
            <a:r>
              <a:rPr kumimoji="1" lang="en-US" altLang="zh-CN" baseline="-25000">
                <a:ea typeface="宋体" charset="-122"/>
              </a:rPr>
              <a:t>L</a:t>
            </a:r>
            <a:endParaRPr kumimoji="1" lang="en-US" altLang="zh-CN">
              <a:ea typeface="宋体" charset="-122"/>
            </a:endParaRPr>
          </a:p>
        </p:txBody>
      </p:sp>
    </p:spTree>
    <p:extLst>
      <p:ext uri="{BB962C8B-B14F-4D97-AF65-F5344CB8AC3E}">
        <p14:creationId xmlns:p14="http://schemas.microsoft.com/office/powerpoint/2010/main" val="86560301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47882"/>
                                        </p:tgtEl>
                                        <p:attrNameLst>
                                          <p:attrName>style.visibility</p:attrName>
                                        </p:attrNameLst>
                                      </p:cBhvr>
                                      <p:to>
                                        <p:strVal val="visible"/>
                                      </p:to>
                                    </p:set>
                                    <p:animEffect transition="in" filter="wipe(left)">
                                      <p:cBhvr>
                                        <p:cTn id="12" dur="75"/>
                                        <p:tgtEl>
                                          <p:spTgt spid="2478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247883"/>
                                        </p:tgtEl>
                                        <p:attrNameLst>
                                          <p:attrName>style.visibility</p:attrName>
                                        </p:attrNameLst>
                                      </p:cBhvr>
                                      <p:to>
                                        <p:strVal val="visible"/>
                                      </p:to>
                                    </p:set>
                                    <p:animEffect transition="in" filter="wipe(left)">
                                      <p:cBhvr>
                                        <p:cTn id="17" dur="75"/>
                                        <p:tgtEl>
                                          <p:spTgt spid="2478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247884"/>
                                        </p:tgtEl>
                                        <p:attrNameLst>
                                          <p:attrName>style.visibility</p:attrName>
                                        </p:attrNameLst>
                                      </p:cBhvr>
                                      <p:to>
                                        <p:strVal val="visible"/>
                                      </p:to>
                                    </p:set>
                                    <p:animEffect transition="in" filter="wipe(left)">
                                      <p:cBhvr>
                                        <p:cTn id="22" dur="75"/>
                                        <p:tgtEl>
                                          <p:spTgt spid="24788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247885"/>
                                        </p:tgtEl>
                                        <p:attrNameLst>
                                          <p:attrName>style.visibility</p:attrName>
                                        </p:attrNameLst>
                                      </p:cBhvr>
                                      <p:to>
                                        <p:strVal val="visible"/>
                                      </p:to>
                                    </p:set>
                                    <p:animEffect transition="in" filter="wipe(left)">
                                      <p:cBhvr>
                                        <p:cTn id="27" dur="75"/>
                                        <p:tgtEl>
                                          <p:spTgt spid="2478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247886"/>
                                        </p:tgtEl>
                                        <p:attrNameLst>
                                          <p:attrName>style.visibility</p:attrName>
                                        </p:attrNameLst>
                                      </p:cBhvr>
                                      <p:to>
                                        <p:strVal val="visible"/>
                                      </p:to>
                                    </p:set>
                                    <p:animEffect transition="in" filter="wipe(left)">
                                      <p:cBhvr>
                                        <p:cTn id="32" dur="75"/>
                                        <p:tgtEl>
                                          <p:spTgt spid="247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82" grpId="0" autoUpdateAnimBg="0"/>
      <p:bldP spid="247883" grpId="0" autoUpdateAnimBg="0"/>
      <p:bldP spid="247884" grpId="0" autoUpdateAnimBg="0"/>
      <p:bldP spid="247885" grpId="0" autoUpdateAnimBg="0"/>
      <p:bldP spid="247886"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r>
              <a:rPr lang="en-US" altLang="zh-CN" sz="3600" dirty="0" smtClean="0">
                <a:ea typeface="宋体" charset="-122"/>
              </a:rPr>
              <a:t>6.7.2 </a:t>
            </a:r>
            <a:r>
              <a:rPr lang="zh-CN" altLang="en-US" sz="3600" dirty="0" smtClean="0">
                <a:ea typeface="宋体" charset="-122"/>
              </a:rPr>
              <a:t>互补对称功率放大电路（续</a:t>
            </a:r>
            <a:r>
              <a:rPr lang="en-US" altLang="zh-CN" sz="3600" dirty="0" smtClean="0">
                <a:ea typeface="宋体" charset="-122"/>
              </a:rPr>
              <a:t>4</a:t>
            </a:r>
            <a:r>
              <a:rPr lang="zh-CN" altLang="en-US" sz="3600" dirty="0" smtClean="0">
                <a:ea typeface="宋体" charset="-122"/>
              </a:rPr>
              <a:t>）</a:t>
            </a:r>
            <a:endParaRPr lang="en-US" altLang="zh-CN" sz="36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138</a:t>
            </a:fld>
            <a:endParaRPr lang="zh-CN" altLang="en-US"/>
          </a:p>
        </p:txBody>
      </p:sp>
      <p:pic>
        <p:nvPicPr>
          <p:cNvPr id="150531" name="Picture 5">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325" y="1335082"/>
            <a:ext cx="6826250"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50532" name="Rectangle 6"/>
          <p:cNvSpPr>
            <a:spLocks noChangeArrowheads="1"/>
          </p:cNvSpPr>
          <p:nvPr/>
        </p:nvSpPr>
        <p:spPr bwMode="auto">
          <a:xfrm>
            <a:off x="2517775" y="823907"/>
            <a:ext cx="419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lang="zh-CN" altLang="en-US">
                <a:solidFill>
                  <a:srgbClr val="000000"/>
                </a:solidFill>
              </a:rPr>
              <a:t>甲乙类</a:t>
            </a:r>
            <a:r>
              <a:rPr lang="en-US" altLang="zh-CN">
                <a:solidFill>
                  <a:srgbClr val="000000"/>
                </a:solidFill>
              </a:rPr>
              <a:t>OTL</a:t>
            </a:r>
            <a:r>
              <a:rPr lang="zh-CN" altLang="en-US">
                <a:solidFill>
                  <a:srgbClr val="000000"/>
                </a:solidFill>
              </a:rPr>
              <a:t>放大电路仿真实验</a:t>
            </a:r>
          </a:p>
        </p:txBody>
      </p:sp>
    </p:spTree>
    <p:extLst>
      <p:ext uri="{BB962C8B-B14F-4D97-AF65-F5344CB8AC3E}">
        <p14:creationId xmlns:p14="http://schemas.microsoft.com/office/powerpoint/2010/main" val="847529826"/>
      </p:ext>
    </p:extLst>
  </p:cSld>
  <p:clrMapOvr>
    <a:masterClrMapping/>
  </p:clrMapOvr>
  <p:transition>
    <p:random/>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altLang="zh-CN" sz="3600" dirty="0" smtClean="0">
                <a:ea typeface="宋体" charset="-122"/>
              </a:rPr>
              <a:t>6.7.2 </a:t>
            </a:r>
            <a:r>
              <a:rPr lang="zh-CN" altLang="en-US" sz="3600" dirty="0" smtClean="0">
                <a:ea typeface="宋体" charset="-122"/>
              </a:rPr>
              <a:t>互补对称功率放大电路（续</a:t>
            </a:r>
            <a:r>
              <a:rPr lang="en-US" altLang="zh-CN" sz="3600" dirty="0" smtClean="0">
                <a:ea typeface="宋体" charset="-122"/>
              </a:rPr>
              <a:t>5</a:t>
            </a:r>
            <a:r>
              <a:rPr lang="zh-CN" altLang="en-US" sz="3600" dirty="0" smtClean="0">
                <a:ea typeface="宋体" charset="-122"/>
              </a:rPr>
              <a:t>）</a:t>
            </a:r>
            <a:endParaRPr lang="en-US" altLang="zh-CN" sz="3600"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139</a:t>
            </a:fld>
            <a:endParaRPr lang="zh-CN" altLang="en-US"/>
          </a:p>
        </p:txBody>
      </p:sp>
      <p:sp>
        <p:nvSpPr>
          <p:cNvPr id="151555" name="Rectangle 3"/>
          <p:cNvSpPr>
            <a:spLocks noGrp="1" noChangeArrowheads="1"/>
          </p:cNvSpPr>
          <p:nvPr>
            <p:ph sz="quarter" idx="4294967295"/>
          </p:nvPr>
        </p:nvSpPr>
        <p:spPr>
          <a:xfrm>
            <a:off x="479422" y="765395"/>
            <a:ext cx="8550275" cy="5400675"/>
          </a:xfrm>
        </p:spPr>
        <p:txBody>
          <a:bodyPr/>
          <a:lstStyle/>
          <a:p>
            <a:pPr eaLnBrk="1" hangingPunct="1">
              <a:lnSpc>
                <a:spcPct val="150000"/>
              </a:lnSpc>
            </a:pPr>
            <a:r>
              <a:rPr lang="zh-CN" altLang="en-US" dirty="0" smtClean="0">
                <a:ea typeface="宋体" charset="-122"/>
              </a:rPr>
              <a:t>无输出电容互补对称功率放大电路</a:t>
            </a:r>
            <a:r>
              <a:rPr lang="en-US" altLang="zh-CN" dirty="0" smtClean="0">
                <a:ea typeface="宋体" charset="-122"/>
              </a:rPr>
              <a:t>——OCL</a:t>
            </a:r>
          </a:p>
        </p:txBody>
      </p:sp>
      <p:sp>
        <p:nvSpPr>
          <p:cNvPr id="249860" name="Text Box 4"/>
          <p:cNvSpPr txBox="1">
            <a:spLocks noChangeArrowheads="1"/>
          </p:cNvSpPr>
          <p:nvPr/>
        </p:nvSpPr>
        <p:spPr bwMode="auto">
          <a:xfrm>
            <a:off x="182780" y="1610852"/>
            <a:ext cx="8443912" cy="324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a:lnSpc>
                <a:spcPct val="150000"/>
              </a:lnSpc>
            </a:pPr>
            <a:r>
              <a:rPr lang="zh-CN" altLang="en-US" sz="2800" dirty="0"/>
              <a:t>输出电容在</a:t>
            </a:r>
            <a:r>
              <a:rPr lang="en-US" altLang="zh-CN" sz="2800" dirty="0"/>
              <a:t>OTL</a:t>
            </a:r>
            <a:r>
              <a:rPr lang="zh-CN" altLang="en-US" sz="2800" dirty="0"/>
              <a:t>电路中实际上起到了在信号负半周为</a:t>
            </a:r>
            <a:r>
              <a:rPr lang="en-US" altLang="zh-CN" sz="2800" dirty="0"/>
              <a:t>T</a:t>
            </a:r>
            <a:r>
              <a:rPr lang="en-US" altLang="zh-CN" sz="2800" baseline="-25000" dirty="0"/>
              <a:t>2</a:t>
            </a:r>
            <a:r>
              <a:rPr lang="zh-CN" altLang="en-US" sz="2800" dirty="0"/>
              <a:t>管供电的作用，如果我们能够使用正负两个电源，那么就可以不接输出电容，进一步改善放大电路的频率响应。这样构成的电路称为</a:t>
            </a:r>
            <a:r>
              <a:rPr lang="en-US" altLang="zh-CN" sz="2800" dirty="0"/>
              <a:t>OCL</a:t>
            </a:r>
            <a:r>
              <a:rPr lang="zh-CN" altLang="en-US" sz="2800" dirty="0"/>
              <a:t>（无输出电容）电路。</a:t>
            </a:r>
          </a:p>
        </p:txBody>
      </p:sp>
    </p:spTree>
    <p:extLst>
      <p:ext uri="{BB962C8B-B14F-4D97-AF65-F5344CB8AC3E}">
        <p14:creationId xmlns:p14="http://schemas.microsoft.com/office/powerpoint/2010/main" val="83109126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9860"/>
                                        </p:tgtEl>
                                        <p:attrNameLst>
                                          <p:attrName>style.visibility</p:attrName>
                                        </p:attrNameLst>
                                      </p:cBhvr>
                                      <p:to>
                                        <p:strVal val="visible"/>
                                      </p:to>
                                    </p:set>
                                    <p:animEffect transition="in" filter="wipe(up)">
                                      <p:cBhvr>
                                        <p:cTn id="7" dur="500"/>
                                        <p:tgtEl>
                                          <p:spTgt spid="249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pPr eaLnBrk="1" hangingPunct="1"/>
            <a:r>
              <a:rPr lang="en-US" altLang="zh-CN" smtClean="0">
                <a:ea typeface="宋体" charset="-122"/>
              </a:rPr>
              <a:t>6.1 </a:t>
            </a:r>
            <a:r>
              <a:rPr lang="zh-CN" altLang="en-US" smtClean="0">
                <a:ea typeface="宋体" charset="-122"/>
              </a:rPr>
              <a:t>放大电路的基本概念（续</a:t>
            </a:r>
            <a:r>
              <a:rPr lang="en-US" altLang="zh-CN" smtClean="0">
                <a:ea typeface="宋体" charset="-122"/>
              </a:rPr>
              <a:t>9</a:t>
            </a:r>
            <a:r>
              <a:rPr lang="zh-CN" altLang="en-US" smtClean="0">
                <a:ea typeface="宋体" charset="-122"/>
              </a:rPr>
              <a:t>）</a:t>
            </a:r>
          </a:p>
        </p:txBody>
      </p:sp>
      <p:sp>
        <p:nvSpPr>
          <p:cNvPr id="3" name="内容占位符 2"/>
          <p:cNvSpPr>
            <a:spLocks noGrp="1"/>
          </p:cNvSpPr>
          <p:nvPr>
            <p:ph sz="quarter" idx="11"/>
          </p:nvPr>
        </p:nvSpPr>
        <p:spPr/>
        <p:txBody>
          <a:bodyPr/>
          <a:lstStyle/>
          <a:p>
            <a:pPr marL="0" indent="0" eaLnBrk="1" hangingPunct="1">
              <a:buFont typeface="Wingdings" pitchFamily="2" charset="2"/>
              <a:buNone/>
              <a:defRPr/>
            </a:pPr>
            <a:r>
              <a:rPr lang="en-US" sz="2400" dirty="0" smtClean="0">
                <a:solidFill>
                  <a:srgbClr val="FF0000"/>
                </a:solidFill>
              </a:rPr>
              <a:t>2</a:t>
            </a:r>
            <a:r>
              <a:rPr lang="en-US" altLang="zh-CN" sz="2400" dirty="0" smtClean="0">
                <a:solidFill>
                  <a:srgbClr val="FF0000"/>
                </a:solidFill>
              </a:rPr>
              <a:t>. </a:t>
            </a:r>
            <a:r>
              <a:rPr lang="zh-CN" altLang="en-US" sz="2400" dirty="0" smtClean="0">
                <a:solidFill>
                  <a:srgbClr val="FF0000"/>
                </a:solidFill>
              </a:rPr>
              <a:t>输入电阻</a:t>
            </a:r>
            <a:endParaRPr lang="en-US" altLang="zh-CN" sz="2400" dirty="0" smtClean="0">
              <a:solidFill>
                <a:srgbClr val="FF0000"/>
              </a:solidFill>
            </a:endParaRPr>
          </a:p>
          <a:p>
            <a:pPr marL="0" indent="630238" eaLnBrk="1" hangingPunct="1">
              <a:lnSpc>
                <a:spcPct val="120000"/>
              </a:lnSpc>
              <a:spcBef>
                <a:spcPts val="0"/>
              </a:spcBef>
              <a:buFont typeface="Wingdings" pitchFamily="2" charset="2"/>
              <a:buNone/>
              <a:defRPr/>
            </a:pPr>
            <a:r>
              <a:rPr lang="zh-CN" altLang="en-US" sz="2400" dirty="0" smtClean="0"/>
              <a:t>输入电阻</a:t>
            </a:r>
            <a:r>
              <a:rPr lang="en-US" sz="2400" i="1" dirty="0" err="1" smtClean="0"/>
              <a:t>R</a:t>
            </a:r>
            <a:r>
              <a:rPr lang="en-US" sz="2400" i="1" baseline="-25000" dirty="0" err="1" smtClean="0"/>
              <a:t>i</a:t>
            </a:r>
            <a:r>
              <a:rPr lang="zh-CN" altLang="en-US" sz="2400" dirty="0" smtClean="0"/>
              <a:t>反映了放大电路对信号源的影响程度，对于电压信号源，希望放大电路的输入电阻越大越好，这样放大电路从信号源吸取电流小，信号源的负载轻，而对于电流信号源，则希望放大电路的输入电阻越小越好。因此，在设计放大电路时，应根据其应用场合信号源的要求设置输入电路。</a:t>
            </a:r>
          </a:p>
          <a:p>
            <a:pPr marL="0" indent="0" eaLnBrk="1" hangingPunct="1">
              <a:buFont typeface="Wingdings" pitchFamily="2" charset="2"/>
              <a:buNone/>
              <a:defRPr/>
            </a:pPr>
            <a:r>
              <a:rPr lang="en-US" sz="2400" dirty="0" smtClean="0">
                <a:solidFill>
                  <a:srgbClr val="FF0000"/>
                </a:solidFill>
              </a:rPr>
              <a:t>3</a:t>
            </a:r>
            <a:r>
              <a:rPr lang="en-US" altLang="zh-CN" sz="2400" dirty="0" smtClean="0">
                <a:solidFill>
                  <a:srgbClr val="FF0000"/>
                </a:solidFill>
              </a:rPr>
              <a:t>. </a:t>
            </a:r>
            <a:r>
              <a:rPr lang="zh-CN" altLang="en-US" sz="2400" dirty="0" smtClean="0">
                <a:solidFill>
                  <a:srgbClr val="FF0000"/>
                </a:solidFill>
              </a:rPr>
              <a:t>输出电阻</a:t>
            </a:r>
            <a:endParaRPr lang="en-US" altLang="zh-CN" sz="2400" dirty="0" smtClean="0">
              <a:solidFill>
                <a:srgbClr val="FF0000"/>
              </a:solidFill>
            </a:endParaRPr>
          </a:p>
          <a:p>
            <a:pPr marL="0" indent="630238" eaLnBrk="1" hangingPunct="1">
              <a:lnSpc>
                <a:spcPct val="120000"/>
              </a:lnSpc>
              <a:spcBef>
                <a:spcPts val="0"/>
              </a:spcBef>
              <a:buFont typeface="Wingdings" pitchFamily="2" charset="2"/>
              <a:buNone/>
              <a:defRPr/>
            </a:pPr>
            <a:r>
              <a:rPr lang="zh-CN" altLang="en-US" sz="2400" dirty="0" smtClean="0"/>
              <a:t>输出电阻</a:t>
            </a:r>
            <a:r>
              <a:rPr lang="en-US" sz="2400" i="1" dirty="0" smtClean="0"/>
              <a:t>R</a:t>
            </a:r>
            <a:r>
              <a:rPr lang="en-US" sz="2400" baseline="-25000" dirty="0" smtClean="0"/>
              <a:t>o</a:t>
            </a:r>
            <a:r>
              <a:rPr lang="zh-CN" altLang="en-US" sz="2400" dirty="0" smtClean="0"/>
              <a:t>反映放大电路输出受负载影响的程度，如果放大电路向负载输出电压信号，则希望输出电阻越小越好，这样放大电路输出端更接近电压源，如果放大电路向负载输出电流信号，则希望输出电阻越大越好，这样放大电路输出端更接近电流源。</a:t>
            </a:r>
            <a:endParaRPr lang="zh-CN" altLang="en-US" sz="2400" dirty="0"/>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altLang="zh-CN" sz="3600" dirty="0" smtClean="0">
                <a:ea typeface="宋体" charset="-122"/>
              </a:rPr>
              <a:t>6.7.2 </a:t>
            </a:r>
            <a:r>
              <a:rPr lang="zh-CN" altLang="en-US" sz="3600" dirty="0" smtClean="0">
                <a:ea typeface="宋体" charset="-122"/>
              </a:rPr>
              <a:t>互补对称功率放大电路（续</a:t>
            </a:r>
            <a:r>
              <a:rPr lang="en-US" altLang="zh-CN" sz="3600" dirty="0" smtClean="0">
                <a:ea typeface="宋体" charset="-122"/>
              </a:rPr>
              <a:t>6</a:t>
            </a:r>
            <a:r>
              <a:rPr lang="zh-CN" altLang="en-US" sz="3600" dirty="0" smtClean="0">
                <a:ea typeface="宋体" charset="-122"/>
              </a:rPr>
              <a:t>）</a:t>
            </a:r>
            <a:endParaRPr lang="en-US" altLang="zh-CN" sz="3600"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140</a:t>
            </a:fld>
            <a:endParaRPr lang="zh-CN" altLang="en-US"/>
          </a:p>
        </p:txBody>
      </p:sp>
      <p:sp>
        <p:nvSpPr>
          <p:cNvPr id="151555" name="Rectangle 3"/>
          <p:cNvSpPr>
            <a:spLocks noGrp="1" noChangeArrowheads="1"/>
          </p:cNvSpPr>
          <p:nvPr>
            <p:ph sz="quarter" idx="4294967295"/>
          </p:nvPr>
        </p:nvSpPr>
        <p:spPr>
          <a:xfrm>
            <a:off x="479422" y="765395"/>
            <a:ext cx="8550275" cy="5400675"/>
          </a:xfrm>
        </p:spPr>
        <p:txBody>
          <a:bodyPr/>
          <a:lstStyle/>
          <a:p>
            <a:pPr eaLnBrk="1" hangingPunct="1"/>
            <a:r>
              <a:rPr lang="zh-CN" altLang="en-US" smtClean="0">
                <a:ea typeface="宋体" charset="-122"/>
              </a:rPr>
              <a:t>无输出电容互补对称功率放大电路</a:t>
            </a:r>
            <a:r>
              <a:rPr lang="en-US" altLang="zh-CN" smtClean="0">
                <a:ea typeface="宋体" charset="-122"/>
              </a:rPr>
              <a:t>——OCL</a:t>
            </a:r>
          </a:p>
        </p:txBody>
      </p:sp>
      <p:sp>
        <p:nvSpPr>
          <p:cNvPr id="249916" name="Line 60"/>
          <p:cNvSpPr>
            <a:spLocks noChangeShapeType="1"/>
          </p:cNvSpPr>
          <p:nvPr/>
        </p:nvSpPr>
        <p:spPr bwMode="auto">
          <a:xfrm>
            <a:off x="3921122" y="3032345"/>
            <a:ext cx="990600" cy="0"/>
          </a:xfrm>
          <a:prstGeom prst="line">
            <a:avLst/>
          </a:prstGeom>
          <a:noFill/>
          <a:ln w="5715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61"/>
          <p:cNvGrpSpPr>
            <a:grpSpLocks/>
          </p:cNvGrpSpPr>
          <p:nvPr/>
        </p:nvGrpSpPr>
        <p:grpSpPr bwMode="auto">
          <a:xfrm>
            <a:off x="4938710" y="1576607"/>
            <a:ext cx="3887787" cy="3676650"/>
            <a:chOff x="3089" y="1567"/>
            <a:chExt cx="2449" cy="2316"/>
          </a:xfrm>
        </p:grpSpPr>
        <p:sp>
          <p:nvSpPr>
            <p:cNvPr id="151627" name="Rectangle 62"/>
            <p:cNvSpPr>
              <a:spLocks noChangeArrowheads="1"/>
            </p:cNvSpPr>
            <p:nvPr/>
          </p:nvSpPr>
          <p:spPr bwMode="auto">
            <a:xfrm rot="-5400000">
              <a:off x="4897" y="290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nvGrpSpPr>
            <p:cNvPr id="151628" name="Group 63"/>
            <p:cNvGrpSpPr>
              <a:grpSpLocks/>
            </p:cNvGrpSpPr>
            <p:nvPr/>
          </p:nvGrpSpPr>
          <p:grpSpPr bwMode="auto">
            <a:xfrm>
              <a:off x="4059" y="2106"/>
              <a:ext cx="336" cy="336"/>
              <a:chOff x="3648" y="2688"/>
              <a:chExt cx="336" cy="336"/>
            </a:xfrm>
          </p:grpSpPr>
          <p:sp>
            <p:nvSpPr>
              <p:cNvPr id="151674" name="Line 64"/>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75" name="Line 65"/>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76" name="Line 66"/>
              <p:cNvSpPr>
                <a:spLocks noChangeShapeType="1"/>
              </p:cNvSpPr>
              <p:nvPr/>
            </p:nvSpPr>
            <p:spPr bwMode="auto">
              <a:xfrm>
                <a:off x="3840" y="2880"/>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77" name="Line 67"/>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1629" name="Group 68"/>
            <p:cNvGrpSpPr>
              <a:grpSpLocks/>
            </p:cNvGrpSpPr>
            <p:nvPr/>
          </p:nvGrpSpPr>
          <p:grpSpPr bwMode="auto">
            <a:xfrm flipV="1">
              <a:off x="4059" y="2778"/>
              <a:ext cx="336" cy="336"/>
              <a:chOff x="2400" y="2448"/>
              <a:chExt cx="336" cy="336"/>
            </a:xfrm>
          </p:grpSpPr>
          <p:sp>
            <p:nvSpPr>
              <p:cNvPr id="151670" name="Line 69"/>
              <p:cNvSpPr>
                <a:spLocks noChangeShapeType="1"/>
              </p:cNvSpPr>
              <p:nvPr/>
            </p:nvSpPr>
            <p:spPr bwMode="auto">
              <a:xfrm>
                <a:off x="2592" y="249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71" name="Line 70"/>
              <p:cNvSpPr>
                <a:spLocks noChangeShapeType="1"/>
              </p:cNvSpPr>
              <p:nvPr/>
            </p:nvSpPr>
            <p:spPr bwMode="auto">
              <a:xfrm flipV="1">
                <a:off x="2592" y="244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72" name="Line 71"/>
              <p:cNvSpPr>
                <a:spLocks noChangeShapeType="1"/>
              </p:cNvSpPr>
              <p:nvPr/>
            </p:nvSpPr>
            <p:spPr bwMode="auto">
              <a:xfrm>
                <a:off x="2592" y="2640"/>
                <a:ext cx="144" cy="144"/>
              </a:xfrm>
              <a:prstGeom prst="line">
                <a:avLst/>
              </a:prstGeom>
              <a:noFill/>
              <a:ln w="28575">
                <a:solidFill>
                  <a:schemeClr val="tx1"/>
                </a:solidFill>
                <a:round/>
                <a:headEnd type="arrow" w="med" len="me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73" name="Line 72"/>
              <p:cNvSpPr>
                <a:spLocks noChangeShapeType="1"/>
              </p:cNvSpPr>
              <p:nvPr/>
            </p:nvSpPr>
            <p:spPr bwMode="auto">
              <a:xfrm flipH="1">
                <a:off x="2400" y="261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1630" name="Line 73"/>
            <p:cNvSpPr>
              <a:spLocks noChangeShapeType="1"/>
            </p:cNvSpPr>
            <p:nvPr/>
          </p:nvSpPr>
          <p:spPr bwMode="auto">
            <a:xfrm>
              <a:off x="4395" y="2442"/>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31" name="Rectangle 74"/>
            <p:cNvSpPr>
              <a:spLocks noChangeArrowheads="1"/>
            </p:cNvSpPr>
            <p:nvPr/>
          </p:nvSpPr>
          <p:spPr bwMode="auto">
            <a:xfrm rot="-5400000">
              <a:off x="3699" y="328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632" name="Rectangle 75"/>
            <p:cNvSpPr>
              <a:spLocks noChangeArrowheads="1"/>
            </p:cNvSpPr>
            <p:nvPr/>
          </p:nvSpPr>
          <p:spPr bwMode="auto">
            <a:xfrm rot="-5400000">
              <a:off x="3699" y="189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633" name="Line 76"/>
            <p:cNvSpPr>
              <a:spLocks noChangeShapeType="1"/>
            </p:cNvSpPr>
            <p:nvPr/>
          </p:nvSpPr>
          <p:spPr bwMode="auto">
            <a:xfrm>
              <a:off x="3819" y="2058"/>
              <a:ext cx="0" cy="115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34" name="Line 77"/>
            <p:cNvSpPr>
              <a:spLocks noChangeShapeType="1"/>
            </p:cNvSpPr>
            <p:nvPr/>
          </p:nvSpPr>
          <p:spPr bwMode="auto">
            <a:xfrm flipH="1">
              <a:off x="3627" y="2270"/>
              <a:ext cx="43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35" name="Line 78"/>
            <p:cNvSpPr>
              <a:spLocks noChangeShapeType="1"/>
            </p:cNvSpPr>
            <p:nvPr/>
          </p:nvSpPr>
          <p:spPr bwMode="auto">
            <a:xfrm flipH="1">
              <a:off x="3819" y="2950"/>
              <a:ext cx="24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36" name="Freeform 79"/>
            <p:cNvSpPr>
              <a:spLocks/>
            </p:cNvSpPr>
            <p:nvPr/>
          </p:nvSpPr>
          <p:spPr bwMode="auto">
            <a:xfrm>
              <a:off x="3819" y="1674"/>
              <a:ext cx="1200" cy="144"/>
            </a:xfrm>
            <a:custGeom>
              <a:avLst/>
              <a:gdLst>
                <a:gd name="T0" fmla="*/ 0 w 1200"/>
                <a:gd name="T1" fmla="*/ 144 h 144"/>
                <a:gd name="T2" fmla="*/ 0 w 1200"/>
                <a:gd name="T3" fmla="*/ 0 h 144"/>
                <a:gd name="T4" fmla="*/ 1200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0" y="0"/>
                  </a:lnTo>
                  <a:lnTo>
                    <a:pt x="120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637" name="Line 80"/>
            <p:cNvSpPr>
              <a:spLocks noChangeShapeType="1"/>
            </p:cNvSpPr>
            <p:nvPr/>
          </p:nvSpPr>
          <p:spPr bwMode="auto">
            <a:xfrm flipV="1">
              <a:off x="4385" y="1666"/>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38" name="Line 81"/>
            <p:cNvSpPr>
              <a:spLocks noChangeShapeType="1"/>
            </p:cNvSpPr>
            <p:nvPr/>
          </p:nvSpPr>
          <p:spPr bwMode="auto">
            <a:xfrm>
              <a:off x="4395" y="3114"/>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39" name="Oval 82"/>
            <p:cNvSpPr>
              <a:spLocks noChangeArrowheads="1"/>
            </p:cNvSpPr>
            <p:nvPr/>
          </p:nvSpPr>
          <p:spPr bwMode="auto">
            <a:xfrm>
              <a:off x="5009" y="1654"/>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640" name="Line 83"/>
            <p:cNvSpPr>
              <a:spLocks noChangeShapeType="1"/>
            </p:cNvSpPr>
            <p:nvPr/>
          </p:nvSpPr>
          <p:spPr bwMode="auto">
            <a:xfrm>
              <a:off x="4974" y="3358"/>
              <a:ext cx="9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41" name="Oval 84"/>
            <p:cNvSpPr>
              <a:spLocks noChangeArrowheads="1"/>
            </p:cNvSpPr>
            <p:nvPr/>
          </p:nvSpPr>
          <p:spPr bwMode="auto">
            <a:xfrm>
              <a:off x="4357" y="165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1642" name="Oval 85"/>
            <p:cNvSpPr>
              <a:spLocks noChangeArrowheads="1"/>
            </p:cNvSpPr>
            <p:nvPr/>
          </p:nvSpPr>
          <p:spPr bwMode="auto">
            <a:xfrm>
              <a:off x="3791" y="225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1643" name="Oval 86"/>
            <p:cNvSpPr>
              <a:spLocks noChangeArrowheads="1"/>
            </p:cNvSpPr>
            <p:nvPr/>
          </p:nvSpPr>
          <p:spPr bwMode="auto">
            <a:xfrm>
              <a:off x="4367" y="256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1644" name="Oval 87"/>
            <p:cNvSpPr>
              <a:spLocks noChangeArrowheads="1"/>
            </p:cNvSpPr>
            <p:nvPr/>
          </p:nvSpPr>
          <p:spPr bwMode="auto">
            <a:xfrm>
              <a:off x="3791" y="292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1645" name="Oval 88"/>
            <p:cNvSpPr>
              <a:spLocks noChangeArrowheads="1"/>
            </p:cNvSpPr>
            <p:nvPr/>
          </p:nvSpPr>
          <p:spPr bwMode="auto">
            <a:xfrm>
              <a:off x="4368" y="358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1646" name="Freeform 89"/>
            <p:cNvSpPr>
              <a:spLocks/>
            </p:cNvSpPr>
            <p:nvPr/>
          </p:nvSpPr>
          <p:spPr bwMode="auto">
            <a:xfrm>
              <a:off x="4414" y="2584"/>
              <a:ext cx="603" cy="240"/>
            </a:xfrm>
            <a:custGeom>
              <a:avLst/>
              <a:gdLst>
                <a:gd name="T0" fmla="*/ 0 w 336"/>
                <a:gd name="T1" fmla="*/ 0 h 240"/>
                <a:gd name="T2" fmla="*/ 1082 w 336"/>
                <a:gd name="T3" fmla="*/ 0 h 240"/>
                <a:gd name="T4" fmla="*/ 1082 w 336"/>
                <a:gd name="T5" fmla="*/ 240 h 240"/>
                <a:gd name="T6" fmla="*/ 0 60000 65536"/>
                <a:gd name="T7" fmla="*/ 0 60000 65536"/>
                <a:gd name="T8" fmla="*/ 0 60000 65536"/>
                <a:gd name="T9" fmla="*/ 0 w 336"/>
                <a:gd name="T10" fmla="*/ 0 h 240"/>
                <a:gd name="T11" fmla="*/ 336 w 336"/>
                <a:gd name="T12" fmla="*/ 240 h 240"/>
              </a:gdLst>
              <a:ahLst/>
              <a:cxnLst>
                <a:cxn ang="T6">
                  <a:pos x="T0" y="T1"/>
                </a:cxn>
                <a:cxn ang="T7">
                  <a:pos x="T2" y="T3"/>
                </a:cxn>
                <a:cxn ang="T8">
                  <a:pos x="T4" y="T5"/>
                </a:cxn>
              </a:cxnLst>
              <a:rect l="T9" t="T10" r="T11" b="T12"/>
              <a:pathLst>
                <a:path w="336" h="240">
                  <a:moveTo>
                    <a:pt x="0" y="0"/>
                  </a:moveTo>
                  <a:lnTo>
                    <a:pt x="336" y="0"/>
                  </a:lnTo>
                  <a:lnTo>
                    <a:pt x="336" y="24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nvGrpSpPr>
            <p:cNvPr id="151647" name="Group 90"/>
            <p:cNvGrpSpPr>
              <a:grpSpLocks/>
            </p:cNvGrpSpPr>
            <p:nvPr/>
          </p:nvGrpSpPr>
          <p:grpSpPr bwMode="auto">
            <a:xfrm>
              <a:off x="3731" y="2268"/>
              <a:ext cx="172" cy="634"/>
              <a:chOff x="3552" y="1056"/>
              <a:chExt cx="172" cy="634"/>
            </a:xfrm>
          </p:grpSpPr>
          <p:grpSp>
            <p:nvGrpSpPr>
              <p:cNvPr id="151662" name="Group 91"/>
              <p:cNvGrpSpPr>
                <a:grpSpLocks noChangeAspect="1"/>
              </p:cNvGrpSpPr>
              <p:nvPr/>
            </p:nvGrpSpPr>
            <p:grpSpPr bwMode="auto">
              <a:xfrm flipV="1">
                <a:off x="3552" y="1056"/>
                <a:ext cx="172" cy="394"/>
                <a:chOff x="3264" y="1452"/>
                <a:chExt cx="288" cy="658"/>
              </a:xfrm>
            </p:grpSpPr>
            <p:sp>
              <p:nvSpPr>
                <p:cNvPr id="151667" name="AutoShape 92"/>
                <p:cNvSpPr>
                  <a:spLocks noChangeAspect="1"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668" name="Line 93"/>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69" name="Line 94"/>
                <p:cNvSpPr>
                  <a:spLocks noChangeAspect="1"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1663" name="Group 95"/>
              <p:cNvGrpSpPr>
                <a:grpSpLocks noChangeAspect="1"/>
              </p:cNvGrpSpPr>
              <p:nvPr/>
            </p:nvGrpSpPr>
            <p:grpSpPr bwMode="auto">
              <a:xfrm flipV="1">
                <a:off x="3552" y="1296"/>
                <a:ext cx="172" cy="394"/>
                <a:chOff x="3264" y="1452"/>
                <a:chExt cx="288" cy="658"/>
              </a:xfrm>
            </p:grpSpPr>
            <p:sp>
              <p:nvSpPr>
                <p:cNvPr id="151664" name="AutoShape 96"/>
                <p:cNvSpPr>
                  <a:spLocks noChangeAspect="1"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665" name="Line 97"/>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66" name="Line 98"/>
                <p:cNvSpPr>
                  <a:spLocks noChangeAspect="1"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51648" name="Text Box 99"/>
            <p:cNvSpPr txBox="1">
              <a:spLocks noChangeArrowheads="1"/>
            </p:cNvSpPr>
            <p:nvPr/>
          </p:nvSpPr>
          <p:spPr bwMode="auto">
            <a:xfrm>
              <a:off x="3425" y="1807"/>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i="1">
                  <a:ea typeface="宋体" charset="-122"/>
                </a:rPr>
                <a:t>R</a:t>
              </a:r>
              <a:r>
                <a:rPr lang="en-US" altLang="zh-CN" sz="2000" baseline="-25000">
                  <a:ea typeface="宋体" charset="-122"/>
                </a:rPr>
                <a:t>1</a:t>
              </a:r>
              <a:endParaRPr lang="en-US" altLang="zh-CN" sz="2000" i="1">
                <a:ea typeface="宋体" charset="-122"/>
              </a:endParaRPr>
            </a:p>
          </p:txBody>
        </p:sp>
        <p:sp>
          <p:nvSpPr>
            <p:cNvPr id="151649" name="Text Box 100"/>
            <p:cNvSpPr txBox="1">
              <a:spLocks noChangeArrowheads="1"/>
            </p:cNvSpPr>
            <p:nvPr/>
          </p:nvSpPr>
          <p:spPr bwMode="auto">
            <a:xfrm>
              <a:off x="3473" y="3199"/>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i="1">
                  <a:ea typeface="宋体" charset="-122"/>
                </a:rPr>
                <a:t>R</a:t>
              </a:r>
              <a:r>
                <a:rPr lang="en-US" altLang="zh-CN" sz="2000" baseline="-25000">
                  <a:ea typeface="宋体" charset="-122"/>
                </a:rPr>
                <a:t>2</a:t>
              </a:r>
              <a:endParaRPr lang="en-US" altLang="zh-CN" sz="2000" i="1">
                <a:ea typeface="宋体" charset="-122"/>
              </a:endParaRPr>
            </a:p>
          </p:txBody>
        </p:sp>
        <p:sp>
          <p:nvSpPr>
            <p:cNvPr id="151650" name="Text Box 101"/>
            <p:cNvSpPr txBox="1">
              <a:spLocks noChangeArrowheads="1"/>
            </p:cNvSpPr>
            <p:nvPr/>
          </p:nvSpPr>
          <p:spPr bwMode="auto">
            <a:xfrm>
              <a:off x="4385" y="2047"/>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a:ea typeface="宋体" charset="-122"/>
                </a:rPr>
                <a:t>T</a:t>
              </a:r>
              <a:r>
                <a:rPr lang="en-US" altLang="zh-CN" sz="2000" baseline="-25000">
                  <a:ea typeface="宋体" charset="-122"/>
                </a:rPr>
                <a:t>1</a:t>
              </a:r>
              <a:endParaRPr lang="en-US" altLang="zh-CN" sz="2000">
                <a:ea typeface="宋体" charset="-122"/>
              </a:endParaRPr>
            </a:p>
          </p:txBody>
        </p:sp>
        <p:sp>
          <p:nvSpPr>
            <p:cNvPr id="151651" name="Text Box 102"/>
            <p:cNvSpPr txBox="1">
              <a:spLocks noChangeArrowheads="1"/>
            </p:cNvSpPr>
            <p:nvPr/>
          </p:nvSpPr>
          <p:spPr bwMode="auto">
            <a:xfrm>
              <a:off x="4385" y="2863"/>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a:ea typeface="宋体" charset="-122"/>
                </a:rPr>
                <a:t>T</a:t>
              </a:r>
              <a:r>
                <a:rPr lang="en-US" altLang="zh-CN" sz="2000" baseline="-25000">
                  <a:ea typeface="宋体" charset="-122"/>
                </a:rPr>
                <a:t>2</a:t>
              </a:r>
              <a:endParaRPr lang="en-US" altLang="zh-CN" sz="2000">
                <a:ea typeface="宋体" charset="-122"/>
              </a:endParaRPr>
            </a:p>
          </p:txBody>
        </p:sp>
        <p:sp>
          <p:nvSpPr>
            <p:cNvPr id="151652" name="Text Box 103"/>
            <p:cNvSpPr txBox="1">
              <a:spLocks noChangeArrowheads="1"/>
            </p:cNvSpPr>
            <p:nvPr/>
          </p:nvSpPr>
          <p:spPr bwMode="auto">
            <a:xfrm>
              <a:off x="5075" y="2875"/>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i="1">
                  <a:ea typeface="宋体" charset="-122"/>
                </a:rPr>
                <a:t>R</a:t>
              </a:r>
              <a:r>
                <a:rPr lang="en-US" altLang="zh-CN" sz="2000" baseline="-25000">
                  <a:ea typeface="宋体" charset="-122"/>
                </a:rPr>
                <a:t>L</a:t>
              </a:r>
              <a:endParaRPr lang="en-US" altLang="zh-CN" sz="2000">
                <a:ea typeface="宋体" charset="-122"/>
              </a:endParaRPr>
            </a:p>
          </p:txBody>
        </p:sp>
        <p:sp>
          <p:nvSpPr>
            <p:cNvPr id="151653" name="Text Box 104"/>
            <p:cNvSpPr txBox="1">
              <a:spLocks noChangeArrowheads="1"/>
            </p:cNvSpPr>
            <p:nvPr/>
          </p:nvSpPr>
          <p:spPr bwMode="auto">
            <a:xfrm>
              <a:off x="5057" y="1567"/>
              <a:ext cx="4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a:ea typeface="宋体" charset="-122"/>
                </a:rPr>
                <a:t>+</a:t>
              </a:r>
              <a:r>
                <a:rPr lang="en-US" altLang="zh-CN" sz="2000" i="1">
                  <a:ea typeface="宋体" charset="-122"/>
                </a:rPr>
                <a:t>U</a:t>
              </a:r>
              <a:r>
                <a:rPr lang="en-US" altLang="zh-CN" sz="2000" baseline="-25000">
                  <a:ea typeface="宋体" charset="-122"/>
                </a:rPr>
                <a:t>CC</a:t>
              </a:r>
              <a:endParaRPr lang="en-US" altLang="zh-CN" sz="2000">
                <a:ea typeface="宋体" charset="-122"/>
              </a:endParaRPr>
            </a:p>
          </p:txBody>
        </p:sp>
        <p:sp>
          <p:nvSpPr>
            <p:cNvPr id="151654" name="Text Box 105"/>
            <p:cNvSpPr txBox="1">
              <a:spLocks noChangeArrowheads="1"/>
            </p:cNvSpPr>
            <p:nvPr/>
          </p:nvSpPr>
          <p:spPr bwMode="auto">
            <a:xfrm>
              <a:off x="3473" y="233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a:ea typeface="宋体" charset="-122"/>
                </a:rPr>
                <a:t>D</a:t>
              </a:r>
              <a:r>
                <a:rPr lang="en-US" altLang="zh-CN" sz="2000" baseline="-25000">
                  <a:ea typeface="宋体" charset="-122"/>
                </a:rPr>
                <a:t>1</a:t>
              </a:r>
              <a:endParaRPr lang="en-US" altLang="zh-CN" sz="2000" i="1">
                <a:ea typeface="宋体" charset="-122"/>
              </a:endParaRPr>
            </a:p>
          </p:txBody>
        </p:sp>
        <p:sp>
          <p:nvSpPr>
            <p:cNvPr id="151655" name="Text Box 106"/>
            <p:cNvSpPr txBox="1">
              <a:spLocks noChangeArrowheads="1"/>
            </p:cNvSpPr>
            <p:nvPr/>
          </p:nvSpPr>
          <p:spPr bwMode="auto">
            <a:xfrm>
              <a:off x="3473" y="262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a:ea typeface="宋体" charset="-122"/>
                </a:rPr>
                <a:t>D</a:t>
              </a:r>
              <a:r>
                <a:rPr lang="en-US" altLang="zh-CN" sz="2000" baseline="-25000">
                  <a:ea typeface="宋体" charset="-122"/>
                </a:rPr>
                <a:t>2</a:t>
              </a:r>
              <a:endParaRPr lang="en-US" altLang="zh-CN" sz="2000" i="1">
                <a:ea typeface="宋体" charset="-122"/>
              </a:endParaRPr>
            </a:p>
          </p:txBody>
        </p:sp>
        <p:sp>
          <p:nvSpPr>
            <p:cNvPr id="151656" name="Line 107"/>
            <p:cNvSpPr>
              <a:spLocks noChangeShapeType="1"/>
            </p:cNvSpPr>
            <p:nvPr/>
          </p:nvSpPr>
          <p:spPr bwMode="auto">
            <a:xfrm>
              <a:off x="3387" y="2268"/>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57" name="Text Box 108"/>
            <p:cNvSpPr txBox="1">
              <a:spLocks noChangeArrowheads="1"/>
            </p:cNvSpPr>
            <p:nvPr/>
          </p:nvSpPr>
          <p:spPr bwMode="auto">
            <a:xfrm>
              <a:off x="3089" y="2143"/>
              <a:ext cx="2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i="1">
                  <a:ea typeface="宋体" charset="-122"/>
                </a:rPr>
                <a:t>u</a:t>
              </a:r>
              <a:r>
                <a:rPr lang="en-US" altLang="zh-CN" sz="2000" baseline="-25000">
                  <a:ea typeface="宋体" charset="-122"/>
                </a:rPr>
                <a:t>i</a:t>
              </a:r>
              <a:endParaRPr lang="en-US" altLang="zh-CN" sz="2000">
                <a:ea typeface="宋体" charset="-122"/>
              </a:endParaRPr>
            </a:p>
          </p:txBody>
        </p:sp>
        <p:sp>
          <p:nvSpPr>
            <p:cNvPr id="151658" name="Line 109"/>
            <p:cNvSpPr>
              <a:spLocks noChangeShapeType="1"/>
            </p:cNvSpPr>
            <p:nvPr/>
          </p:nvSpPr>
          <p:spPr bwMode="auto">
            <a:xfrm>
              <a:off x="5020" y="3072"/>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59" name="Freeform 110"/>
            <p:cNvSpPr>
              <a:spLocks/>
            </p:cNvSpPr>
            <p:nvPr/>
          </p:nvSpPr>
          <p:spPr bwMode="auto">
            <a:xfrm flipV="1">
              <a:off x="3830" y="3454"/>
              <a:ext cx="1200" cy="144"/>
            </a:xfrm>
            <a:custGeom>
              <a:avLst/>
              <a:gdLst>
                <a:gd name="T0" fmla="*/ 0 w 1200"/>
                <a:gd name="T1" fmla="*/ 144 h 144"/>
                <a:gd name="T2" fmla="*/ 0 w 1200"/>
                <a:gd name="T3" fmla="*/ 0 h 144"/>
                <a:gd name="T4" fmla="*/ 1200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0" y="0"/>
                  </a:lnTo>
                  <a:lnTo>
                    <a:pt x="120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660" name="Oval 111"/>
            <p:cNvSpPr>
              <a:spLocks noChangeArrowheads="1"/>
            </p:cNvSpPr>
            <p:nvPr/>
          </p:nvSpPr>
          <p:spPr bwMode="auto">
            <a:xfrm>
              <a:off x="5025" y="3582"/>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661" name="Text Box 112"/>
            <p:cNvSpPr txBox="1">
              <a:spLocks noChangeArrowheads="1"/>
            </p:cNvSpPr>
            <p:nvPr/>
          </p:nvSpPr>
          <p:spPr bwMode="auto">
            <a:xfrm>
              <a:off x="4944" y="3631"/>
              <a:ext cx="47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a:latin typeface="宋体" charset="-122"/>
                  <a:ea typeface="宋体" charset="-122"/>
                </a:rPr>
                <a:t>-</a:t>
              </a:r>
              <a:r>
                <a:rPr lang="en-US" altLang="zh-CN" sz="2000" i="1">
                  <a:ea typeface="宋体" charset="-122"/>
                </a:rPr>
                <a:t>U</a:t>
              </a:r>
              <a:r>
                <a:rPr lang="en-US" altLang="zh-CN" sz="2000" baseline="-25000">
                  <a:ea typeface="宋体" charset="-122"/>
                </a:rPr>
                <a:t>CC</a:t>
              </a:r>
              <a:endParaRPr lang="en-US" altLang="zh-CN" sz="2000">
                <a:ea typeface="宋体" charset="-122"/>
              </a:endParaRPr>
            </a:p>
          </p:txBody>
        </p:sp>
      </p:grpSp>
      <p:sp>
        <p:nvSpPr>
          <p:cNvPr id="249969" name="Text Box 113"/>
          <p:cNvSpPr txBox="1">
            <a:spLocks noChangeArrowheads="1"/>
          </p:cNvSpPr>
          <p:nvPr/>
        </p:nvSpPr>
        <p:spPr bwMode="auto">
          <a:xfrm>
            <a:off x="2970210" y="2060795"/>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zh-CN" altLang="en-US"/>
              <a:t>电源电压减半</a:t>
            </a:r>
          </a:p>
        </p:txBody>
      </p:sp>
      <p:sp>
        <p:nvSpPr>
          <p:cNvPr id="249970" name="Text Box 114"/>
          <p:cNvSpPr txBox="1">
            <a:spLocks noChangeArrowheads="1"/>
          </p:cNvSpPr>
          <p:nvPr/>
        </p:nvSpPr>
        <p:spPr bwMode="auto">
          <a:xfrm>
            <a:off x="434972" y="4934170"/>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zh-CN" altLang="en-US"/>
              <a:t>功率管的选择：</a:t>
            </a:r>
          </a:p>
        </p:txBody>
      </p:sp>
      <p:sp>
        <p:nvSpPr>
          <p:cNvPr id="249971" name="Text Box 115"/>
          <p:cNvSpPr txBox="1">
            <a:spLocks noChangeArrowheads="1"/>
          </p:cNvSpPr>
          <p:nvPr/>
        </p:nvSpPr>
        <p:spPr bwMode="auto">
          <a:xfrm>
            <a:off x="1239835" y="5477095"/>
            <a:ext cx="2119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i="1">
                <a:ea typeface="宋体" charset="-122"/>
              </a:rPr>
              <a:t>U</a:t>
            </a:r>
            <a:r>
              <a:rPr lang="en-US" altLang="zh-CN" baseline="-25000">
                <a:ea typeface="宋体" charset="-122"/>
              </a:rPr>
              <a:t>(BR)CEO</a:t>
            </a:r>
            <a:r>
              <a:rPr lang="en-US" altLang="zh-CN">
                <a:ea typeface="宋体" charset="-122"/>
              </a:rPr>
              <a:t>&gt;2</a:t>
            </a:r>
            <a:r>
              <a:rPr lang="en-US" altLang="zh-CN" i="1">
                <a:ea typeface="宋体" charset="-122"/>
              </a:rPr>
              <a:t>U</a:t>
            </a:r>
            <a:r>
              <a:rPr lang="en-US" altLang="zh-CN" baseline="-25000">
                <a:ea typeface="宋体" charset="-122"/>
              </a:rPr>
              <a:t>CC</a:t>
            </a:r>
            <a:endParaRPr lang="en-US" altLang="zh-CN">
              <a:ea typeface="宋体" charset="-122"/>
            </a:endParaRPr>
          </a:p>
        </p:txBody>
      </p:sp>
      <p:sp>
        <p:nvSpPr>
          <p:cNvPr id="249972" name="Text Box 116"/>
          <p:cNvSpPr txBox="1">
            <a:spLocks noChangeArrowheads="1"/>
          </p:cNvSpPr>
          <p:nvPr/>
        </p:nvSpPr>
        <p:spPr bwMode="auto">
          <a:xfrm>
            <a:off x="3798885" y="5478682"/>
            <a:ext cx="1874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i="1">
                <a:ea typeface="宋体" charset="-122"/>
              </a:rPr>
              <a:t>P</a:t>
            </a:r>
            <a:r>
              <a:rPr lang="en-US" altLang="zh-CN" baseline="-25000">
                <a:ea typeface="宋体" charset="-122"/>
              </a:rPr>
              <a:t>CM</a:t>
            </a:r>
            <a:r>
              <a:rPr lang="en-US" altLang="zh-CN">
                <a:ea typeface="宋体" charset="-122"/>
              </a:rPr>
              <a:t>&gt; 0.2</a:t>
            </a:r>
            <a:r>
              <a:rPr lang="en-US" altLang="zh-CN" i="1">
                <a:ea typeface="宋体" charset="-122"/>
              </a:rPr>
              <a:t>P</a:t>
            </a:r>
            <a:r>
              <a:rPr lang="en-US" altLang="zh-CN" baseline="-25000">
                <a:ea typeface="宋体" charset="-122"/>
              </a:rPr>
              <a:t>OM</a:t>
            </a:r>
            <a:endParaRPr lang="en-US" altLang="zh-CN" i="1">
              <a:ea typeface="宋体" charset="-122"/>
            </a:endParaRPr>
          </a:p>
        </p:txBody>
      </p:sp>
      <p:sp>
        <p:nvSpPr>
          <p:cNvPr id="249973" name="Text Box 117"/>
          <p:cNvSpPr txBox="1">
            <a:spLocks noChangeArrowheads="1"/>
          </p:cNvSpPr>
          <p:nvPr/>
        </p:nvSpPr>
        <p:spPr bwMode="auto">
          <a:xfrm>
            <a:off x="5932485" y="5478682"/>
            <a:ext cx="1841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i="1">
                <a:ea typeface="宋体" charset="-122"/>
              </a:rPr>
              <a:t>I</a:t>
            </a:r>
            <a:r>
              <a:rPr lang="en-US" altLang="zh-CN" baseline="-25000">
                <a:ea typeface="宋体" charset="-122"/>
              </a:rPr>
              <a:t>CM</a:t>
            </a:r>
            <a:r>
              <a:rPr lang="en-US" altLang="zh-CN">
                <a:ea typeface="宋体" charset="-122"/>
              </a:rPr>
              <a:t>&gt; </a:t>
            </a:r>
            <a:r>
              <a:rPr lang="en-US" altLang="zh-CN" i="1">
                <a:ea typeface="宋体" charset="-122"/>
              </a:rPr>
              <a:t>U</a:t>
            </a:r>
            <a:r>
              <a:rPr lang="en-US" altLang="zh-CN" baseline="-25000">
                <a:ea typeface="宋体" charset="-122"/>
              </a:rPr>
              <a:t>CC</a:t>
            </a:r>
            <a:r>
              <a:rPr lang="en-US" altLang="zh-CN">
                <a:ea typeface="宋体" charset="-122"/>
              </a:rPr>
              <a:t>/</a:t>
            </a:r>
            <a:r>
              <a:rPr lang="en-US" altLang="zh-CN" i="1">
                <a:ea typeface="宋体" charset="-122"/>
              </a:rPr>
              <a:t>R</a:t>
            </a:r>
            <a:r>
              <a:rPr lang="en-US" altLang="zh-CN" baseline="-25000">
                <a:ea typeface="宋体" charset="-122"/>
              </a:rPr>
              <a:t>L</a:t>
            </a:r>
            <a:endParaRPr lang="en-US" altLang="zh-CN">
              <a:ea typeface="宋体" charset="-122"/>
            </a:endParaRPr>
          </a:p>
        </p:txBody>
      </p:sp>
      <p:grpSp>
        <p:nvGrpSpPr>
          <p:cNvPr id="8" name="Group 125"/>
          <p:cNvGrpSpPr>
            <a:grpSpLocks/>
          </p:cNvGrpSpPr>
          <p:nvPr/>
        </p:nvGrpSpPr>
        <p:grpSpPr bwMode="auto">
          <a:xfrm>
            <a:off x="187322" y="1486120"/>
            <a:ext cx="4016375" cy="3382962"/>
            <a:chOff x="190" y="1111"/>
            <a:chExt cx="2530" cy="2131"/>
          </a:xfrm>
        </p:grpSpPr>
        <p:grpSp>
          <p:nvGrpSpPr>
            <p:cNvPr id="151565" name="Group 5"/>
            <p:cNvGrpSpPr>
              <a:grpSpLocks/>
            </p:cNvGrpSpPr>
            <p:nvPr/>
          </p:nvGrpSpPr>
          <p:grpSpPr bwMode="auto">
            <a:xfrm>
              <a:off x="190" y="1111"/>
              <a:ext cx="2530" cy="2131"/>
              <a:chOff x="326" y="681"/>
              <a:chExt cx="2530" cy="2131"/>
            </a:xfrm>
          </p:grpSpPr>
          <p:sp>
            <p:nvSpPr>
              <p:cNvPr id="151573" name="Rectangle 6"/>
              <p:cNvSpPr>
                <a:spLocks noChangeArrowheads="1"/>
              </p:cNvSpPr>
              <p:nvPr/>
            </p:nvSpPr>
            <p:spPr bwMode="auto">
              <a:xfrm rot="-5400000">
                <a:off x="2184" y="204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nvGrpSpPr>
              <p:cNvPr id="151574" name="Group 7"/>
              <p:cNvGrpSpPr>
                <a:grpSpLocks/>
              </p:cNvGrpSpPr>
              <p:nvPr/>
            </p:nvGrpSpPr>
            <p:grpSpPr bwMode="auto">
              <a:xfrm>
                <a:off x="1296" y="1220"/>
                <a:ext cx="336" cy="336"/>
                <a:chOff x="3648" y="2688"/>
                <a:chExt cx="336" cy="336"/>
              </a:xfrm>
            </p:grpSpPr>
            <p:sp>
              <p:nvSpPr>
                <p:cNvPr id="151623" name="Line 8"/>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24" name="Line 9"/>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25" name="Line 10"/>
                <p:cNvSpPr>
                  <a:spLocks noChangeShapeType="1"/>
                </p:cNvSpPr>
                <p:nvPr/>
              </p:nvSpPr>
              <p:spPr bwMode="auto">
                <a:xfrm>
                  <a:off x="3840" y="2880"/>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26" name="Line 11"/>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1575" name="Group 12"/>
              <p:cNvGrpSpPr>
                <a:grpSpLocks/>
              </p:cNvGrpSpPr>
              <p:nvPr/>
            </p:nvGrpSpPr>
            <p:grpSpPr bwMode="auto">
              <a:xfrm flipV="1">
                <a:off x="1296" y="1892"/>
                <a:ext cx="336" cy="336"/>
                <a:chOff x="2400" y="2448"/>
                <a:chExt cx="336" cy="336"/>
              </a:xfrm>
            </p:grpSpPr>
            <p:sp>
              <p:nvSpPr>
                <p:cNvPr id="151619" name="Line 13"/>
                <p:cNvSpPr>
                  <a:spLocks noChangeShapeType="1"/>
                </p:cNvSpPr>
                <p:nvPr/>
              </p:nvSpPr>
              <p:spPr bwMode="auto">
                <a:xfrm>
                  <a:off x="2592" y="249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20" name="Line 14"/>
                <p:cNvSpPr>
                  <a:spLocks noChangeShapeType="1"/>
                </p:cNvSpPr>
                <p:nvPr/>
              </p:nvSpPr>
              <p:spPr bwMode="auto">
                <a:xfrm flipV="1">
                  <a:off x="2592" y="244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21" name="Line 15"/>
                <p:cNvSpPr>
                  <a:spLocks noChangeShapeType="1"/>
                </p:cNvSpPr>
                <p:nvPr/>
              </p:nvSpPr>
              <p:spPr bwMode="auto">
                <a:xfrm>
                  <a:off x="2592" y="2640"/>
                  <a:ext cx="144" cy="144"/>
                </a:xfrm>
                <a:prstGeom prst="line">
                  <a:avLst/>
                </a:prstGeom>
                <a:noFill/>
                <a:ln w="28575">
                  <a:solidFill>
                    <a:schemeClr val="tx1"/>
                  </a:solidFill>
                  <a:round/>
                  <a:headEnd type="arrow" w="med" len="me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22" name="Line 16"/>
                <p:cNvSpPr>
                  <a:spLocks noChangeShapeType="1"/>
                </p:cNvSpPr>
                <p:nvPr/>
              </p:nvSpPr>
              <p:spPr bwMode="auto">
                <a:xfrm flipH="1">
                  <a:off x="2400" y="261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1576" name="Line 17"/>
              <p:cNvSpPr>
                <a:spLocks noChangeShapeType="1"/>
              </p:cNvSpPr>
              <p:nvPr/>
            </p:nvSpPr>
            <p:spPr bwMode="auto">
              <a:xfrm>
                <a:off x="1632" y="1556"/>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77" name="Rectangle 18"/>
              <p:cNvSpPr>
                <a:spLocks noChangeArrowheads="1"/>
              </p:cNvSpPr>
              <p:nvPr/>
            </p:nvSpPr>
            <p:spPr bwMode="auto">
              <a:xfrm rot="-5400000">
                <a:off x="936" y="239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578" name="Rectangle 19"/>
              <p:cNvSpPr>
                <a:spLocks noChangeArrowheads="1"/>
              </p:cNvSpPr>
              <p:nvPr/>
            </p:nvSpPr>
            <p:spPr bwMode="auto">
              <a:xfrm rot="-5400000">
                <a:off x="936" y="100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579" name="Line 20"/>
              <p:cNvSpPr>
                <a:spLocks noChangeShapeType="1"/>
              </p:cNvSpPr>
              <p:nvPr/>
            </p:nvSpPr>
            <p:spPr bwMode="auto">
              <a:xfrm>
                <a:off x="1056" y="1172"/>
                <a:ext cx="0" cy="115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80" name="Line 21"/>
              <p:cNvSpPr>
                <a:spLocks noChangeShapeType="1"/>
              </p:cNvSpPr>
              <p:nvPr/>
            </p:nvSpPr>
            <p:spPr bwMode="auto">
              <a:xfrm flipH="1">
                <a:off x="864" y="1384"/>
                <a:ext cx="43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81" name="Line 22"/>
              <p:cNvSpPr>
                <a:spLocks noChangeShapeType="1"/>
              </p:cNvSpPr>
              <p:nvPr/>
            </p:nvSpPr>
            <p:spPr bwMode="auto">
              <a:xfrm flipH="1">
                <a:off x="1056" y="2064"/>
                <a:ext cx="24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82" name="Freeform 23"/>
              <p:cNvSpPr>
                <a:spLocks/>
              </p:cNvSpPr>
              <p:nvPr/>
            </p:nvSpPr>
            <p:spPr bwMode="auto">
              <a:xfrm>
                <a:off x="1056" y="788"/>
                <a:ext cx="1200" cy="144"/>
              </a:xfrm>
              <a:custGeom>
                <a:avLst/>
                <a:gdLst>
                  <a:gd name="T0" fmla="*/ 0 w 1200"/>
                  <a:gd name="T1" fmla="*/ 144 h 144"/>
                  <a:gd name="T2" fmla="*/ 0 w 1200"/>
                  <a:gd name="T3" fmla="*/ 0 h 144"/>
                  <a:gd name="T4" fmla="*/ 1200 w 1200"/>
                  <a:gd name="T5" fmla="*/ 0 h 144"/>
                  <a:gd name="T6" fmla="*/ 0 60000 65536"/>
                  <a:gd name="T7" fmla="*/ 0 60000 65536"/>
                  <a:gd name="T8" fmla="*/ 0 60000 65536"/>
                  <a:gd name="T9" fmla="*/ 0 w 1200"/>
                  <a:gd name="T10" fmla="*/ 0 h 144"/>
                  <a:gd name="T11" fmla="*/ 1200 w 1200"/>
                  <a:gd name="T12" fmla="*/ 144 h 144"/>
                </a:gdLst>
                <a:ahLst/>
                <a:cxnLst>
                  <a:cxn ang="T6">
                    <a:pos x="T0" y="T1"/>
                  </a:cxn>
                  <a:cxn ang="T7">
                    <a:pos x="T2" y="T3"/>
                  </a:cxn>
                  <a:cxn ang="T8">
                    <a:pos x="T4" y="T5"/>
                  </a:cxn>
                </a:cxnLst>
                <a:rect l="T9" t="T10" r="T11" b="T12"/>
                <a:pathLst>
                  <a:path w="1200" h="144">
                    <a:moveTo>
                      <a:pt x="0" y="144"/>
                    </a:moveTo>
                    <a:lnTo>
                      <a:pt x="0" y="0"/>
                    </a:lnTo>
                    <a:lnTo>
                      <a:pt x="120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583" name="Line 24"/>
              <p:cNvSpPr>
                <a:spLocks noChangeShapeType="1"/>
              </p:cNvSpPr>
              <p:nvPr/>
            </p:nvSpPr>
            <p:spPr bwMode="auto">
              <a:xfrm flipV="1">
                <a:off x="1622" y="78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84" name="Line 25"/>
              <p:cNvSpPr>
                <a:spLocks noChangeShapeType="1"/>
              </p:cNvSpPr>
              <p:nvPr/>
            </p:nvSpPr>
            <p:spPr bwMode="auto">
              <a:xfrm>
                <a:off x="1632" y="222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85" name="Oval 26"/>
              <p:cNvSpPr>
                <a:spLocks noChangeArrowheads="1"/>
              </p:cNvSpPr>
              <p:nvPr/>
            </p:nvSpPr>
            <p:spPr bwMode="auto">
              <a:xfrm>
                <a:off x="2246" y="768"/>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586" name="Line 27"/>
              <p:cNvSpPr>
                <a:spLocks noChangeShapeType="1"/>
              </p:cNvSpPr>
              <p:nvPr/>
            </p:nvSpPr>
            <p:spPr bwMode="auto">
              <a:xfrm>
                <a:off x="1594" y="2810"/>
                <a:ext cx="9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87" name="Oval 28"/>
              <p:cNvSpPr>
                <a:spLocks noChangeArrowheads="1"/>
              </p:cNvSpPr>
              <p:nvPr/>
            </p:nvSpPr>
            <p:spPr bwMode="auto">
              <a:xfrm>
                <a:off x="1594" y="76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1588" name="Oval 29"/>
              <p:cNvSpPr>
                <a:spLocks noChangeArrowheads="1"/>
              </p:cNvSpPr>
              <p:nvPr/>
            </p:nvSpPr>
            <p:spPr bwMode="auto">
              <a:xfrm>
                <a:off x="1028" y="136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1589" name="Oval 30"/>
              <p:cNvSpPr>
                <a:spLocks noChangeArrowheads="1"/>
              </p:cNvSpPr>
              <p:nvPr/>
            </p:nvSpPr>
            <p:spPr bwMode="auto">
              <a:xfrm>
                <a:off x="1604" y="167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1590" name="Oval 31"/>
              <p:cNvSpPr>
                <a:spLocks noChangeArrowheads="1"/>
              </p:cNvSpPr>
              <p:nvPr/>
            </p:nvSpPr>
            <p:spPr bwMode="auto">
              <a:xfrm>
                <a:off x="1028" y="203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1591" name="Oval 32"/>
              <p:cNvSpPr>
                <a:spLocks noChangeArrowheads="1"/>
              </p:cNvSpPr>
              <p:nvPr/>
            </p:nvSpPr>
            <p:spPr bwMode="auto">
              <a:xfrm>
                <a:off x="1604" y="267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grpSp>
            <p:nvGrpSpPr>
              <p:cNvPr id="151592" name="Group 33"/>
              <p:cNvGrpSpPr>
                <a:grpSpLocks/>
              </p:cNvGrpSpPr>
              <p:nvPr/>
            </p:nvGrpSpPr>
            <p:grpSpPr bwMode="auto">
              <a:xfrm flipH="1">
                <a:off x="1872" y="1632"/>
                <a:ext cx="78" cy="159"/>
                <a:chOff x="4012" y="432"/>
                <a:chExt cx="78" cy="159"/>
              </a:xfrm>
            </p:grpSpPr>
            <p:sp>
              <p:nvSpPr>
                <p:cNvPr id="151617" name="Rectangle 34"/>
                <p:cNvSpPr>
                  <a:spLocks noChangeArrowheads="1"/>
                </p:cNvSpPr>
                <p:nvPr/>
              </p:nvSpPr>
              <p:spPr bwMode="auto">
                <a:xfrm>
                  <a:off x="4058" y="432"/>
                  <a:ext cx="3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sp>
              <p:nvSpPr>
                <p:cNvPr id="151618" name="Line 35"/>
                <p:cNvSpPr>
                  <a:spLocks noChangeShapeType="1"/>
                </p:cNvSpPr>
                <p:nvPr/>
              </p:nvSpPr>
              <p:spPr bwMode="auto">
                <a:xfrm>
                  <a:off x="4012" y="432"/>
                  <a:ext cx="0" cy="15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a14:hiddenLine>
                  </a:ext>
                </a:extLst>
              </p:spPr>
              <p:txBody>
                <a:bodyPr wrap="none" anchor="ctr"/>
                <a:lstStyle/>
                <a:p>
                  <a:endParaRPr lang="zh-CN" altLang="en-US"/>
                </a:p>
              </p:txBody>
            </p:sp>
          </p:grpSp>
          <p:sp>
            <p:nvSpPr>
              <p:cNvPr id="151593" name="Line 36"/>
              <p:cNvSpPr>
                <a:spLocks noChangeShapeType="1"/>
              </p:cNvSpPr>
              <p:nvPr/>
            </p:nvSpPr>
            <p:spPr bwMode="auto">
              <a:xfrm>
                <a:off x="1632" y="1700"/>
                <a:ext cx="24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594" name="Freeform 37"/>
              <p:cNvSpPr>
                <a:spLocks/>
              </p:cNvSpPr>
              <p:nvPr/>
            </p:nvSpPr>
            <p:spPr bwMode="auto">
              <a:xfrm>
                <a:off x="1968" y="1728"/>
                <a:ext cx="336" cy="240"/>
              </a:xfrm>
              <a:custGeom>
                <a:avLst/>
                <a:gdLst>
                  <a:gd name="T0" fmla="*/ 0 w 336"/>
                  <a:gd name="T1" fmla="*/ 0 h 240"/>
                  <a:gd name="T2" fmla="*/ 336 w 336"/>
                  <a:gd name="T3" fmla="*/ 0 h 240"/>
                  <a:gd name="T4" fmla="*/ 336 w 336"/>
                  <a:gd name="T5" fmla="*/ 240 h 240"/>
                  <a:gd name="T6" fmla="*/ 0 60000 65536"/>
                  <a:gd name="T7" fmla="*/ 0 60000 65536"/>
                  <a:gd name="T8" fmla="*/ 0 60000 65536"/>
                  <a:gd name="T9" fmla="*/ 0 w 336"/>
                  <a:gd name="T10" fmla="*/ 0 h 240"/>
                  <a:gd name="T11" fmla="*/ 336 w 336"/>
                  <a:gd name="T12" fmla="*/ 240 h 240"/>
                </a:gdLst>
                <a:ahLst/>
                <a:cxnLst>
                  <a:cxn ang="T6">
                    <a:pos x="T0" y="T1"/>
                  </a:cxn>
                  <a:cxn ang="T7">
                    <a:pos x="T2" y="T3"/>
                  </a:cxn>
                  <a:cxn ang="T8">
                    <a:pos x="T4" y="T5"/>
                  </a:cxn>
                </a:cxnLst>
                <a:rect l="T9" t="T10" r="T11" b="T12"/>
                <a:pathLst>
                  <a:path w="336" h="240">
                    <a:moveTo>
                      <a:pt x="0" y="0"/>
                    </a:moveTo>
                    <a:lnTo>
                      <a:pt x="336" y="0"/>
                    </a:lnTo>
                    <a:lnTo>
                      <a:pt x="336" y="24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595" name="Freeform 38"/>
              <p:cNvSpPr>
                <a:spLocks/>
              </p:cNvSpPr>
              <p:nvPr/>
            </p:nvSpPr>
            <p:spPr bwMode="auto">
              <a:xfrm>
                <a:off x="1056" y="2218"/>
                <a:ext cx="1248" cy="480"/>
              </a:xfrm>
              <a:custGeom>
                <a:avLst/>
                <a:gdLst>
                  <a:gd name="T0" fmla="*/ 0 w 1248"/>
                  <a:gd name="T1" fmla="*/ 336 h 480"/>
                  <a:gd name="T2" fmla="*/ 0 w 1248"/>
                  <a:gd name="T3" fmla="*/ 480 h 480"/>
                  <a:gd name="T4" fmla="*/ 1248 w 1248"/>
                  <a:gd name="T5" fmla="*/ 480 h 480"/>
                  <a:gd name="T6" fmla="*/ 1248 w 1248"/>
                  <a:gd name="T7" fmla="*/ 0 h 480"/>
                  <a:gd name="T8" fmla="*/ 0 60000 65536"/>
                  <a:gd name="T9" fmla="*/ 0 60000 65536"/>
                  <a:gd name="T10" fmla="*/ 0 60000 65536"/>
                  <a:gd name="T11" fmla="*/ 0 60000 65536"/>
                  <a:gd name="T12" fmla="*/ 0 w 1248"/>
                  <a:gd name="T13" fmla="*/ 0 h 480"/>
                  <a:gd name="T14" fmla="*/ 1248 w 1248"/>
                  <a:gd name="T15" fmla="*/ 480 h 480"/>
                </a:gdLst>
                <a:ahLst/>
                <a:cxnLst>
                  <a:cxn ang="T8">
                    <a:pos x="T0" y="T1"/>
                  </a:cxn>
                  <a:cxn ang="T9">
                    <a:pos x="T2" y="T3"/>
                  </a:cxn>
                  <a:cxn ang="T10">
                    <a:pos x="T4" y="T5"/>
                  </a:cxn>
                  <a:cxn ang="T11">
                    <a:pos x="T6" y="T7"/>
                  </a:cxn>
                </a:cxnLst>
                <a:rect l="T12" t="T13" r="T14" b="T15"/>
                <a:pathLst>
                  <a:path w="1248" h="480">
                    <a:moveTo>
                      <a:pt x="0" y="336"/>
                    </a:moveTo>
                    <a:lnTo>
                      <a:pt x="0" y="480"/>
                    </a:lnTo>
                    <a:lnTo>
                      <a:pt x="1248" y="480"/>
                    </a:lnTo>
                    <a:lnTo>
                      <a:pt x="124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596" name="Line 39"/>
              <p:cNvSpPr>
                <a:spLocks noChangeShapeType="1"/>
              </p:cNvSpPr>
              <p:nvPr/>
            </p:nvSpPr>
            <p:spPr bwMode="auto">
              <a:xfrm>
                <a:off x="1632" y="2716"/>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1597" name="Group 40"/>
              <p:cNvGrpSpPr>
                <a:grpSpLocks/>
              </p:cNvGrpSpPr>
              <p:nvPr/>
            </p:nvGrpSpPr>
            <p:grpSpPr bwMode="auto">
              <a:xfrm>
                <a:off x="968" y="1382"/>
                <a:ext cx="172" cy="634"/>
                <a:chOff x="3552" y="1056"/>
                <a:chExt cx="172" cy="634"/>
              </a:xfrm>
            </p:grpSpPr>
            <p:grpSp>
              <p:nvGrpSpPr>
                <p:cNvPr id="151609" name="Group 41"/>
                <p:cNvGrpSpPr>
                  <a:grpSpLocks noChangeAspect="1"/>
                </p:cNvGrpSpPr>
                <p:nvPr/>
              </p:nvGrpSpPr>
              <p:grpSpPr bwMode="auto">
                <a:xfrm flipV="1">
                  <a:off x="3552" y="1056"/>
                  <a:ext cx="172" cy="394"/>
                  <a:chOff x="3264" y="1452"/>
                  <a:chExt cx="288" cy="658"/>
                </a:xfrm>
              </p:grpSpPr>
              <p:sp>
                <p:nvSpPr>
                  <p:cNvPr id="151614" name="AutoShape 42"/>
                  <p:cNvSpPr>
                    <a:spLocks noChangeAspect="1"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615" name="Line 43"/>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16" name="Line 44"/>
                  <p:cNvSpPr>
                    <a:spLocks noChangeAspect="1"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1610" name="Group 45"/>
                <p:cNvGrpSpPr>
                  <a:grpSpLocks noChangeAspect="1"/>
                </p:cNvGrpSpPr>
                <p:nvPr/>
              </p:nvGrpSpPr>
              <p:grpSpPr bwMode="auto">
                <a:xfrm flipV="1">
                  <a:off x="3552" y="1296"/>
                  <a:ext cx="172" cy="394"/>
                  <a:chOff x="3264" y="1452"/>
                  <a:chExt cx="288" cy="658"/>
                </a:xfrm>
              </p:grpSpPr>
              <p:sp>
                <p:nvSpPr>
                  <p:cNvPr id="151611" name="AutoShape 46"/>
                  <p:cNvSpPr>
                    <a:spLocks noChangeAspect="1"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1612" name="Line 47"/>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13" name="Line 48"/>
                  <p:cNvSpPr>
                    <a:spLocks noChangeAspect="1"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51598" name="Text Box 49"/>
              <p:cNvSpPr txBox="1">
                <a:spLocks noChangeArrowheads="1"/>
              </p:cNvSpPr>
              <p:nvPr/>
            </p:nvSpPr>
            <p:spPr bwMode="auto">
              <a:xfrm>
                <a:off x="662" y="92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i="1">
                    <a:ea typeface="宋体" charset="-122"/>
                  </a:rPr>
                  <a:t>R</a:t>
                </a:r>
                <a:r>
                  <a:rPr lang="en-US" altLang="zh-CN" sz="2000" baseline="-25000">
                    <a:ea typeface="宋体" charset="-122"/>
                  </a:rPr>
                  <a:t>1</a:t>
                </a:r>
                <a:endParaRPr lang="en-US" altLang="zh-CN" sz="2000" i="1">
                  <a:ea typeface="宋体" charset="-122"/>
                </a:endParaRPr>
              </a:p>
            </p:txBody>
          </p:sp>
          <p:sp>
            <p:nvSpPr>
              <p:cNvPr id="151599" name="Text Box 50"/>
              <p:cNvSpPr txBox="1">
                <a:spLocks noChangeArrowheads="1"/>
              </p:cNvSpPr>
              <p:nvPr/>
            </p:nvSpPr>
            <p:spPr bwMode="auto">
              <a:xfrm>
                <a:off x="710" y="2313"/>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i="1">
                    <a:ea typeface="宋体" charset="-122"/>
                  </a:rPr>
                  <a:t>R</a:t>
                </a:r>
                <a:r>
                  <a:rPr lang="en-US" altLang="zh-CN" sz="2000" baseline="-25000">
                    <a:ea typeface="宋体" charset="-122"/>
                  </a:rPr>
                  <a:t>2</a:t>
                </a:r>
                <a:endParaRPr lang="en-US" altLang="zh-CN" sz="2000" i="1">
                  <a:ea typeface="宋体" charset="-122"/>
                </a:endParaRPr>
              </a:p>
            </p:txBody>
          </p:sp>
          <p:sp>
            <p:nvSpPr>
              <p:cNvPr id="151600" name="Text Box 51"/>
              <p:cNvSpPr txBox="1">
                <a:spLocks noChangeArrowheads="1"/>
              </p:cNvSpPr>
              <p:nvPr/>
            </p:nvSpPr>
            <p:spPr bwMode="auto">
              <a:xfrm>
                <a:off x="1622" y="116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a:ea typeface="宋体" charset="-122"/>
                  </a:rPr>
                  <a:t>T</a:t>
                </a:r>
                <a:r>
                  <a:rPr lang="en-US" altLang="zh-CN" sz="2000" baseline="-25000">
                    <a:ea typeface="宋体" charset="-122"/>
                  </a:rPr>
                  <a:t>1</a:t>
                </a:r>
                <a:endParaRPr lang="en-US" altLang="zh-CN" sz="2000">
                  <a:ea typeface="宋体" charset="-122"/>
                </a:endParaRPr>
              </a:p>
            </p:txBody>
          </p:sp>
          <p:sp>
            <p:nvSpPr>
              <p:cNvPr id="151601" name="Text Box 52"/>
              <p:cNvSpPr txBox="1">
                <a:spLocks noChangeArrowheads="1"/>
              </p:cNvSpPr>
              <p:nvPr/>
            </p:nvSpPr>
            <p:spPr bwMode="auto">
              <a:xfrm>
                <a:off x="1622" y="1977"/>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a:ea typeface="宋体" charset="-122"/>
                  </a:rPr>
                  <a:t>T</a:t>
                </a:r>
                <a:r>
                  <a:rPr lang="en-US" altLang="zh-CN" sz="2000" baseline="-25000">
                    <a:ea typeface="宋体" charset="-122"/>
                  </a:rPr>
                  <a:t>2</a:t>
                </a:r>
                <a:endParaRPr lang="en-US" altLang="zh-CN" sz="2000">
                  <a:ea typeface="宋体" charset="-122"/>
                </a:endParaRPr>
              </a:p>
            </p:txBody>
          </p:sp>
          <p:sp>
            <p:nvSpPr>
              <p:cNvPr id="151602" name="Text Box 53"/>
              <p:cNvSpPr txBox="1">
                <a:spLocks noChangeArrowheads="1"/>
              </p:cNvSpPr>
              <p:nvPr/>
            </p:nvSpPr>
            <p:spPr bwMode="auto">
              <a:xfrm>
                <a:off x="2352" y="1999"/>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i="1">
                    <a:ea typeface="宋体" charset="-122"/>
                  </a:rPr>
                  <a:t>R</a:t>
                </a:r>
                <a:r>
                  <a:rPr lang="en-US" altLang="zh-CN" sz="2000" baseline="-25000">
                    <a:ea typeface="宋体" charset="-122"/>
                  </a:rPr>
                  <a:t>L</a:t>
                </a:r>
                <a:endParaRPr lang="en-US" altLang="zh-CN" sz="2000">
                  <a:ea typeface="宋体" charset="-122"/>
                </a:endParaRPr>
              </a:p>
            </p:txBody>
          </p:sp>
          <p:sp>
            <p:nvSpPr>
              <p:cNvPr id="151603" name="Text Box 54"/>
              <p:cNvSpPr txBox="1">
                <a:spLocks noChangeArrowheads="1"/>
              </p:cNvSpPr>
              <p:nvPr/>
            </p:nvSpPr>
            <p:spPr bwMode="auto">
              <a:xfrm>
                <a:off x="1910" y="1449"/>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i="1">
                    <a:ea typeface="宋体" charset="-122"/>
                  </a:rPr>
                  <a:t>C</a:t>
                </a:r>
              </a:p>
            </p:txBody>
          </p:sp>
          <p:sp>
            <p:nvSpPr>
              <p:cNvPr id="151604" name="Text Box 55"/>
              <p:cNvSpPr txBox="1">
                <a:spLocks noChangeArrowheads="1"/>
              </p:cNvSpPr>
              <p:nvPr/>
            </p:nvSpPr>
            <p:spPr bwMode="auto">
              <a:xfrm>
                <a:off x="2294" y="681"/>
                <a:ext cx="5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a:ea typeface="宋体" charset="-122"/>
                  </a:rPr>
                  <a:t>+2</a:t>
                </a:r>
                <a:r>
                  <a:rPr lang="en-US" altLang="zh-CN" sz="2000" i="1">
                    <a:ea typeface="宋体" charset="-122"/>
                  </a:rPr>
                  <a:t>U</a:t>
                </a:r>
                <a:r>
                  <a:rPr lang="en-US" altLang="zh-CN" sz="2000" baseline="-25000">
                    <a:ea typeface="宋体" charset="-122"/>
                  </a:rPr>
                  <a:t>CC</a:t>
                </a:r>
                <a:endParaRPr lang="en-US" altLang="zh-CN" sz="2000">
                  <a:ea typeface="宋体" charset="-122"/>
                </a:endParaRPr>
              </a:p>
            </p:txBody>
          </p:sp>
          <p:sp>
            <p:nvSpPr>
              <p:cNvPr id="151605" name="Text Box 56"/>
              <p:cNvSpPr txBox="1">
                <a:spLocks noChangeArrowheads="1"/>
              </p:cNvSpPr>
              <p:nvPr/>
            </p:nvSpPr>
            <p:spPr bwMode="auto">
              <a:xfrm>
                <a:off x="710" y="144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a:ea typeface="宋体" charset="-122"/>
                  </a:rPr>
                  <a:t>D</a:t>
                </a:r>
                <a:r>
                  <a:rPr lang="en-US" altLang="zh-CN" sz="2000" baseline="-25000">
                    <a:ea typeface="宋体" charset="-122"/>
                  </a:rPr>
                  <a:t>1</a:t>
                </a:r>
                <a:endParaRPr lang="en-US" altLang="zh-CN" sz="2000" i="1">
                  <a:ea typeface="宋体" charset="-122"/>
                </a:endParaRPr>
              </a:p>
            </p:txBody>
          </p:sp>
          <p:sp>
            <p:nvSpPr>
              <p:cNvPr id="151606" name="Text Box 57"/>
              <p:cNvSpPr txBox="1">
                <a:spLocks noChangeArrowheads="1"/>
              </p:cNvSpPr>
              <p:nvPr/>
            </p:nvSpPr>
            <p:spPr bwMode="auto">
              <a:xfrm>
                <a:off x="710" y="1737"/>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sz="2000">
                    <a:ea typeface="宋体" charset="-122"/>
                  </a:rPr>
                  <a:t>D</a:t>
                </a:r>
                <a:r>
                  <a:rPr lang="en-US" altLang="zh-CN" sz="2000" baseline="-25000">
                    <a:ea typeface="宋体" charset="-122"/>
                  </a:rPr>
                  <a:t>2</a:t>
                </a:r>
                <a:endParaRPr lang="en-US" altLang="zh-CN" sz="2000" i="1">
                  <a:ea typeface="宋体" charset="-122"/>
                </a:endParaRPr>
              </a:p>
            </p:txBody>
          </p:sp>
          <p:sp>
            <p:nvSpPr>
              <p:cNvPr id="151607" name="Line 58"/>
              <p:cNvSpPr>
                <a:spLocks noChangeShapeType="1"/>
              </p:cNvSpPr>
              <p:nvPr/>
            </p:nvSpPr>
            <p:spPr bwMode="auto">
              <a:xfrm>
                <a:off x="624" y="1382"/>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1608" name="Text Box 59"/>
              <p:cNvSpPr txBox="1">
                <a:spLocks noChangeArrowheads="1"/>
              </p:cNvSpPr>
              <p:nvPr/>
            </p:nvSpPr>
            <p:spPr bwMode="auto">
              <a:xfrm>
                <a:off x="326" y="1226"/>
                <a:ext cx="2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en-US" altLang="zh-CN" i="1">
                    <a:ea typeface="宋体" charset="-122"/>
                  </a:rPr>
                  <a:t>u</a:t>
                </a:r>
                <a:r>
                  <a:rPr lang="en-US" altLang="zh-CN" baseline="-25000">
                    <a:ea typeface="宋体" charset="-122"/>
                  </a:rPr>
                  <a:t>i</a:t>
                </a:r>
                <a:endParaRPr lang="en-US" altLang="zh-CN">
                  <a:ea typeface="宋体" charset="-122"/>
                </a:endParaRPr>
              </a:p>
            </p:txBody>
          </p:sp>
        </p:grpSp>
        <p:grpSp>
          <p:nvGrpSpPr>
            <p:cNvPr id="151566" name="Group 124"/>
            <p:cNvGrpSpPr>
              <a:grpSpLocks/>
            </p:cNvGrpSpPr>
            <p:nvPr/>
          </p:nvGrpSpPr>
          <p:grpSpPr bwMode="auto">
            <a:xfrm>
              <a:off x="1669" y="2022"/>
              <a:ext cx="141" cy="186"/>
              <a:chOff x="2370" y="3644"/>
              <a:chExt cx="141" cy="186"/>
            </a:xfrm>
          </p:grpSpPr>
          <p:grpSp>
            <p:nvGrpSpPr>
              <p:cNvPr id="151567" name="Group 120"/>
              <p:cNvGrpSpPr>
                <a:grpSpLocks/>
              </p:cNvGrpSpPr>
              <p:nvPr/>
            </p:nvGrpSpPr>
            <p:grpSpPr bwMode="auto">
              <a:xfrm>
                <a:off x="2458" y="3696"/>
                <a:ext cx="53" cy="134"/>
                <a:chOff x="2458" y="3696"/>
                <a:chExt cx="53" cy="134"/>
              </a:xfrm>
            </p:grpSpPr>
            <p:sp>
              <p:nvSpPr>
                <p:cNvPr id="151571" name="Line 118"/>
                <p:cNvSpPr>
                  <a:spLocks noChangeShapeType="1"/>
                </p:cNvSpPr>
                <p:nvPr/>
              </p:nvSpPr>
              <p:spPr bwMode="auto">
                <a:xfrm>
                  <a:off x="2458" y="3696"/>
                  <a:ext cx="0" cy="1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1572" name="Line 119"/>
                <p:cNvSpPr>
                  <a:spLocks noChangeShapeType="1"/>
                </p:cNvSpPr>
                <p:nvPr/>
              </p:nvSpPr>
              <p:spPr bwMode="auto">
                <a:xfrm>
                  <a:off x="2511" y="3696"/>
                  <a:ext cx="0" cy="13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nvGrpSpPr>
              <p:cNvPr id="151568" name="Group 123"/>
              <p:cNvGrpSpPr>
                <a:grpSpLocks/>
              </p:cNvGrpSpPr>
              <p:nvPr/>
            </p:nvGrpSpPr>
            <p:grpSpPr bwMode="auto">
              <a:xfrm>
                <a:off x="2370" y="3644"/>
                <a:ext cx="87" cy="87"/>
                <a:chOff x="3078" y="3798"/>
                <a:chExt cx="87" cy="87"/>
              </a:xfrm>
            </p:grpSpPr>
            <p:sp>
              <p:nvSpPr>
                <p:cNvPr id="151569" name="Line 121"/>
                <p:cNvSpPr>
                  <a:spLocks noChangeShapeType="1"/>
                </p:cNvSpPr>
                <p:nvPr/>
              </p:nvSpPr>
              <p:spPr bwMode="auto">
                <a:xfrm>
                  <a:off x="3078" y="3841"/>
                  <a:ext cx="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1570" name="Line 122"/>
                <p:cNvSpPr>
                  <a:spLocks noChangeShapeType="1"/>
                </p:cNvSpPr>
                <p:nvPr/>
              </p:nvSpPr>
              <p:spPr bwMode="auto">
                <a:xfrm rot="-5400000">
                  <a:off x="3078" y="3842"/>
                  <a:ext cx="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grpSp>
    </p:spTree>
    <p:extLst>
      <p:ext uri="{BB962C8B-B14F-4D97-AF65-F5344CB8AC3E}">
        <p14:creationId xmlns:p14="http://schemas.microsoft.com/office/powerpoint/2010/main" val="62481053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4991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iterate type="lt">
                                    <p:tmPct val="100000"/>
                                  </p:iterate>
                                  <p:childTnLst>
                                    <p:set>
                                      <p:cBhvr>
                                        <p:cTn id="19" dur="1" fill="hold">
                                          <p:stCondLst>
                                            <p:cond delay="0"/>
                                          </p:stCondLst>
                                        </p:cTn>
                                        <p:tgtEl>
                                          <p:spTgt spid="249969"/>
                                        </p:tgtEl>
                                        <p:attrNameLst>
                                          <p:attrName>style.visibility</p:attrName>
                                        </p:attrNameLst>
                                      </p:cBhvr>
                                      <p:to>
                                        <p:strVal val="visible"/>
                                      </p:to>
                                    </p:set>
                                    <p:animEffect transition="in" filter="wipe(left)">
                                      <p:cBhvr>
                                        <p:cTn id="20" dur="75"/>
                                        <p:tgtEl>
                                          <p:spTgt spid="24996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iterate type="lt">
                                    <p:tmPct val="100000"/>
                                  </p:iterate>
                                  <p:childTnLst>
                                    <p:set>
                                      <p:cBhvr>
                                        <p:cTn id="24" dur="1" fill="hold">
                                          <p:stCondLst>
                                            <p:cond delay="0"/>
                                          </p:stCondLst>
                                        </p:cTn>
                                        <p:tgtEl>
                                          <p:spTgt spid="249970"/>
                                        </p:tgtEl>
                                        <p:attrNameLst>
                                          <p:attrName>style.visibility</p:attrName>
                                        </p:attrNameLst>
                                      </p:cBhvr>
                                      <p:to>
                                        <p:strVal val="visible"/>
                                      </p:to>
                                    </p:set>
                                    <p:animEffect transition="in" filter="wipe(left)">
                                      <p:cBhvr>
                                        <p:cTn id="25" dur="75"/>
                                        <p:tgtEl>
                                          <p:spTgt spid="24997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iterate type="lt">
                                    <p:tmPct val="100000"/>
                                  </p:iterate>
                                  <p:childTnLst>
                                    <p:set>
                                      <p:cBhvr>
                                        <p:cTn id="29" dur="1" fill="hold">
                                          <p:stCondLst>
                                            <p:cond delay="0"/>
                                          </p:stCondLst>
                                        </p:cTn>
                                        <p:tgtEl>
                                          <p:spTgt spid="249971"/>
                                        </p:tgtEl>
                                        <p:attrNameLst>
                                          <p:attrName>style.visibility</p:attrName>
                                        </p:attrNameLst>
                                      </p:cBhvr>
                                      <p:to>
                                        <p:strVal val="visible"/>
                                      </p:to>
                                    </p:set>
                                    <p:animEffect transition="in" filter="wipe(left)">
                                      <p:cBhvr>
                                        <p:cTn id="30" dur="75"/>
                                        <p:tgtEl>
                                          <p:spTgt spid="24997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iterate type="lt">
                                    <p:tmPct val="100000"/>
                                  </p:iterate>
                                  <p:childTnLst>
                                    <p:set>
                                      <p:cBhvr>
                                        <p:cTn id="34" dur="1" fill="hold">
                                          <p:stCondLst>
                                            <p:cond delay="0"/>
                                          </p:stCondLst>
                                        </p:cTn>
                                        <p:tgtEl>
                                          <p:spTgt spid="249972"/>
                                        </p:tgtEl>
                                        <p:attrNameLst>
                                          <p:attrName>style.visibility</p:attrName>
                                        </p:attrNameLst>
                                      </p:cBhvr>
                                      <p:to>
                                        <p:strVal val="visible"/>
                                      </p:to>
                                    </p:set>
                                    <p:animEffect transition="in" filter="wipe(left)">
                                      <p:cBhvr>
                                        <p:cTn id="35" dur="75"/>
                                        <p:tgtEl>
                                          <p:spTgt spid="24997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iterate type="lt">
                                    <p:tmPct val="100000"/>
                                  </p:iterate>
                                  <p:childTnLst>
                                    <p:set>
                                      <p:cBhvr>
                                        <p:cTn id="39" dur="1" fill="hold">
                                          <p:stCondLst>
                                            <p:cond delay="0"/>
                                          </p:stCondLst>
                                        </p:cTn>
                                        <p:tgtEl>
                                          <p:spTgt spid="249973"/>
                                        </p:tgtEl>
                                        <p:attrNameLst>
                                          <p:attrName>style.visibility</p:attrName>
                                        </p:attrNameLst>
                                      </p:cBhvr>
                                      <p:to>
                                        <p:strVal val="visible"/>
                                      </p:to>
                                    </p:set>
                                    <p:animEffect transition="in" filter="wipe(left)">
                                      <p:cBhvr>
                                        <p:cTn id="40" dur="75"/>
                                        <p:tgtEl>
                                          <p:spTgt spid="249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916" grpId="0" animBg="1"/>
      <p:bldP spid="249969" grpId="0" autoUpdateAnimBg="0"/>
      <p:bldP spid="249970" grpId="0" autoUpdateAnimBg="0"/>
      <p:bldP spid="249971" grpId="0" autoUpdateAnimBg="0"/>
      <p:bldP spid="249972" grpId="0" autoUpdateAnimBg="0"/>
      <p:bldP spid="249973"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en-US" altLang="zh-CN" sz="3600" dirty="0" smtClean="0">
                <a:ea typeface="宋体" charset="-122"/>
              </a:rPr>
              <a:t>6.7.2 </a:t>
            </a:r>
            <a:r>
              <a:rPr lang="zh-CN" altLang="en-US" sz="3600" dirty="0" smtClean="0">
                <a:ea typeface="宋体" charset="-122"/>
              </a:rPr>
              <a:t>互补对称功率放大电路（续</a:t>
            </a:r>
            <a:r>
              <a:rPr lang="en-US" altLang="zh-CN" sz="3600" dirty="0" smtClean="0">
                <a:ea typeface="宋体" charset="-122"/>
              </a:rPr>
              <a:t>7</a:t>
            </a:r>
            <a:r>
              <a:rPr lang="zh-CN" altLang="en-US" sz="3600" dirty="0" smtClean="0">
                <a:ea typeface="宋体" charset="-122"/>
              </a:rPr>
              <a:t>）</a:t>
            </a:r>
            <a:endParaRPr lang="en-US" altLang="zh-CN" sz="36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141</a:t>
            </a:fld>
            <a:endParaRPr lang="zh-CN" altLang="en-US"/>
          </a:p>
        </p:txBody>
      </p:sp>
      <p:pic>
        <p:nvPicPr>
          <p:cNvPr id="152579" name="Picture 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8" y="1185628"/>
            <a:ext cx="6948487"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52580" name="Rectangle 6"/>
          <p:cNvSpPr>
            <a:spLocks noChangeArrowheads="1"/>
          </p:cNvSpPr>
          <p:nvPr/>
        </p:nvSpPr>
        <p:spPr bwMode="auto">
          <a:xfrm>
            <a:off x="3284538" y="757003"/>
            <a:ext cx="2682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lang="en-US" altLang="zh-CN">
                <a:solidFill>
                  <a:srgbClr val="000000"/>
                </a:solidFill>
              </a:rPr>
              <a:t>OCL</a:t>
            </a:r>
            <a:r>
              <a:rPr lang="zh-CN" altLang="en-US">
                <a:solidFill>
                  <a:srgbClr val="000000"/>
                </a:solidFill>
              </a:rPr>
              <a:t>电路仿真实验</a:t>
            </a:r>
          </a:p>
        </p:txBody>
      </p:sp>
    </p:spTree>
    <p:extLst>
      <p:ext uri="{BB962C8B-B14F-4D97-AF65-F5344CB8AC3E}">
        <p14:creationId xmlns:p14="http://schemas.microsoft.com/office/powerpoint/2010/main" val="1845453679"/>
      </p:ext>
    </p:extLst>
  </p:cSld>
  <p:clrMapOvr>
    <a:masterClrMapping/>
  </p:clrMapOvr>
  <p:transition>
    <p:random/>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ltLang="zh-CN" sz="3600" dirty="0" smtClean="0">
                <a:ea typeface="宋体" charset="-122"/>
              </a:rPr>
              <a:t>6.6 </a:t>
            </a:r>
            <a:r>
              <a:rPr lang="zh-CN" altLang="en-US" sz="3600" dirty="0" smtClean="0">
                <a:ea typeface="宋体" charset="-122"/>
              </a:rPr>
              <a:t>多级放大电路</a:t>
            </a:r>
            <a:endParaRPr lang="zh-CN" altLang="en-US" dirty="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142</a:t>
            </a:fld>
            <a:endParaRPr lang="zh-CN" altLang="en-US"/>
          </a:p>
        </p:txBody>
      </p:sp>
      <p:sp>
        <p:nvSpPr>
          <p:cNvPr id="136195"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多级放大的概念</a:t>
            </a:r>
          </a:p>
        </p:txBody>
      </p:sp>
      <p:sp>
        <p:nvSpPr>
          <p:cNvPr id="53252" name="Text Box 4"/>
          <p:cNvSpPr txBox="1">
            <a:spLocks noChangeArrowheads="1"/>
          </p:cNvSpPr>
          <p:nvPr/>
        </p:nvSpPr>
        <p:spPr bwMode="auto">
          <a:xfrm>
            <a:off x="381000" y="1267273"/>
            <a:ext cx="83820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dirty="0"/>
              <a:t>单管放大电路的电压放大能力有限，电压放大倍数通常只能达到十几至一百多倍，但是，在许多场合，待放大信号很微弱，如</a:t>
            </a:r>
            <a:r>
              <a:rPr kumimoji="1" lang="en-US" altLang="zh-CN" dirty="0"/>
              <a:t>1mV</a:t>
            </a:r>
            <a:r>
              <a:rPr kumimoji="1" lang="zh-CN" altLang="en-US" dirty="0"/>
              <a:t>，如果要输出较大信号，如 </a:t>
            </a:r>
            <a:r>
              <a:rPr kumimoji="1" lang="en-US" altLang="zh-CN" dirty="0"/>
              <a:t>2V</a:t>
            </a:r>
            <a:r>
              <a:rPr kumimoji="1" lang="zh-CN" altLang="en-US" dirty="0"/>
              <a:t>，那么，靠单管放大电路是难以实现放大的，需要采用多级放大电路，对信号进行逐级放大。</a:t>
            </a:r>
          </a:p>
        </p:txBody>
      </p:sp>
      <p:grpSp>
        <p:nvGrpSpPr>
          <p:cNvPr id="2" name="Group 5"/>
          <p:cNvGrpSpPr>
            <a:grpSpLocks/>
          </p:cNvGrpSpPr>
          <p:nvPr/>
        </p:nvGrpSpPr>
        <p:grpSpPr bwMode="auto">
          <a:xfrm>
            <a:off x="814388" y="3826549"/>
            <a:ext cx="7578725" cy="1292225"/>
            <a:chOff x="-1" y="2064"/>
            <a:chExt cx="5485" cy="1003"/>
          </a:xfrm>
        </p:grpSpPr>
        <p:sp>
          <p:nvSpPr>
            <p:cNvPr id="136199" name="Rectangle 6"/>
            <p:cNvSpPr>
              <a:spLocks noChangeArrowheads="1"/>
            </p:cNvSpPr>
            <p:nvPr/>
          </p:nvSpPr>
          <p:spPr bwMode="auto">
            <a:xfrm>
              <a:off x="720" y="2160"/>
              <a:ext cx="528" cy="72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000" dirty="0"/>
                <a:t>第</a:t>
              </a:r>
              <a:r>
                <a:rPr kumimoji="1" lang="en-US" altLang="zh-CN" sz="2000" dirty="0"/>
                <a:t>1</a:t>
              </a:r>
              <a:r>
                <a:rPr kumimoji="1" lang="zh-CN" altLang="en-US" sz="2000" dirty="0"/>
                <a:t>级</a:t>
              </a:r>
            </a:p>
            <a:p>
              <a:pPr algn="ctr"/>
              <a:r>
                <a:rPr kumimoji="1" lang="zh-CN" altLang="en-US" sz="2000" dirty="0"/>
                <a:t>放大</a:t>
              </a:r>
            </a:p>
          </p:txBody>
        </p:sp>
        <p:sp>
          <p:nvSpPr>
            <p:cNvPr id="136200" name="Rectangle 7"/>
            <p:cNvSpPr>
              <a:spLocks noChangeArrowheads="1"/>
            </p:cNvSpPr>
            <p:nvPr/>
          </p:nvSpPr>
          <p:spPr bwMode="auto">
            <a:xfrm>
              <a:off x="2112" y="2160"/>
              <a:ext cx="528" cy="72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000"/>
                <a:t>第</a:t>
              </a:r>
              <a:r>
                <a:rPr kumimoji="1" lang="en-US" altLang="zh-CN" sz="2000"/>
                <a:t>2</a:t>
              </a:r>
              <a:r>
                <a:rPr kumimoji="1" lang="zh-CN" altLang="en-US" sz="2000"/>
                <a:t>级</a:t>
              </a:r>
            </a:p>
            <a:p>
              <a:pPr algn="ctr"/>
              <a:r>
                <a:rPr kumimoji="1" lang="zh-CN" altLang="en-US" sz="2000"/>
                <a:t>放大</a:t>
              </a:r>
            </a:p>
          </p:txBody>
        </p:sp>
        <p:sp>
          <p:nvSpPr>
            <p:cNvPr id="136201" name="Rectangle 8"/>
            <p:cNvSpPr>
              <a:spLocks noChangeArrowheads="1"/>
            </p:cNvSpPr>
            <p:nvPr/>
          </p:nvSpPr>
          <p:spPr bwMode="auto">
            <a:xfrm>
              <a:off x="4176" y="2160"/>
              <a:ext cx="528" cy="72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000"/>
                <a:t>第</a:t>
              </a:r>
              <a:r>
                <a:rPr kumimoji="1" lang="en-US" altLang="zh-CN" sz="2000" i="1"/>
                <a:t>N</a:t>
              </a:r>
              <a:r>
                <a:rPr kumimoji="1" lang="zh-CN" altLang="en-US" sz="2000"/>
                <a:t>级</a:t>
              </a:r>
            </a:p>
            <a:p>
              <a:pPr algn="ctr"/>
              <a:r>
                <a:rPr kumimoji="1" lang="zh-CN" altLang="en-US" sz="2000"/>
                <a:t>放大</a:t>
              </a:r>
            </a:p>
          </p:txBody>
        </p:sp>
        <p:sp>
          <p:nvSpPr>
            <p:cNvPr id="136202" name="Line 9"/>
            <p:cNvSpPr>
              <a:spLocks noChangeShapeType="1"/>
            </p:cNvSpPr>
            <p:nvPr/>
          </p:nvSpPr>
          <p:spPr bwMode="auto">
            <a:xfrm>
              <a:off x="336" y="2496"/>
              <a:ext cx="38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03" name="Text Box 10"/>
            <p:cNvSpPr txBox="1">
              <a:spLocks noChangeArrowheads="1"/>
            </p:cNvSpPr>
            <p:nvPr/>
          </p:nvSpPr>
          <p:spPr bwMode="auto">
            <a:xfrm>
              <a:off x="-1" y="2064"/>
              <a:ext cx="398" cy="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输入信号</a:t>
              </a:r>
            </a:p>
          </p:txBody>
        </p:sp>
        <p:sp>
          <p:nvSpPr>
            <p:cNvPr id="136204" name="Text Box 11"/>
            <p:cNvSpPr txBox="1">
              <a:spLocks noChangeArrowheads="1"/>
            </p:cNvSpPr>
            <p:nvPr/>
          </p:nvSpPr>
          <p:spPr bwMode="auto">
            <a:xfrm>
              <a:off x="5086" y="2064"/>
              <a:ext cx="398" cy="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输出信号</a:t>
              </a:r>
            </a:p>
          </p:txBody>
        </p:sp>
        <p:sp>
          <p:nvSpPr>
            <p:cNvPr id="136205" name="Line 12"/>
            <p:cNvSpPr>
              <a:spLocks noChangeShapeType="1"/>
            </p:cNvSpPr>
            <p:nvPr/>
          </p:nvSpPr>
          <p:spPr bwMode="auto">
            <a:xfrm>
              <a:off x="4704" y="2496"/>
              <a:ext cx="48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06" name="Line 13"/>
            <p:cNvSpPr>
              <a:spLocks noChangeShapeType="1"/>
            </p:cNvSpPr>
            <p:nvPr/>
          </p:nvSpPr>
          <p:spPr bwMode="auto">
            <a:xfrm>
              <a:off x="1248" y="2496"/>
              <a:ext cx="86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07" name="Line 14"/>
            <p:cNvSpPr>
              <a:spLocks noChangeShapeType="1"/>
            </p:cNvSpPr>
            <p:nvPr/>
          </p:nvSpPr>
          <p:spPr bwMode="auto">
            <a:xfrm>
              <a:off x="2640" y="2496"/>
              <a:ext cx="48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08" name="Line 15"/>
            <p:cNvSpPr>
              <a:spLocks noChangeShapeType="1"/>
            </p:cNvSpPr>
            <p:nvPr/>
          </p:nvSpPr>
          <p:spPr bwMode="auto">
            <a:xfrm>
              <a:off x="3120" y="2496"/>
              <a:ext cx="336" cy="0"/>
            </a:xfrm>
            <a:prstGeom prst="line">
              <a:avLst/>
            </a:prstGeom>
            <a:noFill/>
            <a:ln w="28575">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09" name="Line 16"/>
            <p:cNvSpPr>
              <a:spLocks noChangeShapeType="1"/>
            </p:cNvSpPr>
            <p:nvPr/>
          </p:nvSpPr>
          <p:spPr bwMode="auto">
            <a:xfrm>
              <a:off x="3456" y="2496"/>
              <a:ext cx="72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3265" name="Text Box 17"/>
          <p:cNvSpPr txBox="1">
            <a:spLocks noChangeArrowheads="1"/>
          </p:cNvSpPr>
          <p:nvPr/>
        </p:nvSpPr>
        <p:spPr bwMode="auto">
          <a:xfrm>
            <a:off x="561975" y="5256213"/>
            <a:ext cx="82613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为了将信号从上一级放大输出端有效地传送到下一级放大的输入端，在两级放大之间需要考虑信号的耦合问题。</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53252"/>
                                        </p:tgtEl>
                                        <p:attrNameLst>
                                          <p:attrName>style.visibility</p:attrName>
                                        </p:attrNameLst>
                                      </p:cBhvr>
                                      <p:to>
                                        <p:strVal val="visible"/>
                                      </p:to>
                                    </p:set>
                                    <p:animEffect transition="in" filter="wipe(left)">
                                      <p:cBhvr>
                                        <p:cTn id="7" dur="75"/>
                                        <p:tgtEl>
                                          <p:spTgt spid="532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53265"/>
                                        </p:tgtEl>
                                        <p:attrNameLst>
                                          <p:attrName>style.visibility</p:attrName>
                                        </p:attrNameLst>
                                      </p:cBhvr>
                                      <p:to>
                                        <p:strVal val="visible"/>
                                      </p:to>
                                    </p:set>
                                    <p:animEffect transition="in" filter="wipe(left)">
                                      <p:cBhvr>
                                        <p:cTn id="17" dur="75"/>
                                        <p:tgtEl>
                                          <p:spTgt spid="53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utoUpdateAnimBg="0"/>
      <p:bldP spid="53265"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en-US" altLang="zh-CN" sz="3600" dirty="0" smtClean="0">
                <a:ea typeface="宋体" charset="-122"/>
              </a:rPr>
              <a:t>6.6 </a:t>
            </a:r>
            <a:r>
              <a:rPr lang="zh-CN" altLang="en-US" sz="3600" dirty="0" smtClean="0">
                <a:ea typeface="宋体" charset="-122"/>
              </a:rPr>
              <a:t>多级放大电路</a:t>
            </a:r>
            <a:r>
              <a:rPr lang="zh-CN" altLang="en-US" dirty="0" smtClean="0">
                <a:ea typeface="楷体_GB2312" pitchFamily="49" charset="-122"/>
              </a:rPr>
              <a:t>（续</a:t>
            </a:r>
            <a:r>
              <a:rPr lang="en-US" altLang="zh-CN" dirty="0" smtClean="0">
                <a:ea typeface="楷体_GB2312" pitchFamily="49" charset="-122"/>
              </a:rPr>
              <a:t>1</a:t>
            </a:r>
            <a:r>
              <a:rPr lang="zh-CN" altLang="en-US" dirty="0" smtClean="0">
                <a:ea typeface="楷体_GB2312" pitchFamily="49" charset="-122"/>
              </a:rPr>
              <a:t>）</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143</a:t>
            </a:fld>
            <a:endParaRPr lang="zh-CN" altLang="en-US"/>
          </a:p>
        </p:txBody>
      </p:sp>
      <p:sp>
        <p:nvSpPr>
          <p:cNvPr id="137219" name="Rectangle 3"/>
          <p:cNvSpPr>
            <a:spLocks noGrp="1" noChangeArrowheads="1"/>
          </p:cNvSpPr>
          <p:nvPr>
            <p:ph sz="quarter" idx="4294967295"/>
          </p:nvPr>
        </p:nvSpPr>
        <p:spPr>
          <a:xfrm>
            <a:off x="0" y="765175"/>
            <a:ext cx="8891588" cy="5543550"/>
          </a:xfrm>
        </p:spPr>
        <p:txBody>
          <a:bodyPr/>
          <a:lstStyle/>
          <a:p>
            <a:pPr eaLnBrk="1" hangingPunct="1">
              <a:lnSpc>
                <a:spcPct val="150000"/>
              </a:lnSpc>
            </a:pPr>
            <a:r>
              <a:rPr lang="zh-CN" altLang="en-US" dirty="0" smtClean="0">
                <a:ea typeface="宋体" charset="-122"/>
              </a:rPr>
              <a:t>多级放大电路的级间耦合</a:t>
            </a:r>
          </a:p>
          <a:p>
            <a:pPr lvl="1" eaLnBrk="1" hangingPunct="1">
              <a:lnSpc>
                <a:spcPct val="150000"/>
              </a:lnSpc>
            </a:pPr>
            <a:r>
              <a:rPr lang="zh-CN" altLang="en-US" sz="2400" dirty="0" smtClean="0"/>
              <a:t>阻容耦合：高、低频特性差，要求电容容量大，电路结构简单，前后级静态无影响，适用于中低频放大。</a:t>
            </a:r>
          </a:p>
          <a:p>
            <a:pPr lvl="1" eaLnBrk="1" hangingPunct="1">
              <a:lnSpc>
                <a:spcPct val="150000"/>
              </a:lnSpc>
            </a:pPr>
            <a:r>
              <a:rPr lang="zh-CN" altLang="en-US" sz="2400" dirty="0" smtClean="0"/>
              <a:t>变压器耦合：电路笨重，高、低频特性差，具有阻抗变换作用，适用于中低频放大。</a:t>
            </a:r>
          </a:p>
          <a:p>
            <a:pPr lvl="1" eaLnBrk="1" hangingPunct="1">
              <a:lnSpc>
                <a:spcPct val="150000"/>
              </a:lnSpc>
            </a:pPr>
            <a:r>
              <a:rPr lang="zh-CN" altLang="en-US" sz="2400" dirty="0" smtClean="0"/>
              <a:t>直接耦合：电路结构简单，低频特性很好，前后级静态互相影响存在零点漂移。适用于集成电路。</a:t>
            </a:r>
          </a:p>
          <a:p>
            <a:pPr lvl="1" eaLnBrk="1" hangingPunct="1">
              <a:lnSpc>
                <a:spcPct val="150000"/>
              </a:lnSpc>
            </a:pPr>
            <a:r>
              <a:rPr lang="zh-CN" altLang="en-US" sz="2400" dirty="0" smtClean="0"/>
              <a:t>光电耦合：抗干扰能力强，前后级电隔离，高频特性较差。</a:t>
            </a:r>
          </a:p>
        </p:txBody>
      </p:sp>
    </p:spTree>
  </p:cSld>
  <p:clrMapOvr>
    <a:masterClrMapping/>
  </p:clrMapOvr>
  <p:transition>
    <p:random/>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Rectangle 2"/>
          <p:cNvSpPr>
            <a:spLocks noGrp="1" noChangeArrowheads="1"/>
          </p:cNvSpPr>
          <p:nvPr>
            <p:ph type="title"/>
          </p:nvPr>
        </p:nvSpPr>
        <p:spPr/>
        <p:txBody>
          <a:bodyPr/>
          <a:lstStyle/>
          <a:p>
            <a:pPr eaLnBrk="1" hangingPunct="1"/>
            <a:r>
              <a:rPr lang="en-US" altLang="zh-CN" sz="3600" dirty="0" smtClean="0">
                <a:ea typeface="宋体" charset="-122"/>
              </a:rPr>
              <a:t>6.6 </a:t>
            </a:r>
            <a:r>
              <a:rPr lang="zh-CN" altLang="en-US" sz="3600" dirty="0" smtClean="0">
                <a:ea typeface="宋体" charset="-122"/>
              </a:rPr>
              <a:t>多级放大电路</a:t>
            </a:r>
            <a:r>
              <a:rPr lang="zh-CN" altLang="en-US" dirty="0" smtClean="0">
                <a:ea typeface="楷体_GB2312" pitchFamily="49" charset="-122"/>
              </a:rPr>
              <a:t>（续</a:t>
            </a:r>
            <a:r>
              <a:rPr lang="en-US" altLang="zh-CN" dirty="0" smtClean="0">
                <a:ea typeface="楷体_GB2312" pitchFamily="49" charset="-122"/>
              </a:rPr>
              <a:t>2</a:t>
            </a:r>
            <a:r>
              <a:rPr lang="zh-CN" altLang="en-US" dirty="0" smtClean="0">
                <a:ea typeface="楷体_GB2312" pitchFamily="49" charset="-122"/>
              </a:rPr>
              <a:t>）</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144</a:t>
            </a:fld>
            <a:endParaRPr lang="zh-CN" altLang="en-US"/>
          </a:p>
        </p:txBody>
      </p:sp>
      <p:sp>
        <p:nvSpPr>
          <p:cNvPr id="49159"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多级放大电路的性能分析</a:t>
            </a:r>
          </a:p>
        </p:txBody>
      </p:sp>
      <p:sp>
        <p:nvSpPr>
          <p:cNvPr id="55389" name="Text Box 93"/>
          <p:cNvSpPr txBox="1">
            <a:spLocks noChangeArrowheads="1"/>
          </p:cNvSpPr>
          <p:nvPr/>
        </p:nvSpPr>
        <p:spPr bwMode="auto">
          <a:xfrm>
            <a:off x="565150" y="1563688"/>
            <a:ext cx="355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多级放大电路的等效模型</a:t>
            </a:r>
          </a:p>
        </p:txBody>
      </p:sp>
      <p:grpSp>
        <p:nvGrpSpPr>
          <p:cNvPr id="2" name="Group 184"/>
          <p:cNvGrpSpPr>
            <a:grpSpLocks/>
          </p:cNvGrpSpPr>
          <p:nvPr/>
        </p:nvGrpSpPr>
        <p:grpSpPr bwMode="auto">
          <a:xfrm>
            <a:off x="801688" y="2027238"/>
            <a:ext cx="7827962" cy="1906587"/>
            <a:chOff x="505" y="1277"/>
            <a:chExt cx="4931" cy="1201"/>
          </a:xfrm>
        </p:grpSpPr>
        <p:grpSp>
          <p:nvGrpSpPr>
            <p:cNvPr id="49165" name="Group 95"/>
            <p:cNvGrpSpPr>
              <a:grpSpLocks/>
            </p:cNvGrpSpPr>
            <p:nvPr/>
          </p:nvGrpSpPr>
          <p:grpSpPr bwMode="auto">
            <a:xfrm>
              <a:off x="667" y="1752"/>
              <a:ext cx="157" cy="363"/>
              <a:chOff x="1248" y="230"/>
              <a:chExt cx="157" cy="363"/>
            </a:xfrm>
          </p:grpSpPr>
          <p:sp>
            <p:nvSpPr>
              <p:cNvPr id="49235" name="Oval 96"/>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9236" name="Line 97"/>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37" name="Line 98"/>
              <p:cNvSpPr>
                <a:spLocks noChangeAspect="1" noChangeShapeType="1"/>
              </p:cNvSpPr>
              <p:nvPr/>
            </p:nvSpPr>
            <p:spPr bwMode="auto">
              <a:xfrm>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38" name="Line 99"/>
              <p:cNvSpPr>
                <a:spLocks noChangeAspect="1" noChangeShapeType="1"/>
              </p:cNvSpPr>
              <p:nvPr/>
            </p:nvSpPr>
            <p:spPr bwMode="auto">
              <a:xfrm rot="-5400000">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39" name="Line 100"/>
              <p:cNvSpPr>
                <a:spLocks noChangeAspect="1" noChangeShapeType="1"/>
              </p:cNvSpPr>
              <p:nvPr/>
            </p:nvSpPr>
            <p:spPr bwMode="auto">
              <a:xfrm>
                <a:off x="1252" y="52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166" name="Group 101"/>
            <p:cNvGrpSpPr>
              <a:grpSpLocks/>
            </p:cNvGrpSpPr>
            <p:nvPr/>
          </p:nvGrpSpPr>
          <p:grpSpPr bwMode="auto">
            <a:xfrm>
              <a:off x="1921" y="2262"/>
              <a:ext cx="144" cy="96"/>
              <a:chOff x="1056" y="1392"/>
              <a:chExt cx="144" cy="96"/>
            </a:xfrm>
          </p:grpSpPr>
          <p:sp>
            <p:nvSpPr>
              <p:cNvPr id="49233" name="Line 102"/>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34" name="Line 103"/>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167" name="Group 104"/>
            <p:cNvGrpSpPr>
              <a:grpSpLocks/>
            </p:cNvGrpSpPr>
            <p:nvPr/>
          </p:nvGrpSpPr>
          <p:grpSpPr bwMode="auto">
            <a:xfrm>
              <a:off x="1544" y="1656"/>
              <a:ext cx="77" cy="480"/>
              <a:chOff x="1824" y="1344"/>
              <a:chExt cx="77" cy="480"/>
            </a:xfrm>
          </p:grpSpPr>
          <p:sp>
            <p:nvSpPr>
              <p:cNvPr id="49230" name="Rectangle 105"/>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9231" name="Line 106"/>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32" name="Line 107"/>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168" name="Group 108"/>
            <p:cNvGrpSpPr>
              <a:grpSpLocks/>
            </p:cNvGrpSpPr>
            <p:nvPr/>
          </p:nvGrpSpPr>
          <p:grpSpPr bwMode="auto">
            <a:xfrm>
              <a:off x="1915" y="1570"/>
              <a:ext cx="269" cy="630"/>
              <a:chOff x="2736" y="3177"/>
              <a:chExt cx="269" cy="630"/>
            </a:xfrm>
          </p:grpSpPr>
          <p:grpSp>
            <p:nvGrpSpPr>
              <p:cNvPr id="49225" name="Group 109"/>
              <p:cNvGrpSpPr>
                <a:grpSpLocks/>
              </p:cNvGrpSpPr>
              <p:nvPr/>
            </p:nvGrpSpPr>
            <p:grpSpPr bwMode="auto">
              <a:xfrm>
                <a:off x="2736" y="3235"/>
                <a:ext cx="144" cy="499"/>
                <a:chOff x="2736" y="3235"/>
                <a:chExt cx="144" cy="499"/>
              </a:xfrm>
            </p:grpSpPr>
            <p:sp>
              <p:nvSpPr>
                <p:cNvPr id="49228" name="AutoShape 110"/>
                <p:cNvSpPr>
                  <a:spLocks noChangeArrowheads="1"/>
                </p:cNvSpPr>
                <p:nvPr/>
              </p:nvSpPr>
              <p:spPr bwMode="auto">
                <a:xfrm>
                  <a:off x="2736" y="3336"/>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9229" name="Line 111"/>
                <p:cNvSpPr>
                  <a:spLocks noChangeAspect="1" noChangeShapeType="1"/>
                </p:cNvSpPr>
                <p:nvPr/>
              </p:nvSpPr>
              <p:spPr bwMode="auto">
                <a:xfrm>
                  <a:off x="2808" y="3235"/>
                  <a:ext cx="1" cy="4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226" name="Text Box 112"/>
              <p:cNvSpPr txBox="1">
                <a:spLocks noChangeArrowheads="1"/>
              </p:cNvSpPr>
              <p:nvPr/>
            </p:nvSpPr>
            <p:spPr bwMode="auto">
              <a:xfrm>
                <a:off x="2792" y="3177"/>
                <a:ext cx="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a:t>
                </a:r>
              </a:p>
            </p:txBody>
          </p:sp>
          <p:sp>
            <p:nvSpPr>
              <p:cNvPr id="49227" name="Text Box 113"/>
              <p:cNvSpPr txBox="1">
                <a:spLocks noChangeArrowheads="1"/>
              </p:cNvSpPr>
              <p:nvPr/>
            </p:nvSpPr>
            <p:spPr bwMode="auto">
              <a:xfrm>
                <a:off x="2792" y="3519"/>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latin typeface="宋体" charset="-122"/>
                    <a:ea typeface="宋体" charset="-122"/>
                  </a:rPr>
                  <a:t>-</a:t>
                </a:r>
              </a:p>
            </p:txBody>
          </p:sp>
        </p:grpSp>
        <p:grpSp>
          <p:nvGrpSpPr>
            <p:cNvPr id="49169" name="Group 114"/>
            <p:cNvGrpSpPr>
              <a:grpSpLocks/>
            </p:cNvGrpSpPr>
            <p:nvPr/>
          </p:nvGrpSpPr>
          <p:grpSpPr bwMode="auto">
            <a:xfrm rot="5400000">
              <a:off x="1116" y="1306"/>
              <a:ext cx="77" cy="480"/>
              <a:chOff x="1824" y="1344"/>
              <a:chExt cx="77" cy="480"/>
            </a:xfrm>
          </p:grpSpPr>
          <p:sp>
            <p:nvSpPr>
              <p:cNvPr id="49222" name="Rectangle 115"/>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9223" name="Line 116"/>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24" name="Line 117"/>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170" name="Group 118"/>
            <p:cNvGrpSpPr>
              <a:grpSpLocks/>
            </p:cNvGrpSpPr>
            <p:nvPr/>
          </p:nvGrpSpPr>
          <p:grpSpPr bwMode="auto">
            <a:xfrm rot="5400000">
              <a:off x="2384" y="1306"/>
              <a:ext cx="77" cy="480"/>
              <a:chOff x="1824" y="1344"/>
              <a:chExt cx="77" cy="480"/>
            </a:xfrm>
          </p:grpSpPr>
          <p:sp>
            <p:nvSpPr>
              <p:cNvPr id="49219" name="Rectangle 119"/>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9220" name="Line 120"/>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21" name="Line 121"/>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171" name="Freeform 122"/>
            <p:cNvSpPr>
              <a:spLocks/>
            </p:cNvSpPr>
            <p:nvPr/>
          </p:nvSpPr>
          <p:spPr bwMode="auto">
            <a:xfrm>
              <a:off x="754" y="1548"/>
              <a:ext cx="240" cy="240"/>
            </a:xfrm>
            <a:custGeom>
              <a:avLst/>
              <a:gdLst>
                <a:gd name="T0" fmla="*/ 0 w 240"/>
                <a:gd name="T1" fmla="*/ 240 h 240"/>
                <a:gd name="T2" fmla="*/ 0 w 240"/>
                <a:gd name="T3" fmla="*/ 0 h 240"/>
                <a:gd name="T4" fmla="*/ 24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49172" name="Freeform 123"/>
            <p:cNvSpPr>
              <a:spLocks/>
            </p:cNvSpPr>
            <p:nvPr/>
          </p:nvSpPr>
          <p:spPr bwMode="auto">
            <a:xfrm flipH="1">
              <a:off x="1345" y="1548"/>
              <a:ext cx="240" cy="240"/>
            </a:xfrm>
            <a:custGeom>
              <a:avLst/>
              <a:gdLst>
                <a:gd name="T0" fmla="*/ 0 w 240"/>
                <a:gd name="T1" fmla="*/ 240 h 240"/>
                <a:gd name="T2" fmla="*/ 0 w 240"/>
                <a:gd name="T3" fmla="*/ 0 h 240"/>
                <a:gd name="T4" fmla="*/ 24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49173" name="Freeform 124"/>
            <p:cNvSpPr>
              <a:spLocks/>
            </p:cNvSpPr>
            <p:nvPr/>
          </p:nvSpPr>
          <p:spPr bwMode="auto">
            <a:xfrm flipV="1">
              <a:off x="754" y="2040"/>
              <a:ext cx="1908" cy="240"/>
            </a:xfrm>
            <a:custGeom>
              <a:avLst/>
              <a:gdLst>
                <a:gd name="T0" fmla="*/ 0 w 240"/>
                <a:gd name="T1" fmla="*/ 240 h 240"/>
                <a:gd name="T2" fmla="*/ 0 w 240"/>
                <a:gd name="T3" fmla="*/ 0 h 240"/>
                <a:gd name="T4" fmla="*/ 15169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49174" name="Line 125"/>
            <p:cNvSpPr>
              <a:spLocks noChangeShapeType="1"/>
            </p:cNvSpPr>
            <p:nvPr/>
          </p:nvSpPr>
          <p:spPr bwMode="auto">
            <a:xfrm>
              <a:off x="1585" y="2088"/>
              <a:ext cx="0" cy="192"/>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9175" name="Line 126"/>
            <p:cNvSpPr>
              <a:spLocks noChangeShapeType="1"/>
            </p:cNvSpPr>
            <p:nvPr/>
          </p:nvSpPr>
          <p:spPr bwMode="auto">
            <a:xfrm>
              <a:off x="1987" y="2088"/>
              <a:ext cx="0" cy="192"/>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9176" name="Freeform 127"/>
            <p:cNvSpPr>
              <a:spLocks/>
            </p:cNvSpPr>
            <p:nvPr/>
          </p:nvSpPr>
          <p:spPr bwMode="auto">
            <a:xfrm>
              <a:off x="1987" y="1548"/>
              <a:ext cx="240" cy="240"/>
            </a:xfrm>
            <a:custGeom>
              <a:avLst/>
              <a:gdLst>
                <a:gd name="T0" fmla="*/ 0 w 240"/>
                <a:gd name="T1" fmla="*/ 240 h 240"/>
                <a:gd name="T2" fmla="*/ 0 w 240"/>
                <a:gd name="T3" fmla="*/ 0 h 240"/>
                <a:gd name="T4" fmla="*/ 24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49177" name="Text Box 128"/>
            <p:cNvSpPr txBox="1">
              <a:spLocks noChangeArrowheads="1"/>
            </p:cNvSpPr>
            <p:nvPr/>
          </p:nvSpPr>
          <p:spPr bwMode="auto">
            <a:xfrm>
              <a:off x="2324" y="1555"/>
              <a:ext cx="2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i="1">
                  <a:ea typeface="宋体" charset="-122"/>
                </a:rPr>
                <a:t>r</a:t>
              </a:r>
              <a:r>
                <a:rPr kumimoji="1" lang="en-US" altLang="zh-CN" sz="1600" baseline="-25000">
                  <a:ea typeface="宋体" charset="-122"/>
                </a:rPr>
                <a:t>O1</a:t>
              </a:r>
              <a:endParaRPr kumimoji="1" lang="en-US" altLang="zh-CN" sz="1600">
                <a:ea typeface="宋体" charset="-122"/>
              </a:endParaRPr>
            </a:p>
          </p:txBody>
        </p:sp>
        <p:sp>
          <p:nvSpPr>
            <p:cNvPr id="49178" name="Text Box 130"/>
            <p:cNvSpPr txBox="1">
              <a:spLocks noChangeArrowheads="1"/>
            </p:cNvSpPr>
            <p:nvPr/>
          </p:nvSpPr>
          <p:spPr bwMode="auto">
            <a:xfrm>
              <a:off x="1303" y="1541"/>
              <a:ext cx="29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i="1">
                  <a:ea typeface="宋体" charset="-122"/>
                </a:rPr>
                <a:t>+</a:t>
              </a:r>
            </a:p>
            <a:p>
              <a:pPr algn="ctr" eaLnBrk="1" hangingPunct="1"/>
              <a:r>
                <a:rPr kumimoji="1" lang="en-US" altLang="zh-CN" sz="2000" i="1">
                  <a:ea typeface="宋体" charset="-122"/>
                </a:rPr>
                <a:t>u</a:t>
              </a:r>
              <a:r>
                <a:rPr kumimoji="1" lang="en-US" altLang="zh-CN" sz="2000" baseline="-25000">
                  <a:ea typeface="宋体" charset="-122"/>
                </a:rPr>
                <a:t>i1</a:t>
              </a:r>
            </a:p>
            <a:p>
              <a:pPr algn="ctr" eaLnBrk="1" hangingPunct="1"/>
              <a:r>
                <a:rPr kumimoji="1" lang="en-US" altLang="zh-CN" sz="2000" i="1">
                  <a:ea typeface="宋体" charset="-122"/>
                </a:rPr>
                <a:t>_</a:t>
              </a:r>
            </a:p>
          </p:txBody>
        </p:sp>
        <p:sp>
          <p:nvSpPr>
            <p:cNvPr id="49179" name="Text Box 131"/>
            <p:cNvSpPr txBox="1">
              <a:spLocks noChangeArrowheads="1"/>
            </p:cNvSpPr>
            <p:nvPr/>
          </p:nvSpPr>
          <p:spPr bwMode="auto">
            <a:xfrm>
              <a:off x="1621" y="1767"/>
              <a:ext cx="25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i1</a:t>
              </a:r>
              <a:endParaRPr kumimoji="1" lang="en-US" altLang="zh-CN" sz="2000" i="1">
                <a:ea typeface="宋体" charset="-122"/>
              </a:endParaRPr>
            </a:p>
          </p:txBody>
        </p:sp>
        <p:graphicFrame>
          <p:nvGraphicFramePr>
            <p:cNvPr id="49155" name="Object 3"/>
            <p:cNvGraphicFramePr>
              <a:graphicFrameLocks noChangeAspect="1"/>
            </p:cNvGraphicFramePr>
            <p:nvPr/>
          </p:nvGraphicFramePr>
          <p:xfrm>
            <a:off x="2065" y="1715"/>
            <a:ext cx="363" cy="232"/>
          </p:xfrm>
          <a:graphic>
            <a:graphicData uri="http://schemas.openxmlformats.org/presentationml/2006/ole">
              <mc:AlternateContent xmlns:mc="http://schemas.openxmlformats.org/markup-compatibility/2006">
                <mc:Choice xmlns:v="urn:schemas-microsoft-com:vml" Requires="v">
                  <p:oleObj spid="_x0000_s49524" name="Equation" r:id="rId3" imgW="355320" imgH="228600" progId="Equation.DSMT4">
                    <p:embed/>
                  </p:oleObj>
                </mc:Choice>
                <mc:Fallback>
                  <p:oleObj name="Equation" r:id="rId3" imgW="355320" imgH="228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 y="1715"/>
                          <a:ext cx="36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49180" name="Text Box 134"/>
            <p:cNvSpPr txBox="1">
              <a:spLocks noChangeArrowheads="1"/>
            </p:cNvSpPr>
            <p:nvPr/>
          </p:nvSpPr>
          <p:spPr bwMode="auto">
            <a:xfrm>
              <a:off x="2609" y="1573"/>
              <a:ext cx="313"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i="1">
                  <a:ea typeface="宋体" charset="-122"/>
                </a:rPr>
                <a:t>+</a:t>
              </a:r>
            </a:p>
            <a:p>
              <a:pPr algn="ctr" eaLnBrk="1" hangingPunct="1"/>
              <a:r>
                <a:rPr kumimoji="1" lang="en-US" altLang="zh-CN" sz="2000" i="1">
                  <a:ea typeface="宋体" charset="-122"/>
                </a:rPr>
                <a:t>u</a:t>
              </a:r>
              <a:r>
                <a:rPr kumimoji="1" lang="en-US" altLang="zh-CN" sz="2000" baseline="-25000">
                  <a:ea typeface="宋体" charset="-122"/>
                </a:rPr>
                <a:t>o1</a:t>
              </a:r>
            </a:p>
            <a:p>
              <a:pPr algn="ctr" eaLnBrk="1" hangingPunct="1"/>
              <a:r>
                <a:rPr kumimoji="1" lang="en-US" altLang="zh-CN" sz="2000" baseline="-25000">
                  <a:ea typeface="宋体" charset="-122"/>
                </a:rPr>
                <a:t>—</a:t>
              </a:r>
              <a:endParaRPr kumimoji="1" lang="en-US" altLang="zh-CN" sz="2000">
                <a:ea typeface="宋体" charset="-122"/>
              </a:endParaRPr>
            </a:p>
          </p:txBody>
        </p:sp>
        <p:sp>
          <p:nvSpPr>
            <p:cNvPr id="49181" name="Text Box 135"/>
            <p:cNvSpPr txBox="1">
              <a:spLocks noChangeArrowheads="1"/>
            </p:cNvSpPr>
            <p:nvPr/>
          </p:nvSpPr>
          <p:spPr bwMode="auto">
            <a:xfrm>
              <a:off x="1003" y="1277"/>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S</a:t>
              </a:r>
              <a:endParaRPr kumimoji="1" lang="en-US" altLang="zh-CN" sz="1800">
                <a:ea typeface="宋体" charset="-122"/>
              </a:endParaRPr>
            </a:p>
          </p:txBody>
        </p:sp>
        <p:graphicFrame>
          <p:nvGraphicFramePr>
            <p:cNvPr id="49156" name="Object 4"/>
            <p:cNvGraphicFramePr>
              <a:graphicFrameLocks noChangeAspect="1"/>
            </p:cNvGraphicFramePr>
            <p:nvPr/>
          </p:nvGraphicFramePr>
          <p:xfrm>
            <a:off x="505" y="1820"/>
            <a:ext cx="155" cy="232"/>
          </p:xfrm>
          <a:graphic>
            <a:graphicData uri="http://schemas.openxmlformats.org/presentationml/2006/ole">
              <mc:AlternateContent xmlns:mc="http://schemas.openxmlformats.org/markup-compatibility/2006">
                <mc:Choice xmlns:v="urn:schemas-microsoft-com:vml" Requires="v">
                  <p:oleObj spid="_x0000_s49525" name="Equation" r:id="rId5" imgW="152280" imgH="228600" progId="Equation.DSMT4">
                    <p:embed/>
                  </p:oleObj>
                </mc:Choice>
                <mc:Fallback>
                  <p:oleObj name="Equation" r:id="rId5" imgW="152280" imgH="228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 y="1820"/>
                          <a:ext cx="15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49182" name="Rectangle 137"/>
            <p:cNvSpPr>
              <a:spLocks noChangeArrowheads="1"/>
            </p:cNvSpPr>
            <p:nvPr/>
          </p:nvSpPr>
          <p:spPr bwMode="auto">
            <a:xfrm>
              <a:off x="1321" y="1283"/>
              <a:ext cx="1317" cy="1195"/>
            </a:xfrm>
            <a:prstGeom prst="rect">
              <a:avLst/>
            </a:prstGeom>
            <a:noFill/>
            <a:ln w="2857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nvGrpSpPr>
            <p:cNvPr id="49183" name="Group 138"/>
            <p:cNvGrpSpPr>
              <a:grpSpLocks/>
            </p:cNvGrpSpPr>
            <p:nvPr/>
          </p:nvGrpSpPr>
          <p:grpSpPr bwMode="auto">
            <a:xfrm>
              <a:off x="4131" y="2262"/>
              <a:ext cx="144" cy="96"/>
              <a:chOff x="1056" y="1392"/>
              <a:chExt cx="144" cy="96"/>
            </a:xfrm>
          </p:grpSpPr>
          <p:sp>
            <p:nvSpPr>
              <p:cNvPr id="49217" name="Line 139"/>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18" name="Line 140"/>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184" name="Group 141"/>
            <p:cNvGrpSpPr>
              <a:grpSpLocks/>
            </p:cNvGrpSpPr>
            <p:nvPr/>
          </p:nvGrpSpPr>
          <p:grpSpPr bwMode="auto">
            <a:xfrm>
              <a:off x="3759" y="1656"/>
              <a:ext cx="77" cy="480"/>
              <a:chOff x="1824" y="1344"/>
              <a:chExt cx="77" cy="480"/>
            </a:xfrm>
          </p:grpSpPr>
          <p:sp>
            <p:nvSpPr>
              <p:cNvPr id="49214" name="Rectangle 142"/>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9215" name="Line 143"/>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16" name="Line 144"/>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9185" name="Group 145"/>
            <p:cNvGrpSpPr>
              <a:grpSpLocks/>
            </p:cNvGrpSpPr>
            <p:nvPr/>
          </p:nvGrpSpPr>
          <p:grpSpPr bwMode="auto">
            <a:xfrm>
              <a:off x="4125" y="1570"/>
              <a:ext cx="269" cy="630"/>
              <a:chOff x="2736" y="3177"/>
              <a:chExt cx="269" cy="630"/>
            </a:xfrm>
          </p:grpSpPr>
          <p:grpSp>
            <p:nvGrpSpPr>
              <p:cNvPr id="49209" name="Group 146"/>
              <p:cNvGrpSpPr>
                <a:grpSpLocks/>
              </p:cNvGrpSpPr>
              <p:nvPr/>
            </p:nvGrpSpPr>
            <p:grpSpPr bwMode="auto">
              <a:xfrm>
                <a:off x="2736" y="3235"/>
                <a:ext cx="144" cy="499"/>
                <a:chOff x="2736" y="3235"/>
                <a:chExt cx="144" cy="499"/>
              </a:xfrm>
            </p:grpSpPr>
            <p:sp>
              <p:nvSpPr>
                <p:cNvPr id="49212" name="AutoShape 147"/>
                <p:cNvSpPr>
                  <a:spLocks noChangeArrowheads="1"/>
                </p:cNvSpPr>
                <p:nvPr/>
              </p:nvSpPr>
              <p:spPr bwMode="auto">
                <a:xfrm>
                  <a:off x="2736" y="3336"/>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9213" name="Line 148"/>
                <p:cNvSpPr>
                  <a:spLocks noChangeAspect="1" noChangeShapeType="1"/>
                </p:cNvSpPr>
                <p:nvPr/>
              </p:nvSpPr>
              <p:spPr bwMode="auto">
                <a:xfrm>
                  <a:off x="2808" y="3235"/>
                  <a:ext cx="1" cy="4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210" name="Text Box 149"/>
              <p:cNvSpPr txBox="1">
                <a:spLocks noChangeArrowheads="1"/>
              </p:cNvSpPr>
              <p:nvPr/>
            </p:nvSpPr>
            <p:spPr bwMode="auto">
              <a:xfrm>
                <a:off x="2792" y="3177"/>
                <a:ext cx="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a:t>
                </a:r>
              </a:p>
            </p:txBody>
          </p:sp>
          <p:sp>
            <p:nvSpPr>
              <p:cNvPr id="49211" name="Text Box 150"/>
              <p:cNvSpPr txBox="1">
                <a:spLocks noChangeArrowheads="1"/>
              </p:cNvSpPr>
              <p:nvPr/>
            </p:nvSpPr>
            <p:spPr bwMode="auto">
              <a:xfrm>
                <a:off x="2792" y="3519"/>
                <a:ext cx="2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latin typeface="宋体" charset="-122"/>
                    <a:ea typeface="宋体" charset="-122"/>
                  </a:rPr>
                  <a:t>-</a:t>
                </a:r>
              </a:p>
            </p:txBody>
          </p:sp>
        </p:grpSp>
        <p:grpSp>
          <p:nvGrpSpPr>
            <p:cNvPr id="49186" name="Group 151"/>
            <p:cNvGrpSpPr>
              <a:grpSpLocks/>
            </p:cNvGrpSpPr>
            <p:nvPr/>
          </p:nvGrpSpPr>
          <p:grpSpPr bwMode="auto">
            <a:xfrm rot="5400000">
              <a:off x="4594" y="1306"/>
              <a:ext cx="77" cy="480"/>
              <a:chOff x="1824" y="1344"/>
              <a:chExt cx="77" cy="480"/>
            </a:xfrm>
          </p:grpSpPr>
          <p:sp>
            <p:nvSpPr>
              <p:cNvPr id="49206" name="Rectangle 152"/>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9207" name="Line 153"/>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8" name="Line 154"/>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187" name="Freeform 155"/>
            <p:cNvSpPr>
              <a:spLocks/>
            </p:cNvSpPr>
            <p:nvPr/>
          </p:nvSpPr>
          <p:spPr bwMode="auto">
            <a:xfrm flipH="1">
              <a:off x="3555" y="1548"/>
              <a:ext cx="240" cy="240"/>
            </a:xfrm>
            <a:custGeom>
              <a:avLst/>
              <a:gdLst>
                <a:gd name="T0" fmla="*/ 0 w 240"/>
                <a:gd name="T1" fmla="*/ 240 h 240"/>
                <a:gd name="T2" fmla="*/ 0 w 240"/>
                <a:gd name="T3" fmla="*/ 0 h 240"/>
                <a:gd name="T4" fmla="*/ 24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49188" name="Line 156"/>
            <p:cNvSpPr>
              <a:spLocks noChangeShapeType="1"/>
            </p:cNvSpPr>
            <p:nvPr/>
          </p:nvSpPr>
          <p:spPr bwMode="auto">
            <a:xfrm>
              <a:off x="3795" y="2088"/>
              <a:ext cx="0" cy="192"/>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9189" name="Line 157"/>
            <p:cNvSpPr>
              <a:spLocks noChangeShapeType="1"/>
            </p:cNvSpPr>
            <p:nvPr/>
          </p:nvSpPr>
          <p:spPr bwMode="auto">
            <a:xfrm>
              <a:off x="4202" y="2088"/>
              <a:ext cx="0" cy="192"/>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9190" name="Freeform 158"/>
            <p:cNvSpPr>
              <a:spLocks/>
            </p:cNvSpPr>
            <p:nvPr/>
          </p:nvSpPr>
          <p:spPr bwMode="auto">
            <a:xfrm>
              <a:off x="4197" y="1548"/>
              <a:ext cx="240" cy="240"/>
            </a:xfrm>
            <a:custGeom>
              <a:avLst/>
              <a:gdLst>
                <a:gd name="T0" fmla="*/ 0 w 240"/>
                <a:gd name="T1" fmla="*/ 240 h 240"/>
                <a:gd name="T2" fmla="*/ 0 w 240"/>
                <a:gd name="T3" fmla="*/ 0 h 240"/>
                <a:gd name="T4" fmla="*/ 24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49191" name="Text Box 159"/>
            <p:cNvSpPr txBox="1">
              <a:spLocks noChangeArrowheads="1"/>
            </p:cNvSpPr>
            <p:nvPr/>
          </p:nvSpPr>
          <p:spPr bwMode="auto">
            <a:xfrm>
              <a:off x="4483" y="1524"/>
              <a:ext cx="2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1800" baseline="-25000">
                  <a:ea typeface="宋体" charset="-122"/>
                </a:rPr>
                <a:t>o</a:t>
              </a:r>
              <a:r>
                <a:rPr kumimoji="1" lang="en-US" altLang="zh-CN" sz="1800" i="1" baseline="-25000">
                  <a:ea typeface="宋体" charset="-122"/>
                </a:rPr>
                <a:t>N</a:t>
              </a:r>
              <a:endParaRPr kumimoji="1" lang="en-US" altLang="zh-CN" sz="1800" i="1">
                <a:ea typeface="宋体" charset="-122"/>
              </a:endParaRPr>
            </a:p>
          </p:txBody>
        </p:sp>
        <p:sp>
          <p:nvSpPr>
            <p:cNvPr id="49192" name="Text Box 161"/>
            <p:cNvSpPr txBox="1">
              <a:spLocks noChangeArrowheads="1"/>
            </p:cNvSpPr>
            <p:nvPr/>
          </p:nvSpPr>
          <p:spPr bwMode="auto">
            <a:xfrm>
              <a:off x="3225" y="1458"/>
              <a:ext cx="354"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i="1">
                  <a:ea typeface="宋体" charset="-122"/>
                </a:rPr>
                <a:t>+</a:t>
              </a:r>
            </a:p>
            <a:p>
              <a:pPr algn="ctr" eaLnBrk="1" hangingPunct="1"/>
              <a:r>
                <a:rPr kumimoji="1" lang="en-US" altLang="zh-CN" i="1">
                  <a:ea typeface="宋体" charset="-122"/>
                </a:rPr>
                <a:t>u</a:t>
              </a:r>
              <a:r>
                <a:rPr kumimoji="1" lang="en-US" altLang="zh-CN" baseline="-25000">
                  <a:ea typeface="宋体" charset="-122"/>
                </a:rPr>
                <a:t>i</a:t>
              </a:r>
              <a:r>
                <a:rPr kumimoji="1" lang="en-US" altLang="zh-CN" i="1" baseline="-25000">
                  <a:ea typeface="宋体" charset="-122"/>
                </a:rPr>
                <a:t>N</a:t>
              </a:r>
            </a:p>
            <a:p>
              <a:pPr algn="ctr" eaLnBrk="1" hangingPunct="1"/>
              <a:r>
                <a:rPr kumimoji="1" lang="en-US" altLang="zh-CN" i="1">
                  <a:ea typeface="宋体" charset="-122"/>
                </a:rPr>
                <a:t>_</a:t>
              </a:r>
            </a:p>
          </p:txBody>
        </p:sp>
        <p:sp>
          <p:nvSpPr>
            <p:cNvPr id="49193" name="Text Box 162"/>
            <p:cNvSpPr txBox="1">
              <a:spLocks noChangeArrowheads="1"/>
            </p:cNvSpPr>
            <p:nvPr/>
          </p:nvSpPr>
          <p:spPr bwMode="auto">
            <a:xfrm>
              <a:off x="3831" y="1767"/>
              <a:ext cx="2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i</a:t>
              </a:r>
              <a:r>
                <a:rPr kumimoji="1" lang="en-US" altLang="zh-CN" sz="2000" i="1" baseline="-25000">
                  <a:ea typeface="宋体" charset="-122"/>
                </a:rPr>
                <a:t>N</a:t>
              </a:r>
              <a:endParaRPr kumimoji="1" lang="en-US" altLang="zh-CN" sz="2000" i="1">
                <a:ea typeface="宋体" charset="-122"/>
              </a:endParaRPr>
            </a:p>
          </p:txBody>
        </p:sp>
        <p:graphicFrame>
          <p:nvGraphicFramePr>
            <p:cNvPr id="49157" name="Object 5"/>
            <p:cNvGraphicFramePr>
              <a:graphicFrameLocks noChangeAspect="1"/>
            </p:cNvGraphicFramePr>
            <p:nvPr/>
          </p:nvGraphicFramePr>
          <p:xfrm>
            <a:off x="4241" y="1715"/>
            <a:ext cx="454" cy="232"/>
          </p:xfrm>
          <a:graphic>
            <a:graphicData uri="http://schemas.openxmlformats.org/presentationml/2006/ole">
              <mc:AlternateContent xmlns:mc="http://schemas.openxmlformats.org/markup-compatibility/2006">
                <mc:Choice xmlns:v="urn:schemas-microsoft-com:vml" Requires="v">
                  <p:oleObj spid="_x0000_s49526" name="Equation" r:id="rId7" imgW="444240" imgH="228600" progId="Equation.DSMT4">
                    <p:embed/>
                  </p:oleObj>
                </mc:Choice>
                <mc:Fallback>
                  <p:oleObj name="Equation" r:id="rId7" imgW="444240" imgH="2286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1" y="1715"/>
                          <a:ext cx="45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49194" name="Text Box 165"/>
            <p:cNvSpPr txBox="1">
              <a:spLocks noChangeArrowheads="1"/>
            </p:cNvSpPr>
            <p:nvPr/>
          </p:nvSpPr>
          <p:spPr bwMode="auto">
            <a:xfrm>
              <a:off x="4767" y="1583"/>
              <a:ext cx="31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i="1">
                  <a:ea typeface="宋体" charset="-122"/>
                </a:rPr>
                <a:t>+</a:t>
              </a:r>
            </a:p>
            <a:p>
              <a:pPr algn="ctr" eaLnBrk="1" hangingPunct="1"/>
              <a:r>
                <a:rPr kumimoji="1" lang="en-US" altLang="zh-CN" sz="2000" i="1">
                  <a:ea typeface="宋体" charset="-122"/>
                </a:rPr>
                <a:t>u</a:t>
              </a:r>
              <a:r>
                <a:rPr kumimoji="1" lang="en-US" altLang="zh-CN" sz="1600" baseline="-25000">
                  <a:ea typeface="宋体" charset="-122"/>
                </a:rPr>
                <a:t>o</a:t>
              </a:r>
              <a:r>
                <a:rPr kumimoji="1" lang="en-US" altLang="zh-CN" sz="1600" i="1" baseline="-25000">
                  <a:ea typeface="宋体" charset="-122"/>
                </a:rPr>
                <a:t>N</a:t>
              </a:r>
            </a:p>
            <a:p>
              <a:pPr algn="ctr" eaLnBrk="1" hangingPunct="1"/>
              <a:r>
                <a:rPr kumimoji="1" lang="en-US" altLang="zh-CN" sz="1600" i="1">
                  <a:ea typeface="宋体" charset="-122"/>
                </a:rPr>
                <a:t>_</a:t>
              </a:r>
            </a:p>
          </p:txBody>
        </p:sp>
        <p:sp>
          <p:nvSpPr>
            <p:cNvPr id="49195" name="Rectangle 166"/>
            <p:cNvSpPr>
              <a:spLocks noChangeArrowheads="1"/>
            </p:cNvSpPr>
            <p:nvPr/>
          </p:nvSpPr>
          <p:spPr bwMode="auto">
            <a:xfrm>
              <a:off x="3531" y="1283"/>
              <a:ext cx="1262" cy="1195"/>
            </a:xfrm>
            <a:prstGeom prst="rect">
              <a:avLst/>
            </a:prstGeom>
            <a:noFill/>
            <a:ln w="28575">
              <a:solidFill>
                <a:schemeClr val="tx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9196" name="Line 167"/>
            <p:cNvSpPr>
              <a:spLocks noChangeShapeType="1"/>
            </p:cNvSpPr>
            <p:nvPr/>
          </p:nvSpPr>
          <p:spPr bwMode="auto">
            <a:xfrm>
              <a:off x="3560" y="2285"/>
              <a:ext cx="14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9197" name="Group 168"/>
            <p:cNvGrpSpPr>
              <a:grpSpLocks/>
            </p:cNvGrpSpPr>
            <p:nvPr/>
          </p:nvGrpSpPr>
          <p:grpSpPr bwMode="auto">
            <a:xfrm>
              <a:off x="5067" y="1661"/>
              <a:ext cx="77" cy="480"/>
              <a:chOff x="1824" y="1344"/>
              <a:chExt cx="77" cy="480"/>
            </a:xfrm>
          </p:grpSpPr>
          <p:sp>
            <p:nvSpPr>
              <p:cNvPr id="49203" name="Rectangle 169"/>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9204" name="Line 170"/>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205" name="Line 171"/>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198" name="Freeform 172"/>
            <p:cNvSpPr>
              <a:spLocks/>
            </p:cNvSpPr>
            <p:nvPr/>
          </p:nvSpPr>
          <p:spPr bwMode="auto">
            <a:xfrm>
              <a:off x="4818" y="1547"/>
              <a:ext cx="288" cy="192"/>
            </a:xfrm>
            <a:custGeom>
              <a:avLst/>
              <a:gdLst>
                <a:gd name="T0" fmla="*/ 0 w 288"/>
                <a:gd name="T1" fmla="*/ 0 h 192"/>
                <a:gd name="T2" fmla="*/ 288 w 288"/>
                <a:gd name="T3" fmla="*/ 0 h 192"/>
                <a:gd name="T4" fmla="*/ 288 w 288"/>
                <a:gd name="T5" fmla="*/ 192 h 192"/>
                <a:gd name="T6" fmla="*/ 0 60000 65536"/>
                <a:gd name="T7" fmla="*/ 0 60000 65536"/>
                <a:gd name="T8" fmla="*/ 0 60000 65536"/>
                <a:gd name="T9" fmla="*/ 0 w 288"/>
                <a:gd name="T10" fmla="*/ 0 h 192"/>
                <a:gd name="T11" fmla="*/ 288 w 288"/>
                <a:gd name="T12" fmla="*/ 192 h 192"/>
              </a:gdLst>
              <a:ahLst/>
              <a:cxnLst>
                <a:cxn ang="T6">
                  <a:pos x="T0" y="T1"/>
                </a:cxn>
                <a:cxn ang="T7">
                  <a:pos x="T2" y="T3"/>
                </a:cxn>
                <a:cxn ang="T8">
                  <a:pos x="T4" y="T5"/>
                </a:cxn>
              </a:cxnLst>
              <a:rect l="T9" t="T10" r="T11" b="T12"/>
              <a:pathLst>
                <a:path w="288" h="192">
                  <a:moveTo>
                    <a:pt x="0" y="0"/>
                  </a:moveTo>
                  <a:lnTo>
                    <a:pt x="288" y="0"/>
                  </a:lnTo>
                  <a:lnTo>
                    <a:pt x="288"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49199" name="Freeform 173"/>
            <p:cNvSpPr>
              <a:spLocks/>
            </p:cNvSpPr>
            <p:nvPr/>
          </p:nvSpPr>
          <p:spPr bwMode="auto">
            <a:xfrm flipV="1">
              <a:off x="4821" y="2093"/>
              <a:ext cx="288" cy="192"/>
            </a:xfrm>
            <a:custGeom>
              <a:avLst/>
              <a:gdLst>
                <a:gd name="T0" fmla="*/ 0 w 288"/>
                <a:gd name="T1" fmla="*/ 0 h 192"/>
                <a:gd name="T2" fmla="*/ 288 w 288"/>
                <a:gd name="T3" fmla="*/ 0 h 192"/>
                <a:gd name="T4" fmla="*/ 288 w 288"/>
                <a:gd name="T5" fmla="*/ 192 h 192"/>
                <a:gd name="T6" fmla="*/ 0 60000 65536"/>
                <a:gd name="T7" fmla="*/ 0 60000 65536"/>
                <a:gd name="T8" fmla="*/ 0 60000 65536"/>
                <a:gd name="T9" fmla="*/ 0 w 288"/>
                <a:gd name="T10" fmla="*/ 0 h 192"/>
                <a:gd name="T11" fmla="*/ 288 w 288"/>
                <a:gd name="T12" fmla="*/ 192 h 192"/>
              </a:gdLst>
              <a:ahLst/>
              <a:cxnLst>
                <a:cxn ang="T6">
                  <a:pos x="T0" y="T1"/>
                </a:cxn>
                <a:cxn ang="T7">
                  <a:pos x="T2" y="T3"/>
                </a:cxn>
                <a:cxn ang="T8">
                  <a:pos x="T4" y="T5"/>
                </a:cxn>
              </a:cxnLst>
              <a:rect l="T9" t="T10" r="T11" b="T12"/>
              <a:pathLst>
                <a:path w="288" h="192">
                  <a:moveTo>
                    <a:pt x="0" y="0"/>
                  </a:moveTo>
                  <a:lnTo>
                    <a:pt x="288" y="0"/>
                  </a:lnTo>
                  <a:lnTo>
                    <a:pt x="288"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49200" name="Text Box 174"/>
            <p:cNvSpPr txBox="1">
              <a:spLocks noChangeArrowheads="1"/>
            </p:cNvSpPr>
            <p:nvPr/>
          </p:nvSpPr>
          <p:spPr bwMode="auto">
            <a:xfrm>
              <a:off x="5144" y="175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L</a:t>
              </a:r>
              <a:endParaRPr kumimoji="1" lang="en-US" altLang="zh-CN" sz="2000">
                <a:ea typeface="宋体" charset="-122"/>
              </a:endParaRPr>
            </a:p>
          </p:txBody>
        </p:sp>
        <p:sp>
          <p:nvSpPr>
            <p:cNvPr id="49201" name="Rectangle 175"/>
            <p:cNvSpPr>
              <a:spLocks noChangeArrowheads="1"/>
            </p:cNvSpPr>
            <p:nvPr/>
          </p:nvSpPr>
          <p:spPr bwMode="auto">
            <a:xfrm>
              <a:off x="2899" y="1373"/>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kumimoji="1" lang="en-US" altLang="zh-CN" sz="2000">
                  <a:ea typeface="宋体" charset="-122"/>
                </a:rPr>
                <a:t>……</a:t>
              </a:r>
            </a:p>
          </p:txBody>
        </p:sp>
        <p:sp>
          <p:nvSpPr>
            <p:cNvPr id="49202" name="Rectangle 176"/>
            <p:cNvSpPr>
              <a:spLocks noChangeArrowheads="1"/>
            </p:cNvSpPr>
            <p:nvPr/>
          </p:nvSpPr>
          <p:spPr bwMode="auto">
            <a:xfrm>
              <a:off x="2851" y="2093"/>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r>
                <a:rPr kumimoji="1" lang="en-US" altLang="zh-CN" sz="2000">
                  <a:ea typeface="宋体" charset="-122"/>
                </a:rPr>
                <a:t>……</a:t>
              </a:r>
            </a:p>
          </p:txBody>
        </p:sp>
      </p:grpSp>
      <p:sp>
        <p:nvSpPr>
          <p:cNvPr id="55473" name="Text Box 177"/>
          <p:cNvSpPr txBox="1">
            <a:spLocks noChangeArrowheads="1"/>
          </p:cNvSpPr>
          <p:nvPr/>
        </p:nvSpPr>
        <p:spPr bwMode="auto">
          <a:xfrm>
            <a:off x="822325" y="4144963"/>
            <a:ext cx="4119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总放大倍数：</a:t>
            </a:r>
            <a:r>
              <a:rPr kumimoji="1" lang="en-US" altLang="zh-CN" i="1"/>
              <a:t>A=A</a:t>
            </a:r>
            <a:r>
              <a:rPr kumimoji="1" lang="en-US" altLang="zh-CN" baseline="-25000"/>
              <a:t>1</a:t>
            </a:r>
            <a:r>
              <a:rPr kumimoji="1" lang="en-US" altLang="zh-CN"/>
              <a:t>· </a:t>
            </a:r>
            <a:r>
              <a:rPr kumimoji="1" lang="en-US" altLang="zh-CN" i="1"/>
              <a:t>A</a:t>
            </a:r>
            <a:r>
              <a:rPr kumimoji="1" lang="en-US" altLang="zh-CN" baseline="-25000"/>
              <a:t>2</a:t>
            </a:r>
            <a:r>
              <a:rPr kumimoji="1" lang="en-US" altLang="zh-CN"/>
              <a:t> · ··· ·</a:t>
            </a:r>
            <a:r>
              <a:rPr kumimoji="1" lang="en-US" altLang="zh-CN" i="1"/>
              <a:t>A</a:t>
            </a:r>
            <a:r>
              <a:rPr kumimoji="1" lang="en-US" altLang="zh-CN" i="1" baseline="-25000"/>
              <a:t>N</a:t>
            </a:r>
          </a:p>
        </p:txBody>
      </p:sp>
      <p:sp>
        <p:nvSpPr>
          <p:cNvPr id="55474" name="Text Box 178"/>
          <p:cNvSpPr txBox="1">
            <a:spLocks noChangeArrowheads="1"/>
          </p:cNvSpPr>
          <p:nvPr/>
        </p:nvSpPr>
        <p:spPr bwMode="auto">
          <a:xfrm>
            <a:off x="822325" y="4800600"/>
            <a:ext cx="2649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总输入电阻：</a:t>
            </a:r>
            <a:r>
              <a:rPr kumimoji="1" lang="en-US" altLang="zh-CN" i="1"/>
              <a:t>r</a:t>
            </a:r>
            <a:r>
              <a:rPr kumimoji="1" lang="en-US" altLang="zh-CN" baseline="-25000"/>
              <a:t>i</a:t>
            </a:r>
            <a:r>
              <a:rPr kumimoji="1" lang="en-US" altLang="zh-CN" i="1"/>
              <a:t>=r</a:t>
            </a:r>
            <a:r>
              <a:rPr kumimoji="1" lang="en-US" altLang="zh-CN" baseline="-25000"/>
              <a:t>i1</a:t>
            </a:r>
            <a:endParaRPr kumimoji="1" lang="en-US" altLang="zh-CN"/>
          </a:p>
        </p:txBody>
      </p:sp>
      <p:sp>
        <p:nvSpPr>
          <p:cNvPr id="55475" name="Text Box 179"/>
          <p:cNvSpPr txBox="1">
            <a:spLocks noChangeArrowheads="1"/>
          </p:cNvSpPr>
          <p:nvPr/>
        </p:nvSpPr>
        <p:spPr bwMode="auto">
          <a:xfrm>
            <a:off x="822325" y="5394325"/>
            <a:ext cx="278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总输出电阻：</a:t>
            </a:r>
            <a:r>
              <a:rPr kumimoji="1" lang="en-US" altLang="zh-CN" i="1"/>
              <a:t>r</a:t>
            </a:r>
            <a:r>
              <a:rPr kumimoji="1" lang="en-US" altLang="zh-CN" baseline="-25000"/>
              <a:t>o</a:t>
            </a:r>
            <a:r>
              <a:rPr kumimoji="1" lang="en-US" altLang="zh-CN"/>
              <a:t>=</a:t>
            </a:r>
            <a:r>
              <a:rPr kumimoji="1" lang="en-US" altLang="zh-CN" i="1"/>
              <a:t>r</a:t>
            </a:r>
            <a:r>
              <a:rPr kumimoji="1" lang="en-US" altLang="zh-CN" baseline="-25000"/>
              <a:t>o</a:t>
            </a:r>
            <a:r>
              <a:rPr kumimoji="1" lang="en-US" altLang="zh-CN" i="1" baseline="-25000"/>
              <a:t>N</a:t>
            </a:r>
            <a:endParaRPr kumimoji="1" lang="en-US" altLang="zh-CN" i="1"/>
          </a:p>
        </p:txBody>
      </p:sp>
      <p:graphicFrame>
        <p:nvGraphicFramePr>
          <p:cNvPr id="55481" name="Object 2"/>
          <p:cNvGraphicFramePr>
            <a:graphicFrameLocks noChangeAspect="1"/>
          </p:cNvGraphicFramePr>
          <p:nvPr/>
        </p:nvGraphicFramePr>
        <p:xfrm>
          <a:off x="5754688" y="3940175"/>
          <a:ext cx="2325687" cy="2327275"/>
        </p:xfrm>
        <a:graphic>
          <a:graphicData uri="http://schemas.openxmlformats.org/presentationml/2006/ole">
            <mc:AlternateContent xmlns:mc="http://schemas.openxmlformats.org/markup-compatibility/2006">
              <mc:Choice xmlns:v="urn:schemas-microsoft-com:vml" Requires="v">
                <p:oleObj spid="_x0000_s49527" name="Equation" r:id="rId9" imgW="1117440" imgH="1117440" progId="Equation.DSMT4">
                  <p:embed/>
                </p:oleObj>
              </mc:Choice>
              <mc:Fallback>
                <p:oleObj name="Equation" r:id="rId9" imgW="1117440" imgH="1117440" progId="Equation.DSMT4">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4688" y="3940175"/>
                        <a:ext cx="2325687" cy="232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5389"/>
                                        </p:tgtEl>
                                        <p:attrNameLst>
                                          <p:attrName>style.visibility</p:attrName>
                                        </p:attrNameLst>
                                      </p:cBhvr>
                                      <p:to>
                                        <p:strVal val="visible"/>
                                      </p:to>
                                    </p:set>
                                  </p:childTnLst>
                                </p:cTn>
                              </p:par>
                            </p:childTnLst>
                          </p:cTn>
                        </p:par>
                        <p:par>
                          <p:cTn id="7" fill="hold" nodeType="afterGroup">
                            <p:stCondLst>
                              <p:cond delay="825"/>
                            </p:stCondLst>
                            <p:childTnLst>
                              <p:par>
                                <p:cTn id="8" presetID="2" presetClass="entr" presetSubtype="4"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55473"/>
                                        </p:tgtEl>
                                        <p:attrNameLst>
                                          <p:attrName>style.visibility</p:attrName>
                                        </p:attrNameLst>
                                      </p:cBhvr>
                                      <p:to>
                                        <p:strVal val="visible"/>
                                      </p:to>
                                    </p:set>
                                  </p:childTnLst>
                                </p:cTn>
                              </p:par>
                            </p:childTnLst>
                          </p:cTn>
                        </p:par>
                        <p:par>
                          <p:cTn id="16" fill="hold" nodeType="afterGroup">
                            <p:stCondLst>
                              <p:cond delay="1500"/>
                            </p:stCondLst>
                            <p:childTnLst>
                              <p:par>
                                <p:cTn id="17" presetID="2" presetClass="entr" presetSubtype="4" fill="hold" nodeType="afterEffect">
                                  <p:stCondLst>
                                    <p:cond delay="0"/>
                                  </p:stCondLst>
                                  <p:childTnLst>
                                    <p:set>
                                      <p:cBhvr>
                                        <p:cTn id="18" dur="1" fill="hold">
                                          <p:stCondLst>
                                            <p:cond delay="0"/>
                                          </p:stCondLst>
                                        </p:cTn>
                                        <p:tgtEl>
                                          <p:spTgt spid="55481"/>
                                        </p:tgtEl>
                                        <p:attrNameLst>
                                          <p:attrName>style.visibility</p:attrName>
                                        </p:attrNameLst>
                                      </p:cBhvr>
                                      <p:to>
                                        <p:strVal val="visible"/>
                                      </p:to>
                                    </p:set>
                                    <p:anim calcmode="lin" valueType="num">
                                      <p:cBhvr additive="base">
                                        <p:cTn id="19" dur="500" fill="hold"/>
                                        <p:tgtEl>
                                          <p:spTgt spid="55481"/>
                                        </p:tgtEl>
                                        <p:attrNameLst>
                                          <p:attrName>ppt_x</p:attrName>
                                        </p:attrNameLst>
                                      </p:cBhvr>
                                      <p:tavLst>
                                        <p:tav tm="0">
                                          <p:val>
                                            <p:strVal val="#ppt_x"/>
                                          </p:val>
                                        </p:tav>
                                        <p:tav tm="100000">
                                          <p:val>
                                            <p:strVal val="#ppt_x"/>
                                          </p:val>
                                        </p:tav>
                                      </p:tavLst>
                                    </p:anim>
                                    <p:anim calcmode="lin" valueType="num">
                                      <p:cBhvr additive="base">
                                        <p:cTn id="20" dur="500" fill="hold"/>
                                        <p:tgtEl>
                                          <p:spTgt spid="5548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iterate type="lt">
                                    <p:tmAbs val="75"/>
                                  </p:iterate>
                                  <p:childTnLst>
                                    <p:set>
                                      <p:cBhvr>
                                        <p:cTn id="24" dur="1" fill="hold">
                                          <p:stCondLst>
                                            <p:cond delay="74"/>
                                          </p:stCondLst>
                                        </p:cTn>
                                        <p:tgtEl>
                                          <p:spTgt spid="5547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iterate type="lt">
                                    <p:tmAbs val="75"/>
                                  </p:iterate>
                                  <p:childTnLst>
                                    <p:set>
                                      <p:cBhvr>
                                        <p:cTn id="28" dur="1" fill="hold">
                                          <p:stCondLst>
                                            <p:cond delay="74"/>
                                          </p:stCondLst>
                                        </p:cTn>
                                        <p:tgtEl>
                                          <p:spTgt spid="55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89" grpId="0" autoUpdateAnimBg="0"/>
      <p:bldP spid="55473" grpId="0" autoUpdateAnimBg="0"/>
      <p:bldP spid="55474" grpId="0" autoUpdateAnimBg="0"/>
      <p:bldP spid="55475"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pPr eaLnBrk="1" hangingPunct="1"/>
            <a:r>
              <a:rPr lang="en-US" altLang="zh-CN" sz="3600" dirty="0" smtClean="0">
                <a:ea typeface="宋体" charset="-122"/>
              </a:rPr>
              <a:t>6.6 </a:t>
            </a:r>
            <a:r>
              <a:rPr lang="zh-CN" altLang="en-US" sz="3600" dirty="0" smtClean="0">
                <a:ea typeface="宋体" charset="-122"/>
              </a:rPr>
              <a:t>多级放大电路</a:t>
            </a:r>
            <a:r>
              <a:rPr lang="zh-CN" altLang="en-US" dirty="0" smtClean="0">
                <a:ea typeface="楷体_GB2312" pitchFamily="49" charset="-122"/>
              </a:rPr>
              <a:t>（续</a:t>
            </a:r>
            <a:r>
              <a:rPr lang="en-US" altLang="zh-CN" dirty="0" smtClean="0">
                <a:ea typeface="楷体_GB2312" pitchFamily="49" charset="-122"/>
              </a:rPr>
              <a:t>3</a:t>
            </a:r>
            <a:r>
              <a:rPr lang="zh-CN" altLang="en-US" dirty="0" smtClean="0">
                <a:ea typeface="楷体_GB2312" pitchFamily="49" charset="-122"/>
              </a:rPr>
              <a:t>）</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145</a:t>
            </a:fld>
            <a:endParaRPr lang="zh-CN" altLang="en-US"/>
          </a:p>
        </p:txBody>
      </p:sp>
      <p:sp>
        <p:nvSpPr>
          <p:cNvPr id="50180" name="Rectangle 3"/>
          <p:cNvSpPr>
            <a:spLocks noGrp="1" noChangeArrowheads="1"/>
          </p:cNvSpPr>
          <p:nvPr>
            <p:ph sz="quarter" idx="4294967295"/>
          </p:nvPr>
        </p:nvSpPr>
        <p:spPr>
          <a:xfrm>
            <a:off x="0" y="765175"/>
            <a:ext cx="8891588" cy="5543550"/>
          </a:xfrm>
        </p:spPr>
        <p:txBody>
          <a:bodyPr/>
          <a:lstStyle/>
          <a:p>
            <a:pPr marL="182563" lvl="1" indent="-3175" eaLnBrk="1" hangingPunct="1">
              <a:lnSpc>
                <a:spcPct val="150000"/>
              </a:lnSpc>
              <a:buFont typeface="Wingdings" pitchFamily="2" charset="2"/>
              <a:buNone/>
            </a:pPr>
            <a:r>
              <a:rPr lang="zh-CN" altLang="en-US" dirty="0" smtClean="0"/>
              <a:t>总频率特性</a:t>
            </a:r>
          </a:p>
          <a:p>
            <a:pPr marL="182563" lvl="1" indent="-3175">
              <a:lnSpc>
                <a:spcPct val="150000"/>
              </a:lnSpc>
              <a:buNone/>
            </a:pPr>
            <a:r>
              <a:rPr lang="zh-CN" altLang="en-US" dirty="0" smtClean="0"/>
              <a:t>        </a:t>
            </a:r>
            <a:r>
              <a:rPr lang="zh-CN" altLang="en-US" sz="2400" dirty="0" smtClean="0"/>
              <a:t>对于多级放大电路，频率特性的上、下限频率可分别计算</a:t>
            </a:r>
            <a:r>
              <a:rPr lang="zh-CN" altLang="en-US" sz="2400" dirty="0"/>
              <a:t>每级放大电路的</a:t>
            </a:r>
            <a:r>
              <a:rPr lang="zh-CN" altLang="en-US" sz="2400" dirty="0" smtClean="0"/>
              <a:t>截止频率，再进行适当调整。如果每级放大电路上、下限频率相同，则可按下式近似计算总的上、下限频率：</a:t>
            </a:r>
          </a:p>
          <a:p>
            <a:pPr marL="0" indent="0" eaLnBrk="1" hangingPunct="1">
              <a:lnSpc>
                <a:spcPct val="150000"/>
              </a:lnSpc>
            </a:pPr>
            <a:endParaRPr lang="en-US" altLang="zh-CN" dirty="0" smtClean="0">
              <a:ea typeface="宋体" charset="-122"/>
            </a:endParaRPr>
          </a:p>
        </p:txBody>
      </p:sp>
      <p:graphicFrame>
        <p:nvGraphicFramePr>
          <p:cNvPr id="201732" name="Object 2"/>
          <p:cNvGraphicFramePr>
            <a:graphicFrameLocks noChangeAspect="1"/>
          </p:cNvGraphicFramePr>
          <p:nvPr>
            <p:extLst>
              <p:ext uri="{D42A27DB-BD31-4B8C-83A1-F6EECF244321}">
                <p14:modId xmlns:p14="http://schemas.microsoft.com/office/powerpoint/2010/main" val="1053510804"/>
              </p:ext>
            </p:extLst>
          </p:nvPr>
        </p:nvGraphicFramePr>
        <p:xfrm>
          <a:off x="1641702" y="3371850"/>
          <a:ext cx="4759325" cy="914400"/>
        </p:xfrm>
        <a:graphic>
          <a:graphicData uri="http://schemas.openxmlformats.org/presentationml/2006/ole">
            <mc:AlternateContent xmlns:mc="http://schemas.openxmlformats.org/markup-compatibility/2006">
              <mc:Choice xmlns:v="urn:schemas-microsoft-com:vml" Requires="v">
                <p:oleObj spid="_x0000_s50306" name="Equation" r:id="rId3" imgW="2374560" imgH="457200" progId="Equation.DSMT4">
                  <p:embed/>
                </p:oleObj>
              </mc:Choice>
              <mc:Fallback>
                <p:oleObj name="Equation" r:id="rId3" imgW="2374560" imgH="457200" progId="Equation.DSMT4">
                  <p:embed/>
                  <p:pic>
                    <p:nvPicPr>
                      <p:cNvPr id="0" name="Object 2"/>
                      <p:cNvPicPr>
                        <a:picLocks noChangeAspect="1" noChangeArrowheads="1"/>
                      </p:cNvPicPr>
                      <p:nvPr/>
                    </p:nvPicPr>
                    <p:blipFill>
                      <a:blip r:embed="rId4"/>
                      <a:srcRect/>
                      <a:stretch>
                        <a:fillRect/>
                      </a:stretch>
                    </p:blipFill>
                    <p:spPr bwMode="auto">
                      <a:xfrm>
                        <a:off x="1641702" y="3371850"/>
                        <a:ext cx="475932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195942" y="4282073"/>
            <a:ext cx="8768443" cy="1200329"/>
          </a:xfrm>
          <a:prstGeom prst="rect">
            <a:avLst/>
          </a:prstGeom>
        </p:spPr>
        <p:txBody>
          <a:bodyPr wrap="square">
            <a:spAutoFit/>
          </a:bodyPr>
          <a:lstStyle/>
          <a:p>
            <a:pPr>
              <a:lnSpc>
                <a:spcPct val="150000"/>
              </a:lnSpc>
            </a:pPr>
            <a:r>
              <a:rPr lang="zh-CN" altLang="en-US" dirty="0" smtClean="0">
                <a:ea typeface="+mn-ea"/>
                <a:cs typeface="Times New Roman" panose="02020603050405020304" pitchFamily="18" charset="0"/>
              </a:rPr>
              <a:t>如果有某级上截止频率</a:t>
            </a:r>
            <a:r>
              <a:rPr lang="en-US" altLang="zh-CN" i="1" dirty="0" err="1" smtClean="0">
                <a:ea typeface="+mn-ea"/>
                <a:cs typeface="Times New Roman" panose="02020603050405020304" pitchFamily="18" charset="0"/>
              </a:rPr>
              <a:t>f</a:t>
            </a:r>
            <a:r>
              <a:rPr lang="en-US" altLang="zh-CN" baseline="-25000" dirty="0" err="1" smtClean="0">
                <a:ea typeface="+mn-ea"/>
                <a:cs typeface="Times New Roman" panose="02020603050405020304" pitchFamily="18" charset="0"/>
              </a:rPr>
              <a:t>Hmin</a:t>
            </a:r>
            <a:r>
              <a:rPr lang="zh-CN" altLang="en-US" dirty="0" smtClean="0">
                <a:ea typeface="+mn-ea"/>
                <a:cs typeface="Times New Roman" panose="02020603050405020304" pitchFamily="18" charset="0"/>
              </a:rPr>
              <a:t>比其他级小</a:t>
            </a:r>
            <a:r>
              <a:rPr lang="en-US" altLang="zh-CN" dirty="0" smtClean="0">
                <a:ea typeface="+mn-ea"/>
                <a:cs typeface="Times New Roman" panose="02020603050405020304" pitchFamily="18" charset="0"/>
              </a:rPr>
              <a:t>5</a:t>
            </a:r>
            <a:r>
              <a:rPr lang="zh-CN" altLang="en-US" dirty="0" smtClean="0">
                <a:ea typeface="+mn-ea"/>
                <a:cs typeface="Times New Roman" panose="02020603050405020304" pitchFamily="18" charset="0"/>
              </a:rPr>
              <a:t>倍以上、某级下截止频率</a:t>
            </a:r>
            <a:r>
              <a:rPr lang="en-US" altLang="zh-CN" i="1" dirty="0" err="1" smtClean="0">
                <a:ea typeface="+mn-ea"/>
                <a:cs typeface="Times New Roman" panose="02020603050405020304" pitchFamily="18" charset="0"/>
              </a:rPr>
              <a:t>f</a:t>
            </a:r>
            <a:r>
              <a:rPr lang="en-US" altLang="zh-CN" i="1" baseline="-25000" dirty="0" err="1" smtClean="0">
                <a:ea typeface="+mn-ea"/>
                <a:cs typeface="Times New Roman" panose="02020603050405020304" pitchFamily="18" charset="0"/>
              </a:rPr>
              <a:t>L</a:t>
            </a:r>
            <a:r>
              <a:rPr lang="en-US" altLang="zh-CN" baseline="-25000" dirty="0" err="1" smtClean="0">
                <a:ea typeface="+mn-ea"/>
                <a:cs typeface="Times New Roman" panose="02020603050405020304" pitchFamily="18" charset="0"/>
              </a:rPr>
              <a:t>max</a:t>
            </a:r>
            <a:r>
              <a:rPr lang="zh-CN" altLang="en-US" dirty="0" smtClean="0">
                <a:ea typeface="+mn-ea"/>
                <a:cs typeface="Times New Roman" panose="02020603050405020304" pitchFamily="18" charset="0"/>
              </a:rPr>
              <a:t>比</a:t>
            </a:r>
            <a:r>
              <a:rPr lang="zh-CN" altLang="en-US" dirty="0">
                <a:ea typeface="+mn-ea"/>
                <a:cs typeface="Times New Roman" panose="02020603050405020304" pitchFamily="18" charset="0"/>
              </a:rPr>
              <a:t>其他</a:t>
            </a:r>
            <a:r>
              <a:rPr lang="zh-CN" altLang="en-US" dirty="0" smtClean="0">
                <a:ea typeface="+mn-ea"/>
                <a:cs typeface="Times New Roman" panose="02020603050405020304" pitchFamily="18" charset="0"/>
              </a:rPr>
              <a:t>级</a:t>
            </a:r>
            <a:r>
              <a:rPr lang="zh-CN" altLang="en-US" dirty="0">
                <a:ea typeface="+mn-ea"/>
                <a:cs typeface="Times New Roman" panose="02020603050405020304" pitchFamily="18" charset="0"/>
              </a:rPr>
              <a:t>大</a:t>
            </a:r>
            <a:r>
              <a:rPr lang="en-US" altLang="zh-CN" dirty="0" smtClean="0">
                <a:ea typeface="+mn-ea"/>
                <a:cs typeface="Times New Roman" panose="02020603050405020304" pitchFamily="18" charset="0"/>
              </a:rPr>
              <a:t>5</a:t>
            </a:r>
            <a:r>
              <a:rPr lang="zh-CN" altLang="en-US" dirty="0">
                <a:ea typeface="+mn-ea"/>
                <a:cs typeface="Times New Roman" panose="02020603050405020304" pitchFamily="18" charset="0"/>
              </a:rPr>
              <a:t>倍以上</a:t>
            </a:r>
            <a:r>
              <a:rPr lang="zh-CN" altLang="en-US" dirty="0" smtClean="0">
                <a:ea typeface="+mn-ea"/>
                <a:cs typeface="Times New Roman" panose="02020603050405020304" pitchFamily="18" charset="0"/>
              </a:rPr>
              <a:t>，则</a:t>
            </a:r>
            <a:endParaRPr lang="zh-CN" altLang="en-US" dirty="0">
              <a:ea typeface="+mn-ea"/>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743404004"/>
              </p:ext>
            </p:extLst>
          </p:nvPr>
        </p:nvGraphicFramePr>
        <p:xfrm>
          <a:off x="1638983" y="5646738"/>
          <a:ext cx="3435350" cy="457200"/>
        </p:xfrm>
        <a:graphic>
          <a:graphicData uri="http://schemas.openxmlformats.org/presentationml/2006/ole">
            <mc:AlternateContent xmlns:mc="http://schemas.openxmlformats.org/markup-compatibility/2006">
              <mc:Choice xmlns:v="urn:schemas-microsoft-com:vml" Requires="v">
                <p:oleObj spid="_x0000_s50307" name="Equation" r:id="rId5" imgW="1714320" imgH="228600" progId="Equation.DSMT4">
                  <p:embed/>
                </p:oleObj>
              </mc:Choice>
              <mc:Fallback>
                <p:oleObj name="Equation" r:id="rId5" imgW="1714320" imgH="228600" progId="Equation.DSMT4">
                  <p:embed/>
                  <p:pic>
                    <p:nvPicPr>
                      <p:cNvPr id="0" name="Object 2"/>
                      <p:cNvPicPr>
                        <a:picLocks noChangeAspect="1" noChangeArrowheads="1"/>
                      </p:cNvPicPr>
                      <p:nvPr/>
                    </p:nvPicPr>
                    <p:blipFill>
                      <a:blip r:embed="rId6"/>
                      <a:srcRect/>
                      <a:stretch>
                        <a:fillRect/>
                      </a:stretch>
                    </p:blipFill>
                    <p:spPr bwMode="auto">
                      <a:xfrm>
                        <a:off x="1638983" y="5646738"/>
                        <a:ext cx="343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01732"/>
                                        </p:tgtEl>
                                        <p:attrNameLst>
                                          <p:attrName>style.visibility</p:attrName>
                                        </p:attrNameLst>
                                      </p:cBhvr>
                                      <p:to>
                                        <p:strVal val="visible"/>
                                      </p:to>
                                    </p:set>
                                    <p:animEffect transition="in" filter="wipe(left)">
                                      <p:cBhvr>
                                        <p:cTn id="7" dur="500"/>
                                        <p:tgtEl>
                                          <p:spTgt spid="2017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en-US" altLang="zh-CN" sz="3600" dirty="0" smtClean="0">
                <a:ea typeface="宋体" charset="-122"/>
              </a:rPr>
              <a:t>6.6.1 </a:t>
            </a:r>
            <a:r>
              <a:rPr lang="zh-CN" altLang="en-US" sz="3600" dirty="0" smtClean="0">
                <a:ea typeface="宋体" charset="-122"/>
              </a:rPr>
              <a:t>阻容耦合多级放大电路</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146</a:t>
            </a:fld>
            <a:endParaRPr lang="zh-CN" altLang="en-US"/>
          </a:p>
        </p:txBody>
      </p:sp>
      <p:sp>
        <p:nvSpPr>
          <p:cNvPr id="51204"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多级放大电路的静态和动态分析 </a:t>
            </a:r>
          </a:p>
        </p:txBody>
      </p:sp>
      <p:sp>
        <p:nvSpPr>
          <p:cNvPr id="51205" name="Rectangle 5"/>
          <p:cNvSpPr>
            <a:spLocks noChangeArrowheads="1"/>
          </p:cNvSpPr>
          <p:nvPr/>
        </p:nvSpPr>
        <p:spPr bwMode="auto">
          <a:xfrm>
            <a:off x="0" y="2519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aphicFrame>
        <p:nvGraphicFramePr>
          <p:cNvPr id="56324" name="Object 2"/>
          <p:cNvGraphicFramePr>
            <a:graphicFrameLocks noChangeAspect="1"/>
          </p:cNvGraphicFramePr>
          <p:nvPr/>
        </p:nvGraphicFramePr>
        <p:xfrm>
          <a:off x="1600200" y="1743075"/>
          <a:ext cx="5986463" cy="2695575"/>
        </p:xfrm>
        <a:graphic>
          <a:graphicData uri="http://schemas.openxmlformats.org/presentationml/2006/ole">
            <mc:AlternateContent xmlns:mc="http://schemas.openxmlformats.org/markup-compatibility/2006">
              <mc:Choice xmlns:v="urn:schemas-microsoft-com:vml" Requires="v">
                <p:oleObj spid="_x0000_s51278" name="Visio" r:id="rId3" imgW="4039552" imgH="1817846" progId="Visio.Drawing.11">
                  <p:embed/>
                </p:oleObj>
              </mc:Choice>
              <mc:Fallback>
                <p:oleObj name="Visio" r:id="rId3" imgW="4039552" imgH="1817846"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743075"/>
                        <a:ext cx="5986463" cy="269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6" name="Text Box 6"/>
          <p:cNvSpPr txBox="1">
            <a:spLocks noChangeArrowheads="1"/>
          </p:cNvSpPr>
          <p:nvPr/>
        </p:nvSpPr>
        <p:spPr bwMode="auto">
          <a:xfrm>
            <a:off x="520700" y="4875213"/>
            <a:ext cx="810260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50000"/>
              </a:spcBef>
            </a:pPr>
            <a:r>
              <a:rPr lang="en-US" altLang="zh-CN" dirty="0">
                <a:ea typeface="+mn-ea"/>
                <a:cs typeface="Times New Roman" panose="02020603050405020304" pitchFamily="18" charset="0"/>
              </a:rPr>
              <a:t>        </a:t>
            </a:r>
            <a:r>
              <a:rPr lang="zh-CN" altLang="en-US" dirty="0">
                <a:ea typeface="+mn-ea"/>
                <a:cs typeface="Times New Roman" panose="02020603050405020304" pitchFamily="18" charset="0"/>
              </a:rPr>
              <a:t>由于采用阻容耦合，各级放大电路的静态工作互相独立，因此，静态分析可分别针对每级单管放大电路进行。</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slide(fromBottom)">
                                      <p:cBhvr>
                                        <p:cTn id="7" dur="500"/>
                                        <p:tgtEl>
                                          <p:spTgt spid="563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100"/>
                                  </p:iterate>
                                  <p:childTnLst>
                                    <p:set>
                                      <p:cBhvr>
                                        <p:cTn id="11" dur="1" fill="hold">
                                          <p:stCondLst>
                                            <p:cond delay="0"/>
                                          </p:stCondLst>
                                        </p:cTn>
                                        <p:tgtEl>
                                          <p:spTgt spid="56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Rectangle 2"/>
          <p:cNvSpPr>
            <a:spLocks noGrp="1" noChangeArrowheads="1"/>
          </p:cNvSpPr>
          <p:nvPr>
            <p:ph type="title"/>
          </p:nvPr>
        </p:nvSpPr>
        <p:spPr/>
        <p:txBody>
          <a:bodyPr/>
          <a:lstStyle/>
          <a:p>
            <a:pPr eaLnBrk="1" hangingPunct="1"/>
            <a:r>
              <a:rPr lang="en-US" altLang="zh-CN" sz="3600" dirty="0" smtClean="0">
                <a:ea typeface="宋体" charset="-122"/>
              </a:rPr>
              <a:t>6.6.1 </a:t>
            </a:r>
            <a:r>
              <a:rPr lang="zh-CN" altLang="en-US" sz="3600" dirty="0" smtClean="0">
                <a:ea typeface="宋体" charset="-122"/>
              </a:rPr>
              <a:t>阻容耦合多级放大电路（续</a:t>
            </a:r>
            <a:r>
              <a:rPr lang="en-US" altLang="zh-CN" sz="3600" dirty="0" smtClean="0">
                <a:ea typeface="宋体" charset="-122"/>
              </a:rPr>
              <a:t>1</a:t>
            </a:r>
            <a:r>
              <a:rPr lang="zh-CN" altLang="en-US" sz="3600" dirty="0" smtClean="0">
                <a:ea typeface="宋体" charset="-122"/>
              </a:rPr>
              <a:t>）</a:t>
            </a:r>
            <a:endParaRPr lang="en-US" altLang="zh-CN" sz="36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147</a:t>
            </a:fld>
            <a:endParaRPr lang="zh-CN" altLang="en-US"/>
          </a:p>
        </p:txBody>
      </p:sp>
      <p:sp>
        <p:nvSpPr>
          <p:cNvPr id="52232"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静态分析 </a:t>
            </a:r>
          </a:p>
        </p:txBody>
      </p:sp>
      <p:sp>
        <p:nvSpPr>
          <p:cNvPr id="52233" name="Rectangle 4"/>
          <p:cNvSpPr>
            <a:spLocks noChangeArrowheads="1"/>
          </p:cNvSpPr>
          <p:nvPr/>
        </p:nvSpPr>
        <p:spPr bwMode="auto">
          <a:xfrm>
            <a:off x="0" y="2519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sp>
        <p:nvSpPr>
          <p:cNvPr id="202759" name="Text Box 7"/>
          <p:cNvSpPr txBox="1">
            <a:spLocks noChangeArrowheads="1"/>
          </p:cNvSpPr>
          <p:nvPr/>
        </p:nvSpPr>
        <p:spPr bwMode="auto">
          <a:xfrm>
            <a:off x="488950" y="3449638"/>
            <a:ext cx="172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spcBef>
                <a:spcPct val="50000"/>
              </a:spcBef>
            </a:pPr>
            <a:r>
              <a:rPr lang="zh-CN" altLang="en-US"/>
              <a:t>第一级：</a:t>
            </a:r>
          </a:p>
        </p:txBody>
      </p:sp>
      <p:graphicFrame>
        <p:nvGraphicFramePr>
          <p:cNvPr id="202760" name="Object 3"/>
          <p:cNvGraphicFramePr>
            <a:graphicFrameLocks noChangeAspect="1"/>
          </p:cNvGraphicFramePr>
          <p:nvPr/>
        </p:nvGraphicFramePr>
        <p:xfrm>
          <a:off x="1374775" y="3910013"/>
          <a:ext cx="2595563" cy="863600"/>
        </p:xfrm>
        <a:graphic>
          <a:graphicData uri="http://schemas.openxmlformats.org/presentationml/2006/ole">
            <mc:AlternateContent xmlns:mc="http://schemas.openxmlformats.org/markup-compatibility/2006">
              <mc:Choice xmlns:v="urn:schemas-microsoft-com:vml" Requires="v">
                <p:oleObj spid="_x0000_s52590" name="Equation" r:id="rId3" imgW="1295280" imgH="431640" progId="Equation.DSMT4">
                  <p:embed/>
                </p:oleObj>
              </mc:Choice>
              <mc:Fallback>
                <p:oleObj name="Equation" r:id="rId3" imgW="1295280" imgH="4316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5" y="3910013"/>
                        <a:ext cx="259556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61" name="Object 4"/>
          <p:cNvGraphicFramePr>
            <a:graphicFrameLocks noChangeAspect="1"/>
          </p:cNvGraphicFramePr>
          <p:nvPr/>
        </p:nvGraphicFramePr>
        <p:xfrm>
          <a:off x="1374775" y="4881563"/>
          <a:ext cx="3513138" cy="863600"/>
        </p:xfrm>
        <a:graphic>
          <a:graphicData uri="http://schemas.openxmlformats.org/presentationml/2006/ole">
            <mc:AlternateContent xmlns:mc="http://schemas.openxmlformats.org/markup-compatibility/2006">
              <mc:Choice xmlns:v="urn:schemas-microsoft-com:vml" Requires="v">
                <p:oleObj spid="_x0000_s52591" name="Equation" r:id="rId5" imgW="1752480" imgH="431640" progId="Equation.DSMT4">
                  <p:embed/>
                </p:oleObj>
              </mc:Choice>
              <mc:Fallback>
                <p:oleObj name="Equation" r:id="rId5" imgW="1752480" imgH="4316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4775" y="4881563"/>
                        <a:ext cx="3513138"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62" name="Object 5"/>
          <p:cNvGraphicFramePr>
            <a:graphicFrameLocks noChangeAspect="1"/>
          </p:cNvGraphicFramePr>
          <p:nvPr/>
        </p:nvGraphicFramePr>
        <p:xfrm>
          <a:off x="5264150" y="5097463"/>
          <a:ext cx="1577975" cy="482600"/>
        </p:xfrm>
        <a:graphic>
          <a:graphicData uri="http://schemas.openxmlformats.org/presentationml/2006/ole">
            <mc:AlternateContent xmlns:mc="http://schemas.openxmlformats.org/markup-compatibility/2006">
              <mc:Choice xmlns:v="urn:schemas-microsoft-com:vml" Requires="v">
                <p:oleObj spid="_x0000_s52592" name="Equation" r:id="rId7" imgW="787320" imgH="241200" progId="Equation.DSMT4">
                  <p:embed/>
                </p:oleObj>
              </mc:Choice>
              <mc:Fallback>
                <p:oleObj name="Equation" r:id="rId7" imgW="787320" imgH="241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4150" y="5097463"/>
                        <a:ext cx="157797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63" name="Object 6"/>
          <p:cNvGraphicFramePr>
            <a:graphicFrameLocks noChangeAspect="1"/>
          </p:cNvGraphicFramePr>
          <p:nvPr/>
        </p:nvGraphicFramePr>
        <p:xfrm>
          <a:off x="1427163" y="5922963"/>
          <a:ext cx="3790950" cy="482600"/>
        </p:xfrm>
        <a:graphic>
          <a:graphicData uri="http://schemas.openxmlformats.org/presentationml/2006/ole">
            <mc:AlternateContent xmlns:mc="http://schemas.openxmlformats.org/markup-compatibility/2006">
              <mc:Choice xmlns:v="urn:schemas-microsoft-com:vml" Requires="v">
                <p:oleObj spid="_x0000_s52593" name="Equation" r:id="rId9" imgW="1892160" imgH="241200" progId="Equation.DSMT4">
                  <p:embed/>
                </p:oleObj>
              </mc:Choice>
              <mc:Fallback>
                <p:oleObj name="Equation" r:id="rId9" imgW="1892160" imgH="2412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7163" y="5922963"/>
                        <a:ext cx="37909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4" name="Object 2"/>
          <p:cNvGraphicFramePr>
            <a:graphicFrameLocks noChangeAspect="1"/>
          </p:cNvGraphicFramePr>
          <p:nvPr/>
        </p:nvGraphicFramePr>
        <p:xfrm>
          <a:off x="2332038" y="1166813"/>
          <a:ext cx="5986462" cy="2695575"/>
        </p:xfrm>
        <a:graphic>
          <a:graphicData uri="http://schemas.openxmlformats.org/presentationml/2006/ole">
            <mc:AlternateContent xmlns:mc="http://schemas.openxmlformats.org/markup-compatibility/2006">
              <mc:Choice xmlns:v="urn:schemas-microsoft-com:vml" Requires="v">
                <p:oleObj spid="_x0000_s52594" name="Visio" r:id="rId11" imgW="4039552" imgH="1817846" progId="Visio.Drawing.11">
                  <p:embed/>
                </p:oleObj>
              </mc:Choice>
              <mc:Fallback>
                <p:oleObj name="Visio" r:id="rId11" imgW="4039552" imgH="1817846" progId="Visio.Drawing.11">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2038" y="1166813"/>
                        <a:ext cx="5986462" cy="269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slide(fromBottom)">
                                      <p:cBhvr>
                                        <p:cTn id="7" dur="500"/>
                                        <p:tgtEl>
                                          <p:spTgt spid="563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2759"/>
                                        </p:tgtEl>
                                        <p:attrNameLst>
                                          <p:attrName>style.visibility</p:attrName>
                                        </p:attrNameLst>
                                      </p:cBhvr>
                                      <p:to>
                                        <p:strVal val="visible"/>
                                      </p:to>
                                    </p:set>
                                    <p:animEffect transition="in" filter="wipe(left)">
                                      <p:cBhvr>
                                        <p:cTn id="12" dur="500"/>
                                        <p:tgtEl>
                                          <p:spTgt spid="202759"/>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02760"/>
                                        </p:tgtEl>
                                        <p:attrNameLst>
                                          <p:attrName>style.visibility</p:attrName>
                                        </p:attrNameLst>
                                      </p:cBhvr>
                                      <p:to>
                                        <p:strVal val="visible"/>
                                      </p:to>
                                    </p:set>
                                    <p:animEffect transition="in" filter="wipe(left)">
                                      <p:cBhvr>
                                        <p:cTn id="16" dur="500"/>
                                        <p:tgtEl>
                                          <p:spTgt spid="202760"/>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202761"/>
                                        </p:tgtEl>
                                        <p:attrNameLst>
                                          <p:attrName>style.visibility</p:attrName>
                                        </p:attrNameLst>
                                      </p:cBhvr>
                                      <p:to>
                                        <p:strVal val="visible"/>
                                      </p:to>
                                    </p:set>
                                    <p:animEffect transition="in" filter="wipe(left)">
                                      <p:cBhvr>
                                        <p:cTn id="20" dur="500"/>
                                        <p:tgtEl>
                                          <p:spTgt spid="202761"/>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202762"/>
                                        </p:tgtEl>
                                        <p:attrNameLst>
                                          <p:attrName>style.visibility</p:attrName>
                                        </p:attrNameLst>
                                      </p:cBhvr>
                                      <p:to>
                                        <p:strVal val="visible"/>
                                      </p:to>
                                    </p:set>
                                    <p:animEffect transition="in" filter="wipe(left)">
                                      <p:cBhvr>
                                        <p:cTn id="24" dur="500"/>
                                        <p:tgtEl>
                                          <p:spTgt spid="202762"/>
                                        </p:tgtEl>
                                      </p:cBhvr>
                                    </p:animEffect>
                                  </p:childTnLst>
                                </p:cTn>
                              </p:par>
                            </p:childTnLst>
                          </p:cTn>
                        </p:par>
                        <p:par>
                          <p:cTn id="25" fill="hold" nodeType="afterGroup">
                            <p:stCondLst>
                              <p:cond delay="2000"/>
                            </p:stCondLst>
                            <p:childTnLst>
                              <p:par>
                                <p:cTn id="26" presetID="22" presetClass="entr" presetSubtype="8" fill="hold" nodeType="afterEffect">
                                  <p:stCondLst>
                                    <p:cond delay="0"/>
                                  </p:stCondLst>
                                  <p:childTnLst>
                                    <p:set>
                                      <p:cBhvr>
                                        <p:cTn id="27" dur="1" fill="hold">
                                          <p:stCondLst>
                                            <p:cond delay="0"/>
                                          </p:stCondLst>
                                        </p:cTn>
                                        <p:tgtEl>
                                          <p:spTgt spid="202763"/>
                                        </p:tgtEl>
                                        <p:attrNameLst>
                                          <p:attrName>style.visibility</p:attrName>
                                        </p:attrNameLst>
                                      </p:cBhvr>
                                      <p:to>
                                        <p:strVal val="visible"/>
                                      </p:to>
                                    </p:set>
                                    <p:animEffect transition="in" filter="wipe(left)">
                                      <p:cBhvr>
                                        <p:cTn id="28" dur="500"/>
                                        <p:tgtEl>
                                          <p:spTgt spid="202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9"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5" name="Rectangle 2"/>
          <p:cNvSpPr>
            <a:spLocks noGrp="1" noChangeArrowheads="1"/>
          </p:cNvSpPr>
          <p:nvPr>
            <p:ph type="title"/>
          </p:nvPr>
        </p:nvSpPr>
        <p:spPr/>
        <p:txBody>
          <a:bodyPr/>
          <a:lstStyle/>
          <a:p>
            <a:pPr eaLnBrk="1" hangingPunct="1"/>
            <a:r>
              <a:rPr lang="en-US" altLang="zh-CN" sz="3600" dirty="0" smtClean="0">
                <a:ea typeface="宋体" charset="-122"/>
              </a:rPr>
              <a:t>6.6.1 </a:t>
            </a:r>
            <a:r>
              <a:rPr lang="zh-CN" altLang="en-US" sz="3600" dirty="0" smtClean="0">
                <a:ea typeface="宋体" charset="-122"/>
              </a:rPr>
              <a:t>阻容耦合多级放大电路（续</a:t>
            </a:r>
            <a:r>
              <a:rPr lang="en-US" altLang="zh-CN" sz="3600" dirty="0" smtClean="0">
                <a:ea typeface="宋体" charset="-122"/>
              </a:rPr>
              <a:t>2</a:t>
            </a:r>
            <a:r>
              <a:rPr lang="zh-CN" altLang="en-US" sz="3600" dirty="0" smtClean="0">
                <a:ea typeface="宋体" charset="-122"/>
              </a:rPr>
              <a:t>）</a:t>
            </a:r>
            <a:endParaRPr lang="en-US" altLang="zh-CN" sz="36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148</a:t>
            </a:fld>
            <a:endParaRPr lang="zh-CN" altLang="en-US"/>
          </a:p>
        </p:txBody>
      </p:sp>
      <p:sp>
        <p:nvSpPr>
          <p:cNvPr id="53256"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静态分析 </a:t>
            </a:r>
          </a:p>
        </p:txBody>
      </p:sp>
      <p:sp>
        <p:nvSpPr>
          <p:cNvPr id="53257" name="Rectangle 4"/>
          <p:cNvSpPr>
            <a:spLocks noChangeArrowheads="1"/>
          </p:cNvSpPr>
          <p:nvPr/>
        </p:nvSpPr>
        <p:spPr bwMode="auto">
          <a:xfrm>
            <a:off x="0" y="2519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aphicFrame>
        <p:nvGraphicFramePr>
          <p:cNvPr id="207877" name="Object 2"/>
          <p:cNvGraphicFramePr>
            <a:graphicFrameLocks noChangeAspect="1"/>
          </p:cNvGraphicFramePr>
          <p:nvPr/>
        </p:nvGraphicFramePr>
        <p:xfrm>
          <a:off x="2289175" y="1209675"/>
          <a:ext cx="5986463" cy="2695575"/>
        </p:xfrm>
        <a:graphic>
          <a:graphicData uri="http://schemas.openxmlformats.org/presentationml/2006/ole">
            <mc:AlternateContent xmlns:mc="http://schemas.openxmlformats.org/markup-compatibility/2006">
              <mc:Choice xmlns:v="urn:schemas-microsoft-com:vml" Requires="v">
                <p:oleObj spid="_x0000_s53614" r:id="rId3" imgW="4041140" imgH="1816100" progId="Visio.Drawing.11">
                  <p:embed/>
                </p:oleObj>
              </mc:Choice>
              <mc:Fallback>
                <p:oleObj r:id="rId3" imgW="4041140" imgH="181610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9175" y="1209675"/>
                        <a:ext cx="5986463" cy="269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878" name="Text Box 6"/>
          <p:cNvSpPr txBox="1">
            <a:spLocks noChangeArrowheads="1"/>
          </p:cNvSpPr>
          <p:nvPr/>
        </p:nvSpPr>
        <p:spPr bwMode="auto">
          <a:xfrm>
            <a:off x="488950" y="3449638"/>
            <a:ext cx="173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spcBef>
                <a:spcPct val="50000"/>
              </a:spcBef>
            </a:pPr>
            <a:r>
              <a:rPr lang="zh-CN" altLang="en-US"/>
              <a:t>第二级：</a:t>
            </a:r>
          </a:p>
        </p:txBody>
      </p:sp>
      <p:graphicFrame>
        <p:nvGraphicFramePr>
          <p:cNvPr id="207879" name="Object 3"/>
          <p:cNvGraphicFramePr>
            <a:graphicFrameLocks noChangeAspect="1"/>
          </p:cNvGraphicFramePr>
          <p:nvPr/>
        </p:nvGraphicFramePr>
        <p:xfrm>
          <a:off x="1235075" y="3910013"/>
          <a:ext cx="2798763" cy="863600"/>
        </p:xfrm>
        <a:graphic>
          <a:graphicData uri="http://schemas.openxmlformats.org/presentationml/2006/ole">
            <mc:AlternateContent xmlns:mc="http://schemas.openxmlformats.org/markup-compatibility/2006">
              <mc:Choice xmlns:v="urn:schemas-microsoft-com:vml" Requires="v">
                <p:oleObj spid="_x0000_s53615" name="Equation" r:id="rId5" imgW="1396800" imgH="431640" progId="Equation.DSMT4">
                  <p:embed/>
                </p:oleObj>
              </mc:Choice>
              <mc:Fallback>
                <p:oleObj name="Equation" r:id="rId5" imgW="139680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5075" y="3910013"/>
                        <a:ext cx="279876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0" name="Object 4"/>
          <p:cNvGraphicFramePr>
            <a:graphicFrameLocks noChangeAspect="1"/>
          </p:cNvGraphicFramePr>
          <p:nvPr/>
        </p:nvGraphicFramePr>
        <p:xfrm>
          <a:off x="1247775" y="4881563"/>
          <a:ext cx="3765550" cy="863600"/>
        </p:xfrm>
        <a:graphic>
          <a:graphicData uri="http://schemas.openxmlformats.org/presentationml/2006/ole">
            <mc:AlternateContent xmlns:mc="http://schemas.openxmlformats.org/markup-compatibility/2006">
              <mc:Choice xmlns:v="urn:schemas-microsoft-com:vml" Requires="v">
                <p:oleObj spid="_x0000_s53616" name="Equation" r:id="rId7" imgW="1879560" imgH="431640" progId="Equation.DSMT4">
                  <p:embed/>
                </p:oleObj>
              </mc:Choice>
              <mc:Fallback>
                <p:oleObj name="Equation" r:id="rId7" imgW="1879560" imgH="43164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7775" y="4881563"/>
                        <a:ext cx="37655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1" name="Object 5"/>
          <p:cNvGraphicFramePr>
            <a:graphicFrameLocks noChangeAspect="1"/>
          </p:cNvGraphicFramePr>
          <p:nvPr/>
        </p:nvGraphicFramePr>
        <p:xfrm>
          <a:off x="5226050" y="5097463"/>
          <a:ext cx="1654175" cy="482600"/>
        </p:xfrm>
        <a:graphic>
          <a:graphicData uri="http://schemas.openxmlformats.org/presentationml/2006/ole">
            <mc:AlternateContent xmlns:mc="http://schemas.openxmlformats.org/markup-compatibility/2006">
              <mc:Choice xmlns:v="urn:schemas-microsoft-com:vml" Requires="v">
                <p:oleObj spid="_x0000_s53617" name="Equation" r:id="rId9" imgW="825480" imgH="241200" progId="Equation.DSMT4">
                  <p:embed/>
                </p:oleObj>
              </mc:Choice>
              <mc:Fallback>
                <p:oleObj name="Equation" r:id="rId9" imgW="825480" imgH="2412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6050" y="5097463"/>
                        <a:ext cx="165417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7882" name="Object 6"/>
          <p:cNvGraphicFramePr>
            <a:graphicFrameLocks noChangeAspect="1"/>
          </p:cNvGraphicFramePr>
          <p:nvPr/>
        </p:nvGraphicFramePr>
        <p:xfrm>
          <a:off x="1376363" y="5907088"/>
          <a:ext cx="3865562" cy="482600"/>
        </p:xfrm>
        <a:graphic>
          <a:graphicData uri="http://schemas.openxmlformats.org/presentationml/2006/ole">
            <mc:AlternateContent xmlns:mc="http://schemas.openxmlformats.org/markup-compatibility/2006">
              <mc:Choice xmlns:v="urn:schemas-microsoft-com:vml" Requires="v">
                <p:oleObj spid="_x0000_s53618" name="Equation" r:id="rId11" imgW="1930320" imgH="241200" progId="Equation.DSMT4">
                  <p:embed/>
                </p:oleObj>
              </mc:Choice>
              <mc:Fallback>
                <p:oleObj name="Equation" r:id="rId11" imgW="1930320" imgH="2412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6363" y="5907088"/>
                        <a:ext cx="3865562"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207877"/>
                                        </p:tgtEl>
                                        <p:attrNameLst>
                                          <p:attrName>style.visibility</p:attrName>
                                        </p:attrNameLst>
                                      </p:cBhvr>
                                      <p:to>
                                        <p:strVal val="visible"/>
                                      </p:to>
                                    </p:set>
                                    <p:animEffect transition="in" filter="slide(fromBottom)">
                                      <p:cBhvr>
                                        <p:cTn id="7" dur="500"/>
                                        <p:tgtEl>
                                          <p:spTgt spid="2078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7878"/>
                                        </p:tgtEl>
                                        <p:attrNameLst>
                                          <p:attrName>style.visibility</p:attrName>
                                        </p:attrNameLst>
                                      </p:cBhvr>
                                      <p:to>
                                        <p:strVal val="visible"/>
                                      </p:to>
                                    </p:set>
                                    <p:animEffect transition="in" filter="wipe(left)">
                                      <p:cBhvr>
                                        <p:cTn id="12" dur="500"/>
                                        <p:tgtEl>
                                          <p:spTgt spid="20787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07879"/>
                                        </p:tgtEl>
                                        <p:attrNameLst>
                                          <p:attrName>style.visibility</p:attrName>
                                        </p:attrNameLst>
                                      </p:cBhvr>
                                      <p:to>
                                        <p:strVal val="visible"/>
                                      </p:to>
                                    </p:set>
                                    <p:animEffect transition="in" filter="wipe(left)">
                                      <p:cBhvr>
                                        <p:cTn id="16" dur="500"/>
                                        <p:tgtEl>
                                          <p:spTgt spid="207879"/>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207880"/>
                                        </p:tgtEl>
                                        <p:attrNameLst>
                                          <p:attrName>style.visibility</p:attrName>
                                        </p:attrNameLst>
                                      </p:cBhvr>
                                      <p:to>
                                        <p:strVal val="visible"/>
                                      </p:to>
                                    </p:set>
                                    <p:animEffect transition="in" filter="wipe(left)">
                                      <p:cBhvr>
                                        <p:cTn id="20" dur="500"/>
                                        <p:tgtEl>
                                          <p:spTgt spid="207880"/>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207881"/>
                                        </p:tgtEl>
                                        <p:attrNameLst>
                                          <p:attrName>style.visibility</p:attrName>
                                        </p:attrNameLst>
                                      </p:cBhvr>
                                      <p:to>
                                        <p:strVal val="visible"/>
                                      </p:to>
                                    </p:set>
                                    <p:animEffect transition="in" filter="wipe(left)">
                                      <p:cBhvr>
                                        <p:cTn id="24" dur="500"/>
                                        <p:tgtEl>
                                          <p:spTgt spid="207881"/>
                                        </p:tgtEl>
                                      </p:cBhvr>
                                    </p:animEffect>
                                  </p:childTnLst>
                                </p:cTn>
                              </p:par>
                            </p:childTnLst>
                          </p:cTn>
                        </p:par>
                        <p:par>
                          <p:cTn id="25" fill="hold" nodeType="afterGroup">
                            <p:stCondLst>
                              <p:cond delay="2000"/>
                            </p:stCondLst>
                            <p:childTnLst>
                              <p:par>
                                <p:cTn id="26" presetID="22" presetClass="entr" presetSubtype="8" fill="hold" nodeType="afterEffect">
                                  <p:stCondLst>
                                    <p:cond delay="0"/>
                                  </p:stCondLst>
                                  <p:childTnLst>
                                    <p:set>
                                      <p:cBhvr>
                                        <p:cTn id="27" dur="1" fill="hold">
                                          <p:stCondLst>
                                            <p:cond delay="0"/>
                                          </p:stCondLst>
                                        </p:cTn>
                                        <p:tgtEl>
                                          <p:spTgt spid="207882"/>
                                        </p:tgtEl>
                                        <p:attrNameLst>
                                          <p:attrName>style.visibility</p:attrName>
                                        </p:attrNameLst>
                                      </p:cBhvr>
                                      <p:to>
                                        <p:strVal val="visible"/>
                                      </p:to>
                                    </p:set>
                                    <p:animEffect transition="in" filter="wipe(left)">
                                      <p:cBhvr>
                                        <p:cTn id="28" dur="500"/>
                                        <p:tgtEl>
                                          <p:spTgt spid="207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8"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85" name="Rectangle 2"/>
          <p:cNvSpPr>
            <a:spLocks noGrp="1" noChangeArrowheads="1"/>
          </p:cNvSpPr>
          <p:nvPr>
            <p:ph type="title"/>
          </p:nvPr>
        </p:nvSpPr>
        <p:spPr/>
        <p:txBody>
          <a:bodyPr/>
          <a:lstStyle/>
          <a:p>
            <a:pPr eaLnBrk="1" hangingPunct="1"/>
            <a:r>
              <a:rPr lang="en-US" altLang="zh-CN" sz="3600" dirty="0" smtClean="0">
                <a:ea typeface="宋体" charset="-122"/>
              </a:rPr>
              <a:t>6.6.1 </a:t>
            </a:r>
            <a:r>
              <a:rPr lang="zh-CN" altLang="en-US" sz="3600" dirty="0" smtClean="0">
                <a:ea typeface="宋体" charset="-122"/>
              </a:rPr>
              <a:t>阻容耦合多级放大电路（续</a:t>
            </a:r>
            <a:r>
              <a:rPr lang="en-US" altLang="zh-CN" sz="3600" dirty="0" smtClean="0">
                <a:ea typeface="宋体" charset="-122"/>
              </a:rPr>
              <a:t>3</a:t>
            </a:r>
            <a:r>
              <a:rPr lang="zh-CN" altLang="en-US" sz="3600" dirty="0" smtClean="0">
                <a:ea typeface="宋体" charset="-122"/>
              </a:rPr>
              <a:t>）</a:t>
            </a:r>
            <a:endParaRPr lang="en-US" altLang="zh-CN" sz="36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149</a:t>
            </a:fld>
            <a:endParaRPr lang="zh-CN" altLang="en-US"/>
          </a:p>
        </p:txBody>
      </p:sp>
      <p:sp>
        <p:nvSpPr>
          <p:cNvPr id="54286"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动态分析 </a:t>
            </a:r>
          </a:p>
        </p:txBody>
      </p:sp>
      <p:sp>
        <p:nvSpPr>
          <p:cNvPr id="54287" name="Rectangle 4"/>
          <p:cNvSpPr>
            <a:spLocks noChangeArrowheads="1"/>
          </p:cNvSpPr>
          <p:nvPr/>
        </p:nvSpPr>
        <p:spPr bwMode="auto">
          <a:xfrm>
            <a:off x="0" y="2519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aphicFrame>
        <p:nvGraphicFramePr>
          <p:cNvPr id="208903" name="Object 3"/>
          <p:cNvGraphicFramePr>
            <a:graphicFrameLocks noChangeAspect="1"/>
          </p:cNvGraphicFramePr>
          <p:nvPr/>
        </p:nvGraphicFramePr>
        <p:xfrm>
          <a:off x="3240088" y="3776663"/>
          <a:ext cx="2517775" cy="457200"/>
        </p:xfrm>
        <a:graphic>
          <a:graphicData uri="http://schemas.openxmlformats.org/presentationml/2006/ole">
            <mc:AlternateContent xmlns:mc="http://schemas.openxmlformats.org/markup-compatibility/2006">
              <mc:Choice xmlns:v="urn:schemas-microsoft-com:vml" Requires="v">
                <p:oleObj spid="_x0000_s55069" name="Equation" r:id="rId3" imgW="1257120" imgH="228600" progId="Equation.DSMT4">
                  <p:embed/>
                </p:oleObj>
              </mc:Choice>
              <mc:Fallback>
                <p:oleObj name="Equation" r:id="rId3" imgW="1257120" imgH="228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088" y="3776663"/>
                        <a:ext cx="25177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04" name="Object 4"/>
          <p:cNvGraphicFramePr>
            <a:graphicFrameLocks noChangeAspect="1"/>
          </p:cNvGraphicFramePr>
          <p:nvPr/>
        </p:nvGraphicFramePr>
        <p:xfrm>
          <a:off x="487363" y="4313238"/>
          <a:ext cx="1068387" cy="457200"/>
        </p:xfrm>
        <a:graphic>
          <a:graphicData uri="http://schemas.openxmlformats.org/presentationml/2006/ole">
            <mc:AlternateContent xmlns:mc="http://schemas.openxmlformats.org/markup-compatibility/2006">
              <mc:Choice xmlns:v="urn:schemas-microsoft-com:vml" Requires="v">
                <p:oleObj spid="_x0000_s55070" name="Equation" r:id="rId5" imgW="533160" imgH="228600" progId="Equation.DSMT4">
                  <p:embed/>
                </p:oleObj>
              </mc:Choice>
              <mc:Fallback>
                <p:oleObj name="Equation" r:id="rId5" imgW="533160" imgH="228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363" y="4313238"/>
                        <a:ext cx="106838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05" name="Object 5"/>
          <p:cNvGraphicFramePr>
            <a:graphicFrameLocks noChangeAspect="1"/>
          </p:cNvGraphicFramePr>
          <p:nvPr/>
        </p:nvGraphicFramePr>
        <p:xfrm>
          <a:off x="3240088" y="4346575"/>
          <a:ext cx="1095375" cy="457200"/>
        </p:xfrm>
        <a:graphic>
          <a:graphicData uri="http://schemas.openxmlformats.org/presentationml/2006/ole">
            <mc:AlternateContent xmlns:mc="http://schemas.openxmlformats.org/markup-compatibility/2006">
              <mc:Choice xmlns:v="urn:schemas-microsoft-com:vml" Requires="v">
                <p:oleObj spid="_x0000_s55071" name="Equation" r:id="rId7" imgW="545760" imgH="228600" progId="Equation.DSMT4">
                  <p:embed/>
                </p:oleObj>
              </mc:Choice>
              <mc:Fallback>
                <p:oleObj name="Equation" r:id="rId7" imgW="545760" imgH="2286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0088" y="4346575"/>
                        <a:ext cx="10953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06" name="Object 6"/>
          <p:cNvGraphicFramePr>
            <a:graphicFrameLocks noChangeAspect="1"/>
          </p:cNvGraphicFramePr>
          <p:nvPr/>
        </p:nvGraphicFramePr>
        <p:xfrm>
          <a:off x="500063" y="4827588"/>
          <a:ext cx="2417762" cy="863600"/>
        </p:xfrm>
        <a:graphic>
          <a:graphicData uri="http://schemas.openxmlformats.org/presentationml/2006/ole">
            <mc:AlternateContent xmlns:mc="http://schemas.openxmlformats.org/markup-compatibility/2006">
              <mc:Choice xmlns:v="urn:schemas-microsoft-com:vml" Requires="v">
                <p:oleObj spid="_x0000_s55072" name="Equation" r:id="rId9" imgW="1206360" imgH="431640" progId="Equation.DSMT4">
                  <p:embed/>
                </p:oleObj>
              </mc:Choice>
              <mc:Fallback>
                <p:oleObj name="Equation" r:id="rId9" imgW="1206360" imgH="43164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063" y="4827588"/>
                        <a:ext cx="2417762"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07" name="Object 7"/>
          <p:cNvGraphicFramePr>
            <a:graphicFrameLocks noChangeAspect="1"/>
          </p:cNvGraphicFramePr>
          <p:nvPr/>
        </p:nvGraphicFramePr>
        <p:xfrm>
          <a:off x="487363" y="3768725"/>
          <a:ext cx="2262187" cy="457200"/>
        </p:xfrm>
        <a:graphic>
          <a:graphicData uri="http://schemas.openxmlformats.org/presentationml/2006/ole">
            <mc:AlternateContent xmlns:mc="http://schemas.openxmlformats.org/markup-compatibility/2006">
              <mc:Choice xmlns:v="urn:schemas-microsoft-com:vml" Requires="v">
                <p:oleObj spid="_x0000_s55073" name="Equation" r:id="rId11" imgW="1130040" imgH="228600" progId="Equation.DSMT4">
                  <p:embed/>
                </p:oleObj>
              </mc:Choice>
              <mc:Fallback>
                <p:oleObj name="Equation" r:id="rId11" imgW="1130040" imgH="2286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363" y="3768725"/>
                        <a:ext cx="226218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08" name="Object 8"/>
          <p:cNvGraphicFramePr>
            <a:graphicFrameLocks noChangeAspect="1"/>
          </p:cNvGraphicFramePr>
          <p:nvPr/>
        </p:nvGraphicFramePr>
        <p:xfrm>
          <a:off x="3240088" y="4799013"/>
          <a:ext cx="2570162" cy="863600"/>
        </p:xfrm>
        <a:graphic>
          <a:graphicData uri="http://schemas.openxmlformats.org/presentationml/2006/ole">
            <mc:AlternateContent xmlns:mc="http://schemas.openxmlformats.org/markup-compatibility/2006">
              <mc:Choice xmlns:v="urn:schemas-microsoft-com:vml" Requires="v">
                <p:oleObj spid="_x0000_s55074" name="Equation" r:id="rId13" imgW="1282680" imgH="431640" progId="Equation.DSMT4">
                  <p:embed/>
                </p:oleObj>
              </mc:Choice>
              <mc:Fallback>
                <p:oleObj name="Equation" r:id="rId13" imgW="1282680" imgH="431640" progId="Equation.DSMT4">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40088" y="4799013"/>
                        <a:ext cx="2570162"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09" name="Object 9"/>
          <p:cNvGraphicFramePr>
            <a:graphicFrameLocks noChangeAspect="1"/>
          </p:cNvGraphicFramePr>
          <p:nvPr/>
        </p:nvGraphicFramePr>
        <p:xfrm>
          <a:off x="6653213" y="3786188"/>
          <a:ext cx="1628775" cy="457200"/>
        </p:xfrm>
        <a:graphic>
          <a:graphicData uri="http://schemas.openxmlformats.org/presentationml/2006/ole">
            <mc:AlternateContent xmlns:mc="http://schemas.openxmlformats.org/markup-compatibility/2006">
              <mc:Choice xmlns:v="urn:schemas-microsoft-com:vml" Requires="v">
                <p:oleObj spid="_x0000_s55075" name="Equation" r:id="rId15" imgW="812520" imgH="228600" progId="Equation.DSMT4">
                  <p:embed/>
                </p:oleObj>
              </mc:Choice>
              <mc:Fallback>
                <p:oleObj name="Equation" r:id="rId15" imgW="812520" imgH="228600" progId="Equation.DSMT4">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3213" y="3786188"/>
                        <a:ext cx="16287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10" name="Object 10"/>
          <p:cNvGraphicFramePr>
            <a:graphicFrameLocks noChangeAspect="1"/>
          </p:cNvGraphicFramePr>
          <p:nvPr/>
        </p:nvGraphicFramePr>
        <p:xfrm>
          <a:off x="6653213" y="4362450"/>
          <a:ext cx="941387" cy="457200"/>
        </p:xfrm>
        <a:graphic>
          <a:graphicData uri="http://schemas.openxmlformats.org/presentationml/2006/ole">
            <mc:AlternateContent xmlns:mc="http://schemas.openxmlformats.org/markup-compatibility/2006">
              <mc:Choice xmlns:v="urn:schemas-microsoft-com:vml" Requires="v">
                <p:oleObj spid="_x0000_s55076" name="Equation" r:id="rId17" imgW="469800" imgH="228600" progId="Equation.DSMT4">
                  <p:embed/>
                </p:oleObj>
              </mc:Choice>
              <mc:Fallback>
                <p:oleObj name="Equation" r:id="rId17" imgW="469800" imgH="228600" progId="Equation.DSMT4">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3213" y="4362450"/>
                        <a:ext cx="94138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11" name="Object 11"/>
          <p:cNvGraphicFramePr>
            <a:graphicFrameLocks noChangeAspect="1"/>
          </p:cNvGraphicFramePr>
          <p:nvPr/>
        </p:nvGraphicFramePr>
        <p:xfrm>
          <a:off x="6678613" y="4972050"/>
          <a:ext cx="1755775" cy="457200"/>
        </p:xfrm>
        <a:graphic>
          <a:graphicData uri="http://schemas.openxmlformats.org/presentationml/2006/ole">
            <mc:AlternateContent xmlns:mc="http://schemas.openxmlformats.org/markup-compatibility/2006">
              <mc:Choice xmlns:v="urn:schemas-microsoft-com:vml" Requires="v">
                <p:oleObj spid="_x0000_s55077" name="Equation" r:id="rId19" imgW="876240" imgH="228600" progId="Equation.DSMT4">
                  <p:embed/>
                </p:oleObj>
              </mc:Choice>
              <mc:Fallback>
                <p:oleObj name="Equation" r:id="rId19" imgW="876240" imgH="228600" progId="Equation.DSMT4">
                  <p:embed/>
                  <p:pic>
                    <p:nvPicPr>
                      <p:cNvPr id="0"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78613" y="4972050"/>
                        <a:ext cx="17557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912" name="Object 12"/>
          <p:cNvGraphicFramePr>
            <a:graphicFrameLocks noChangeAspect="1"/>
          </p:cNvGraphicFramePr>
          <p:nvPr/>
        </p:nvGraphicFramePr>
        <p:xfrm>
          <a:off x="566738" y="5568950"/>
          <a:ext cx="2460625" cy="914400"/>
        </p:xfrm>
        <a:graphic>
          <a:graphicData uri="http://schemas.openxmlformats.org/presentationml/2006/ole">
            <mc:AlternateContent xmlns:mc="http://schemas.openxmlformats.org/markup-compatibility/2006">
              <mc:Choice xmlns:v="urn:schemas-microsoft-com:vml" Requires="v">
                <p:oleObj spid="_x0000_s55078" name="Equation" r:id="rId21" imgW="1091880" imgH="457200" progId="Equation.DSMT4">
                  <p:embed/>
                </p:oleObj>
              </mc:Choice>
              <mc:Fallback>
                <p:oleObj name="Equation" r:id="rId21" imgW="1091880" imgH="457200" progId="Equation.DSMT4">
                  <p:embed/>
                  <p:pic>
                    <p:nvPicPr>
                      <p:cNvPr id="0"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6738" y="5568950"/>
                        <a:ext cx="246062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4" name="Object 2"/>
          <p:cNvGraphicFramePr>
            <a:graphicFrameLocks noChangeAspect="1"/>
          </p:cNvGraphicFramePr>
          <p:nvPr/>
        </p:nvGraphicFramePr>
        <p:xfrm>
          <a:off x="1924050" y="893763"/>
          <a:ext cx="5986463" cy="2695575"/>
        </p:xfrm>
        <a:graphic>
          <a:graphicData uri="http://schemas.openxmlformats.org/presentationml/2006/ole">
            <mc:AlternateContent xmlns:mc="http://schemas.openxmlformats.org/markup-compatibility/2006">
              <mc:Choice xmlns:v="urn:schemas-microsoft-com:vml" Requires="v">
                <p:oleObj spid="_x0000_s55079" name="Visio" r:id="rId23" imgW="4039552" imgH="1817846" progId="Visio.Drawing.11">
                  <p:embed/>
                </p:oleObj>
              </mc:Choice>
              <mc:Fallback>
                <p:oleObj name="Visio" r:id="rId23" imgW="4039552" imgH="1817846" progId="Visio.Drawing.11">
                  <p:embed/>
                  <p:pic>
                    <p:nvPicPr>
                      <p:cNvPr id="0" name="Object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24050" y="893763"/>
                        <a:ext cx="5986463" cy="269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slide(fromBottom)">
                                      <p:cBhvr>
                                        <p:cTn id="7" dur="500"/>
                                        <p:tgtEl>
                                          <p:spTgt spid="5632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08907"/>
                                        </p:tgtEl>
                                        <p:attrNameLst>
                                          <p:attrName>style.visibility</p:attrName>
                                        </p:attrNameLst>
                                      </p:cBhvr>
                                      <p:to>
                                        <p:strVal val="visible"/>
                                      </p:to>
                                    </p:set>
                                    <p:animEffect transition="in" filter="wipe(left)">
                                      <p:cBhvr>
                                        <p:cTn id="11" dur="500"/>
                                        <p:tgtEl>
                                          <p:spTgt spid="20890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8903"/>
                                        </p:tgtEl>
                                        <p:attrNameLst>
                                          <p:attrName>style.visibility</p:attrName>
                                        </p:attrNameLst>
                                      </p:cBhvr>
                                      <p:to>
                                        <p:strVal val="visible"/>
                                      </p:to>
                                    </p:set>
                                    <p:animEffect transition="in" filter="wipe(left)">
                                      <p:cBhvr>
                                        <p:cTn id="15" dur="500"/>
                                        <p:tgtEl>
                                          <p:spTgt spid="20890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08904"/>
                                        </p:tgtEl>
                                        <p:attrNameLst>
                                          <p:attrName>style.visibility</p:attrName>
                                        </p:attrNameLst>
                                      </p:cBhvr>
                                      <p:to>
                                        <p:strVal val="visible"/>
                                      </p:to>
                                    </p:set>
                                    <p:animEffect transition="in" filter="wipe(left)">
                                      <p:cBhvr>
                                        <p:cTn id="20" dur="500"/>
                                        <p:tgtEl>
                                          <p:spTgt spid="208904"/>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208905"/>
                                        </p:tgtEl>
                                        <p:attrNameLst>
                                          <p:attrName>style.visibility</p:attrName>
                                        </p:attrNameLst>
                                      </p:cBhvr>
                                      <p:to>
                                        <p:strVal val="visible"/>
                                      </p:to>
                                    </p:set>
                                    <p:animEffect transition="in" filter="wipe(left)">
                                      <p:cBhvr>
                                        <p:cTn id="24" dur="500"/>
                                        <p:tgtEl>
                                          <p:spTgt spid="20890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208906"/>
                                        </p:tgtEl>
                                        <p:attrNameLst>
                                          <p:attrName>style.visibility</p:attrName>
                                        </p:attrNameLst>
                                      </p:cBhvr>
                                      <p:to>
                                        <p:strVal val="visible"/>
                                      </p:to>
                                    </p:set>
                                    <p:animEffect transition="in" filter="wipe(left)">
                                      <p:cBhvr>
                                        <p:cTn id="29" dur="500"/>
                                        <p:tgtEl>
                                          <p:spTgt spid="208906"/>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08908"/>
                                        </p:tgtEl>
                                        <p:attrNameLst>
                                          <p:attrName>style.visibility</p:attrName>
                                        </p:attrNameLst>
                                      </p:cBhvr>
                                      <p:to>
                                        <p:strVal val="visible"/>
                                      </p:to>
                                    </p:set>
                                    <p:animEffect transition="in" filter="wipe(left)">
                                      <p:cBhvr>
                                        <p:cTn id="33" dur="500"/>
                                        <p:tgtEl>
                                          <p:spTgt spid="20890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08909"/>
                                        </p:tgtEl>
                                        <p:attrNameLst>
                                          <p:attrName>style.visibility</p:attrName>
                                        </p:attrNameLst>
                                      </p:cBhvr>
                                      <p:to>
                                        <p:strVal val="visible"/>
                                      </p:to>
                                    </p:set>
                                    <p:animEffect transition="in" filter="wipe(left)">
                                      <p:cBhvr>
                                        <p:cTn id="38" dur="500"/>
                                        <p:tgtEl>
                                          <p:spTgt spid="208909"/>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208910"/>
                                        </p:tgtEl>
                                        <p:attrNameLst>
                                          <p:attrName>style.visibility</p:attrName>
                                        </p:attrNameLst>
                                      </p:cBhvr>
                                      <p:to>
                                        <p:strVal val="visible"/>
                                      </p:to>
                                    </p:set>
                                    <p:animEffect transition="in" filter="wipe(left)">
                                      <p:cBhvr>
                                        <p:cTn id="42" dur="500"/>
                                        <p:tgtEl>
                                          <p:spTgt spid="208910"/>
                                        </p:tgtEl>
                                      </p:cBhvr>
                                    </p:animEffect>
                                  </p:childTnLst>
                                </p:cTn>
                              </p:par>
                            </p:childTnLst>
                          </p:cTn>
                        </p:par>
                        <p:par>
                          <p:cTn id="43" fill="hold" nodeType="afterGroup">
                            <p:stCondLst>
                              <p:cond delay="1000"/>
                            </p:stCondLst>
                            <p:childTnLst>
                              <p:par>
                                <p:cTn id="44" presetID="22" presetClass="entr" presetSubtype="8" fill="hold" nodeType="afterEffect">
                                  <p:stCondLst>
                                    <p:cond delay="0"/>
                                  </p:stCondLst>
                                  <p:childTnLst>
                                    <p:set>
                                      <p:cBhvr>
                                        <p:cTn id="45" dur="1" fill="hold">
                                          <p:stCondLst>
                                            <p:cond delay="0"/>
                                          </p:stCondLst>
                                        </p:cTn>
                                        <p:tgtEl>
                                          <p:spTgt spid="208911"/>
                                        </p:tgtEl>
                                        <p:attrNameLst>
                                          <p:attrName>style.visibility</p:attrName>
                                        </p:attrNameLst>
                                      </p:cBhvr>
                                      <p:to>
                                        <p:strVal val="visible"/>
                                      </p:to>
                                    </p:set>
                                    <p:animEffect transition="in" filter="wipe(left)">
                                      <p:cBhvr>
                                        <p:cTn id="46" dur="500"/>
                                        <p:tgtEl>
                                          <p:spTgt spid="20891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08912"/>
                                        </p:tgtEl>
                                        <p:attrNameLst>
                                          <p:attrName>style.visibility</p:attrName>
                                        </p:attrNameLst>
                                      </p:cBhvr>
                                      <p:to>
                                        <p:strVal val="visible"/>
                                      </p:to>
                                    </p:set>
                                    <p:animEffect transition="in" filter="wipe(left)">
                                      <p:cBhvr>
                                        <p:cTn id="51" dur="500"/>
                                        <p:tgtEl>
                                          <p:spTgt spid="208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pPr eaLnBrk="1" hangingPunct="1"/>
            <a:r>
              <a:rPr lang="en-US" altLang="zh-CN" smtClean="0">
                <a:ea typeface="宋体" charset="-122"/>
              </a:rPr>
              <a:t>6.1 </a:t>
            </a:r>
            <a:r>
              <a:rPr lang="zh-CN" altLang="en-US" smtClean="0">
                <a:ea typeface="宋体" charset="-122"/>
              </a:rPr>
              <a:t>放大电路的基本概念（续</a:t>
            </a:r>
            <a:r>
              <a:rPr lang="en-US" altLang="zh-CN" smtClean="0">
                <a:ea typeface="宋体" charset="-122"/>
              </a:rPr>
              <a:t>10</a:t>
            </a:r>
            <a:r>
              <a:rPr lang="zh-CN" altLang="en-US" smtClean="0">
                <a:ea typeface="宋体" charset="-122"/>
              </a:rPr>
              <a:t>）</a:t>
            </a:r>
          </a:p>
        </p:txBody>
      </p:sp>
      <p:sp>
        <p:nvSpPr>
          <p:cNvPr id="3" name="内容占位符 2"/>
          <p:cNvSpPr>
            <a:spLocks noGrp="1"/>
          </p:cNvSpPr>
          <p:nvPr>
            <p:ph sz="quarter" idx="11"/>
          </p:nvPr>
        </p:nvSpPr>
        <p:spPr/>
        <p:txBody>
          <a:bodyPr/>
          <a:lstStyle/>
          <a:p>
            <a:pPr marL="0" indent="0" eaLnBrk="1" hangingPunct="1">
              <a:buFont typeface="Wingdings" pitchFamily="2" charset="2"/>
              <a:buNone/>
              <a:defRPr/>
            </a:pPr>
            <a:r>
              <a:rPr lang="en-US" sz="2400" dirty="0" smtClean="0">
                <a:solidFill>
                  <a:srgbClr val="FF0000"/>
                </a:solidFill>
              </a:rPr>
              <a:t>4</a:t>
            </a:r>
            <a:r>
              <a:rPr lang="en-US" altLang="zh-CN" sz="2400" dirty="0" smtClean="0">
                <a:solidFill>
                  <a:srgbClr val="FF0000"/>
                </a:solidFill>
              </a:rPr>
              <a:t>. </a:t>
            </a:r>
            <a:r>
              <a:rPr lang="zh-CN" altLang="en-US" sz="2400" dirty="0" smtClean="0">
                <a:solidFill>
                  <a:srgbClr val="FF0000"/>
                </a:solidFill>
              </a:rPr>
              <a:t>频带范围</a:t>
            </a:r>
          </a:p>
          <a:p>
            <a:pPr marL="0" indent="630238" eaLnBrk="1" hangingPunct="1">
              <a:lnSpc>
                <a:spcPct val="150000"/>
              </a:lnSpc>
              <a:buFont typeface="Wingdings" pitchFamily="2" charset="2"/>
              <a:buNone/>
              <a:defRPr/>
            </a:pPr>
            <a:r>
              <a:rPr lang="zh-CN" altLang="en-US" sz="2400" dirty="0" smtClean="0"/>
              <a:t>放大电路的放大倍数保持一定数值的工作信号频率范围，常采用</a:t>
            </a:r>
            <a:r>
              <a:rPr lang="en-US" sz="2400" dirty="0" smtClean="0"/>
              <a:t>3</a:t>
            </a:r>
            <a:r>
              <a:rPr lang="zh-CN" altLang="en-US" sz="2400" dirty="0" smtClean="0"/>
              <a:t>分贝频带表示，给出放大电路放大倍数下降</a:t>
            </a:r>
            <a:r>
              <a:rPr lang="en-US" sz="2400" dirty="0" smtClean="0"/>
              <a:t>3</a:t>
            </a:r>
            <a:r>
              <a:rPr lang="zh-CN" altLang="en-US" sz="2400" dirty="0" smtClean="0"/>
              <a:t>分贝（下降到正常值的</a:t>
            </a:r>
            <a:r>
              <a:rPr lang="en-US" sz="2400" dirty="0" smtClean="0"/>
              <a:t>0.707</a:t>
            </a:r>
            <a:r>
              <a:rPr lang="zh-CN" altLang="en-US" sz="2400" dirty="0" smtClean="0"/>
              <a:t>倍）所对应的上下两个频率</a:t>
            </a:r>
            <a:r>
              <a:rPr lang="en-US" sz="2400" i="1" dirty="0" err="1" smtClean="0"/>
              <a:t>f</a:t>
            </a:r>
            <a:r>
              <a:rPr lang="en-US" sz="2400" i="1" baseline="-25000" dirty="0" err="1" smtClean="0"/>
              <a:t>L</a:t>
            </a:r>
            <a:r>
              <a:rPr lang="zh-CN" altLang="en-US" sz="2400" dirty="0" smtClean="0"/>
              <a:t>、</a:t>
            </a:r>
            <a:r>
              <a:rPr lang="en-US" sz="2400" i="1" dirty="0" err="1" smtClean="0"/>
              <a:t>f</a:t>
            </a:r>
            <a:r>
              <a:rPr lang="en-US" sz="2400" i="1" baseline="-25000" dirty="0" err="1" smtClean="0"/>
              <a:t>H</a:t>
            </a:r>
            <a:r>
              <a:rPr lang="zh-CN" altLang="en-US" sz="2400" dirty="0" smtClean="0"/>
              <a:t>，分别称为上、下截止频率，在这两个频率之间的输入信号，放大电路能够有效地进行放大。</a:t>
            </a:r>
          </a:p>
          <a:p>
            <a:pPr marL="0" indent="630238" eaLnBrk="1" hangingPunct="1">
              <a:lnSpc>
                <a:spcPct val="150000"/>
              </a:lnSpc>
              <a:buFont typeface="Wingdings" pitchFamily="2" charset="2"/>
              <a:buNone/>
              <a:defRPr/>
            </a:pPr>
            <a:r>
              <a:rPr lang="zh-CN" altLang="en-US" sz="2400" dirty="0" smtClean="0"/>
              <a:t>放大电路的放大倍数随频率变化的关系也称放大电路的频率特性，影响放大电路频率特性的主要因素是电路中有源电子器件的寄生电抗参数和电路中耦合</a:t>
            </a:r>
            <a:r>
              <a:rPr lang="en-US" sz="2400" dirty="0" smtClean="0"/>
              <a:t>/</a:t>
            </a:r>
            <a:r>
              <a:rPr lang="zh-CN" altLang="en-US" sz="2400" dirty="0" smtClean="0"/>
              <a:t>旁路电容元件。</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5" name="Rectangle 2"/>
          <p:cNvSpPr>
            <a:spLocks noGrp="1" noChangeArrowheads="1"/>
          </p:cNvSpPr>
          <p:nvPr>
            <p:ph type="title"/>
          </p:nvPr>
        </p:nvSpPr>
        <p:spPr/>
        <p:txBody>
          <a:bodyPr/>
          <a:lstStyle/>
          <a:p>
            <a:pPr eaLnBrk="1" hangingPunct="1"/>
            <a:r>
              <a:rPr lang="en-US" altLang="zh-CN" sz="3600" dirty="0" smtClean="0">
                <a:ea typeface="宋体" charset="-122"/>
              </a:rPr>
              <a:t>6.6.1 </a:t>
            </a:r>
            <a:r>
              <a:rPr lang="zh-CN" altLang="en-US" sz="3600" dirty="0" smtClean="0">
                <a:ea typeface="宋体" charset="-122"/>
              </a:rPr>
              <a:t>阻容耦合多级放大电路（续</a:t>
            </a:r>
            <a:r>
              <a:rPr lang="en-US" altLang="zh-CN" sz="3600" dirty="0" smtClean="0">
                <a:ea typeface="宋体" charset="-122"/>
              </a:rPr>
              <a:t>4</a:t>
            </a:r>
            <a:r>
              <a:rPr lang="zh-CN" altLang="en-US" sz="3600" dirty="0" smtClean="0">
                <a:ea typeface="宋体" charset="-122"/>
              </a:rPr>
              <a:t>）</a:t>
            </a:r>
            <a:endParaRPr lang="en-US" altLang="zh-CN" sz="36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150</a:t>
            </a:fld>
            <a:endParaRPr lang="zh-CN" altLang="en-US"/>
          </a:p>
        </p:txBody>
      </p:sp>
      <p:graphicFrame>
        <p:nvGraphicFramePr>
          <p:cNvPr id="55298" name="Object 3"/>
          <p:cNvGraphicFramePr>
            <a:graphicFrameLocks noChangeAspect="1"/>
          </p:cNvGraphicFramePr>
          <p:nvPr>
            <p:extLst>
              <p:ext uri="{D42A27DB-BD31-4B8C-83A1-F6EECF244321}">
                <p14:modId xmlns:p14="http://schemas.microsoft.com/office/powerpoint/2010/main" val="1652731220"/>
              </p:ext>
            </p:extLst>
          </p:nvPr>
        </p:nvGraphicFramePr>
        <p:xfrm>
          <a:off x="596218" y="798732"/>
          <a:ext cx="1562100" cy="438150"/>
        </p:xfrm>
        <a:graphic>
          <a:graphicData uri="http://schemas.openxmlformats.org/presentationml/2006/ole">
            <mc:AlternateContent xmlns:mc="http://schemas.openxmlformats.org/markup-compatibility/2006">
              <mc:Choice xmlns:v="urn:schemas-microsoft-com:vml" Requires="v">
                <p:oleObj spid="_x0000_s110801" name="Equation" r:id="rId3" imgW="774364" imgH="215806" progId="Equation.DSMT4">
                  <p:embed/>
                </p:oleObj>
              </mc:Choice>
              <mc:Fallback>
                <p:oleObj name="Equation" r:id="rId3" imgW="774364" imgH="215806" progId="Equation.DSMT4">
                  <p:embed/>
                  <p:pic>
                    <p:nvPicPr>
                      <p:cNvPr id="0" name="Object 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18" y="798732"/>
                        <a:ext cx="15621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299" name="Object 4"/>
          <p:cNvGraphicFramePr>
            <a:graphicFrameLocks noChangeAspect="1"/>
          </p:cNvGraphicFramePr>
          <p:nvPr>
            <p:extLst>
              <p:ext uri="{D42A27DB-BD31-4B8C-83A1-F6EECF244321}">
                <p14:modId xmlns:p14="http://schemas.microsoft.com/office/powerpoint/2010/main" val="1795591341"/>
              </p:ext>
            </p:extLst>
          </p:nvPr>
        </p:nvGraphicFramePr>
        <p:xfrm>
          <a:off x="2296430" y="798732"/>
          <a:ext cx="1524000" cy="438150"/>
        </p:xfrm>
        <a:graphic>
          <a:graphicData uri="http://schemas.openxmlformats.org/presentationml/2006/ole">
            <mc:AlternateContent xmlns:mc="http://schemas.openxmlformats.org/markup-compatibility/2006">
              <mc:Choice xmlns:v="urn:schemas-microsoft-com:vml" Requires="v">
                <p:oleObj spid="_x0000_s110802" name="Equation" r:id="rId5" imgW="761669" imgH="215806" progId="Equation.DSMT4">
                  <p:embed/>
                </p:oleObj>
              </mc:Choice>
              <mc:Fallback>
                <p:oleObj name="Equation" r:id="rId5" imgW="761669" imgH="215806" progId="Equation.DSMT4">
                  <p:embed/>
                  <p:pic>
                    <p:nvPicPr>
                      <p:cNvPr id="0" name="Object 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430" y="798732"/>
                        <a:ext cx="15240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17" name="Rectangle 23"/>
          <p:cNvSpPr>
            <a:spLocks noChangeArrowheads="1"/>
          </p:cNvSpPr>
          <p:nvPr/>
        </p:nvSpPr>
        <p:spPr bwMode="auto">
          <a:xfrm>
            <a:off x="3812493" y="1290857"/>
            <a:ext cx="10795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lstStyle/>
          <a:p>
            <a:r>
              <a:rPr lang="zh-CN" altLang="en-US" sz="1000" b="0">
                <a:ea typeface="宋体" charset="-122"/>
              </a:rPr>
              <a:t>，</a:t>
            </a:r>
            <a:endParaRPr lang="zh-CN" altLang="en-US" sz="1800" b="0">
              <a:latin typeface="Arial" charset="0"/>
              <a:ea typeface="宋体" charset="-122"/>
            </a:endParaRPr>
          </a:p>
        </p:txBody>
      </p:sp>
      <p:graphicFrame>
        <p:nvGraphicFramePr>
          <p:cNvPr id="55300" name="Object 5"/>
          <p:cNvGraphicFramePr>
            <a:graphicFrameLocks noChangeAspect="1"/>
          </p:cNvGraphicFramePr>
          <p:nvPr>
            <p:extLst>
              <p:ext uri="{D42A27DB-BD31-4B8C-83A1-F6EECF244321}">
                <p14:modId xmlns:p14="http://schemas.microsoft.com/office/powerpoint/2010/main" val="1046118696"/>
              </p:ext>
            </p:extLst>
          </p:nvPr>
        </p:nvGraphicFramePr>
        <p:xfrm>
          <a:off x="6997018" y="798732"/>
          <a:ext cx="1447800" cy="438150"/>
        </p:xfrm>
        <a:graphic>
          <a:graphicData uri="http://schemas.openxmlformats.org/presentationml/2006/ole">
            <mc:AlternateContent xmlns:mc="http://schemas.openxmlformats.org/markup-compatibility/2006">
              <mc:Choice xmlns:v="urn:schemas-microsoft-com:vml" Requires="v">
                <p:oleObj spid="_x0000_s110803" name="Equation" r:id="rId7" imgW="761669" imgH="215806" progId="Equation.DSMT4">
                  <p:embed/>
                </p:oleObj>
              </mc:Choice>
              <mc:Fallback>
                <p:oleObj name="Equation" r:id="rId7" imgW="761669" imgH="215806" progId="Equation.DSMT4">
                  <p:embed/>
                  <p:pic>
                    <p:nvPicPr>
                      <p:cNvPr id="0" name="Object 5"/>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7018" y="798732"/>
                        <a:ext cx="14478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18" name="Rectangle 24"/>
          <p:cNvSpPr>
            <a:spLocks noChangeArrowheads="1"/>
          </p:cNvSpPr>
          <p:nvPr/>
        </p:nvSpPr>
        <p:spPr bwMode="auto">
          <a:xfrm>
            <a:off x="1921780" y="1251170"/>
            <a:ext cx="10795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lstStyle/>
          <a:p>
            <a:r>
              <a:rPr lang="zh-CN" altLang="en-US" sz="1000" b="0">
                <a:ea typeface="宋体" charset="-122"/>
              </a:rPr>
              <a:t>，</a:t>
            </a:r>
            <a:endParaRPr lang="zh-CN" altLang="en-US" sz="1800" b="0">
              <a:latin typeface="Arial" charset="0"/>
              <a:ea typeface="宋体" charset="-122"/>
            </a:endParaRPr>
          </a:p>
        </p:txBody>
      </p:sp>
      <p:graphicFrame>
        <p:nvGraphicFramePr>
          <p:cNvPr id="55301" name="Object 6"/>
          <p:cNvGraphicFramePr>
            <a:graphicFrameLocks noChangeAspect="1"/>
          </p:cNvGraphicFramePr>
          <p:nvPr>
            <p:extLst>
              <p:ext uri="{D42A27DB-BD31-4B8C-83A1-F6EECF244321}">
                <p14:modId xmlns:p14="http://schemas.microsoft.com/office/powerpoint/2010/main" val="350585729"/>
              </p:ext>
            </p:extLst>
          </p:nvPr>
        </p:nvGraphicFramePr>
        <p:xfrm>
          <a:off x="596218" y="1249582"/>
          <a:ext cx="1504950" cy="438150"/>
        </p:xfrm>
        <a:graphic>
          <a:graphicData uri="http://schemas.openxmlformats.org/presentationml/2006/ole">
            <mc:AlternateContent xmlns:mc="http://schemas.openxmlformats.org/markup-compatibility/2006">
              <mc:Choice xmlns:v="urn:schemas-microsoft-com:vml" Requires="v">
                <p:oleObj spid="_x0000_s110804" name="Equation" r:id="rId9" imgW="761669" imgH="215806" progId="Equation.DSMT4">
                  <p:embed/>
                </p:oleObj>
              </mc:Choice>
              <mc:Fallback>
                <p:oleObj name="Equation" r:id="rId9" imgW="761669" imgH="215806" progId="Equation.DSMT4">
                  <p:embed/>
                  <p:pic>
                    <p:nvPicPr>
                      <p:cNvPr id="0" name="Object 6"/>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218" y="1249582"/>
                        <a:ext cx="15049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19" name="Rectangle 25"/>
          <p:cNvSpPr>
            <a:spLocks noChangeArrowheads="1"/>
          </p:cNvSpPr>
          <p:nvPr/>
        </p:nvSpPr>
        <p:spPr bwMode="auto">
          <a:xfrm>
            <a:off x="1921780" y="1714720"/>
            <a:ext cx="10795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lstStyle/>
          <a:p>
            <a:r>
              <a:rPr lang="zh-CN" altLang="en-US" sz="1000" b="0">
                <a:ea typeface="宋体" charset="-122"/>
              </a:rPr>
              <a:t>，</a:t>
            </a:r>
            <a:endParaRPr lang="zh-CN" altLang="en-US" sz="1800" b="0">
              <a:latin typeface="Arial" charset="0"/>
              <a:ea typeface="宋体" charset="-122"/>
            </a:endParaRPr>
          </a:p>
        </p:txBody>
      </p:sp>
      <p:graphicFrame>
        <p:nvGraphicFramePr>
          <p:cNvPr id="55302" name="Object 7"/>
          <p:cNvGraphicFramePr>
            <a:graphicFrameLocks noChangeAspect="1"/>
          </p:cNvGraphicFramePr>
          <p:nvPr>
            <p:extLst>
              <p:ext uri="{D42A27DB-BD31-4B8C-83A1-F6EECF244321}">
                <p14:modId xmlns:p14="http://schemas.microsoft.com/office/powerpoint/2010/main" val="452412891"/>
              </p:ext>
            </p:extLst>
          </p:nvPr>
        </p:nvGraphicFramePr>
        <p:xfrm>
          <a:off x="3958543" y="798732"/>
          <a:ext cx="1390650" cy="457200"/>
        </p:xfrm>
        <a:graphic>
          <a:graphicData uri="http://schemas.openxmlformats.org/presentationml/2006/ole">
            <mc:AlternateContent xmlns:mc="http://schemas.openxmlformats.org/markup-compatibility/2006">
              <mc:Choice xmlns:v="urn:schemas-microsoft-com:vml" Requires="v">
                <p:oleObj spid="_x0000_s110805" name="Equation" r:id="rId11" imgW="685800" imgH="228600" progId="Equation.DSMT4">
                  <p:embed/>
                </p:oleObj>
              </mc:Choice>
              <mc:Fallback>
                <p:oleObj name="Equation" r:id="rId11" imgW="685800" imgH="228600" progId="Equation.DSMT4">
                  <p:embed/>
                  <p:pic>
                    <p:nvPicPr>
                      <p:cNvPr id="0" name="Object 7"/>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8543" y="798732"/>
                        <a:ext cx="13906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20" name="Rectangle 26"/>
          <p:cNvSpPr>
            <a:spLocks noChangeArrowheads="1"/>
          </p:cNvSpPr>
          <p:nvPr/>
        </p:nvSpPr>
        <p:spPr bwMode="auto">
          <a:xfrm>
            <a:off x="1921780" y="2187795"/>
            <a:ext cx="10795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lstStyle/>
          <a:p>
            <a:r>
              <a:rPr lang="zh-CN" altLang="en-US" sz="1000" b="0">
                <a:ea typeface="宋体" charset="-122"/>
              </a:rPr>
              <a:t>，</a:t>
            </a:r>
            <a:endParaRPr lang="zh-CN" altLang="en-US" sz="1800" b="0">
              <a:latin typeface="Arial" charset="0"/>
              <a:ea typeface="宋体" charset="-122"/>
            </a:endParaRPr>
          </a:p>
        </p:txBody>
      </p:sp>
      <p:graphicFrame>
        <p:nvGraphicFramePr>
          <p:cNvPr id="55303" name="Object 8"/>
          <p:cNvGraphicFramePr>
            <a:graphicFrameLocks noChangeAspect="1"/>
          </p:cNvGraphicFramePr>
          <p:nvPr>
            <p:extLst>
              <p:ext uri="{D42A27DB-BD31-4B8C-83A1-F6EECF244321}">
                <p14:modId xmlns:p14="http://schemas.microsoft.com/office/powerpoint/2010/main" val="1368089479"/>
              </p:ext>
            </p:extLst>
          </p:nvPr>
        </p:nvGraphicFramePr>
        <p:xfrm>
          <a:off x="2275793" y="1240057"/>
          <a:ext cx="1676400" cy="457200"/>
        </p:xfrm>
        <a:graphic>
          <a:graphicData uri="http://schemas.openxmlformats.org/presentationml/2006/ole">
            <mc:AlternateContent xmlns:mc="http://schemas.openxmlformats.org/markup-compatibility/2006">
              <mc:Choice xmlns:v="urn:schemas-microsoft-com:vml" Requires="v">
                <p:oleObj spid="_x0000_s110806" name="Equation" r:id="rId13" imgW="825500" imgH="228600" progId="Equation.DSMT4">
                  <p:embed/>
                </p:oleObj>
              </mc:Choice>
              <mc:Fallback>
                <p:oleObj name="Equation" r:id="rId13" imgW="825500" imgH="228600" progId="Equation.DSMT4">
                  <p:embed/>
                  <p:pic>
                    <p:nvPicPr>
                      <p:cNvPr id="0" name="Object 8"/>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75793" y="1240057"/>
                        <a:ext cx="1676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4" name="Object 9"/>
          <p:cNvGraphicFramePr>
            <a:graphicFrameLocks noChangeAspect="1"/>
          </p:cNvGraphicFramePr>
          <p:nvPr>
            <p:extLst>
              <p:ext uri="{D42A27DB-BD31-4B8C-83A1-F6EECF244321}">
                <p14:modId xmlns:p14="http://schemas.microsoft.com/office/powerpoint/2010/main" val="2460528419"/>
              </p:ext>
            </p:extLst>
          </p:nvPr>
        </p:nvGraphicFramePr>
        <p:xfrm>
          <a:off x="5487305" y="798732"/>
          <a:ext cx="1371600" cy="438150"/>
        </p:xfrm>
        <a:graphic>
          <a:graphicData uri="http://schemas.openxmlformats.org/presentationml/2006/ole">
            <mc:AlternateContent xmlns:mc="http://schemas.openxmlformats.org/markup-compatibility/2006">
              <mc:Choice xmlns:v="urn:schemas-microsoft-com:vml" Requires="v">
                <p:oleObj spid="_x0000_s110807" name="Equation" r:id="rId15" imgW="685502" imgH="215806" progId="Equation.DSMT4">
                  <p:embed/>
                </p:oleObj>
              </mc:Choice>
              <mc:Fallback>
                <p:oleObj name="Equation" r:id="rId15" imgW="685502" imgH="215806" progId="Equation.DSMT4">
                  <p:embed/>
                  <p:pic>
                    <p:nvPicPr>
                      <p:cNvPr id="0" name="Object 9"/>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7305" y="798732"/>
                        <a:ext cx="13716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5" name="Object 10"/>
          <p:cNvGraphicFramePr>
            <a:graphicFrameLocks noChangeAspect="1"/>
          </p:cNvGraphicFramePr>
          <p:nvPr>
            <p:extLst>
              <p:ext uri="{D42A27DB-BD31-4B8C-83A1-F6EECF244321}">
                <p14:modId xmlns:p14="http://schemas.microsoft.com/office/powerpoint/2010/main" val="3441072110"/>
              </p:ext>
            </p:extLst>
          </p:nvPr>
        </p:nvGraphicFramePr>
        <p:xfrm>
          <a:off x="4096655" y="1249582"/>
          <a:ext cx="1390650" cy="438150"/>
        </p:xfrm>
        <a:graphic>
          <a:graphicData uri="http://schemas.openxmlformats.org/presentationml/2006/ole">
            <mc:AlternateContent xmlns:mc="http://schemas.openxmlformats.org/markup-compatibility/2006">
              <mc:Choice xmlns:v="urn:schemas-microsoft-com:vml" Requires="v">
                <p:oleObj spid="_x0000_s110808" name="Equation" r:id="rId17" imgW="698197" imgH="215806" progId="Equation.DSMT4">
                  <p:embed/>
                </p:oleObj>
              </mc:Choice>
              <mc:Fallback>
                <p:oleObj name="Equation" r:id="rId17" imgW="698197" imgH="215806" progId="Equation.DSMT4">
                  <p:embed/>
                  <p:pic>
                    <p:nvPicPr>
                      <p:cNvPr id="0" name="Object 10"/>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96655" y="1249582"/>
                        <a:ext cx="13906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6" name="Object 11"/>
          <p:cNvGraphicFramePr>
            <a:graphicFrameLocks noChangeAspect="1"/>
          </p:cNvGraphicFramePr>
          <p:nvPr>
            <p:extLst>
              <p:ext uri="{D42A27DB-BD31-4B8C-83A1-F6EECF244321}">
                <p14:modId xmlns:p14="http://schemas.microsoft.com/office/powerpoint/2010/main" val="4019548601"/>
              </p:ext>
            </p:extLst>
          </p:nvPr>
        </p:nvGraphicFramePr>
        <p:xfrm>
          <a:off x="5631768" y="1251170"/>
          <a:ext cx="1295400" cy="438150"/>
        </p:xfrm>
        <a:graphic>
          <a:graphicData uri="http://schemas.openxmlformats.org/presentationml/2006/ole">
            <mc:AlternateContent xmlns:mc="http://schemas.openxmlformats.org/markup-compatibility/2006">
              <mc:Choice xmlns:v="urn:schemas-microsoft-com:vml" Requires="v">
                <p:oleObj spid="_x0000_s110809" name="Equation" r:id="rId19" imgW="647419" imgH="215806" progId="Equation.DSMT4">
                  <p:embed/>
                </p:oleObj>
              </mc:Choice>
              <mc:Fallback>
                <p:oleObj name="Equation" r:id="rId19" imgW="647419" imgH="215806" progId="Equation.DSMT4">
                  <p:embed/>
                  <p:pic>
                    <p:nvPicPr>
                      <p:cNvPr id="0" name="Object 11"/>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31768" y="1251170"/>
                        <a:ext cx="12954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7" name="Object 12"/>
          <p:cNvGraphicFramePr>
            <a:graphicFrameLocks noChangeAspect="1"/>
          </p:cNvGraphicFramePr>
          <p:nvPr>
            <p:extLst>
              <p:ext uri="{D42A27DB-BD31-4B8C-83A1-F6EECF244321}">
                <p14:modId xmlns:p14="http://schemas.microsoft.com/office/powerpoint/2010/main" val="2838908589"/>
              </p:ext>
            </p:extLst>
          </p:nvPr>
        </p:nvGraphicFramePr>
        <p:xfrm>
          <a:off x="596218" y="1762345"/>
          <a:ext cx="2647950" cy="457200"/>
        </p:xfrm>
        <a:graphic>
          <a:graphicData uri="http://schemas.openxmlformats.org/presentationml/2006/ole">
            <mc:AlternateContent xmlns:mc="http://schemas.openxmlformats.org/markup-compatibility/2006">
              <mc:Choice xmlns:v="urn:schemas-microsoft-com:vml" Requires="v">
                <p:oleObj spid="_x0000_s110810" name="Equation" r:id="rId21" imgW="1295400" imgH="228600" progId="Equation.DSMT4">
                  <p:embed/>
                </p:oleObj>
              </mc:Choice>
              <mc:Fallback>
                <p:oleObj name="Equation" r:id="rId21" imgW="1295400" imgH="228600" progId="Equation.DSMT4">
                  <p:embed/>
                  <p:pic>
                    <p:nvPicPr>
                      <p:cNvPr id="0" name="Object 12"/>
                      <p:cNvPicPr preferRelativeResize="0">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6218" y="1762345"/>
                        <a:ext cx="26479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8" name="Object 13"/>
          <p:cNvGraphicFramePr>
            <a:graphicFrameLocks noChangeAspect="1"/>
          </p:cNvGraphicFramePr>
          <p:nvPr>
            <p:extLst>
              <p:ext uri="{D42A27DB-BD31-4B8C-83A1-F6EECF244321}">
                <p14:modId xmlns:p14="http://schemas.microsoft.com/office/powerpoint/2010/main" val="450403746"/>
              </p:ext>
            </p:extLst>
          </p:nvPr>
        </p:nvGraphicFramePr>
        <p:xfrm>
          <a:off x="3498168" y="1759170"/>
          <a:ext cx="2328862" cy="463550"/>
        </p:xfrm>
        <a:graphic>
          <a:graphicData uri="http://schemas.openxmlformats.org/presentationml/2006/ole">
            <mc:AlternateContent xmlns:mc="http://schemas.openxmlformats.org/markup-compatibility/2006">
              <mc:Choice xmlns:v="urn:schemas-microsoft-com:vml" Requires="v">
                <p:oleObj spid="_x0000_s110811" name="Equation" r:id="rId23" imgW="1155600" imgH="228600" progId="Equation.DSMT4">
                  <p:embed/>
                </p:oleObj>
              </mc:Choice>
              <mc:Fallback>
                <p:oleObj name="Equation" r:id="rId23" imgW="1155600" imgH="228600" progId="Equation.DSMT4">
                  <p:embed/>
                  <p:pic>
                    <p:nvPicPr>
                      <p:cNvPr id="0" name="Object 13"/>
                      <p:cNvPicPr preferRelativeResize="0">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98168" y="1759170"/>
                        <a:ext cx="2328862"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9" name="Object 14"/>
          <p:cNvGraphicFramePr>
            <a:graphicFrameLocks noChangeAspect="1"/>
          </p:cNvGraphicFramePr>
          <p:nvPr>
            <p:extLst>
              <p:ext uri="{D42A27DB-BD31-4B8C-83A1-F6EECF244321}">
                <p14:modId xmlns:p14="http://schemas.microsoft.com/office/powerpoint/2010/main" val="1723114640"/>
              </p:ext>
            </p:extLst>
          </p:nvPr>
        </p:nvGraphicFramePr>
        <p:xfrm>
          <a:off x="6311218" y="1771870"/>
          <a:ext cx="1676400" cy="438150"/>
        </p:xfrm>
        <a:graphic>
          <a:graphicData uri="http://schemas.openxmlformats.org/presentationml/2006/ole">
            <mc:AlternateContent xmlns:mc="http://schemas.openxmlformats.org/markup-compatibility/2006">
              <mc:Choice xmlns:v="urn:schemas-microsoft-com:vml" Requires="v">
                <p:oleObj spid="_x0000_s110812" name="Equation" r:id="rId25" imgW="825142" imgH="215806" progId="Equation.DSMT4">
                  <p:embed/>
                </p:oleObj>
              </mc:Choice>
              <mc:Fallback>
                <p:oleObj name="Equation" r:id="rId25" imgW="825142" imgH="215806" progId="Equation.DSMT4">
                  <p:embed/>
                  <p:pic>
                    <p:nvPicPr>
                      <p:cNvPr id="0" name="Object 14"/>
                      <p:cNvPicPr preferRelativeResize="0">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11218" y="1771870"/>
                        <a:ext cx="16764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10" name="Object 15"/>
          <p:cNvGraphicFramePr>
            <a:graphicFrameLocks noChangeAspect="1"/>
          </p:cNvGraphicFramePr>
          <p:nvPr>
            <p:extLst>
              <p:ext uri="{D42A27DB-BD31-4B8C-83A1-F6EECF244321}">
                <p14:modId xmlns:p14="http://schemas.microsoft.com/office/powerpoint/2010/main" val="3773954894"/>
              </p:ext>
            </p:extLst>
          </p:nvPr>
        </p:nvGraphicFramePr>
        <p:xfrm>
          <a:off x="7071630" y="1240057"/>
          <a:ext cx="1466850" cy="457200"/>
        </p:xfrm>
        <a:graphic>
          <a:graphicData uri="http://schemas.openxmlformats.org/presentationml/2006/ole">
            <mc:AlternateContent xmlns:mc="http://schemas.openxmlformats.org/markup-compatibility/2006">
              <mc:Choice xmlns:v="urn:schemas-microsoft-com:vml" Requires="v">
                <p:oleObj spid="_x0000_s110813" name="Equation" r:id="rId27" imgW="723586" imgH="228501" progId="Equation.DSMT4">
                  <p:embed/>
                </p:oleObj>
              </mc:Choice>
              <mc:Fallback>
                <p:oleObj name="Equation" r:id="rId27" imgW="723586" imgH="228501" progId="Equation.DSMT4">
                  <p:embed/>
                  <p:pic>
                    <p:nvPicPr>
                      <p:cNvPr id="0" name="Object 15"/>
                      <p:cNvPicPr preferRelativeResize="0">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071630" y="1240057"/>
                        <a:ext cx="14668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11" name="Object 16"/>
          <p:cNvGraphicFramePr>
            <a:graphicFrameLocks noChangeAspect="1"/>
          </p:cNvGraphicFramePr>
          <p:nvPr>
            <p:extLst>
              <p:ext uri="{D42A27DB-BD31-4B8C-83A1-F6EECF244321}">
                <p14:modId xmlns:p14="http://schemas.microsoft.com/office/powerpoint/2010/main" val="2916264412"/>
              </p:ext>
            </p:extLst>
          </p:nvPr>
        </p:nvGraphicFramePr>
        <p:xfrm>
          <a:off x="634318" y="2252882"/>
          <a:ext cx="1998662" cy="482600"/>
        </p:xfrm>
        <a:graphic>
          <a:graphicData uri="http://schemas.openxmlformats.org/presentationml/2006/ole">
            <mc:AlternateContent xmlns:mc="http://schemas.openxmlformats.org/markup-compatibility/2006">
              <mc:Choice xmlns:v="urn:schemas-microsoft-com:vml" Requires="v">
                <p:oleObj spid="_x0000_s110814" name="Equation" r:id="rId29" imgW="977760" imgH="241200" progId="Equation.DSMT4">
                  <p:embed/>
                </p:oleObj>
              </mc:Choice>
              <mc:Fallback>
                <p:oleObj name="Equation" r:id="rId29" imgW="977760" imgH="241200" progId="Equation.DSMT4">
                  <p:embed/>
                  <p:pic>
                    <p:nvPicPr>
                      <p:cNvPr id="0" name="Object 16"/>
                      <p:cNvPicPr preferRelativeResize="0">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34318" y="2252882"/>
                        <a:ext cx="1998662"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12" name="Object 17"/>
          <p:cNvGraphicFramePr>
            <a:graphicFrameLocks noChangeAspect="1"/>
          </p:cNvGraphicFramePr>
          <p:nvPr>
            <p:extLst>
              <p:ext uri="{D42A27DB-BD31-4B8C-83A1-F6EECF244321}">
                <p14:modId xmlns:p14="http://schemas.microsoft.com/office/powerpoint/2010/main" val="3999657787"/>
              </p:ext>
            </p:extLst>
          </p:nvPr>
        </p:nvGraphicFramePr>
        <p:xfrm>
          <a:off x="3190193" y="2265582"/>
          <a:ext cx="2154237" cy="457200"/>
        </p:xfrm>
        <a:graphic>
          <a:graphicData uri="http://schemas.openxmlformats.org/presentationml/2006/ole">
            <mc:AlternateContent xmlns:mc="http://schemas.openxmlformats.org/markup-compatibility/2006">
              <mc:Choice xmlns:v="urn:schemas-microsoft-com:vml" Requires="v">
                <p:oleObj spid="_x0000_s110815" name="Equation" r:id="rId31" imgW="1054080" imgH="228600" progId="Equation.DSMT4">
                  <p:embed/>
                </p:oleObj>
              </mc:Choice>
              <mc:Fallback>
                <p:oleObj name="Equation" r:id="rId31" imgW="1054080" imgH="228600" progId="Equation.DSMT4">
                  <p:embed/>
                  <p:pic>
                    <p:nvPicPr>
                      <p:cNvPr id="0" name="Object 17"/>
                      <p:cNvPicPr preferRelativeResize="0">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90193" y="2265582"/>
                        <a:ext cx="215423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13" name="Object 18"/>
          <p:cNvGraphicFramePr>
            <a:graphicFrameLocks noChangeAspect="1"/>
          </p:cNvGraphicFramePr>
          <p:nvPr>
            <p:extLst>
              <p:ext uri="{D42A27DB-BD31-4B8C-83A1-F6EECF244321}">
                <p14:modId xmlns:p14="http://schemas.microsoft.com/office/powerpoint/2010/main" val="2925210091"/>
              </p:ext>
            </p:extLst>
          </p:nvPr>
        </p:nvGraphicFramePr>
        <p:xfrm>
          <a:off x="5736543" y="2284632"/>
          <a:ext cx="1365250" cy="465138"/>
        </p:xfrm>
        <a:graphic>
          <a:graphicData uri="http://schemas.openxmlformats.org/presentationml/2006/ole">
            <mc:AlternateContent xmlns:mc="http://schemas.openxmlformats.org/markup-compatibility/2006">
              <mc:Choice xmlns:v="urn:schemas-microsoft-com:vml" Requires="v">
                <p:oleObj spid="_x0000_s110816" name="Equation" r:id="rId33" imgW="685800" imgH="228600" progId="Equation.DSMT4">
                  <p:embed/>
                </p:oleObj>
              </mc:Choice>
              <mc:Fallback>
                <p:oleObj name="Equation" r:id="rId33" imgW="685800" imgH="228600" progId="Equation.DSMT4">
                  <p:embed/>
                  <p:pic>
                    <p:nvPicPr>
                      <p:cNvPr id="0" name="Object 18"/>
                      <p:cNvPicPr preferRelativeResize="0">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736543" y="2284632"/>
                        <a:ext cx="1365250"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21" name="矩形 27"/>
          <p:cNvSpPr>
            <a:spLocks noChangeArrowheads="1"/>
          </p:cNvSpPr>
          <p:nvPr/>
        </p:nvSpPr>
        <p:spPr bwMode="auto">
          <a:xfrm>
            <a:off x="189818" y="5261195"/>
            <a:ext cx="88042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dirty="0">
                <a:ea typeface="宋体" charset="-122"/>
              </a:rPr>
              <a:t>求放大电路的静态值和电压放大倍数、输入电阻、输出电阻。</a:t>
            </a:r>
            <a:endParaRPr lang="en-US" altLang="zh-CN" dirty="0">
              <a:ea typeface="宋体" charset="-122"/>
            </a:endParaRPr>
          </a:p>
          <a:p>
            <a:r>
              <a:rPr lang="zh-CN" altLang="en-US" dirty="0">
                <a:ea typeface="宋体" charset="-122"/>
              </a:rPr>
              <a:t>信号源内阻忽略不计。</a:t>
            </a:r>
            <a:endParaRPr lang="zh-CN" altLang="en-US" sz="4800" dirty="0">
              <a:latin typeface="Arial" charset="0"/>
              <a:ea typeface="宋体" charset="-122"/>
            </a:endParaRPr>
          </a:p>
        </p:txBody>
      </p:sp>
      <p:graphicFrame>
        <p:nvGraphicFramePr>
          <p:cNvPr id="56324" name="Object 2"/>
          <p:cNvGraphicFramePr>
            <a:graphicFrameLocks noChangeAspect="1"/>
          </p:cNvGraphicFramePr>
          <p:nvPr>
            <p:extLst>
              <p:ext uri="{D42A27DB-BD31-4B8C-83A1-F6EECF244321}">
                <p14:modId xmlns:p14="http://schemas.microsoft.com/office/powerpoint/2010/main" val="669830017"/>
              </p:ext>
            </p:extLst>
          </p:nvPr>
        </p:nvGraphicFramePr>
        <p:xfrm>
          <a:off x="1302655" y="2668807"/>
          <a:ext cx="5986463" cy="2695575"/>
        </p:xfrm>
        <a:graphic>
          <a:graphicData uri="http://schemas.openxmlformats.org/presentationml/2006/ole">
            <mc:AlternateContent xmlns:mc="http://schemas.openxmlformats.org/markup-compatibility/2006">
              <mc:Choice xmlns:v="urn:schemas-microsoft-com:vml" Requires="v">
                <p:oleObj spid="_x0000_s110817" name="Visio" r:id="rId35" imgW="4039552" imgH="1817846" progId="Visio.Drawing.11">
                  <p:embed/>
                </p:oleObj>
              </mc:Choice>
              <mc:Fallback>
                <p:oleObj name="Visio" r:id="rId35" imgW="4039552" imgH="1817846" progId="Visio.Drawing.11">
                  <p:embed/>
                  <p:pic>
                    <p:nvPicPr>
                      <p:cNvPr id="0" name="Object 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302655" y="2668807"/>
                        <a:ext cx="5986463" cy="269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32" name="Rectangle 2"/>
          <p:cNvSpPr>
            <a:spLocks noGrp="1" noChangeArrowheads="1"/>
          </p:cNvSpPr>
          <p:nvPr>
            <p:ph type="title"/>
          </p:nvPr>
        </p:nvSpPr>
        <p:spPr/>
        <p:txBody>
          <a:bodyPr/>
          <a:lstStyle/>
          <a:p>
            <a:pPr eaLnBrk="1" hangingPunct="1"/>
            <a:r>
              <a:rPr lang="en-US" altLang="zh-CN" sz="3600" dirty="0" smtClean="0">
                <a:ea typeface="宋体" charset="-122"/>
              </a:rPr>
              <a:t>6.6.1 </a:t>
            </a:r>
            <a:r>
              <a:rPr lang="zh-CN" altLang="en-US" sz="3600" dirty="0" smtClean="0">
                <a:ea typeface="宋体" charset="-122"/>
              </a:rPr>
              <a:t>阻容耦合多级放大电路（续</a:t>
            </a:r>
            <a:r>
              <a:rPr lang="en-US" altLang="zh-CN" sz="3600" dirty="0" smtClean="0">
                <a:ea typeface="宋体" charset="-122"/>
              </a:rPr>
              <a:t>5</a:t>
            </a:r>
            <a:r>
              <a:rPr lang="zh-CN" altLang="en-US" sz="3600" dirty="0" smtClean="0">
                <a:ea typeface="宋体" charset="-122"/>
              </a:rPr>
              <a:t>）</a:t>
            </a:r>
            <a:endParaRPr lang="en-US" altLang="zh-CN" sz="36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151</a:t>
            </a:fld>
            <a:endParaRPr lang="zh-CN" altLang="en-US"/>
          </a:p>
        </p:txBody>
      </p:sp>
      <p:graphicFrame>
        <p:nvGraphicFramePr>
          <p:cNvPr id="212000" name="Object 2"/>
          <p:cNvGraphicFramePr>
            <a:graphicFrameLocks noChangeAspect="1"/>
          </p:cNvGraphicFramePr>
          <p:nvPr>
            <p:extLst>
              <p:ext uri="{D42A27DB-BD31-4B8C-83A1-F6EECF244321}">
                <p14:modId xmlns:p14="http://schemas.microsoft.com/office/powerpoint/2010/main" val="3609118577"/>
              </p:ext>
            </p:extLst>
          </p:nvPr>
        </p:nvGraphicFramePr>
        <p:xfrm>
          <a:off x="525688" y="910083"/>
          <a:ext cx="3333750" cy="863600"/>
        </p:xfrm>
        <a:graphic>
          <a:graphicData uri="http://schemas.openxmlformats.org/presentationml/2006/ole">
            <mc:AlternateContent xmlns:mc="http://schemas.openxmlformats.org/markup-compatibility/2006">
              <mc:Choice xmlns:v="urn:schemas-microsoft-com:vml" Requires="v">
                <p:oleObj spid="_x0000_s57043" name="Equation" r:id="rId3" imgW="1663560" imgH="431640" progId="Equation.DSMT4">
                  <p:embed/>
                </p:oleObj>
              </mc:Choice>
              <mc:Fallback>
                <p:oleObj name="Equation" r:id="rId3" imgW="166356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88" y="910083"/>
                        <a:ext cx="33337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001" name="Object 3"/>
          <p:cNvGraphicFramePr>
            <a:graphicFrameLocks noChangeAspect="1"/>
          </p:cNvGraphicFramePr>
          <p:nvPr>
            <p:extLst>
              <p:ext uri="{D42A27DB-BD31-4B8C-83A1-F6EECF244321}">
                <p14:modId xmlns:p14="http://schemas.microsoft.com/office/powerpoint/2010/main" val="893947583"/>
              </p:ext>
            </p:extLst>
          </p:nvPr>
        </p:nvGraphicFramePr>
        <p:xfrm>
          <a:off x="4278538" y="962470"/>
          <a:ext cx="4505325" cy="863600"/>
        </p:xfrm>
        <a:graphic>
          <a:graphicData uri="http://schemas.openxmlformats.org/presentationml/2006/ole">
            <mc:AlternateContent xmlns:mc="http://schemas.openxmlformats.org/markup-compatibility/2006">
              <mc:Choice xmlns:v="urn:schemas-microsoft-com:vml" Requires="v">
                <p:oleObj spid="_x0000_s57044" name="Equation" r:id="rId5" imgW="2247840" imgH="431640" progId="Equation.DSMT4">
                  <p:embed/>
                </p:oleObj>
              </mc:Choice>
              <mc:Fallback>
                <p:oleObj name="Equation" r:id="rId5" imgW="224784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8538" y="962470"/>
                        <a:ext cx="450532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002" name="Object 4"/>
          <p:cNvGraphicFramePr>
            <a:graphicFrameLocks noChangeAspect="1"/>
          </p:cNvGraphicFramePr>
          <p:nvPr>
            <p:extLst>
              <p:ext uri="{D42A27DB-BD31-4B8C-83A1-F6EECF244321}">
                <p14:modId xmlns:p14="http://schemas.microsoft.com/office/powerpoint/2010/main" val="2033735306"/>
              </p:ext>
            </p:extLst>
          </p:nvPr>
        </p:nvGraphicFramePr>
        <p:xfrm>
          <a:off x="512988" y="1887983"/>
          <a:ext cx="2493963" cy="482600"/>
        </p:xfrm>
        <a:graphic>
          <a:graphicData uri="http://schemas.openxmlformats.org/presentationml/2006/ole">
            <mc:AlternateContent xmlns:mc="http://schemas.openxmlformats.org/markup-compatibility/2006">
              <mc:Choice xmlns:v="urn:schemas-microsoft-com:vml" Requires="v">
                <p:oleObj spid="_x0000_s57045" name="Equation" r:id="rId7" imgW="1244520" imgH="241200" progId="Equation.DSMT4">
                  <p:embed/>
                </p:oleObj>
              </mc:Choice>
              <mc:Fallback>
                <p:oleObj name="Equation" r:id="rId7" imgW="1244520" imgH="2412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988" y="1887983"/>
                        <a:ext cx="249396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003" name="Object 5"/>
          <p:cNvGraphicFramePr>
            <a:graphicFrameLocks noChangeAspect="1"/>
          </p:cNvGraphicFramePr>
          <p:nvPr>
            <p:extLst>
              <p:ext uri="{D42A27DB-BD31-4B8C-83A1-F6EECF244321}">
                <p14:modId xmlns:p14="http://schemas.microsoft.com/office/powerpoint/2010/main" val="2297959346"/>
              </p:ext>
            </p:extLst>
          </p:nvPr>
        </p:nvGraphicFramePr>
        <p:xfrm>
          <a:off x="4297588" y="1922908"/>
          <a:ext cx="3995738" cy="482600"/>
        </p:xfrm>
        <a:graphic>
          <a:graphicData uri="http://schemas.openxmlformats.org/presentationml/2006/ole">
            <mc:AlternateContent xmlns:mc="http://schemas.openxmlformats.org/markup-compatibility/2006">
              <mc:Choice xmlns:v="urn:schemas-microsoft-com:vml" Requires="v">
                <p:oleObj spid="_x0000_s57046" name="Equation" r:id="rId9" imgW="1993680" imgH="241200" progId="Equation.DSMT4">
                  <p:embed/>
                </p:oleObj>
              </mc:Choice>
              <mc:Fallback>
                <p:oleObj name="Equation" r:id="rId9" imgW="1993680" imgH="2412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7588" y="1922908"/>
                        <a:ext cx="399573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004" name="Object 6"/>
          <p:cNvGraphicFramePr>
            <a:graphicFrameLocks noChangeAspect="1"/>
          </p:cNvGraphicFramePr>
          <p:nvPr>
            <p:extLst>
              <p:ext uri="{D42A27DB-BD31-4B8C-83A1-F6EECF244321}">
                <p14:modId xmlns:p14="http://schemas.microsoft.com/office/powerpoint/2010/main" val="557499102"/>
              </p:ext>
            </p:extLst>
          </p:nvPr>
        </p:nvGraphicFramePr>
        <p:xfrm>
          <a:off x="525688" y="2476945"/>
          <a:ext cx="2085975" cy="889000"/>
        </p:xfrm>
        <a:graphic>
          <a:graphicData uri="http://schemas.openxmlformats.org/presentationml/2006/ole">
            <mc:AlternateContent xmlns:mc="http://schemas.openxmlformats.org/markup-compatibility/2006">
              <mc:Choice xmlns:v="urn:schemas-microsoft-com:vml" Requires="v">
                <p:oleObj spid="_x0000_s57047" name="Equation" r:id="rId11" imgW="1041120" imgH="444240" progId="Equation.DSMT4">
                  <p:embed/>
                </p:oleObj>
              </mc:Choice>
              <mc:Fallback>
                <p:oleObj name="Equation" r:id="rId11" imgW="1041120" imgH="44424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688" y="2476945"/>
                        <a:ext cx="2085975"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005" name="Object 7"/>
          <p:cNvGraphicFramePr>
            <a:graphicFrameLocks noChangeAspect="1"/>
          </p:cNvGraphicFramePr>
          <p:nvPr>
            <p:extLst>
              <p:ext uri="{D42A27DB-BD31-4B8C-83A1-F6EECF244321}">
                <p14:modId xmlns:p14="http://schemas.microsoft.com/office/powerpoint/2010/main" val="1552404582"/>
              </p:ext>
            </p:extLst>
          </p:nvPr>
        </p:nvGraphicFramePr>
        <p:xfrm>
          <a:off x="538388" y="3332608"/>
          <a:ext cx="3511550" cy="863600"/>
        </p:xfrm>
        <a:graphic>
          <a:graphicData uri="http://schemas.openxmlformats.org/presentationml/2006/ole">
            <mc:AlternateContent xmlns:mc="http://schemas.openxmlformats.org/markup-compatibility/2006">
              <mc:Choice xmlns:v="urn:schemas-microsoft-com:vml" Requires="v">
                <p:oleObj spid="_x0000_s57048" name="Equation" r:id="rId13" imgW="1752480" imgH="431640" progId="Equation.DSMT4">
                  <p:embed/>
                </p:oleObj>
              </mc:Choice>
              <mc:Fallback>
                <p:oleObj name="Equation" r:id="rId13" imgW="1752480" imgH="43164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8388" y="3332608"/>
                        <a:ext cx="35115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006" name="Object 8"/>
          <p:cNvGraphicFramePr>
            <a:graphicFrameLocks noChangeAspect="1"/>
          </p:cNvGraphicFramePr>
          <p:nvPr>
            <p:extLst>
              <p:ext uri="{D42A27DB-BD31-4B8C-83A1-F6EECF244321}">
                <p14:modId xmlns:p14="http://schemas.microsoft.com/office/powerpoint/2010/main" val="1046764907"/>
              </p:ext>
            </p:extLst>
          </p:nvPr>
        </p:nvGraphicFramePr>
        <p:xfrm>
          <a:off x="4286476" y="3353245"/>
          <a:ext cx="4757737" cy="863600"/>
        </p:xfrm>
        <a:graphic>
          <a:graphicData uri="http://schemas.openxmlformats.org/presentationml/2006/ole">
            <mc:AlternateContent xmlns:mc="http://schemas.openxmlformats.org/markup-compatibility/2006">
              <mc:Choice xmlns:v="urn:schemas-microsoft-com:vml" Requires="v">
                <p:oleObj spid="_x0000_s57049" name="Equation" r:id="rId15" imgW="2374560" imgH="431640" progId="Equation.DSMT4">
                  <p:embed/>
                </p:oleObj>
              </mc:Choice>
              <mc:Fallback>
                <p:oleObj name="Equation" r:id="rId15" imgW="2374560" imgH="431640"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86476" y="3353245"/>
                        <a:ext cx="4757737"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007" name="Object 9"/>
          <p:cNvGraphicFramePr>
            <a:graphicFrameLocks noChangeAspect="1"/>
          </p:cNvGraphicFramePr>
          <p:nvPr>
            <p:extLst>
              <p:ext uri="{D42A27DB-BD31-4B8C-83A1-F6EECF244321}">
                <p14:modId xmlns:p14="http://schemas.microsoft.com/office/powerpoint/2010/main" val="2898657591"/>
              </p:ext>
            </p:extLst>
          </p:nvPr>
        </p:nvGraphicFramePr>
        <p:xfrm>
          <a:off x="611413" y="4502595"/>
          <a:ext cx="2800350" cy="482600"/>
        </p:xfrm>
        <a:graphic>
          <a:graphicData uri="http://schemas.openxmlformats.org/presentationml/2006/ole">
            <mc:AlternateContent xmlns:mc="http://schemas.openxmlformats.org/markup-compatibility/2006">
              <mc:Choice xmlns:v="urn:schemas-microsoft-com:vml" Requires="v">
                <p:oleObj spid="_x0000_s57050" name="Equation" r:id="rId17" imgW="1396800" imgH="241200" progId="Equation.DSMT4">
                  <p:embed/>
                </p:oleObj>
              </mc:Choice>
              <mc:Fallback>
                <p:oleObj name="Equation" r:id="rId17" imgW="1396800" imgH="241200"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1413" y="4502595"/>
                        <a:ext cx="28003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008" name="Object 10"/>
          <p:cNvGraphicFramePr>
            <a:graphicFrameLocks noChangeAspect="1"/>
          </p:cNvGraphicFramePr>
          <p:nvPr>
            <p:extLst>
              <p:ext uri="{D42A27DB-BD31-4B8C-83A1-F6EECF244321}">
                <p14:modId xmlns:p14="http://schemas.microsoft.com/office/powerpoint/2010/main" val="604813174"/>
              </p:ext>
            </p:extLst>
          </p:nvPr>
        </p:nvGraphicFramePr>
        <p:xfrm>
          <a:off x="4005488" y="4502595"/>
          <a:ext cx="4706938" cy="482600"/>
        </p:xfrm>
        <a:graphic>
          <a:graphicData uri="http://schemas.openxmlformats.org/presentationml/2006/ole">
            <mc:AlternateContent xmlns:mc="http://schemas.openxmlformats.org/markup-compatibility/2006">
              <mc:Choice xmlns:v="urn:schemas-microsoft-com:vml" Requires="v">
                <p:oleObj spid="_x0000_s57051" name="Equation" r:id="rId19" imgW="2349360" imgH="241200" progId="Equation.DSMT4">
                  <p:embed/>
                </p:oleObj>
              </mc:Choice>
              <mc:Fallback>
                <p:oleObj name="Equation" r:id="rId19" imgW="2349360" imgH="241200" progId="Equation.DSMT4">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05488" y="4502595"/>
                        <a:ext cx="470693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009" name="Object 11"/>
          <p:cNvGraphicFramePr>
            <a:graphicFrameLocks noChangeAspect="1"/>
          </p:cNvGraphicFramePr>
          <p:nvPr>
            <p:extLst>
              <p:ext uri="{D42A27DB-BD31-4B8C-83A1-F6EECF244321}">
                <p14:modId xmlns:p14="http://schemas.microsoft.com/office/powerpoint/2010/main" val="372273825"/>
              </p:ext>
            </p:extLst>
          </p:nvPr>
        </p:nvGraphicFramePr>
        <p:xfrm>
          <a:off x="616176" y="5204270"/>
          <a:ext cx="2290762" cy="889000"/>
        </p:xfrm>
        <a:graphic>
          <a:graphicData uri="http://schemas.openxmlformats.org/presentationml/2006/ole">
            <mc:AlternateContent xmlns:mc="http://schemas.openxmlformats.org/markup-compatibility/2006">
              <mc:Choice xmlns:v="urn:schemas-microsoft-com:vml" Requires="v">
                <p:oleObj spid="_x0000_s57052" name="Equation" r:id="rId21" imgW="1143000" imgH="444240" progId="Equation.DSMT4">
                  <p:embed/>
                </p:oleObj>
              </mc:Choice>
              <mc:Fallback>
                <p:oleObj name="Equation" r:id="rId21" imgW="1143000" imgH="444240" progId="Equation.DSMT4">
                  <p:embed/>
                  <p:pic>
                    <p:nvPicPr>
                      <p:cNvPr id="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6176" y="5204270"/>
                        <a:ext cx="2290762"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2000"/>
                                        </p:tgtEl>
                                        <p:attrNameLst>
                                          <p:attrName>style.visibility</p:attrName>
                                        </p:attrNameLst>
                                      </p:cBhvr>
                                      <p:to>
                                        <p:strVal val="visible"/>
                                      </p:to>
                                    </p:set>
                                    <p:animEffect transition="in" filter="wipe(left)">
                                      <p:cBhvr>
                                        <p:cTn id="7" dur="500"/>
                                        <p:tgtEl>
                                          <p:spTgt spid="21200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12001"/>
                                        </p:tgtEl>
                                        <p:attrNameLst>
                                          <p:attrName>style.visibility</p:attrName>
                                        </p:attrNameLst>
                                      </p:cBhvr>
                                      <p:to>
                                        <p:strVal val="visible"/>
                                      </p:to>
                                    </p:set>
                                    <p:animEffect transition="in" filter="wipe(left)">
                                      <p:cBhvr>
                                        <p:cTn id="11" dur="500"/>
                                        <p:tgtEl>
                                          <p:spTgt spid="212001"/>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2002"/>
                                        </p:tgtEl>
                                        <p:attrNameLst>
                                          <p:attrName>style.visibility</p:attrName>
                                        </p:attrNameLst>
                                      </p:cBhvr>
                                      <p:to>
                                        <p:strVal val="visible"/>
                                      </p:to>
                                    </p:set>
                                    <p:animEffect transition="in" filter="wipe(left)">
                                      <p:cBhvr>
                                        <p:cTn id="15" dur="500"/>
                                        <p:tgtEl>
                                          <p:spTgt spid="212002"/>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2003"/>
                                        </p:tgtEl>
                                        <p:attrNameLst>
                                          <p:attrName>style.visibility</p:attrName>
                                        </p:attrNameLst>
                                      </p:cBhvr>
                                      <p:to>
                                        <p:strVal val="visible"/>
                                      </p:to>
                                    </p:set>
                                    <p:animEffect transition="in" filter="wipe(left)">
                                      <p:cBhvr>
                                        <p:cTn id="19" dur="500"/>
                                        <p:tgtEl>
                                          <p:spTgt spid="212003"/>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2004"/>
                                        </p:tgtEl>
                                        <p:attrNameLst>
                                          <p:attrName>style.visibility</p:attrName>
                                        </p:attrNameLst>
                                      </p:cBhvr>
                                      <p:to>
                                        <p:strVal val="visible"/>
                                      </p:to>
                                    </p:set>
                                    <p:animEffect transition="in" filter="wipe(left)">
                                      <p:cBhvr>
                                        <p:cTn id="23" dur="500"/>
                                        <p:tgtEl>
                                          <p:spTgt spid="21200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12005"/>
                                        </p:tgtEl>
                                        <p:attrNameLst>
                                          <p:attrName>style.visibility</p:attrName>
                                        </p:attrNameLst>
                                      </p:cBhvr>
                                      <p:to>
                                        <p:strVal val="visible"/>
                                      </p:to>
                                    </p:set>
                                    <p:animEffect transition="in" filter="wipe(left)">
                                      <p:cBhvr>
                                        <p:cTn id="28" dur="500"/>
                                        <p:tgtEl>
                                          <p:spTgt spid="212005"/>
                                        </p:tgtEl>
                                      </p:cBhvr>
                                    </p:animEffect>
                                  </p:childTnLst>
                                </p:cTn>
                              </p:par>
                            </p:childTnLst>
                          </p:cTn>
                        </p:par>
                        <p:par>
                          <p:cTn id="29" fill="hold" nodeType="afterGroup">
                            <p:stCondLst>
                              <p:cond delay="500"/>
                            </p:stCondLst>
                            <p:childTnLst>
                              <p:par>
                                <p:cTn id="30" presetID="22" presetClass="entr" presetSubtype="8" fill="hold" nodeType="afterEffect">
                                  <p:stCondLst>
                                    <p:cond delay="0"/>
                                  </p:stCondLst>
                                  <p:childTnLst>
                                    <p:set>
                                      <p:cBhvr>
                                        <p:cTn id="31" dur="1" fill="hold">
                                          <p:stCondLst>
                                            <p:cond delay="0"/>
                                          </p:stCondLst>
                                        </p:cTn>
                                        <p:tgtEl>
                                          <p:spTgt spid="212006"/>
                                        </p:tgtEl>
                                        <p:attrNameLst>
                                          <p:attrName>style.visibility</p:attrName>
                                        </p:attrNameLst>
                                      </p:cBhvr>
                                      <p:to>
                                        <p:strVal val="visible"/>
                                      </p:to>
                                    </p:set>
                                    <p:animEffect transition="in" filter="wipe(left)">
                                      <p:cBhvr>
                                        <p:cTn id="32" dur="500"/>
                                        <p:tgtEl>
                                          <p:spTgt spid="212006"/>
                                        </p:tgtEl>
                                      </p:cBhvr>
                                    </p:animEffect>
                                  </p:childTnLst>
                                </p:cTn>
                              </p:par>
                            </p:childTnLst>
                          </p:cTn>
                        </p:par>
                        <p:par>
                          <p:cTn id="33" fill="hold" nodeType="afterGroup">
                            <p:stCondLst>
                              <p:cond delay="1000"/>
                            </p:stCondLst>
                            <p:childTnLst>
                              <p:par>
                                <p:cTn id="34" presetID="22" presetClass="entr" presetSubtype="8" fill="hold" nodeType="afterEffect">
                                  <p:stCondLst>
                                    <p:cond delay="0"/>
                                  </p:stCondLst>
                                  <p:childTnLst>
                                    <p:set>
                                      <p:cBhvr>
                                        <p:cTn id="35" dur="1" fill="hold">
                                          <p:stCondLst>
                                            <p:cond delay="0"/>
                                          </p:stCondLst>
                                        </p:cTn>
                                        <p:tgtEl>
                                          <p:spTgt spid="212007"/>
                                        </p:tgtEl>
                                        <p:attrNameLst>
                                          <p:attrName>style.visibility</p:attrName>
                                        </p:attrNameLst>
                                      </p:cBhvr>
                                      <p:to>
                                        <p:strVal val="visible"/>
                                      </p:to>
                                    </p:set>
                                    <p:animEffect transition="in" filter="wipe(left)">
                                      <p:cBhvr>
                                        <p:cTn id="36" dur="500"/>
                                        <p:tgtEl>
                                          <p:spTgt spid="212007"/>
                                        </p:tgtEl>
                                      </p:cBhvr>
                                    </p:animEffect>
                                  </p:childTnLst>
                                </p:cTn>
                              </p:par>
                            </p:childTnLst>
                          </p:cTn>
                        </p:par>
                        <p:par>
                          <p:cTn id="37" fill="hold" nodeType="afterGroup">
                            <p:stCondLst>
                              <p:cond delay="1500"/>
                            </p:stCondLst>
                            <p:childTnLst>
                              <p:par>
                                <p:cTn id="38" presetID="22" presetClass="entr" presetSubtype="8" fill="hold" nodeType="afterEffect">
                                  <p:stCondLst>
                                    <p:cond delay="0"/>
                                  </p:stCondLst>
                                  <p:childTnLst>
                                    <p:set>
                                      <p:cBhvr>
                                        <p:cTn id="39" dur="1" fill="hold">
                                          <p:stCondLst>
                                            <p:cond delay="0"/>
                                          </p:stCondLst>
                                        </p:cTn>
                                        <p:tgtEl>
                                          <p:spTgt spid="212008"/>
                                        </p:tgtEl>
                                        <p:attrNameLst>
                                          <p:attrName>style.visibility</p:attrName>
                                        </p:attrNameLst>
                                      </p:cBhvr>
                                      <p:to>
                                        <p:strVal val="visible"/>
                                      </p:to>
                                    </p:set>
                                    <p:animEffect transition="in" filter="wipe(left)">
                                      <p:cBhvr>
                                        <p:cTn id="40" dur="500"/>
                                        <p:tgtEl>
                                          <p:spTgt spid="212008"/>
                                        </p:tgtEl>
                                      </p:cBhvr>
                                    </p:animEffect>
                                  </p:childTnLst>
                                </p:cTn>
                              </p:par>
                            </p:childTnLst>
                          </p:cTn>
                        </p:par>
                        <p:par>
                          <p:cTn id="41" fill="hold" nodeType="afterGroup">
                            <p:stCondLst>
                              <p:cond delay="2000"/>
                            </p:stCondLst>
                            <p:childTnLst>
                              <p:par>
                                <p:cTn id="42" presetID="22" presetClass="entr" presetSubtype="8" fill="hold" nodeType="afterEffect">
                                  <p:stCondLst>
                                    <p:cond delay="0"/>
                                  </p:stCondLst>
                                  <p:childTnLst>
                                    <p:set>
                                      <p:cBhvr>
                                        <p:cTn id="43" dur="1" fill="hold">
                                          <p:stCondLst>
                                            <p:cond delay="0"/>
                                          </p:stCondLst>
                                        </p:cTn>
                                        <p:tgtEl>
                                          <p:spTgt spid="212009"/>
                                        </p:tgtEl>
                                        <p:attrNameLst>
                                          <p:attrName>style.visibility</p:attrName>
                                        </p:attrNameLst>
                                      </p:cBhvr>
                                      <p:to>
                                        <p:strVal val="visible"/>
                                      </p:to>
                                    </p:set>
                                    <p:animEffect transition="in" filter="wipe(left)">
                                      <p:cBhvr>
                                        <p:cTn id="44" dur="500"/>
                                        <p:tgtEl>
                                          <p:spTgt spid="212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6" name="Rectangle 2"/>
          <p:cNvSpPr>
            <a:spLocks noGrp="1" noChangeArrowheads="1"/>
          </p:cNvSpPr>
          <p:nvPr>
            <p:ph type="title"/>
          </p:nvPr>
        </p:nvSpPr>
        <p:spPr/>
        <p:txBody>
          <a:bodyPr/>
          <a:lstStyle/>
          <a:p>
            <a:pPr eaLnBrk="1" hangingPunct="1"/>
            <a:r>
              <a:rPr lang="en-US" altLang="zh-CN" sz="3600" dirty="0" smtClean="0">
                <a:ea typeface="宋体" charset="-122"/>
              </a:rPr>
              <a:t>6.6.1 </a:t>
            </a:r>
            <a:r>
              <a:rPr lang="zh-CN" altLang="en-US" sz="3600" dirty="0" smtClean="0">
                <a:ea typeface="宋体" charset="-122"/>
              </a:rPr>
              <a:t>阻容耦合多级放大电路（续</a:t>
            </a:r>
            <a:r>
              <a:rPr lang="en-US" altLang="zh-CN" sz="3600" dirty="0" smtClean="0">
                <a:ea typeface="宋体" charset="-122"/>
              </a:rPr>
              <a:t>6</a:t>
            </a:r>
            <a:r>
              <a:rPr lang="zh-CN" altLang="en-US" sz="3600" dirty="0" smtClean="0">
                <a:ea typeface="宋体" charset="-122"/>
              </a:rPr>
              <a:t>）</a:t>
            </a:r>
            <a:endParaRPr lang="en-US" altLang="zh-CN" sz="36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152</a:t>
            </a:fld>
            <a:endParaRPr lang="zh-CN" altLang="en-US"/>
          </a:p>
        </p:txBody>
      </p:sp>
      <p:graphicFrame>
        <p:nvGraphicFramePr>
          <p:cNvPr id="213011" name="Object 2"/>
          <p:cNvGraphicFramePr>
            <a:graphicFrameLocks noChangeAspect="1"/>
          </p:cNvGraphicFramePr>
          <p:nvPr/>
        </p:nvGraphicFramePr>
        <p:xfrm>
          <a:off x="4602163" y="1138238"/>
          <a:ext cx="3533775" cy="457200"/>
        </p:xfrm>
        <a:graphic>
          <a:graphicData uri="http://schemas.openxmlformats.org/presentationml/2006/ole">
            <mc:AlternateContent xmlns:mc="http://schemas.openxmlformats.org/markup-compatibility/2006">
              <mc:Choice xmlns:v="urn:schemas-microsoft-com:vml" Requires="v">
                <p:oleObj spid="_x0000_s58067" name="Equation" r:id="rId3" imgW="1765080" imgH="228600" progId="Equation.DSMT4">
                  <p:embed/>
                </p:oleObj>
              </mc:Choice>
              <mc:Fallback>
                <p:oleObj name="Equation" r:id="rId3" imgW="176508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163" y="1138238"/>
                        <a:ext cx="35337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012" name="Object 3"/>
          <p:cNvGraphicFramePr>
            <a:graphicFrameLocks noChangeAspect="1"/>
          </p:cNvGraphicFramePr>
          <p:nvPr/>
        </p:nvGraphicFramePr>
        <p:xfrm>
          <a:off x="688975" y="1841500"/>
          <a:ext cx="1933575" cy="457200"/>
        </p:xfrm>
        <a:graphic>
          <a:graphicData uri="http://schemas.openxmlformats.org/presentationml/2006/ole">
            <mc:AlternateContent xmlns:mc="http://schemas.openxmlformats.org/markup-compatibility/2006">
              <mc:Choice xmlns:v="urn:schemas-microsoft-com:vml" Requires="v">
                <p:oleObj spid="_x0000_s58068" name="Equation" r:id="rId5" imgW="965160" imgH="228600" progId="Equation.DSMT4">
                  <p:embed/>
                </p:oleObj>
              </mc:Choice>
              <mc:Fallback>
                <p:oleObj name="Equation" r:id="rId5" imgW="96516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975" y="1841500"/>
                        <a:ext cx="19335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013" name="Object 4"/>
          <p:cNvGraphicFramePr>
            <a:graphicFrameLocks noChangeAspect="1"/>
          </p:cNvGraphicFramePr>
          <p:nvPr/>
        </p:nvGraphicFramePr>
        <p:xfrm>
          <a:off x="4605338" y="1841500"/>
          <a:ext cx="2216150" cy="457200"/>
        </p:xfrm>
        <a:graphic>
          <a:graphicData uri="http://schemas.openxmlformats.org/presentationml/2006/ole">
            <mc:AlternateContent xmlns:mc="http://schemas.openxmlformats.org/markup-compatibility/2006">
              <mc:Choice xmlns:v="urn:schemas-microsoft-com:vml" Requires="v">
                <p:oleObj spid="_x0000_s58069" name="Equation" r:id="rId7" imgW="1104840" imgH="228600" progId="Equation.DSMT4">
                  <p:embed/>
                </p:oleObj>
              </mc:Choice>
              <mc:Fallback>
                <p:oleObj name="Equation" r:id="rId7" imgW="110484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5338" y="1841500"/>
                        <a:ext cx="22161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014" name="Object 5"/>
          <p:cNvGraphicFramePr>
            <a:graphicFrameLocks noChangeAspect="1"/>
          </p:cNvGraphicFramePr>
          <p:nvPr/>
        </p:nvGraphicFramePr>
        <p:xfrm>
          <a:off x="608013" y="2519363"/>
          <a:ext cx="3435350" cy="863600"/>
        </p:xfrm>
        <a:graphic>
          <a:graphicData uri="http://schemas.openxmlformats.org/presentationml/2006/ole">
            <mc:AlternateContent xmlns:mc="http://schemas.openxmlformats.org/markup-compatibility/2006">
              <mc:Choice xmlns:v="urn:schemas-microsoft-com:vml" Requires="v">
                <p:oleObj spid="_x0000_s58070" name="Equation" r:id="rId9" imgW="1714320" imgH="431640" progId="Equation.DSMT4">
                  <p:embed/>
                </p:oleObj>
              </mc:Choice>
              <mc:Fallback>
                <p:oleObj name="Equation" r:id="rId9" imgW="1714320" imgH="43164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013" y="2519363"/>
                        <a:ext cx="34353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015" name="Object 6"/>
          <p:cNvGraphicFramePr>
            <a:graphicFrameLocks noChangeAspect="1"/>
          </p:cNvGraphicFramePr>
          <p:nvPr/>
        </p:nvGraphicFramePr>
        <p:xfrm>
          <a:off x="673100" y="1139825"/>
          <a:ext cx="3279775" cy="457200"/>
        </p:xfrm>
        <a:graphic>
          <a:graphicData uri="http://schemas.openxmlformats.org/presentationml/2006/ole">
            <mc:AlternateContent xmlns:mc="http://schemas.openxmlformats.org/markup-compatibility/2006">
              <mc:Choice xmlns:v="urn:schemas-microsoft-com:vml" Requires="v">
                <p:oleObj spid="_x0000_s58071" name="Equation" r:id="rId11" imgW="1638000" imgH="228600" progId="Equation.DSMT4">
                  <p:embed/>
                </p:oleObj>
              </mc:Choice>
              <mc:Fallback>
                <p:oleObj name="Equation" r:id="rId11" imgW="1638000" imgH="2286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100" y="1139825"/>
                        <a:ext cx="32797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016" name="Object 7"/>
          <p:cNvGraphicFramePr>
            <a:graphicFrameLocks noChangeAspect="1"/>
          </p:cNvGraphicFramePr>
          <p:nvPr/>
        </p:nvGraphicFramePr>
        <p:xfrm>
          <a:off x="4524375" y="2520950"/>
          <a:ext cx="3587750" cy="863600"/>
        </p:xfrm>
        <a:graphic>
          <a:graphicData uri="http://schemas.openxmlformats.org/presentationml/2006/ole">
            <mc:AlternateContent xmlns:mc="http://schemas.openxmlformats.org/markup-compatibility/2006">
              <mc:Choice xmlns:v="urn:schemas-microsoft-com:vml" Requires="v">
                <p:oleObj spid="_x0000_s58072" name="Equation" r:id="rId13" imgW="1790640" imgH="431640" progId="Equation.DSMT4">
                  <p:embed/>
                </p:oleObj>
              </mc:Choice>
              <mc:Fallback>
                <p:oleObj name="Equation" r:id="rId13" imgW="1790640" imgH="43164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4375" y="2520950"/>
                        <a:ext cx="35877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017" name="Object 8"/>
          <p:cNvGraphicFramePr>
            <a:graphicFrameLocks noChangeAspect="1"/>
          </p:cNvGraphicFramePr>
          <p:nvPr/>
        </p:nvGraphicFramePr>
        <p:xfrm>
          <a:off x="660400" y="3406775"/>
          <a:ext cx="2671763" cy="457200"/>
        </p:xfrm>
        <a:graphic>
          <a:graphicData uri="http://schemas.openxmlformats.org/presentationml/2006/ole">
            <mc:AlternateContent xmlns:mc="http://schemas.openxmlformats.org/markup-compatibility/2006">
              <mc:Choice xmlns:v="urn:schemas-microsoft-com:vml" Requires="v">
                <p:oleObj spid="_x0000_s58073" name="Equation" r:id="rId15" imgW="1333440" imgH="228600" progId="Equation.DSMT4">
                  <p:embed/>
                </p:oleObj>
              </mc:Choice>
              <mc:Fallback>
                <p:oleObj name="Equation" r:id="rId15" imgW="1333440" imgH="228600"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0400" y="3406775"/>
                        <a:ext cx="26717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018" name="Object 9"/>
          <p:cNvGraphicFramePr>
            <a:graphicFrameLocks noChangeAspect="1"/>
          </p:cNvGraphicFramePr>
          <p:nvPr/>
        </p:nvGraphicFramePr>
        <p:xfrm>
          <a:off x="744538" y="4206875"/>
          <a:ext cx="1958975" cy="457200"/>
        </p:xfrm>
        <a:graphic>
          <a:graphicData uri="http://schemas.openxmlformats.org/presentationml/2006/ole">
            <mc:AlternateContent xmlns:mc="http://schemas.openxmlformats.org/markup-compatibility/2006">
              <mc:Choice xmlns:v="urn:schemas-microsoft-com:vml" Requires="v">
                <p:oleObj spid="_x0000_s58074" name="Equation" r:id="rId17" imgW="977760" imgH="228600" progId="Equation.DSMT4">
                  <p:embed/>
                </p:oleObj>
              </mc:Choice>
              <mc:Fallback>
                <p:oleObj name="Equation" r:id="rId17" imgW="977760" imgH="228600" progId="Equation.DSMT4">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4538" y="4206875"/>
                        <a:ext cx="19589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019" name="Object 10"/>
          <p:cNvGraphicFramePr>
            <a:graphicFrameLocks noChangeAspect="1"/>
          </p:cNvGraphicFramePr>
          <p:nvPr/>
        </p:nvGraphicFramePr>
        <p:xfrm>
          <a:off x="3149600" y="4206875"/>
          <a:ext cx="2136775" cy="457200"/>
        </p:xfrm>
        <a:graphic>
          <a:graphicData uri="http://schemas.openxmlformats.org/presentationml/2006/ole">
            <mc:AlternateContent xmlns:mc="http://schemas.openxmlformats.org/markup-compatibility/2006">
              <mc:Choice xmlns:v="urn:schemas-microsoft-com:vml" Requires="v">
                <p:oleObj spid="_x0000_s58075" name="Equation" r:id="rId19" imgW="1066680" imgH="228600" progId="Equation.DSMT4">
                  <p:embed/>
                </p:oleObj>
              </mc:Choice>
              <mc:Fallback>
                <p:oleObj name="Equation" r:id="rId19" imgW="1066680" imgH="228600" progId="Equation.DSMT4">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9600" y="4206875"/>
                        <a:ext cx="21367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020" name="Object 11"/>
          <p:cNvGraphicFramePr>
            <a:graphicFrameLocks noChangeAspect="1"/>
          </p:cNvGraphicFramePr>
          <p:nvPr/>
        </p:nvGraphicFramePr>
        <p:xfrm>
          <a:off x="714375" y="4851400"/>
          <a:ext cx="3103563" cy="914400"/>
        </p:xfrm>
        <a:graphic>
          <a:graphicData uri="http://schemas.openxmlformats.org/presentationml/2006/ole">
            <mc:AlternateContent xmlns:mc="http://schemas.openxmlformats.org/markup-compatibility/2006">
              <mc:Choice xmlns:v="urn:schemas-microsoft-com:vml" Requires="v">
                <p:oleObj spid="_x0000_s58076" name="Equation" r:id="rId21" imgW="1549080" imgH="457200" progId="Equation.DSMT4">
                  <p:embed/>
                </p:oleObj>
              </mc:Choice>
              <mc:Fallback>
                <p:oleObj name="Equation" r:id="rId21" imgW="1549080" imgH="457200" progId="Equation.DSMT4">
                  <p:embed/>
                  <p:pic>
                    <p:nvPicPr>
                      <p:cNvPr id="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4375" y="4851400"/>
                        <a:ext cx="310356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13015"/>
                                        </p:tgtEl>
                                        <p:attrNameLst>
                                          <p:attrName>style.visibility</p:attrName>
                                        </p:attrNameLst>
                                      </p:cBhvr>
                                      <p:to>
                                        <p:strVal val="visible"/>
                                      </p:to>
                                    </p:set>
                                    <p:animEffect transition="in" filter="wipe(left)">
                                      <p:cBhvr>
                                        <p:cTn id="7" dur="500"/>
                                        <p:tgtEl>
                                          <p:spTgt spid="21301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13011"/>
                                        </p:tgtEl>
                                        <p:attrNameLst>
                                          <p:attrName>style.visibility</p:attrName>
                                        </p:attrNameLst>
                                      </p:cBhvr>
                                      <p:to>
                                        <p:strVal val="visible"/>
                                      </p:to>
                                    </p:set>
                                    <p:animEffect transition="in" filter="wipe(left)">
                                      <p:cBhvr>
                                        <p:cTn id="11" dur="500"/>
                                        <p:tgtEl>
                                          <p:spTgt spid="2130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13012"/>
                                        </p:tgtEl>
                                        <p:attrNameLst>
                                          <p:attrName>style.visibility</p:attrName>
                                        </p:attrNameLst>
                                      </p:cBhvr>
                                      <p:to>
                                        <p:strVal val="visible"/>
                                      </p:to>
                                    </p:set>
                                    <p:animEffect transition="in" filter="wipe(left)">
                                      <p:cBhvr>
                                        <p:cTn id="16" dur="500"/>
                                        <p:tgtEl>
                                          <p:spTgt spid="21301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13013"/>
                                        </p:tgtEl>
                                        <p:attrNameLst>
                                          <p:attrName>style.visibility</p:attrName>
                                        </p:attrNameLst>
                                      </p:cBhvr>
                                      <p:to>
                                        <p:strVal val="visible"/>
                                      </p:to>
                                    </p:set>
                                    <p:animEffect transition="in" filter="wipe(left)">
                                      <p:cBhvr>
                                        <p:cTn id="20" dur="500"/>
                                        <p:tgtEl>
                                          <p:spTgt spid="2130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213014"/>
                                        </p:tgtEl>
                                        <p:attrNameLst>
                                          <p:attrName>style.visibility</p:attrName>
                                        </p:attrNameLst>
                                      </p:cBhvr>
                                      <p:to>
                                        <p:strVal val="visible"/>
                                      </p:to>
                                    </p:set>
                                    <p:animEffect transition="in" filter="wipe(left)">
                                      <p:cBhvr>
                                        <p:cTn id="25" dur="500"/>
                                        <p:tgtEl>
                                          <p:spTgt spid="213014"/>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213016"/>
                                        </p:tgtEl>
                                        <p:attrNameLst>
                                          <p:attrName>style.visibility</p:attrName>
                                        </p:attrNameLst>
                                      </p:cBhvr>
                                      <p:to>
                                        <p:strVal val="visible"/>
                                      </p:to>
                                    </p:set>
                                    <p:animEffect transition="in" filter="wipe(left)">
                                      <p:cBhvr>
                                        <p:cTn id="29" dur="500"/>
                                        <p:tgtEl>
                                          <p:spTgt spid="2130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213017"/>
                                        </p:tgtEl>
                                        <p:attrNameLst>
                                          <p:attrName>style.visibility</p:attrName>
                                        </p:attrNameLst>
                                      </p:cBhvr>
                                      <p:to>
                                        <p:strVal val="visible"/>
                                      </p:to>
                                    </p:set>
                                    <p:animEffect transition="in" filter="wipe(left)">
                                      <p:cBhvr>
                                        <p:cTn id="34" dur="500"/>
                                        <p:tgtEl>
                                          <p:spTgt spid="213017"/>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213018"/>
                                        </p:tgtEl>
                                        <p:attrNameLst>
                                          <p:attrName>style.visibility</p:attrName>
                                        </p:attrNameLst>
                                      </p:cBhvr>
                                      <p:to>
                                        <p:strVal val="visible"/>
                                      </p:to>
                                    </p:set>
                                    <p:animEffect transition="in" filter="wipe(left)">
                                      <p:cBhvr>
                                        <p:cTn id="38" dur="500"/>
                                        <p:tgtEl>
                                          <p:spTgt spid="213018"/>
                                        </p:tgtEl>
                                      </p:cBhvr>
                                    </p:animEffect>
                                  </p:childTnLst>
                                </p:cTn>
                              </p:par>
                            </p:childTnLst>
                          </p:cTn>
                        </p:par>
                        <p:par>
                          <p:cTn id="39" fill="hold" nodeType="afterGroup">
                            <p:stCondLst>
                              <p:cond delay="1000"/>
                            </p:stCondLst>
                            <p:childTnLst>
                              <p:par>
                                <p:cTn id="40" presetID="22" presetClass="entr" presetSubtype="8" fill="hold" nodeType="afterEffect">
                                  <p:stCondLst>
                                    <p:cond delay="0"/>
                                  </p:stCondLst>
                                  <p:childTnLst>
                                    <p:set>
                                      <p:cBhvr>
                                        <p:cTn id="41" dur="1" fill="hold">
                                          <p:stCondLst>
                                            <p:cond delay="0"/>
                                          </p:stCondLst>
                                        </p:cTn>
                                        <p:tgtEl>
                                          <p:spTgt spid="213019"/>
                                        </p:tgtEl>
                                        <p:attrNameLst>
                                          <p:attrName>style.visibility</p:attrName>
                                        </p:attrNameLst>
                                      </p:cBhvr>
                                      <p:to>
                                        <p:strVal val="visible"/>
                                      </p:to>
                                    </p:set>
                                    <p:animEffect transition="in" filter="wipe(left)">
                                      <p:cBhvr>
                                        <p:cTn id="42" dur="500"/>
                                        <p:tgtEl>
                                          <p:spTgt spid="2130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13020"/>
                                        </p:tgtEl>
                                        <p:attrNameLst>
                                          <p:attrName>style.visibility</p:attrName>
                                        </p:attrNameLst>
                                      </p:cBhvr>
                                      <p:to>
                                        <p:strVal val="visible"/>
                                      </p:to>
                                    </p:set>
                                    <p:animEffect transition="in" filter="wipe(left)">
                                      <p:cBhvr>
                                        <p:cTn id="47" dur="500"/>
                                        <p:tgtEl>
                                          <p:spTgt spid="213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US" altLang="zh-CN" sz="3600" dirty="0" smtClean="0">
                <a:ea typeface="宋体" charset="-122"/>
              </a:rPr>
              <a:t>6.6.1 </a:t>
            </a:r>
            <a:r>
              <a:rPr lang="zh-CN" altLang="en-US" sz="3600" dirty="0" smtClean="0">
                <a:ea typeface="宋体" charset="-122"/>
              </a:rPr>
              <a:t>阻容耦合多级放大电路（续</a:t>
            </a:r>
            <a:r>
              <a:rPr lang="en-US" altLang="zh-CN" sz="3600" dirty="0" smtClean="0">
                <a:ea typeface="宋体" charset="-122"/>
              </a:rPr>
              <a:t>7</a:t>
            </a:r>
            <a:r>
              <a:rPr lang="zh-CN" altLang="en-US" sz="3600" dirty="0" smtClean="0">
                <a:ea typeface="宋体" charset="-122"/>
              </a:rPr>
              <a:t>）</a:t>
            </a:r>
            <a:endParaRPr lang="en-US" altLang="zh-CN" sz="36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153</a:t>
            </a:fld>
            <a:endParaRPr lang="zh-CN" altLang="en-US"/>
          </a:p>
        </p:txBody>
      </p:sp>
      <p:pic>
        <p:nvPicPr>
          <p:cNvPr id="138243" name="Picture 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634" y="1457325"/>
            <a:ext cx="6073291" cy="456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58374" name="Text Box 6"/>
          <p:cNvSpPr txBox="1">
            <a:spLocks noChangeArrowheads="1"/>
          </p:cNvSpPr>
          <p:nvPr/>
        </p:nvSpPr>
        <p:spPr bwMode="auto">
          <a:xfrm>
            <a:off x="1819275" y="1000125"/>
            <a:ext cx="5708650" cy="457200"/>
          </a:xfrm>
          <a:prstGeom prst="rect">
            <a:avLst/>
          </a:prstGeom>
          <a:noFill/>
          <a:ln w="28575" algn="ctr">
            <a:noFill/>
            <a:miter lim="800000"/>
            <a:headEnd/>
            <a:tailEnd/>
          </a:ln>
          <a:effectLst/>
        </p:spPr>
        <p:txBody>
          <a:bodyPr wrap="none">
            <a:spAutoFit/>
          </a:bodyPr>
          <a:lstStyle/>
          <a:p>
            <a:pPr algn="just">
              <a:spcBef>
                <a:spcPct val="50000"/>
              </a:spcBef>
              <a:defRPr/>
            </a:pPr>
            <a:r>
              <a:rPr lang="zh-CN" altLang="en-US" dirty="0">
                <a:effectLst>
                  <a:outerShdw blurRad="38100" dist="38100" dir="2700000" algn="tl">
                    <a:srgbClr val="C0C0C0"/>
                  </a:outerShdw>
                </a:effectLst>
              </a:rPr>
              <a:t>阻容耦合多级放大电路</a:t>
            </a:r>
            <a:r>
              <a:rPr lang="en-US" altLang="zh-CN" dirty="0" err="1"/>
              <a:t>Multisim</a:t>
            </a:r>
            <a:r>
              <a:rPr lang="zh-CN" altLang="en-US" dirty="0"/>
              <a:t>仿真分析</a:t>
            </a:r>
          </a:p>
        </p:txBody>
      </p:sp>
    </p:spTree>
  </p:cSld>
  <p:clrMapOvr>
    <a:masterClrMapping/>
  </p:clrMapOvr>
  <p:transition>
    <p:random/>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dirty="0" smtClean="0">
                <a:ea typeface="宋体" charset="-122"/>
              </a:rPr>
              <a:t>6.6.2 </a:t>
            </a:r>
            <a:r>
              <a:rPr lang="zh-CN" altLang="en-US" dirty="0" smtClean="0">
                <a:ea typeface="宋体" charset="-122"/>
              </a:rPr>
              <a:t>直接耦合放大电路 </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154</a:t>
            </a:fld>
            <a:endParaRPr lang="zh-CN" altLang="en-US"/>
          </a:p>
        </p:txBody>
      </p:sp>
      <p:sp>
        <p:nvSpPr>
          <p:cNvPr id="59396" name="Rectangle 4"/>
          <p:cNvSpPr>
            <a:spLocks noChangeArrowheads="1"/>
          </p:cNvSpPr>
          <p:nvPr/>
        </p:nvSpPr>
        <p:spPr bwMode="auto">
          <a:xfrm>
            <a:off x="158068" y="2942086"/>
            <a:ext cx="8550275"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nSpc>
                <a:spcPct val="120000"/>
              </a:lnSpc>
              <a:spcBef>
                <a:spcPct val="20000"/>
              </a:spcBef>
              <a:buClr>
                <a:schemeClr val="tx1"/>
              </a:buClr>
              <a:buSzPct val="80000"/>
              <a:buFont typeface="Wingdings" pitchFamily="2" charset="2"/>
              <a:buChar char="n"/>
            </a:pPr>
            <a:r>
              <a:rPr lang="zh-CN" altLang="en-US" dirty="0">
                <a:ea typeface="+mn-ea"/>
                <a:cs typeface="Times New Roman" panose="02020603050405020304" pitchFamily="18" charset="0"/>
              </a:rPr>
              <a:t>静态工作点的相互影响，由于没有隔离直流的电容，因而前后级放大电路之间的直流电位互相影响，这给调试电路带来不变。</a:t>
            </a:r>
          </a:p>
        </p:txBody>
      </p:sp>
      <p:sp>
        <p:nvSpPr>
          <p:cNvPr id="59397" name="Rectangle 5"/>
          <p:cNvSpPr>
            <a:spLocks noChangeArrowheads="1"/>
          </p:cNvSpPr>
          <p:nvPr/>
        </p:nvSpPr>
        <p:spPr bwMode="auto">
          <a:xfrm>
            <a:off x="132668" y="4407348"/>
            <a:ext cx="867727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nSpc>
                <a:spcPct val="120000"/>
              </a:lnSpc>
              <a:spcBef>
                <a:spcPct val="20000"/>
              </a:spcBef>
              <a:buClr>
                <a:schemeClr val="tx1"/>
              </a:buClr>
              <a:buSzPct val="80000"/>
              <a:buFont typeface="Wingdings" pitchFamily="2" charset="2"/>
              <a:buChar char="n"/>
            </a:pPr>
            <a:r>
              <a:rPr lang="zh-CN" altLang="en-US">
                <a:ea typeface="+mn-ea"/>
                <a:cs typeface="Times New Roman" panose="02020603050405020304" pitchFamily="18" charset="0"/>
              </a:rPr>
              <a:t>零点漂移，当环境（特别是温度）变化引起晶体管参数发生变化导致工作点偏离，后级放大将会把这种偏移作为虚假信号进行放大。显然第一级放大的漂移影响最大。</a:t>
            </a:r>
          </a:p>
        </p:txBody>
      </p:sp>
      <p:sp>
        <p:nvSpPr>
          <p:cNvPr id="59399" name="Rectangle 7"/>
          <p:cNvSpPr>
            <a:spLocks noChangeArrowheads="1"/>
          </p:cNvSpPr>
          <p:nvPr/>
        </p:nvSpPr>
        <p:spPr bwMode="auto">
          <a:xfrm>
            <a:off x="445405" y="943423"/>
            <a:ext cx="8075613"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pPr lvl="1" algn="just">
              <a:lnSpc>
                <a:spcPct val="120000"/>
              </a:lnSpc>
              <a:spcBef>
                <a:spcPct val="20000"/>
              </a:spcBef>
              <a:buClr>
                <a:schemeClr val="tx1"/>
              </a:buClr>
              <a:buSzPct val="80000"/>
              <a:buFont typeface="Wingdings" pitchFamily="2" charset="2"/>
              <a:buNone/>
            </a:pPr>
            <a:r>
              <a:rPr lang="zh-CN" altLang="en-US" dirty="0">
                <a:ea typeface="+mn-ea"/>
                <a:cs typeface="Times New Roman" panose="02020603050405020304" pitchFamily="18" charset="0"/>
              </a:rPr>
              <a:t>直接耦合放大电路不使用电抗性耦合元件，不会引入放大电路低频段的损失，因此，可以放大极低频率（甚至直流）信号，但是，正因为这一性能的获得，也给电路工作引入了两个主要问题：</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399"/>
                                        </p:tgtEl>
                                        <p:attrNameLst>
                                          <p:attrName>style.visibility</p:attrName>
                                        </p:attrNameLst>
                                      </p:cBhvr>
                                      <p:to>
                                        <p:strVal val="visible"/>
                                      </p:to>
                                    </p:set>
                                    <p:anim calcmode="lin" valueType="num">
                                      <p:cBhvr additive="base">
                                        <p:cTn id="7" dur="500" fill="hold"/>
                                        <p:tgtEl>
                                          <p:spTgt spid="59399"/>
                                        </p:tgtEl>
                                        <p:attrNameLst>
                                          <p:attrName>ppt_x</p:attrName>
                                        </p:attrNameLst>
                                      </p:cBhvr>
                                      <p:tavLst>
                                        <p:tav tm="0">
                                          <p:val>
                                            <p:strVal val="#ppt_x"/>
                                          </p:val>
                                        </p:tav>
                                        <p:tav tm="100000">
                                          <p:val>
                                            <p:strVal val="#ppt_x"/>
                                          </p:val>
                                        </p:tav>
                                      </p:tavLst>
                                    </p:anim>
                                    <p:anim calcmode="lin" valueType="num">
                                      <p:cBhvr additive="base">
                                        <p:cTn id="8" dur="500" fill="hold"/>
                                        <p:tgtEl>
                                          <p:spTgt spid="5939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6">
                                            <p:txEl>
                                              <p:pRg st="0" end="0"/>
                                            </p:txEl>
                                          </p:spTgt>
                                        </p:tgtEl>
                                        <p:attrNameLst>
                                          <p:attrName>style.visibility</p:attrName>
                                        </p:attrNameLst>
                                      </p:cBhvr>
                                      <p:to>
                                        <p:strVal val="visible"/>
                                      </p:to>
                                    </p:set>
                                    <p:anim calcmode="lin" valueType="num">
                                      <p:cBhvr additive="base">
                                        <p:cTn id="13" dur="500" fill="hold"/>
                                        <p:tgtEl>
                                          <p:spTgt spid="5939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93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397">
                                            <p:txEl>
                                              <p:pRg st="0" end="0"/>
                                            </p:txEl>
                                          </p:spTgt>
                                        </p:tgtEl>
                                        <p:attrNameLst>
                                          <p:attrName>style.visibility</p:attrName>
                                        </p:attrNameLst>
                                      </p:cBhvr>
                                      <p:to>
                                        <p:strVal val="visible"/>
                                      </p:to>
                                    </p:set>
                                    <p:anim calcmode="lin" valueType="num">
                                      <p:cBhvr additive="base">
                                        <p:cTn id="19" dur="500" fill="hold"/>
                                        <p:tgtEl>
                                          <p:spTgt spid="5939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39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build="allAtOnce"/>
      <p:bldP spid="59397" grpId="0" build="allAtOnce"/>
      <p:bldP spid="59399"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US" altLang="zh-CN" dirty="0" smtClean="0">
                <a:ea typeface="宋体" charset="-122"/>
              </a:rPr>
              <a:t>6.6.2 </a:t>
            </a:r>
            <a:r>
              <a:rPr lang="zh-CN" altLang="en-US" dirty="0" smtClean="0">
                <a:ea typeface="宋体" charset="-122"/>
              </a:rPr>
              <a:t>直接耦合放大电路（续</a:t>
            </a:r>
            <a:r>
              <a:rPr lang="en-US" altLang="zh-CN" dirty="0" smtClean="0">
                <a:ea typeface="宋体" charset="-122"/>
              </a:rPr>
              <a:t>1</a:t>
            </a:r>
            <a:r>
              <a:rPr lang="zh-CN" altLang="en-US" dirty="0" smtClean="0">
                <a:ea typeface="宋体" charset="-122"/>
              </a:rPr>
              <a:t>）</a:t>
            </a:r>
            <a:endParaRPr lang="en-US" altLang="zh-CN" dirty="0" smtClean="0">
              <a:ea typeface="宋体" charset="-122"/>
            </a:endParaRPr>
          </a:p>
        </p:txBody>
      </p:sp>
      <p:sp>
        <p:nvSpPr>
          <p:cNvPr id="4" name="灯片编号占位符 3"/>
          <p:cNvSpPr>
            <a:spLocks noGrp="1"/>
          </p:cNvSpPr>
          <p:nvPr>
            <p:ph type="sldNum" sz="quarter" idx="12"/>
          </p:nvPr>
        </p:nvSpPr>
        <p:spPr/>
        <p:txBody>
          <a:bodyPr/>
          <a:lstStyle/>
          <a:p>
            <a:pPr>
              <a:defRPr/>
            </a:pPr>
            <a:fld id="{E4DCDFD6-397A-4776-9F04-AECACB83C822}" type="slidenum">
              <a:rPr lang="zh-CN" altLang="en-US" smtClean="0"/>
              <a:pPr>
                <a:defRPr/>
              </a:pPr>
              <a:t>155</a:t>
            </a:fld>
            <a:endParaRPr lang="zh-CN" altLang="en-US"/>
          </a:p>
        </p:txBody>
      </p:sp>
      <p:sp>
        <p:nvSpPr>
          <p:cNvPr id="58372"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静态工作点相互影响的克服</a:t>
            </a:r>
          </a:p>
          <a:p>
            <a:pPr eaLnBrk="1" hangingPunct="1"/>
            <a:endParaRPr lang="en-US" altLang="zh-CN" smtClean="0">
              <a:ea typeface="宋体" charset="-122"/>
            </a:endParaRPr>
          </a:p>
        </p:txBody>
      </p:sp>
      <p:sp>
        <p:nvSpPr>
          <p:cNvPr id="216068" name="Text Box 4"/>
          <p:cNvSpPr txBox="1">
            <a:spLocks noChangeArrowheads="1"/>
          </p:cNvSpPr>
          <p:nvPr/>
        </p:nvSpPr>
        <p:spPr bwMode="auto">
          <a:xfrm>
            <a:off x="4881563" y="1142994"/>
            <a:ext cx="272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dirty="0"/>
              <a:t>1. </a:t>
            </a:r>
            <a:r>
              <a:rPr kumimoji="1" lang="zh-CN" altLang="en-US" sz="2000" dirty="0"/>
              <a:t>当 </a:t>
            </a:r>
            <a:r>
              <a:rPr kumimoji="1" lang="en-US" altLang="en-US" i="1" dirty="0"/>
              <a:t>u</a:t>
            </a:r>
            <a:r>
              <a:rPr kumimoji="1" lang="en-US" altLang="en-US" baseline="-25000" dirty="0"/>
              <a:t>s</a:t>
            </a:r>
            <a:r>
              <a:rPr kumimoji="1" lang="en-US" altLang="en-US" sz="2000" baseline="-25000" dirty="0"/>
              <a:t> </a:t>
            </a:r>
            <a:r>
              <a:rPr kumimoji="1" lang="en-US" altLang="en-US" sz="2000" dirty="0"/>
              <a:t>= 0 </a:t>
            </a:r>
            <a:r>
              <a:rPr kumimoji="1" lang="zh-CN" altLang="en-US" sz="2000" dirty="0"/>
              <a:t>时（静态）</a:t>
            </a:r>
            <a:endParaRPr kumimoji="1" lang="zh-CN" altLang="zh-CN" sz="2000" dirty="0"/>
          </a:p>
        </p:txBody>
      </p:sp>
      <p:graphicFrame>
        <p:nvGraphicFramePr>
          <p:cNvPr id="216069" name="Object 2"/>
          <p:cNvGraphicFramePr>
            <a:graphicFrameLocks noChangeAspect="1"/>
          </p:cNvGraphicFramePr>
          <p:nvPr>
            <p:extLst>
              <p:ext uri="{D42A27DB-BD31-4B8C-83A1-F6EECF244321}">
                <p14:modId xmlns:p14="http://schemas.microsoft.com/office/powerpoint/2010/main" val="2078979641"/>
              </p:ext>
            </p:extLst>
          </p:nvPr>
        </p:nvGraphicFramePr>
        <p:xfrm>
          <a:off x="5354638" y="1600194"/>
          <a:ext cx="2257425" cy="781050"/>
        </p:xfrm>
        <a:graphic>
          <a:graphicData uri="http://schemas.openxmlformats.org/presentationml/2006/ole">
            <mc:AlternateContent xmlns:mc="http://schemas.openxmlformats.org/markup-compatibility/2006">
              <mc:Choice xmlns:v="urn:schemas-microsoft-com:vml" Requires="v">
                <p:oleObj spid="_x0000_s58513" name="Equation" r:id="rId3" imgW="1295280" imgH="431640" progId="Equation.DSMT4">
                  <p:embed/>
                </p:oleObj>
              </mc:Choice>
              <mc:Fallback>
                <p:oleObj name="Equation" r:id="rId3" imgW="129528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638" y="1600194"/>
                        <a:ext cx="2257425"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6070" name="Text Box 6"/>
          <p:cNvSpPr txBox="1">
            <a:spLocks noChangeArrowheads="1"/>
          </p:cNvSpPr>
          <p:nvPr/>
        </p:nvSpPr>
        <p:spPr bwMode="auto">
          <a:xfrm>
            <a:off x="5024438" y="2362194"/>
            <a:ext cx="312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sz="2000" dirty="0"/>
              <a:t>若</a:t>
            </a:r>
            <a:r>
              <a:rPr kumimoji="1" lang="en-US" altLang="zh-CN" sz="2000" i="1" dirty="0"/>
              <a:t>R</a:t>
            </a:r>
            <a:r>
              <a:rPr kumimoji="1" lang="en-US" altLang="zh-CN" sz="2000" baseline="-25000" dirty="0"/>
              <a:t>S</a:t>
            </a:r>
            <a:r>
              <a:rPr kumimoji="1" lang="en-US" altLang="zh-CN" sz="2000" dirty="0"/>
              <a:t>&lt;&lt;</a:t>
            </a:r>
            <a:r>
              <a:rPr kumimoji="1" lang="en-US" altLang="zh-CN" sz="2000" i="1" dirty="0"/>
              <a:t>R</a:t>
            </a:r>
            <a:r>
              <a:rPr kumimoji="1" lang="en-US" altLang="zh-CN" sz="2000" baseline="-25000" dirty="0"/>
              <a:t>B1</a:t>
            </a:r>
            <a:r>
              <a:rPr kumimoji="1" lang="en-US" altLang="zh-CN" sz="2000" dirty="0"/>
              <a:t>,  </a:t>
            </a:r>
            <a:r>
              <a:rPr kumimoji="1" lang="en-US" altLang="zh-CN" sz="2000" i="1" dirty="0"/>
              <a:t>U</a:t>
            </a:r>
            <a:r>
              <a:rPr kumimoji="1" lang="en-US" altLang="zh-CN" sz="2000" baseline="-25000" dirty="0"/>
              <a:t>BE1</a:t>
            </a:r>
            <a:r>
              <a:rPr kumimoji="1" lang="en-US" altLang="zh-CN" sz="2000" dirty="0"/>
              <a:t>&lt;0.5~0.7V</a:t>
            </a:r>
          </a:p>
        </p:txBody>
      </p:sp>
      <p:sp>
        <p:nvSpPr>
          <p:cNvPr id="216071" name="Text Box 7"/>
          <p:cNvSpPr txBox="1">
            <a:spLocks noChangeArrowheads="1"/>
          </p:cNvSpPr>
          <p:nvPr/>
        </p:nvSpPr>
        <p:spPr bwMode="auto">
          <a:xfrm>
            <a:off x="5086350" y="2895594"/>
            <a:ext cx="2571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dirty="0"/>
              <a:t>T</a:t>
            </a:r>
            <a:r>
              <a:rPr kumimoji="1" lang="en-US" altLang="zh-CN" sz="2000" baseline="-25000" dirty="0"/>
              <a:t>1</a:t>
            </a:r>
            <a:r>
              <a:rPr kumimoji="1" lang="zh-CN" altLang="en-US" sz="2000" dirty="0"/>
              <a:t>管工作在死区</a:t>
            </a:r>
            <a:r>
              <a:rPr kumimoji="1" lang="en-US" altLang="zh-CN" sz="2000" dirty="0"/>
              <a:t>, </a:t>
            </a:r>
            <a:r>
              <a:rPr kumimoji="1" lang="en-US" altLang="zh-CN" sz="2000" i="1" dirty="0"/>
              <a:t>I</a:t>
            </a:r>
            <a:r>
              <a:rPr kumimoji="1" lang="en-US" altLang="zh-CN" sz="2000" baseline="-25000" dirty="0"/>
              <a:t>B</a:t>
            </a:r>
            <a:r>
              <a:rPr kumimoji="1" lang="en-US" altLang="zh-CN" sz="2000" dirty="0">
                <a:sym typeface="Symbol" pitchFamily="18" charset="2"/>
              </a:rPr>
              <a:t>0</a:t>
            </a:r>
            <a:endParaRPr kumimoji="1" lang="en-US" altLang="zh-CN" sz="2000" dirty="0"/>
          </a:p>
        </p:txBody>
      </p:sp>
      <p:sp>
        <p:nvSpPr>
          <p:cNvPr id="216072" name="Text Box 8"/>
          <p:cNvSpPr txBox="1">
            <a:spLocks noChangeArrowheads="1"/>
          </p:cNvSpPr>
          <p:nvPr/>
        </p:nvSpPr>
        <p:spPr bwMode="auto">
          <a:xfrm>
            <a:off x="4430713" y="3535357"/>
            <a:ext cx="4379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sz="2000" dirty="0"/>
              <a:t>解决的方法：在基极串接一个电阻</a:t>
            </a:r>
            <a:r>
              <a:rPr kumimoji="1" lang="en-US" altLang="zh-CN" sz="2000" i="1" dirty="0"/>
              <a:t>R</a:t>
            </a:r>
            <a:r>
              <a:rPr kumimoji="1" lang="en-US" altLang="zh-CN" sz="2000" baseline="-25000" dirty="0"/>
              <a:t>B2</a:t>
            </a:r>
            <a:endParaRPr kumimoji="1" lang="en-US" altLang="zh-CN" sz="2000" dirty="0"/>
          </a:p>
        </p:txBody>
      </p:sp>
      <p:grpSp>
        <p:nvGrpSpPr>
          <p:cNvPr id="2" name="Group 9"/>
          <p:cNvGrpSpPr>
            <a:grpSpLocks/>
          </p:cNvGrpSpPr>
          <p:nvPr/>
        </p:nvGrpSpPr>
        <p:grpSpPr bwMode="auto">
          <a:xfrm>
            <a:off x="723900" y="4144957"/>
            <a:ext cx="5562600" cy="396875"/>
            <a:chOff x="417" y="2515"/>
            <a:chExt cx="3504" cy="250"/>
          </a:xfrm>
        </p:grpSpPr>
        <p:sp>
          <p:nvSpPr>
            <p:cNvPr id="58440" name="Rectangle 10"/>
            <p:cNvSpPr>
              <a:spLocks noChangeArrowheads="1"/>
            </p:cNvSpPr>
            <p:nvPr/>
          </p:nvSpPr>
          <p:spPr bwMode="auto">
            <a:xfrm>
              <a:off x="417" y="2515"/>
              <a:ext cx="17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kumimoji="1" lang="en-US" altLang="zh-CN" sz="2000"/>
                <a:t>2.  </a:t>
              </a:r>
              <a:r>
                <a:rPr kumimoji="1" lang="en-US" altLang="zh-CN" sz="2000" i="1"/>
                <a:t>U</a:t>
              </a:r>
              <a:r>
                <a:rPr kumimoji="1" lang="en-US" altLang="zh-CN" sz="2000" baseline="-25000"/>
                <a:t>CE1</a:t>
              </a:r>
              <a:r>
                <a:rPr kumimoji="1" lang="en-US" altLang="zh-CN" sz="2000"/>
                <a:t>=</a:t>
              </a:r>
              <a:r>
                <a:rPr kumimoji="1" lang="en-US" altLang="zh-CN" sz="2000" i="1"/>
                <a:t>U</a:t>
              </a:r>
              <a:r>
                <a:rPr kumimoji="1" lang="en-US" altLang="zh-CN" sz="2000" baseline="-25000"/>
                <a:t>BE2</a:t>
              </a:r>
              <a:r>
                <a:rPr kumimoji="1" lang="en-US" altLang="zh-CN" sz="2000"/>
                <a:t>=0.5~0.7V</a:t>
              </a:r>
            </a:p>
          </p:txBody>
        </p:sp>
        <p:sp>
          <p:nvSpPr>
            <p:cNvPr id="58441" name="Text Box 11"/>
            <p:cNvSpPr txBox="1">
              <a:spLocks noChangeArrowheads="1"/>
            </p:cNvSpPr>
            <p:nvPr/>
          </p:nvSpPr>
          <p:spPr bwMode="auto">
            <a:xfrm>
              <a:off x="2519" y="2515"/>
              <a:ext cx="140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a:t>T</a:t>
              </a:r>
              <a:r>
                <a:rPr kumimoji="1" lang="en-US" altLang="zh-CN" sz="2000" baseline="-25000"/>
                <a:t>1</a:t>
              </a:r>
              <a:r>
                <a:rPr kumimoji="1" lang="zh-CN" altLang="en-US" sz="2000"/>
                <a:t>管接近饱和区。</a:t>
              </a:r>
            </a:p>
          </p:txBody>
        </p:sp>
      </p:grpSp>
      <p:sp>
        <p:nvSpPr>
          <p:cNvPr id="216076" name="Text Box 12"/>
          <p:cNvSpPr txBox="1">
            <a:spLocks noChangeArrowheads="1"/>
          </p:cNvSpPr>
          <p:nvPr/>
        </p:nvSpPr>
        <p:spPr bwMode="auto">
          <a:xfrm>
            <a:off x="615950" y="4602157"/>
            <a:ext cx="530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解决的方法：</a:t>
            </a:r>
            <a:r>
              <a:rPr kumimoji="1" lang="en-US" altLang="zh-CN" sz="2000"/>
              <a:t>(</a:t>
            </a:r>
            <a:r>
              <a:rPr kumimoji="1" lang="en-US" altLang="en-US" sz="2000"/>
              <a:t>a)</a:t>
            </a:r>
            <a:r>
              <a:rPr kumimoji="1" lang="en-US" altLang="zh-CN" sz="2000"/>
              <a:t> </a:t>
            </a:r>
            <a:r>
              <a:rPr kumimoji="1" lang="zh-CN" altLang="en-US" sz="2000"/>
              <a:t>在</a:t>
            </a:r>
            <a:r>
              <a:rPr kumimoji="1" lang="en-US" altLang="zh-CN" sz="2000"/>
              <a:t>T</a:t>
            </a:r>
            <a:r>
              <a:rPr kumimoji="1" lang="en-US" altLang="zh-CN" sz="2000" baseline="-25000"/>
              <a:t>2</a:t>
            </a:r>
            <a:r>
              <a:rPr kumimoji="1" lang="zh-CN" altLang="en-US" sz="2000"/>
              <a:t>管发射极加一个电阻</a:t>
            </a:r>
            <a:r>
              <a:rPr kumimoji="1" lang="en-US" altLang="zh-CN" sz="2000" i="1"/>
              <a:t>R</a:t>
            </a:r>
            <a:r>
              <a:rPr kumimoji="1" lang="en-US" altLang="zh-CN" sz="2000" baseline="-25000"/>
              <a:t>E2</a:t>
            </a:r>
            <a:endParaRPr kumimoji="1" lang="en-US" altLang="zh-CN" sz="2000"/>
          </a:p>
        </p:txBody>
      </p:sp>
      <p:grpSp>
        <p:nvGrpSpPr>
          <p:cNvPr id="3" name="Group 13"/>
          <p:cNvGrpSpPr>
            <a:grpSpLocks/>
          </p:cNvGrpSpPr>
          <p:nvPr/>
        </p:nvGrpSpPr>
        <p:grpSpPr bwMode="auto">
          <a:xfrm>
            <a:off x="439738" y="1243007"/>
            <a:ext cx="4343400" cy="2855912"/>
            <a:chOff x="9" y="927"/>
            <a:chExt cx="2736" cy="1799"/>
          </a:xfrm>
        </p:grpSpPr>
        <p:sp>
          <p:nvSpPr>
            <p:cNvPr id="58394" name="Text Box 14"/>
            <p:cNvSpPr txBox="1">
              <a:spLocks noChangeArrowheads="1"/>
            </p:cNvSpPr>
            <p:nvPr/>
          </p:nvSpPr>
          <p:spPr bwMode="auto">
            <a:xfrm>
              <a:off x="20" y="1983"/>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i="1"/>
                <a:t>R</a:t>
              </a:r>
              <a:r>
                <a:rPr kumimoji="1" lang="en-US" altLang="zh-CN" sz="2000" baseline="-25000"/>
                <a:t>S</a:t>
              </a:r>
              <a:endParaRPr kumimoji="1" lang="en-US" altLang="zh-CN" sz="2000"/>
            </a:p>
          </p:txBody>
        </p:sp>
        <p:grpSp>
          <p:nvGrpSpPr>
            <p:cNvPr id="58395" name="Group 15"/>
            <p:cNvGrpSpPr>
              <a:grpSpLocks/>
            </p:cNvGrpSpPr>
            <p:nvPr/>
          </p:nvGrpSpPr>
          <p:grpSpPr bwMode="auto">
            <a:xfrm>
              <a:off x="9" y="927"/>
              <a:ext cx="2736" cy="1799"/>
              <a:chOff x="9" y="927"/>
              <a:chExt cx="2736" cy="1799"/>
            </a:xfrm>
          </p:grpSpPr>
          <p:sp>
            <p:nvSpPr>
              <p:cNvPr id="58396" name="Text Box 16"/>
              <p:cNvSpPr txBox="1">
                <a:spLocks noChangeArrowheads="1"/>
              </p:cNvSpPr>
              <p:nvPr/>
            </p:nvSpPr>
            <p:spPr bwMode="auto">
              <a:xfrm>
                <a:off x="1063" y="2495"/>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1800">
                    <a:sym typeface="Symbol" pitchFamily="18" charset="2"/>
                  </a:rPr>
                  <a:t></a:t>
                </a:r>
                <a:endParaRPr kumimoji="1" lang="en-US" altLang="zh-CN" sz="1800"/>
              </a:p>
            </p:txBody>
          </p:sp>
          <p:sp>
            <p:nvSpPr>
              <p:cNvPr id="58397" name="Text Box 17"/>
              <p:cNvSpPr txBox="1">
                <a:spLocks noChangeArrowheads="1"/>
              </p:cNvSpPr>
              <p:nvPr/>
            </p:nvSpPr>
            <p:spPr bwMode="auto">
              <a:xfrm>
                <a:off x="1735" y="2479"/>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1800">
                    <a:sym typeface="Symbol" pitchFamily="18" charset="2"/>
                  </a:rPr>
                  <a:t></a:t>
                </a:r>
                <a:endParaRPr kumimoji="1" lang="en-US" altLang="zh-CN" sz="1800"/>
              </a:p>
            </p:txBody>
          </p:sp>
          <p:sp>
            <p:nvSpPr>
              <p:cNvPr id="58398" name="Line 18"/>
              <p:cNvSpPr>
                <a:spLocks noChangeShapeType="1"/>
              </p:cNvSpPr>
              <p:nvPr/>
            </p:nvSpPr>
            <p:spPr bwMode="auto">
              <a:xfrm>
                <a:off x="339" y="1916"/>
                <a:ext cx="0" cy="7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399" name="Oval 19"/>
              <p:cNvSpPr>
                <a:spLocks noChangeArrowheads="1"/>
              </p:cNvSpPr>
              <p:nvPr/>
            </p:nvSpPr>
            <p:spPr bwMode="auto">
              <a:xfrm>
                <a:off x="264" y="2348"/>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58400" name="Text Box 20"/>
              <p:cNvSpPr txBox="1">
                <a:spLocks noChangeArrowheads="1"/>
              </p:cNvSpPr>
              <p:nvPr/>
            </p:nvSpPr>
            <p:spPr bwMode="auto">
              <a:xfrm>
                <a:off x="9" y="2252"/>
                <a:ext cx="2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i="1"/>
                  <a:t>u</a:t>
                </a:r>
                <a:r>
                  <a:rPr kumimoji="1" lang="en-US" altLang="zh-CN" baseline="-25000"/>
                  <a:t>s</a:t>
                </a:r>
                <a:endParaRPr kumimoji="1" lang="en-US" altLang="zh-CN"/>
              </a:p>
            </p:txBody>
          </p:sp>
          <p:sp>
            <p:nvSpPr>
              <p:cNvPr id="58401" name="Line 21"/>
              <p:cNvSpPr>
                <a:spLocks noChangeShapeType="1"/>
              </p:cNvSpPr>
              <p:nvPr/>
            </p:nvSpPr>
            <p:spPr bwMode="auto">
              <a:xfrm>
                <a:off x="1011" y="1793"/>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02" name="Line 22"/>
              <p:cNvSpPr>
                <a:spLocks noChangeShapeType="1"/>
              </p:cNvSpPr>
              <p:nvPr/>
            </p:nvSpPr>
            <p:spPr bwMode="auto">
              <a:xfrm flipV="1">
                <a:off x="1011" y="1772"/>
                <a:ext cx="96" cy="1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03" name="Line 23"/>
              <p:cNvSpPr>
                <a:spLocks noChangeShapeType="1"/>
              </p:cNvSpPr>
              <p:nvPr/>
            </p:nvSpPr>
            <p:spPr bwMode="auto">
              <a:xfrm>
                <a:off x="1011" y="1937"/>
                <a:ext cx="144" cy="123"/>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04" name="Line 24"/>
              <p:cNvSpPr>
                <a:spLocks noChangeShapeType="1"/>
              </p:cNvSpPr>
              <p:nvPr/>
            </p:nvSpPr>
            <p:spPr bwMode="auto">
              <a:xfrm>
                <a:off x="1683" y="162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05" name="Line 25"/>
              <p:cNvSpPr>
                <a:spLocks noChangeShapeType="1"/>
              </p:cNvSpPr>
              <p:nvPr/>
            </p:nvSpPr>
            <p:spPr bwMode="auto">
              <a:xfrm flipV="1">
                <a:off x="1683" y="15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06" name="Line 26"/>
              <p:cNvSpPr>
                <a:spLocks noChangeShapeType="1"/>
              </p:cNvSpPr>
              <p:nvPr/>
            </p:nvSpPr>
            <p:spPr bwMode="auto">
              <a:xfrm>
                <a:off x="1683" y="1770"/>
                <a:ext cx="144" cy="146"/>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07" name="Text Box 27"/>
              <p:cNvSpPr txBox="1">
                <a:spLocks noChangeArrowheads="1"/>
              </p:cNvSpPr>
              <p:nvPr/>
            </p:nvSpPr>
            <p:spPr bwMode="auto">
              <a:xfrm>
                <a:off x="1750" y="165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t>T</a:t>
                </a:r>
                <a:r>
                  <a:rPr kumimoji="1" lang="en-US" altLang="zh-CN" sz="1800" baseline="-25000"/>
                  <a:t>2</a:t>
                </a:r>
                <a:endParaRPr kumimoji="1" lang="en-US" altLang="zh-CN" sz="1800"/>
              </a:p>
            </p:txBody>
          </p:sp>
          <p:sp>
            <p:nvSpPr>
              <p:cNvPr id="58408" name="Line 28"/>
              <p:cNvSpPr>
                <a:spLocks noChangeShapeType="1"/>
              </p:cNvSpPr>
              <p:nvPr/>
            </p:nvSpPr>
            <p:spPr bwMode="auto">
              <a:xfrm>
                <a:off x="1107" y="1772"/>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09" name="Line 29"/>
              <p:cNvSpPr>
                <a:spLocks noChangeShapeType="1"/>
              </p:cNvSpPr>
              <p:nvPr/>
            </p:nvSpPr>
            <p:spPr bwMode="auto">
              <a:xfrm>
                <a:off x="339" y="1916"/>
                <a:ext cx="6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0" name="Line 30"/>
              <p:cNvSpPr>
                <a:spLocks noChangeShapeType="1"/>
              </p:cNvSpPr>
              <p:nvPr/>
            </p:nvSpPr>
            <p:spPr bwMode="auto">
              <a:xfrm>
                <a:off x="339" y="2617"/>
                <a:ext cx="19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1" name="Line 31"/>
              <p:cNvSpPr>
                <a:spLocks noChangeShapeType="1"/>
              </p:cNvSpPr>
              <p:nvPr/>
            </p:nvSpPr>
            <p:spPr bwMode="auto">
              <a:xfrm>
                <a:off x="1155" y="2060"/>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2" name="Line 32"/>
              <p:cNvSpPr>
                <a:spLocks noChangeShapeType="1"/>
              </p:cNvSpPr>
              <p:nvPr/>
            </p:nvSpPr>
            <p:spPr bwMode="auto">
              <a:xfrm>
                <a:off x="1827" y="1916"/>
                <a:ext cx="0" cy="7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3" name="Line 33"/>
              <p:cNvSpPr>
                <a:spLocks noChangeShapeType="1"/>
              </p:cNvSpPr>
              <p:nvPr/>
            </p:nvSpPr>
            <p:spPr bwMode="auto">
              <a:xfrm>
                <a:off x="819" y="1081"/>
                <a:ext cx="0" cy="8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4" name="Line 34"/>
              <p:cNvSpPr>
                <a:spLocks noChangeShapeType="1"/>
              </p:cNvSpPr>
              <p:nvPr/>
            </p:nvSpPr>
            <p:spPr bwMode="auto">
              <a:xfrm>
                <a:off x="819" y="1081"/>
                <a:ext cx="14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5" name="Line 35"/>
              <p:cNvSpPr>
                <a:spLocks noChangeShapeType="1"/>
              </p:cNvSpPr>
              <p:nvPr/>
            </p:nvSpPr>
            <p:spPr bwMode="auto">
              <a:xfrm>
                <a:off x="1347" y="1100"/>
                <a:ext cx="0" cy="6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6" name="Line 36"/>
              <p:cNvSpPr>
                <a:spLocks noChangeShapeType="1"/>
              </p:cNvSpPr>
              <p:nvPr/>
            </p:nvSpPr>
            <p:spPr bwMode="auto">
              <a:xfrm>
                <a:off x="1827" y="1100"/>
                <a:ext cx="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17" name="Rectangle 37"/>
              <p:cNvSpPr>
                <a:spLocks noChangeArrowheads="1"/>
              </p:cNvSpPr>
              <p:nvPr/>
            </p:nvSpPr>
            <p:spPr bwMode="auto">
              <a:xfrm>
                <a:off x="771" y="1340"/>
                <a:ext cx="96" cy="288"/>
              </a:xfrm>
              <a:prstGeom prst="rect">
                <a:avLst/>
              </a:prstGeom>
              <a:solidFill>
                <a:srgbClr val="DDDDDD"/>
              </a:solidFill>
              <a:ln w="2857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58418" name="Rectangle 38"/>
              <p:cNvSpPr>
                <a:spLocks noChangeArrowheads="1"/>
              </p:cNvSpPr>
              <p:nvPr/>
            </p:nvSpPr>
            <p:spPr bwMode="auto">
              <a:xfrm>
                <a:off x="1299" y="1292"/>
                <a:ext cx="96" cy="288"/>
              </a:xfrm>
              <a:prstGeom prst="rect">
                <a:avLst/>
              </a:prstGeom>
              <a:solidFill>
                <a:srgbClr val="DDDDDD"/>
              </a:solidFill>
              <a:ln w="2857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58419" name="Rectangle 39"/>
              <p:cNvSpPr>
                <a:spLocks noChangeArrowheads="1"/>
              </p:cNvSpPr>
              <p:nvPr/>
            </p:nvSpPr>
            <p:spPr bwMode="auto">
              <a:xfrm>
                <a:off x="1779" y="1196"/>
                <a:ext cx="96" cy="288"/>
              </a:xfrm>
              <a:prstGeom prst="rect">
                <a:avLst/>
              </a:prstGeom>
              <a:solidFill>
                <a:srgbClr val="DDDDDD"/>
              </a:solidFill>
              <a:ln w="2857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58420" name="Line 40"/>
              <p:cNvSpPr>
                <a:spLocks noChangeShapeType="1"/>
              </p:cNvSpPr>
              <p:nvPr/>
            </p:nvSpPr>
            <p:spPr bwMode="auto">
              <a:xfrm>
                <a:off x="1827" y="1561"/>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21" name="Text Box 41"/>
              <p:cNvSpPr txBox="1">
                <a:spLocks noChangeArrowheads="1"/>
              </p:cNvSpPr>
              <p:nvPr/>
            </p:nvSpPr>
            <p:spPr bwMode="auto">
              <a:xfrm>
                <a:off x="450" y="1263"/>
                <a:ext cx="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i="1"/>
                  <a:t>R</a:t>
                </a:r>
                <a:r>
                  <a:rPr kumimoji="1" lang="en-US" altLang="zh-CN" sz="2000" baseline="-25000"/>
                  <a:t>B1</a:t>
                </a:r>
                <a:endParaRPr kumimoji="1" lang="en-US" altLang="zh-CN" sz="2000"/>
              </a:p>
            </p:txBody>
          </p:sp>
          <p:sp>
            <p:nvSpPr>
              <p:cNvPr id="58422" name="Text Box 42"/>
              <p:cNvSpPr txBox="1">
                <a:spLocks noChangeArrowheads="1"/>
              </p:cNvSpPr>
              <p:nvPr/>
            </p:nvSpPr>
            <p:spPr bwMode="auto">
              <a:xfrm>
                <a:off x="979" y="1215"/>
                <a:ext cx="3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i="1"/>
                  <a:t>R</a:t>
                </a:r>
                <a:r>
                  <a:rPr kumimoji="1" lang="en-US" altLang="zh-CN" sz="2000" baseline="-25000"/>
                  <a:t>C1</a:t>
                </a:r>
                <a:endParaRPr kumimoji="1" lang="en-US" altLang="zh-CN" sz="2000"/>
              </a:p>
            </p:txBody>
          </p:sp>
          <p:sp>
            <p:nvSpPr>
              <p:cNvPr id="58423" name="Text Box 43"/>
              <p:cNvSpPr txBox="1">
                <a:spLocks noChangeArrowheads="1"/>
              </p:cNvSpPr>
              <p:nvPr/>
            </p:nvSpPr>
            <p:spPr bwMode="auto">
              <a:xfrm>
                <a:off x="1455" y="1167"/>
                <a:ext cx="3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i="1"/>
                  <a:t>R</a:t>
                </a:r>
                <a:r>
                  <a:rPr kumimoji="1" lang="en-US" altLang="zh-CN" sz="2000" baseline="-25000"/>
                  <a:t>C2</a:t>
                </a:r>
                <a:endParaRPr kumimoji="1" lang="en-US" altLang="zh-CN" sz="2000"/>
              </a:p>
            </p:txBody>
          </p:sp>
          <p:sp>
            <p:nvSpPr>
              <p:cNvPr id="58424" name="Text Box 44"/>
              <p:cNvSpPr txBox="1">
                <a:spLocks noChangeArrowheads="1"/>
              </p:cNvSpPr>
              <p:nvPr/>
            </p:nvSpPr>
            <p:spPr bwMode="auto">
              <a:xfrm>
                <a:off x="1121" y="182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1800"/>
                  <a:t>T</a:t>
                </a:r>
                <a:r>
                  <a:rPr kumimoji="1" lang="en-US" altLang="zh-CN" sz="1800" baseline="-25000"/>
                  <a:t>1</a:t>
                </a:r>
                <a:endParaRPr kumimoji="1" lang="en-US" altLang="zh-CN" sz="1800"/>
              </a:p>
            </p:txBody>
          </p:sp>
          <p:sp>
            <p:nvSpPr>
              <p:cNvPr id="58425" name="Text Box 45"/>
              <p:cNvSpPr txBox="1">
                <a:spLocks noChangeArrowheads="1"/>
              </p:cNvSpPr>
              <p:nvPr/>
            </p:nvSpPr>
            <p:spPr bwMode="auto">
              <a:xfrm>
                <a:off x="727" y="1781"/>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1800">
                    <a:sym typeface="Symbol" pitchFamily="18" charset="2"/>
                  </a:rPr>
                  <a:t></a:t>
                </a:r>
                <a:endParaRPr kumimoji="1" lang="en-US" altLang="zh-CN" sz="1800"/>
              </a:p>
            </p:txBody>
          </p:sp>
          <p:sp>
            <p:nvSpPr>
              <p:cNvPr id="58426" name="Text Box 46"/>
              <p:cNvSpPr txBox="1">
                <a:spLocks noChangeArrowheads="1"/>
              </p:cNvSpPr>
              <p:nvPr/>
            </p:nvSpPr>
            <p:spPr bwMode="auto">
              <a:xfrm>
                <a:off x="1255" y="1637"/>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1800">
                    <a:sym typeface="Symbol" pitchFamily="18" charset="2"/>
                  </a:rPr>
                  <a:t></a:t>
                </a:r>
                <a:endParaRPr kumimoji="1" lang="en-US" altLang="zh-CN" sz="1800"/>
              </a:p>
            </p:txBody>
          </p:sp>
          <p:sp>
            <p:nvSpPr>
              <p:cNvPr id="58427" name="Text Box 47"/>
              <p:cNvSpPr txBox="1">
                <a:spLocks noChangeArrowheads="1"/>
              </p:cNvSpPr>
              <p:nvPr/>
            </p:nvSpPr>
            <p:spPr bwMode="auto">
              <a:xfrm>
                <a:off x="1735" y="1445"/>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1800">
                    <a:sym typeface="Symbol" pitchFamily="18" charset="2"/>
                  </a:rPr>
                  <a:t></a:t>
                </a:r>
                <a:endParaRPr kumimoji="1" lang="en-US" altLang="zh-CN" sz="1800"/>
              </a:p>
            </p:txBody>
          </p:sp>
          <p:sp>
            <p:nvSpPr>
              <p:cNvPr id="58428" name="Oval 48"/>
              <p:cNvSpPr>
                <a:spLocks noChangeArrowheads="1"/>
              </p:cNvSpPr>
              <p:nvPr/>
            </p:nvSpPr>
            <p:spPr bwMode="auto">
              <a:xfrm>
                <a:off x="2307" y="1537"/>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58429" name="Oval 49"/>
              <p:cNvSpPr>
                <a:spLocks noChangeArrowheads="1"/>
              </p:cNvSpPr>
              <p:nvPr/>
            </p:nvSpPr>
            <p:spPr bwMode="auto">
              <a:xfrm flipH="1">
                <a:off x="2307" y="1057"/>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58430" name="Text Box 50"/>
              <p:cNvSpPr txBox="1">
                <a:spLocks noChangeArrowheads="1"/>
              </p:cNvSpPr>
              <p:nvPr/>
            </p:nvSpPr>
            <p:spPr bwMode="auto">
              <a:xfrm>
                <a:off x="1257" y="965"/>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1800">
                    <a:sym typeface="Symbol" pitchFamily="18" charset="2"/>
                  </a:rPr>
                  <a:t></a:t>
                </a:r>
                <a:endParaRPr kumimoji="1" lang="en-US" altLang="zh-CN" sz="1800"/>
              </a:p>
            </p:txBody>
          </p:sp>
          <p:sp>
            <p:nvSpPr>
              <p:cNvPr id="58431" name="Text Box 51"/>
              <p:cNvSpPr txBox="1">
                <a:spLocks noChangeArrowheads="1"/>
              </p:cNvSpPr>
              <p:nvPr/>
            </p:nvSpPr>
            <p:spPr bwMode="auto">
              <a:xfrm>
                <a:off x="1737" y="965"/>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1800">
                    <a:sym typeface="Symbol" pitchFamily="18" charset="2"/>
                  </a:rPr>
                  <a:t></a:t>
                </a:r>
                <a:endParaRPr kumimoji="1" lang="en-US" altLang="zh-CN" sz="1800"/>
              </a:p>
            </p:txBody>
          </p:sp>
          <p:sp>
            <p:nvSpPr>
              <p:cNvPr id="58432" name="Oval 52"/>
              <p:cNvSpPr>
                <a:spLocks noChangeArrowheads="1"/>
              </p:cNvSpPr>
              <p:nvPr/>
            </p:nvSpPr>
            <p:spPr bwMode="auto">
              <a:xfrm>
                <a:off x="2307" y="2593"/>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58433" name="Rectangle 53"/>
              <p:cNvSpPr>
                <a:spLocks noChangeArrowheads="1"/>
              </p:cNvSpPr>
              <p:nvPr/>
            </p:nvSpPr>
            <p:spPr bwMode="auto">
              <a:xfrm>
                <a:off x="312" y="2012"/>
                <a:ext cx="48" cy="192"/>
              </a:xfrm>
              <a:prstGeom prst="rect">
                <a:avLst/>
              </a:prstGeom>
              <a:solidFill>
                <a:srgbClr val="DDDDDD"/>
              </a:solidFill>
              <a:ln w="2857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58434" name="Text Box 54"/>
              <p:cNvSpPr txBox="1">
                <a:spLocks noChangeArrowheads="1"/>
              </p:cNvSpPr>
              <p:nvPr/>
            </p:nvSpPr>
            <p:spPr bwMode="auto">
              <a:xfrm>
                <a:off x="2356" y="927"/>
                <a:ext cx="3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i="1"/>
                  <a:t>U</a:t>
                </a:r>
                <a:r>
                  <a:rPr kumimoji="1" lang="en-US" altLang="zh-CN" sz="2000" baseline="-25000"/>
                  <a:t>CC</a:t>
                </a:r>
                <a:endParaRPr kumimoji="1" lang="en-US" altLang="zh-CN" sz="2000"/>
              </a:p>
            </p:txBody>
          </p:sp>
          <p:sp>
            <p:nvSpPr>
              <p:cNvPr id="58435" name="Line 55"/>
              <p:cNvSpPr>
                <a:spLocks noChangeShapeType="1"/>
              </p:cNvSpPr>
              <p:nvPr/>
            </p:nvSpPr>
            <p:spPr bwMode="auto">
              <a:xfrm>
                <a:off x="2280" y="1916"/>
                <a:ext cx="0" cy="43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436" name="Text Box 56"/>
              <p:cNvSpPr txBox="1">
                <a:spLocks noChangeArrowheads="1"/>
              </p:cNvSpPr>
              <p:nvPr/>
            </p:nvSpPr>
            <p:spPr bwMode="auto">
              <a:xfrm>
                <a:off x="2338" y="1964"/>
                <a:ext cx="3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i="1"/>
                  <a:t>u</a:t>
                </a:r>
                <a:r>
                  <a:rPr kumimoji="1" lang="en-US" altLang="zh-CN" sz="2000" baseline="-25000"/>
                  <a:t>O</a:t>
                </a:r>
                <a:endParaRPr kumimoji="1" lang="en-US" altLang="zh-CN" sz="2000"/>
              </a:p>
            </p:txBody>
          </p:sp>
          <p:grpSp>
            <p:nvGrpSpPr>
              <p:cNvPr id="58437" name="Group 57"/>
              <p:cNvGrpSpPr>
                <a:grpSpLocks/>
              </p:cNvGrpSpPr>
              <p:nvPr/>
            </p:nvGrpSpPr>
            <p:grpSpPr bwMode="auto">
              <a:xfrm>
                <a:off x="1728" y="2166"/>
                <a:ext cx="336" cy="336"/>
                <a:chOff x="240" y="1968"/>
                <a:chExt cx="336" cy="336"/>
              </a:xfrm>
            </p:grpSpPr>
            <p:sp>
              <p:nvSpPr>
                <p:cNvPr id="58438" name="Rectangle 58"/>
                <p:cNvSpPr>
                  <a:spLocks noChangeArrowheads="1"/>
                </p:cNvSpPr>
                <p:nvPr/>
              </p:nvSpPr>
              <p:spPr bwMode="auto">
                <a:xfrm>
                  <a:off x="240" y="1968"/>
                  <a:ext cx="336" cy="288"/>
                </a:xfrm>
                <a:prstGeom prst="rect">
                  <a:avLst/>
                </a:prstGeom>
                <a:solidFill>
                  <a:srgbClr val="EAEAEA"/>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sp>
              <p:nvSpPr>
                <p:cNvPr id="58439" name="Line 59"/>
                <p:cNvSpPr>
                  <a:spLocks noChangeShapeType="1"/>
                </p:cNvSpPr>
                <p:nvPr/>
              </p:nvSpPr>
              <p:spPr bwMode="auto">
                <a:xfrm>
                  <a:off x="336" y="1968"/>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6" name="Group 60"/>
          <p:cNvGrpSpPr>
            <a:grpSpLocks/>
          </p:cNvGrpSpPr>
          <p:nvPr/>
        </p:nvGrpSpPr>
        <p:grpSpPr bwMode="auto">
          <a:xfrm>
            <a:off x="974725" y="2351082"/>
            <a:ext cx="530225" cy="534987"/>
            <a:chOff x="386" y="1343"/>
            <a:chExt cx="334" cy="337"/>
          </a:xfrm>
        </p:grpSpPr>
        <p:sp>
          <p:nvSpPr>
            <p:cNvPr id="58392" name="Text Box 61"/>
            <p:cNvSpPr txBox="1">
              <a:spLocks noChangeArrowheads="1"/>
            </p:cNvSpPr>
            <p:nvPr/>
          </p:nvSpPr>
          <p:spPr bwMode="auto">
            <a:xfrm>
              <a:off x="386" y="134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1800" i="1"/>
                <a:t>R</a:t>
              </a:r>
              <a:r>
                <a:rPr kumimoji="1" lang="en-US" altLang="zh-CN" sz="1800" baseline="-25000"/>
                <a:t>B2</a:t>
              </a:r>
              <a:endParaRPr kumimoji="1" lang="en-US" altLang="zh-CN" sz="1800"/>
            </a:p>
          </p:txBody>
        </p:sp>
        <p:sp>
          <p:nvSpPr>
            <p:cNvPr id="58393" name="Rectangle 62"/>
            <p:cNvSpPr>
              <a:spLocks noChangeArrowheads="1"/>
            </p:cNvSpPr>
            <p:nvPr/>
          </p:nvSpPr>
          <p:spPr bwMode="auto">
            <a:xfrm>
              <a:off x="480" y="1584"/>
              <a:ext cx="240" cy="96"/>
            </a:xfrm>
            <a:prstGeom prst="rect">
              <a:avLst/>
            </a:prstGeom>
            <a:solidFill>
              <a:srgbClr val="DDDDDD"/>
            </a:solidFill>
            <a:ln w="28575">
              <a:solidFill>
                <a:schemeClr val="tx1"/>
              </a:solidFill>
              <a:miter lim="800000"/>
              <a:headEnd/>
              <a:tailEnd/>
            </a:ln>
          </p:spPr>
          <p:txBody>
            <a:bodyPr wrap="none" anchor="ctr"/>
            <a:lstStyle/>
            <a:p>
              <a:pPr algn="just">
                <a:lnSpc>
                  <a:spcPct val="120000"/>
                </a:lnSpc>
                <a:spcBef>
                  <a:spcPct val="10000"/>
                </a:spcBef>
              </a:pPr>
              <a:endParaRPr lang="zh-CN" altLang="en-US"/>
            </a:p>
          </p:txBody>
        </p:sp>
      </p:grpSp>
      <p:grpSp>
        <p:nvGrpSpPr>
          <p:cNvPr id="7" name="Group 63"/>
          <p:cNvGrpSpPr>
            <a:grpSpLocks/>
          </p:cNvGrpSpPr>
          <p:nvPr/>
        </p:nvGrpSpPr>
        <p:grpSpPr bwMode="auto">
          <a:xfrm>
            <a:off x="2667000" y="3078157"/>
            <a:ext cx="731838" cy="427037"/>
            <a:chOff x="1411" y="1843"/>
            <a:chExt cx="461" cy="269"/>
          </a:xfrm>
        </p:grpSpPr>
        <p:sp>
          <p:nvSpPr>
            <p:cNvPr id="58390" name="Rectangle 64"/>
            <p:cNvSpPr>
              <a:spLocks noChangeArrowheads="1"/>
            </p:cNvSpPr>
            <p:nvPr/>
          </p:nvSpPr>
          <p:spPr bwMode="auto">
            <a:xfrm>
              <a:off x="1776" y="1872"/>
              <a:ext cx="96" cy="240"/>
            </a:xfrm>
            <a:prstGeom prst="rect">
              <a:avLst/>
            </a:prstGeom>
            <a:solidFill>
              <a:srgbClr val="F8F8F8"/>
            </a:solidFill>
            <a:ln w="2857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58391" name="Text Box 65"/>
            <p:cNvSpPr txBox="1">
              <a:spLocks noChangeArrowheads="1"/>
            </p:cNvSpPr>
            <p:nvPr/>
          </p:nvSpPr>
          <p:spPr bwMode="auto">
            <a:xfrm>
              <a:off x="1411" y="1843"/>
              <a:ext cx="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sz="2000" i="1"/>
                <a:t>R</a:t>
              </a:r>
              <a:r>
                <a:rPr kumimoji="1" lang="en-US" altLang="zh-CN" sz="2000" i="1" baseline="-25000"/>
                <a:t>E</a:t>
              </a:r>
              <a:r>
                <a:rPr kumimoji="1" lang="en-US" altLang="zh-CN" sz="2000" baseline="-25000"/>
                <a:t>2</a:t>
              </a:r>
              <a:endParaRPr kumimoji="1" lang="en-US" altLang="zh-CN" sz="2000"/>
            </a:p>
          </p:txBody>
        </p:sp>
      </p:grpSp>
      <p:sp>
        <p:nvSpPr>
          <p:cNvPr id="216130" name="Text Box 66"/>
          <p:cNvSpPr txBox="1">
            <a:spLocks noChangeArrowheads="1"/>
          </p:cNvSpPr>
          <p:nvPr/>
        </p:nvSpPr>
        <p:spPr bwMode="auto">
          <a:xfrm>
            <a:off x="609600" y="5029194"/>
            <a:ext cx="80010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en-US" altLang="en-US" sz="2000"/>
              <a:t>(b)</a:t>
            </a:r>
            <a:r>
              <a:rPr kumimoji="1" lang="en-US" altLang="zh-CN" sz="2000"/>
              <a:t> </a:t>
            </a:r>
            <a:r>
              <a:rPr kumimoji="1" lang="zh-CN" altLang="en-US" sz="2000"/>
              <a:t>在</a:t>
            </a:r>
            <a:r>
              <a:rPr kumimoji="1" lang="en-US" altLang="zh-CN" sz="2000"/>
              <a:t>T</a:t>
            </a:r>
            <a:r>
              <a:rPr kumimoji="1" lang="en-US" altLang="zh-CN" sz="2000" baseline="-25000"/>
              <a:t>2</a:t>
            </a:r>
            <a:r>
              <a:rPr kumimoji="1" lang="zh-CN" altLang="en-US" sz="2000"/>
              <a:t>管发射极加一个二极管</a:t>
            </a:r>
            <a:r>
              <a:rPr kumimoji="1" lang="en-US" altLang="zh-CN" sz="2000"/>
              <a:t>D</a:t>
            </a:r>
            <a:r>
              <a:rPr kumimoji="1" lang="zh-CN" altLang="en-US" sz="2000"/>
              <a:t>或稳压管</a:t>
            </a:r>
            <a:r>
              <a:rPr kumimoji="1" lang="en-US" altLang="zh-CN" sz="2000"/>
              <a:t>D</a:t>
            </a:r>
            <a:r>
              <a:rPr kumimoji="1" lang="en-US" altLang="zh-CN" sz="2000" baseline="-25000"/>
              <a:t>Z</a:t>
            </a:r>
            <a:r>
              <a:rPr kumimoji="1" lang="zh-CN" altLang="en-US" sz="2000"/>
              <a:t>，因为二极管动态电阻极小，所以产生的负反馈作用很微弱。而稳压管的电压几乎基本不随</a:t>
            </a:r>
            <a:r>
              <a:rPr kumimoji="1" lang="en-US" altLang="zh-CN" sz="2000" i="1"/>
              <a:t>I</a:t>
            </a:r>
            <a:r>
              <a:rPr kumimoji="1" lang="en-US" altLang="zh-CN" sz="2000" baseline="-25000"/>
              <a:t>E2</a:t>
            </a:r>
            <a:r>
              <a:rPr kumimoji="1" lang="zh-CN" altLang="en-US" sz="2000"/>
              <a:t>改变，几乎不会引起负反馈。</a:t>
            </a:r>
            <a:endParaRPr kumimoji="1" lang="zh-CN" altLang="en-US" sz="2000" baseline="-25000"/>
          </a:p>
        </p:txBody>
      </p:sp>
      <p:grpSp>
        <p:nvGrpSpPr>
          <p:cNvPr id="8" name="Group 67"/>
          <p:cNvGrpSpPr>
            <a:grpSpLocks/>
          </p:cNvGrpSpPr>
          <p:nvPr/>
        </p:nvGrpSpPr>
        <p:grpSpPr bwMode="auto">
          <a:xfrm>
            <a:off x="2636838" y="2959094"/>
            <a:ext cx="990600" cy="685800"/>
            <a:chOff x="1107" y="1608"/>
            <a:chExt cx="624" cy="432"/>
          </a:xfrm>
        </p:grpSpPr>
        <p:sp>
          <p:nvSpPr>
            <p:cNvPr id="58384" name="Rectangle 68"/>
            <p:cNvSpPr>
              <a:spLocks noChangeArrowheads="1"/>
            </p:cNvSpPr>
            <p:nvPr/>
          </p:nvSpPr>
          <p:spPr bwMode="auto">
            <a:xfrm>
              <a:off x="1107" y="1632"/>
              <a:ext cx="624" cy="38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grpSp>
          <p:nvGrpSpPr>
            <p:cNvPr id="58385" name="Group 69"/>
            <p:cNvGrpSpPr>
              <a:grpSpLocks/>
            </p:cNvGrpSpPr>
            <p:nvPr/>
          </p:nvGrpSpPr>
          <p:grpSpPr bwMode="auto">
            <a:xfrm flipV="1">
              <a:off x="1464" y="1608"/>
              <a:ext cx="148" cy="432"/>
              <a:chOff x="3620" y="1536"/>
              <a:chExt cx="148" cy="432"/>
            </a:xfrm>
          </p:grpSpPr>
          <p:sp>
            <p:nvSpPr>
              <p:cNvPr id="58387" name="AutoShape 70"/>
              <p:cNvSpPr>
                <a:spLocks noChangeArrowheads="1"/>
              </p:cNvSpPr>
              <p:nvPr/>
            </p:nvSpPr>
            <p:spPr bwMode="auto">
              <a:xfrm rot="10800000">
                <a:off x="3624" y="1679"/>
                <a:ext cx="144" cy="144"/>
              </a:xfrm>
              <a:prstGeom prst="triangle">
                <a:avLst>
                  <a:gd name="adj" fmla="val 50000"/>
                </a:avLst>
              </a:prstGeom>
              <a:solidFill>
                <a:srgbClr val="EAEAEA"/>
              </a:solidFill>
              <a:ln w="2857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58388" name="Line 71"/>
              <p:cNvSpPr>
                <a:spLocks noChangeShapeType="1"/>
              </p:cNvSpPr>
              <p:nvPr/>
            </p:nvSpPr>
            <p:spPr bwMode="auto">
              <a:xfrm rot="5400000">
                <a:off x="3480" y="175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9" name="Freeform 72"/>
              <p:cNvSpPr>
                <a:spLocks noChangeAspect="1"/>
              </p:cNvSpPr>
              <p:nvPr/>
            </p:nvSpPr>
            <p:spPr bwMode="auto">
              <a:xfrm flipV="1">
                <a:off x="3620" y="1776"/>
                <a:ext cx="143" cy="57"/>
              </a:xfrm>
              <a:custGeom>
                <a:avLst/>
                <a:gdLst>
                  <a:gd name="T0" fmla="*/ 0 w 240"/>
                  <a:gd name="T1" fmla="*/ 0 h 96"/>
                  <a:gd name="T2" fmla="*/ 85 w 240"/>
                  <a:gd name="T3" fmla="*/ 0 h 96"/>
                  <a:gd name="T4" fmla="*/ 85 w 240"/>
                  <a:gd name="T5" fmla="*/ 34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lnTo>
                      <a:pt x="240" y="0"/>
                    </a:lnTo>
                    <a:lnTo>
                      <a:pt x="240" y="96"/>
                    </a:lnTo>
                  </a:path>
                </a:pathLst>
              </a:custGeom>
              <a:solidFill>
                <a:srgbClr val="EAEAEA"/>
              </a:solidFill>
              <a:ln w="28575">
                <a:solidFill>
                  <a:schemeClr val="tx1"/>
                </a:solidFill>
                <a:round/>
                <a:headEnd/>
                <a:tailEnd/>
              </a:ln>
            </p:spPr>
            <p:txBody>
              <a:bodyPr/>
              <a:lstStyle/>
              <a:p>
                <a:pPr algn="just">
                  <a:lnSpc>
                    <a:spcPct val="120000"/>
                  </a:lnSpc>
                  <a:spcBef>
                    <a:spcPct val="10000"/>
                  </a:spcBef>
                </a:pPr>
                <a:endParaRPr lang="zh-CN" altLang="en-US"/>
              </a:p>
            </p:txBody>
          </p:sp>
        </p:grpSp>
        <p:sp>
          <p:nvSpPr>
            <p:cNvPr id="58386" name="Text Box 73"/>
            <p:cNvSpPr txBox="1">
              <a:spLocks noChangeArrowheads="1"/>
            </p:cNvSpPr>
            <p:nvPr/>
          </p:nvSpPr>
          <p:spPr bwMode="auto">
            <a:xfrm>
              <a:off x="1131" y="1680"/>
              <a:ext cx="340" cy="28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D</a:t>
              </a:r>
              <a:r>
                <a:rPr kumimoji="1" lang="en-US" altLang="zh-CN" baseline="-25000"/>
                <a:t>Z</a:t>
              </a:r>
              <a:endParaRPr kumimoji="1" lang="en-US" altLang="zh-CN"/>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1606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1606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1607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1607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1607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ppt_x</p:attrName>
                                        </p:attrNameLst>
                                      </p:cBhvr>
                                      <p:tavLst>
                                        <p:tav tm="0">
                                          <p:val>
                                            <p:strVal val="#ppt_x-#ppt_w/2"/>
                                          </p:val>
                                        </p:tav>
                                        <p:tav tm="100000">
                                          <p:val>
                                            <p:strVal val="#ppt_x"/>
                                          </p:val>
                                        </p:tav>
                                      </p:tavLst>
                                    </p:anim>
                                    <p:anim calcmode="lin" valueType="num">
                                      <p:cBhvr>
                                        <p:cTn id="33" dur="500" fill="hold"/>
                                        <p:tgtEl>
                                          <p:spTgt spid="6"/>
                                        </p:tgtEl>
                                        <p:attrNameLst>
                                          <p:attrName>ppt_y</p:attrName>
                                        </p:attrNameLst>
                                      </p:cBhvr>
                                      <p:tavLst>
                                        <p:tav tm="0">
                                          <p:val>
                                            <p:strVal val="#ppt_y"/>
                                          </p:val>
                                        </p:tav>
                                        <p:tav tm="100000">
                                          <p:val>
                                            <p:strVal val="#ppt_y"/>
                                          </p:val>
                                        </p:tav>
                                      </p:tavLst>
                                    </p:anim>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499"/>
                                          </p:stCondLst>
                                        </p:cTn>
                                        <p:tgtEl>
                                          <p:spTgt spid="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216076"/>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1613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2"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slide(fromRight)">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autoUpdateAnimBg="0"/>
      <p:bldP spid="216070" grpId="0" autoUpdateAnimBg="0"/>
      <p:bldP spid="216071" grpId="0" autoUpdateAnimBg="0"/>
      <p:bldP spid="216072" grpId="0" autoUpdateAnimBg="0"/>
      <p:bldP spid="216076" grpId="0" autoUpdateAnimBg="0"/>
      <p:bldP spid="216130" grpId="0"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dirty="0" smtClean="0">
                <a:ea typeface="宋体" charset="-122"/>
              </a:rPr>
              <a:t>6.6.2 </a:t>
            </a:r>
            <a:r>
              <a:rPr lang="zh-CN" altLang="en-US" dirty="0" smtClean="0">
                <a:ea typeface="宋体" charset="-122"/>
              </a:rPr>
              <a:t>直接耦合放大电路 （续</a:t>
            </a:r>
            <a:r>
              <a:rPr lang="en-US" altLang="zh-CN" dirty="0" smtClean="0">
                <a:ea typeface="宋体" charset="-122"/>
              </a:rPr>
              <a:t>2</a:t>
            </a:r>
            <a:r>
              <a:rPr lang="zh-CN" altLang="en-US" dirty="0" smtClean="0">
                <a:ea typeface="宋体" charset="-122"/>
              </a:rPr>
              <a:t>）</a:t>
            </a:r>
            <a:endParaRPr lang="en-US" altLang="zh-CN"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156</a:t>
            </a:fld>
            <a:endParaRPr lang="zh-CN" altLang="en-US"/>
          </a:p>
        </p:txBody>
      </p:sp>
      <p:sp>
        <p:nvSpPr>
          <p:cNvPr id="140291" name="Rectangle 4"/>
          <p:cNvSpPr>
            <a:spLocks noChangeArrowheads="1"/>
          </p:cNvSpPr>
          <p:nvPr/>
        </p:nvSpPr>
        <p:spPr bwMode="auto">
          <a:xfrm>
            <a:off x="574675" y="1150938"/>
            <a:ext cx="662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r>
              <a:rPr kumimoji="1" lang="en-US" altLang="zh-CN"/>
              <a:t>3. </a:t>
            </a:r>
            <a:r>
              <a:rPr kumimoji="1" lang="zh-CN" altLang="en-US"/>
              <a:t>若 </a:t>
            </a:r>
            <a:r>
              <a:rPr kumimoji="1" lang="en-US" altLang="zh-CN" i="1"/>
              <a:t>R</a:t>
            </a:r>
            <a:r>
              <a:rPr kumimoji="1" lang="en-US" altLang="zh-CN" baseline="-25000"/>
              <a:t>C1</a:t>
            </a:r>
            <a:r>
              <a:rPr kumimoji="1" lang="zh-CN" altLang="en-US"/>
              <a:t>过小，则 </a:t>
            </a:r>
            <a:r>
              <a:rPr kumimoji="1" lang="en-US" altLang="zh-CN" i="1"/>
              <a:t>I</a:t>
            </a:r>
            <a:r>
              <a:rPr kumimoji="1" lang="en-US" altLang="zh-CN" baseline="-25000"/>
              <a:t>C1</a:t>
            </a:r>
            <a:r>
              <a:rPr kumimoji="1" lang="zh-CN" altLang="en-US"/>
              <a:t>和 </a:t>
            </a:r>
            <a:r>
              <a:rPr kumimoji="1" lang="en-US" altLang="zh-CN" i="1"/>
              <a:t>I</a:t>
            </a:r>
            <a:r>
              <a:rPr kumimoji="1" lang="en-US" altLang="zh-CN" baseline="-25000"/>
              <a:t>B2</a:t>
            </a:r>
            <a:r>
              <a:rPr kumimoji="1" lang="zh-CN" altLang="en-US"/>
              <a:t>过大，使</a:t>
            </a:r>
            <a:r>
              <a:rPr kumimoji="1" lang="en-US" altLang="zh-CN"/>
              <a:t>T</a:t>
            </a:r>
            <a:r>
              <a:rPr kumimoji="1" lang="en-US" altLang="zh-CN" baseline="-25000"/>
              <a:t>2</a:t>
            </a:r>
            <a:r>
              <a:rPr kumimoji="1" lang="zh-CN" altLang="en-US"/>
              <a:t>管饱和</a:t>
            </a:r>
          </a:p>
        </p:txBody>
      </p:sp>
      <p:sp>
        <p:nvSpPr>
          <p:cNvPr id="217093" name="Text Box 5"/>
          <p:cNvSpPr txBox="1">
            <a:spLocks noChangeArrowheads="1"/>
          </p:cNvSpPr>
          <p:nvPr/>
        </p:nvSpPr>
        <p:spPr bwMode="auto">
          <a:xfrm>
            <a:off x="2289175" y="4930775"/>
            <a:ext cx="3173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a:t>解决方法：取 </a:t>
            </a:r>
            <a:r>
              <a:rPr kumimoji="1" lang="en-US" altLang="zh-CN" i="1"/>
              <a:t>R</a:t>
            </a:r>
            <a:r>
              <a:rPr kumimoji="1" lang="en-US" altLang="zh-CN" baseline="-25000"/>
              <a:t>C1</a:t>
            </a:r>
            <a:r>
              <a:rPr kumimoji="1" lang="en-US" altLang="zh-CN"/>
              <a:t>&gt;</a:t>
            </a:r>
            <a:r>
              <a:rPr kumimoji="1" lang="en-US" altLang="zh-CN" i="1"/>
              <a:t>R</a:t>
            </a:r>
            <a:r>
              <a:rPr kumimoji="1" lang="en-US" altLang="zh-CN" baseline="-25000"/>
              <a:t>C2</a:t>
            </a:r>
            <a:endParaRPr kumimoji="1" lang="en-US" altLang="zh-CN"/>
          </a:p>
        </p:txBody>
      </p:sp>
      <p:pic>
        <p:nvPicPr>
          <p:cNvPr id="140293" name="Picture 6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0088" y="1819275"/>
            <a:ext cx="42576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40294" name="TextBox 5"/>
          <p:cNvSpPr txBox="1">
            <a:spLocks noChangeArrowheads="1"/>
          </p:cNvSpPr>
          <p:nvPr/>
        </p:nvSpPr>
        <p:spPr bwMode="auto">
          <a:xfrm>
            <a:off x="5715000" y="1862138"/>
            <a:ext cx="70167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lang="en-US" altLang="zh-CN" i="1"/>
              <a:t>U</a:t>
            </a:r>
            <a:r>
              <a:rPr lang="en-US" altLang="zh-CN" baseline="-25000"/>
              <a:t>CC</a:t>
            </a:r>
            <a:endParaRPr lang="zh-CN" altLang="en-US"/>
          </a:p>
        </p:txBody>
      </p:sp>
      <p:sp>
        <p:nvSpPr>
          <p:cNvPr id="7" name="矩形 6"/>
          <p:cNvSpPr/>
          <p:nvPr/>
        </p:nvSpPr>
        <p:spPr>
          <a:xfrm>
            <a:off x="5519738" y="3200400"/>
            <a:ext cx="114300" cy="1127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0296" name="TextBox 7"/>
          <p:cNvSpPr txBox="1">
            <a:spLocks noChangeArrowheads="1"/>
          </p:cNvSpPr>
          <p:nvPr/>
        </p:nvSpPr>
        <p:spPr bwMode="auto">
          <a:xfrm>
            <a:off x="5665788" y="2841625"/>
            <a:ext cx="360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lang="en-US" altLang="zh-CN"/>
              <a:t>+</a:t>
            </a:r>
            <a:endParaRPr lang="zh-CN" altLang="en-US"/>
          </a:p>
        </p:txBody>
      </p:sp>
      <p:sp>
        <p:nvSpPr>
          <p:cNvPr id="140297" name="TextBox 8"/>
          <p:cNvSpPr txBox="1">
            <a:spLocks noChangeArrowheads="1"/>
          </p:cNvSpPr>
          <p:nvPr/>
        </p:nvSpPr>
        <p:spPr bwMode="auto">
          <a:xfrm>
            <a:off x="5715000" y="4033838"/>
            <a:ext cx="338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lang="en-US" altLang="zh-CN"/>
              <a:t>_</a:t>
            </a:r>
            <a:endParaRPr lang="zh-CN" altLang="en-US"/>
          </a:p>
        </p:txBody>
      </p:sp>
      <p:cxnSp>
        <p:nvCxnSpPr>
          <p:cNvPr id="11" name="直接连接符 10"/>
          <p:cNvCxnSpPr/>
          <p:nvPr/>
        </p:nvCxnSpPr>
        <p:spPr>
          <a:xfrm rot="5400000">
            <a:off x="3698875" y="4629150"/>
            <a:ext cx="21113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0800000">
            <a:off x="3657600" y="4751388"/>
            <a:ext cx="293688"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3" grpId="0"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zh-CN" dirty="0" smtClean="0">
                <a:ea typeface="宋体" charset="-122"/>
              </a:rPr>
              <a:t>6.6.2 </a:t>
            </a:r>
            <a:r>
              <a:rPr lang="zh-CN" altLang="en-US" dirty="0" smtClean="0">
                <a:ea typeface="宋体" charset="-122"/>
              </a:rPr>
              <a:t>直接耦合放大电路 （续</a:t>
            </a:r>
            <a:r>
              <a:rPr lang="en-US" altLang="zh-CN" dirty="0" smtClean="0">
                <a:ea typeface="宋体" charset="-122"/>
              </a:rPr>
              <a:t>3</a:t>
            </a:r>
            <a:r>
              <a:rPr lang="zh-CN" altLang="en-US" dirty="0" smtClean="0">
                <a:ea typeface="宋体" charset="-122"/>
              </a:rPr>
              <a:t>）</a:t>
            </a:r>
            <a:endParaRPr lang="en-US" altLang="zh-CN"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157</a:t>
            </a:fld>
            <a:endParaRPr lang="zh-CN" altLang="en-US"/>
          </a:p>
        </p:txBody>
      </p:sp>
      <p:sp>
        <p:nvSpPr>
          <p:cNvPr id="291844" name="Rectangle 4"/>
          <p:cNvSpPr>
            <a:spLocks noChangeArrowheads="1"/>
          </p:cNvSpPr>
          <p:nvPr/>
        </p:nvSpPr>
        <p:spPr bwMode="auto">
          <a:xfrm>
            <a:off x="78906" y="772424"/>
            <a:ext cx="4119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p>
            <a:r>
              <a:rPr lang="en-US" altLang="zh-CN" dirty="0"/>
              <a:t>4. </a:t>
            </a:r>
            <a:r>
              <a:rPr lang="zh-CN" altLang="en-US" dirty="0"/>
              <a:t>采用</a:t>
            </a:r>
            <a:r>
              <a:rPr lang="en-US" altLang="zh-CN" dirty="0"/>
              <a:t>NPN </a:t>
            </a:r>
            <a:r>
              <a:rPr lang="zh-CN" altLang="en-US" dirty="0"/>
              <a:t>－ </a:t>
            </a:r>
            <a:r>
              <a:rPr lang="en-US" altLang="zh-CN" dirty="0"/>
              <a:t>PNP</a:t>
            </a:r>
            <a:r>
              <a:rPr lang="zh-CN" altLang="en-US" dirty="0"/>
              <a:t>耦合方式 </a:t>
            </a:r>
          </a:p>
        </p:txBody>
      </p:sp>
      <p:sp>
        <p:nvSpPr>
          <p:cNvPr id="291845" name="Text Box 5"/>
          <p:cNvSpPr txBox="1">
            <a:spLocks noChangeArrowheads="1"/>
          </p:cNvSpPr>
          <p:nvPr/>
        </p:nvSpPr>
        <p:spPr bwMode="auto">
          <a:xfrm>
            <a:off x="435874" y="1147074"/>
            <a:ext cx="8170863"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lang="zh-CN" altLang="en-US"/>
              <a:t>即使采用串入稳压管提高后级晶体管的发射极电位，也会使后级集电极的有效电压变化范围减小；同时，当级数进一步增多时，集电极电位也逐级上升，电源电压将无法承受。</a:t>
            </a:r>
          </a:p>
        </p:txBody>
      </p:sp>
      <p:sp>
        <p:nvSpPr>
          <p:cNvPr id="291846" name="Text Box 6"/>
          <p:cNvSpPr txBox="1">
            <a:spLocks noChangeArrowheads="1"/>
          </p:cNvSpPr>
          <p:nvPr/>
        </p:nvSpPr>
        <p:spPr bwMode="auto">
          <a:xfrm>
            <a:off x="404124" y="2558362"/>
            <a:ext cx="81407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lang="zh-CN" altLang="en-US"/>
              <a:t>采用</a:t>
            </a:r>
            <a:r>
              <a:rPr lang="en-US" altLang="zh-CN"/>
              <a:t>NPN </a:t>
            </a:r>
            <a:r>
              <a:rPr lang="zh-CN" altLang="en-US"/>
              <a:t>－ </a:t>
            </a:r>
            <a:r>
              <a:rPr lang="en-US" altLang="zh-CN"/>
              <a:t>PNP</a:t>
            </a:r>
            <a:r>
              <a:rPr lang="zh-CN" altLang="en-US"/>
              <a:t>的耦合方式可有效解决集电极电位逐级升高的问题。</a:t>
            </a:r>
          </a:p>
        </p:txBody>
      </p:sp>
      <p:pic>
        <p:nvPicPr>
          <p:cNvPr id="29184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912" y="3256862"/>
            <a:ext cx="6446837" cy="303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1844"/>
                                        </p:tgtEl>
                                        <p:attrNameLst>
                                          <p:attrName>style.visibility</p:attrName>
                                        </p:attrNameLst>
                                      </p:cBhvr>
                                      <p:to>
                                        <p:strVal val="visible"/>
                                      </p:to>
                                    </p:set>
                                    <p:animEffect transition="in" filter="wipe(left)">
                                      <p:cBhvr>
                                        <p:cTn id="7" dur="500"/>
                                        <p:tgtEl>
                                          <p:spTgt spid="291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100"/>
                                  </p:iterate>
                                  <p:childTnLst>
                                    <p:set>
                                      <p:cBhvr>
                                        <p:cTn id="11" dur="1" fill="hold">
                                          <p:stCondLst>
                                            <p:cond delay="0"/>
                                          </p:stCondLst>
                                        </p:cTn>
                                        <p:tgtEl>
                                          <p:spTgt spid="29184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100"/>
                                  </p:iterate>
                                  <p:childTnLst>
                                    <p:set>
                                      <p:cBhvr>
                                        <p:cTn id="15" dur="1" fill="hold">
                                          <p:stCondLst>
                                            <p:cond delay="0"/>
                                          </p:stCondLst>
                                        </p:cTn>
                                        <p:tgtEl>
                                          <p:spTgt spid="291846"/>
                                        </p:tgtEl>
                                        <p:attrNameLst>
                                          <p:attrName>style.visibility</p:attrName>
                                        </p:attrNameLst>
                                      </p:cBhvr>
                                      <p:to>
                                        <p:strVal val="visible"/>
                                      </p:to>
                                    </p:set>
                                  </p:childTnLst>
                                </p:cTn>
                              </p:par>
                            </p:childTnLst>
                          </p:cTn>
                        </p:par>
                        <p:par>
                          <p:cTn id="16" fill="hold" nodeType="afterGroup">
                            <p:stCondLst>
                              <p:cond delay="3101"/>
                            </p:stCondLst>
                            <p:childTnLst>
                              <p:par>
                                <p:cTn id="17" presetID="12" presetClass="entr" presetSubtype="4" fill="hold" nodeType="afterEffect">
                                  <p:stCondLst>
                                    <p:cond delay="0"/>
                                  </p:stCondLst>
                                  <p:childTnLst>
                                    <p:set>
                                      <p:cBhvr>
                                        <p:cTn id="18" dur="1" fill="hold">
                                          <p:stCondLst>
                                            <p:cond delay="0"/>
                                          </p:stCondLst>
                                        </p:cTn>
                                        <p:tgtEl>
                                          <p:spTgt spid="291848"/>
                                        </p:tgtEl>
                                        <p:attrNameLst>
                                          <p:attrName>style.visibility</p:attrName>
                                        </p:attrNameLst>
                                      </p:cBhvr>
                                      <p:to>
                                        <p:strVal val="visible"/>
                                      </p:to>
                                    </p:set>
                                    <p:animEffect transition="in" filter="slide(fromBottom)">
                                      <p:cBhvr>
                                        <p:cTn id="19" dur="500"/>
                                        <p:tgtEl>
                                          <p:spTgt spid="291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4" grpId="0"/>
      <p:bldP spid="291845" grpId="0"/>
      <p:bldP spid="29184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zh-CN" dirty="0" smtClean="0">
                <a:ea typeface="宋体" charset="-122"/>
              </a:rPr>
              <a:t>6.6.2 </a:t>
            </a:r>
            <a:r>
              <a:rPr lang="zh-CN" altLang="en-US" dirty="0" smtClean="0">
                <a:ea typeface="宋体" charset="-122"/>
              </a:rPr>
              <a:t>直接耦合放大电路 （续</a:t>
            </a:r>
            <a:r>
              <a:rPr lang="en-US" altLang="zh-CN" dirty="0" smtClean="0">
                <a:ea typeface="宋体" charset="-122"/>
              </a:rPr>
              <a:t>4</a:t>
            </a:r>
            <a:r>
              <a:rPr lang="zh-CN" altLang="en-US" dirty="0" smtClean="0">
                <a:ea typeface="宋体" charset="-122"/>
              </a:rPr>
              <a:t>）</a:t>
            </a:r>
            <a:endParaRPr lang="en-US" altLang="zh-CN"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158</a:t>
            </a:fld>
            <a:endParaRPr lang="zh-CN" altLang="en-US"/>
          </a:p>
        </p:txBody>
      </p:sp>
      <p:sp>
        <p:nvSpPr>
          <p:cNvPr id="291844" name="Rectangle 4"/>
          <p:cNvSpPr>
            <a:spLocks noChangeArrowheads="1"/>
          </p:cNvSpPr>
          <p:nvPr/>
        </p:nvSpPr>
        <p:spPr bwMode="auto">
          <a:xfrm>
            <a:off x="78906" y="772424"/>
            <a:ext cx="4119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p>
            <a:r>
              <a:rPr lang="en-US" altLang="zh-CN" dirty="0"/>
              <a:t>4. </a:t>
            </a:r>
            <a:r>
              <a:rPr lang="zh-CN" altLang="en-US" dirty="0"/>
              <a:t>采用</a:t>
            </a:r>
            <a:r>
              <a:rPr lang="en-US" altLang="zh-CN" dirty="0"/>
              <a:t>NPN </a:t>
            </a:r>
            <a:r>
              <a:rPr lang="zh-CN" altLang="en-US" dirty="0"/>
              <a:t>－ </a:t>
            </a:r>
            <a:r>
              <a:rPr lang="en-US" altLang="zh-CN" dirty="0"/>
              <a:t>PNP</a:t>
            </a:r>
            <a:r>
              <a:rPr lang="zh-CN" altLang="en-US" dirty="0"/>
              <a:t>耦合方式 </a:t>
            </a:r>
          </a:p>
        </p:txBody>
      </p:sp>
      <p:pic>
        <p:nvPicPr>
          <p:cNvPr id="29184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684" y="883776"/>
            <a:ext cx="6446837" cy="303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9"/>
          <p:cNvSpPr>
            <a:spLocks noChangeArrowheads="1"/>
          </p:cNvSpPr>
          <p:nvPr/>
        </p:nvSpPr>
        <p:spPr bwMode="auto">
          <a:xfrm>
            <a:off x="585715" y="4265831"/>
            <a:ext cx="7991475" cy="1754326"/>
          </a:xfrm>
          <a:prstGeom prst="rect">
            <a:avLst/>
          </a:prstGeom>
          <a:solidFill>
            <a:srgbClr val="EAEAEA"/>
          </a:solidFill>
          <a:ln w="38100" algn="ctr">
            <a:solidFill>
              <a:srgbClr val="FF0000"/>
            </a:solidFill>
            <a:miter lim="800000"/>
            <a:headEnd/>
            <a:tailEnd/>
          </a:ln>
        </p:spPr>
        <p:txBody>
          <a:bodyPr>
            <a:spAutoFit/>
          </a:bodyPr>
          <a:lstStyle/>
          <a:p>
            <a:pPr algn="just">
              <a:lnSpc>
                <a:spcPct val="150000"/>
              </a:lnSpc>
              <a:spcBef>
                <a:spcPct val="10000"/>
              </a:spcBef>
            </a:pPr>
            <a:r>
              <a:rPr lang="zh-CN" altLang="en-US"/>
              <a:t>由于</a:t>
            </a:r>
            <a:r>
              <a:rPr lang="en-US" altLang="zh-CN"/>
              <a:t>PNP</a:t>
            </a:r>
            <a:r>
              <a:rPr lang="zh-CN" altLang="en-US"/>
              <a:t>管的集电极电位比基极电位低，因此，即使耦合的级数增多，也不会使集电极电位逐级升高，而使各级均能获得合适的静态工作点。</a:t>
            </a:r>
          </a:p>
        </p:txBody>
      </p:sp>
    </p:spTree>
    <p:extLst>
      <p:ext uri="{BB962C8B-B14F-4D97-AF65-F5344CB8AC3E}">
        <p14:creationId xmlns:p14="http://schemas.microsoft.com/office/powerpoint/2010/main" val="203470400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pPr eaLnBrk="1" hangingPunct="1"/>
            <a:r>
              <a:rPr lang="en-US" altLang="zh-CN" dirty="0" smtClean="0">
                <a:ea typeface="宋体" charset="-122"/>
              </a:rPr>
              <a:t>6.6.2 </a:t>
            </a:r>
            <a:r>
              <a:rPr lang="zh-CN" altLang="en-US" dirty="0" smtClean="0">
                <a:ea typeface="宋体" charset="-122"/>
              </a:rPr>
              <a:t>直接耦合放大电路 （续</a:t>
            </a:r>
            <a:r>
              <a:rPr lang="en-US" altLang="zh-CN" dirty="0" smtClean="0">
                <a:ea typeface="宋体" charset="-122"/>
              </a:rPr>
              <a:t>5</a:t>
            </a:r>
            <a:r>
              <a:rPr lang="zh-CN" altLang="en-US" dirty="0" smtClean="0">
                <a:ea typeface="宋体" charset="-122"/>
              </a:rPr>
              <a:t>）</a:t>
            </a:r>
            <a:endParaRPr lang="en-US" altLang="zh-CN"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159</a:t>
            </a:fld>
            <a:endParaRPr lang="zh-CN" altLang="en-US"/>
          </a:p>
        </p:txBody>
      </p:sp>
      <p:sp>
        <p:nvSpPr>
          <p:cNvPr id="59397"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零点漂移问题</a:t>
            </a:r>
          </a:p>
        </p:txBody>
      </p:sp>
      <p:sp>
        <p:nvSpPr>
          <p:cNvPr id="218116" name="Text Box 4"/>
          <p:cNvSpPr txBox="1">
            <a:spLocks noChangeArrowheads="1"/>
          </p:cNvSpPr>
          <p:nvPr/>
        </p:nvSpPr>
        <p:spPr bwMode="auto">
          <a:xfrm>
            <a:off x="547688" y="1492250"/>
            <a:ext cx="83058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5651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zh-CN" altLang="en-US"/>
              <a:t>当输入信号为零时，输出电压不保持恒定，而是在某个范围随时间、温度不断地缓慢变化，称这种现象为</a:t>
            </a:r>
            <a:r>
              <a:rPr kumimoji="1" lang="zh-CN" altLang="en-US">
                <a:solidFill>
                  <a:srgbClr val="FF0000"/>
                </a:solidFill>
              </a:rPr>
              <a:t>零点漂移</a:t>
            </a:r>
            <a:r>
              <a:rPr kumimoji="1" lang="zh-CN" altLang="en-US"/>
              <a:t>或“</a:t>
            </a:r>
            <a:r>
              <a:rPr kumimoji="1" lang="zh-CN" altLang="en-US">
                <a:solidFill>
                  <a:srgbClr val="FF0000"/>
                </a:solidFill>
              </a:rPr>
              <a:t>零漂</a:t>
            </a:r>
            <a:r>
              <a:rPr kumimoji="1" lang="zh-CN" altLang="en-US"/>
              <a:t>”。</a:t>
            </a:r>
          </a:p>
        </p:txBody>
      </p:sp>
      <p:sp>
        <p:nvSpPr>
          <p:cNvPr id="218117" name="Text Box 5"/>
          <p:cNvSpPr txBox="1">
            <a:spLocks noChangeArrowheads="1"/>
          </p:cNvSpPr>
          <p:nvPr/>
        </p:nvSpPr>
        <p:spPr bwMode="auto">
          <a:xfrm>
            <a:off x="608013" y="3033713"/>
            <a:ext cx="294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a:t>1. </a:t>
            </a:r>
            <a:r>
              <a:rPr kumimoji="1" lang="zh-CN" altLang="en-US"/>
              <a:t>产生零漂的原因：</a:t>
            </a:r>
          </a:p>
        </p:txBody>
      </p:sp>
      <p:sp>
        <p:nvSpPr>
          <p:cNvPr id="218118" name="Rectangle 6"/>
          <p:cNvSpPr>
            <a:spLocks noChangeArrowheads="1"/>
          </p:cNvSpPr>
          <p:nvPr/>
        </p:nvSpPr>
        <p:spPr bwMode="auto">
          <a:xfrm>
            <a:off x="5338763" y="3025775"/>
            <a:ext cx="2709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kumimoji="1" lang="en-US" altLang="zh-CN"/>
              <a:t>2.  </a:t>
            </a:r>
            <a:r>
              <a:rPr kumimoji="1" lang="zh-CN" altLang="en-US"/>
              <a:t>衡量零漂的指标</a:t>
            </a:r>
          </a:p>
        </p:txBody>
      </p:sp>
      <p:sp>
        <p:nvSpPr>
          <p:cNvPr id="218119" name="Text Box 7"/>
          <p:cNvSpPr txBox="1">
            <a:spLocks noChangeArrowheads="1"/>
          </p:cNvSpPr>
          <p:nvPr/>
        </p:nvSpPr>
        <p:spPr bwMode="auto">
          <a:xfrm>
            <a:off x="769938" y="3517900"/>
            <a:ext cx="4081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en-US"/>
              <a:t>A</a:t>
            </a:r>
            <a:r>
              <a:rPr kumimoji="1" lang="zh-CN" altLang="en-US"/>
              <a:t>）温度对晶体管参数的影响</a:t>
            </a:r>
          </a:p>
        </p:txBody>
      </p:sp>
      <p:graphicFrame>
        <p:nvGraphicFramePr>
          <p:cNvPr id="218120" name="Object 2"/>
          <p:cNvGraphicFramePr>
            <a:graphicFrameLocks noChangeAspect="1"/>
          </p:cNvGraphicFramePr>
          <p:nvPr/>
        </p:nvGraphicFramePr>
        <p:xfrm>
          <a:off x="1365250" y="3960813"/>
          <a:ext cx="2667000" cy="965200"/>
        </p:xfrm>
        <a:graphic>
          <a:graphicData uri="http://schemas.openxmlformats.org/presentationml/2006/ole">
            <mc:AlternateContent xmlns:mc="http://schemas.openxmlformats.org/markup-compatibility/2006">
              <mc:Choice xmlns:v="urn:schemas-microsoft-com:vml" Requires="v">
                <p:oleObj spid="_x0000_s59548" name="Equation" r:id="rId3" imgW="1384200" imgH="482400" progId="Equation.DSMT4">
                  <p:embed/>
                </p:oleObj>
              </mc:Choice>
              <mc:Fallback>
                <p:oleObj name="Equation" r:id="rId3" imgW="1384200" imgH="4824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250" y="3960813"/>
                        <a:ext cx="26670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121" name="Text Box 9"/>
          <p:cNvSpPr txBox="1">
            <a:spLocks noChangeArrowheads="1"/>
          </p:cNvSpPr>
          <p:nvPr/>
        </p:nvSpPr>
        <p:spPr bwMode="auto">
          <a:xfrm>
            <a:off x="769938" y="5319713"/>
            <a:ext cx="2574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en-US" altLang="zh-CN"/>
              <a:t>B</a:t>
            </a:r>
            <a:r>
              <a:rPr kumimoji="1" lang="zh-CN" altLang="en-US"/>
              <a:t>）电源</a:t>
            </a:r>
            <a:r>
              <a:rPr kumimoji="1" lang="en-US" altLang="zh-CN" i="1"/>
              <a:t>E</a:t>
            </a:r>
            <a:r>
              <a:rPr kumimoji="1" lang="en-US" altLang="zh-CN" baseline="-25000"/>
              <a:t>C</a:t>
            </a:r>
            <a:r>
              <a:rPr kumimoji="1" lang="zh-CN" altLang="en-US"/>
              <a:t>的波动</a:t>
            </a:r>
          </a:p>
        </p:txBody>
      </p:sp>
      <p:graphicFrame>
        <p:nvGraphicFramePr>
          <p:cNvPr id="218122" name="Object 3"/>
          <p:cNvGraphicFramePr>
            <a:graphicFrameLocks noChangeAspect="1"/>
          </p:cNvGraphicFramePr>
          <p:nvPr/>
        </p:nvGraphicFramePr>
        <p:xfrm>
          <a:off x="5454650" y="3722688"/>
          <a:ext cx="1636713" cy="863600"/>
        </p:xfrm>
        <a:graphic>
          <a:graphicData uri="http://schemas.openxmlformats.org/presentationml/2006/ole">
            <mc:AlternateContent xmlns:mc="http://schemas.openxmlformats.org/markup-compatibility/2006">
              <mc:Choice xmlns:v="urn:schemas-microsoft-com:vml" Requires="v">
                <p:oleObj spid="_x0000_s59549" name="Equation" r:id="rId5" imgW="850680" imgH="431640" progId="Equation.DSMT4">
                  <p:embed/>
                </p:oleObj>
              </mc:Choice>
              <mc:Fallback>
                <p:oleObj name="Equation" r:id="rId5" imgW="85068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4650" y="3722688"/>
                        <a:ext cx="16367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129" name="AutoShape 17"/>
          <p:cNvSpPr>
            <a:spLocks noChangeArrowheads="1"/>
          </p:cNvSpPr>
          <p:nvPr/>
        </p:nvSpPr>
        <p:spPr bwMode="auto">
          <a:xfrm>
            <a:off x="7575550" y="3435350"/>
            <a:ext cx="1497013" cy="831850"/>
          </a:xfrm>
          <a:prstGeom prst="wedgeRectCallout">
            <a:avLst>
              <a:gd name="adj1" fmla="val -100264"/>
              <a:gd name="adj2" fmla="val -4773"/>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spcBef>
                <a:spcPct val="50000"/>
              </a:spcBef>
            </a:pPr>
            <a:r>
              <a:rPr kumimoji="1" lang="zh-CN" altLang="en-US"/>
              <a:t>输出端漂移电压</a:t>
            </a:r>
          </a:p>
        </p:txBody>
      </p:sp>
      <p:sp>
        <p:nvSpPr>
          <p:cNvPr id="218130" name="AutoShape 18"/>
          <p:cNvSpPr>
            <a:spLocks noChangeArrowheads="1"/>
          </p:cNvSpPr>
          <p:nvPr/>
        </p:nvSpPr>
        <p:spPr bwMode="auto">
          <a:xfrm>
            <a:off x="5805488" y="4976813"/>
            <a:ext cx="2549525" cy="931862"/>
          </a:xfrm>
          <a:prstGeom prst="wedgeRectCallout">
            <a:avLst>
              <a:gd name="adj1" fmla="val -50500"/>
              <a:gd name="adj2" fmla="val -119676"/>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spcBef>
                <a:spcPct val="50000"/>
              </a:spcBef>
            </a:pPr>
            <a:r>
              <a:rPr lang="zh-CN" altLang="en-US"/>
              <a:t>折合到输入端的等效漂移电压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81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81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81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181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81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81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181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8129"/>
                                        </p:tgtEl>
                                        <p:attrNameLst>
                                          <p:attrName>style.visibility</p:attrName>
                                        </p:attrNameLst>
                                      </p:cBhvr>
                                      <p:to>
                                        <p:strVal val="visible"/>
                                      </p:to>
                                    </p:set>
                                    <p:animEffect transition="in" filter="wipe(left)">
                                      <p:cBhvr>
                                        <p:cTn id="35" dur="500"/>
                                        <p:tgtEl>
                                          <p:spTgt spid="21812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18130"/>
                                        </p:tgtEl>
                                        <p:attrNameLst>
                                          <p:attrName>style.visibility</p:attrName>
                                        </p:attrNameLst>
                                      </p:cBhvr>
                                      <p:to>
                                        <p:strVal val="visible"/>
                                      </p:to>
                                    </p:set>
                                    <p:animEffect transition="in" filter="wipe(up)">
                                      <p:cBhvr>
                                        <p:cTn id="40" dur="500"/>
                                        <p:tgtEl>
                                          <p:spTgt spid="21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autoUpdateAnimBg="0"/>
      <p:bldP spid="218117" grpId="0" autoUpdateAnimBg="0"/>
      <p:bldP spid="218118" grpId="0" autoUpdateAnimBg="0"/>
      <p:bldP spid="218119" grpId="0" autoUpdateAnimBg="0"/>
      <p:bldP spid="218121" grpId="0" autoUpdateAnimBg="0"/>
      <p:bldP spid="218129" grpId="0" animBg="1"/>
      <p:bldP spid="21813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pPr eaLnBrk="1" hangingPunct="1"/>
            <a:r>
              <a:rPr lang="en-US" altLang="zh-CN" smtClean="0">
                <a:ea typeface="宋体" charset="-122"/>
              </a:rPr>
              <a:t>6.1 </a:t>
            </a:r>
            <a:r>
              <a:rPr lang="zh-CN" altLang="en-US" smtClean="0">
                <a:ea typeface="宋体" charset="-122"/>
              </a:rPr>
              <a:t>放大电路的基本概念（续</a:t>
            </a:r>
            <a:r>
              <a:rPr lang="en-US" altLang="zh-CN" smtClean="0">
                <a:ea typeface="宋体" charset="-122"/>
              </a:rPr>
              <a:t>11</a:t>
            </a:r>
            <a:r>
              <a:rPr lang="zh-CN" altLang="en-US" smtClean="0">
                <a:ea typeface="宋体" charset="-122"/>
              </a:rPr>
              <a:t>）</a:t>
            </a:r>
          </a:p>
        </p:txBody>
      </p:sp>
      <p:sp>
        <p:nvSpPr>
          <p:cNvPr id="3" name="内容占位符 2"/>
          <p:cNvSpPr>
            <a:spLocks noGrp="1"/>
          </p:cNvSpPr>
          <p:nvPr>
            <p:ph sz="quarter" idx="11"/>
          </p:nvPr>
        </p:nvSpPr>
        <p:spPr/>
        <p:txBody>
          <a:bodyPr/>
          <a:lstStyle/>
          <a:p>
            <a:pPr marL="0" indent="0" eaLnBrk="1" hangingPunct="1">
              <a:buFont typeface="Wingdings" pitchFamily="2" charset="2"/>
              <a:buNone/>
              <a:defRPr/>
            </a:pPr>
            <a:r>
              <a:rPr lang="en-US" sz="2400" dirty="0" smtClean="0">
                <a:solidFill>
                  <a:srgbClr val="FF0000"/>
                </a:solidFill>
              </a:rPr>
              <a:t>5</a:t>
            </a:r>
            <a:r>
              <a:rPr lang="en-US" altLang="zh-CN" sz="2400" dirty="0" smtClean="0">
                <a:solidFill>
                  <a:srgbClr val="FF0000"/>
                </a:solidFill>
              </a:rPr>
              <a:t>. </a:t>
            </a:r>
            <a:r>
              <a:rPr lang="zh-CN" altLang="en-US" sz="2400" dirty="0" smtClean="0">
                <a:solidFill>
                  <a:srgbClr val="FF0000"/>
                </a:solidFill>
              </a:rPr>
              <a:t>不失真输出范围</a:t>
            </a:r>
          </a:p>
          <a:p>
            <a:pPr marL="0" indent="630238" eaLnBrk="1" hangingPunct="1">
              <a:lnSpc>
                <a:spcPct val="150000"/>
              </a:lnSpc>
              <a:buFont typeface="Wingdings" pitchFamily="2" charset="2"/>
              <a:buNone/>
              <a:defRPr/>
            </a:pPr>
            <a:r>
              <a:rPr lang="zh-CN" altLang="en-US" sz="2400" dirty="0" smtClean="0"/>
              <a:t>用放大电路的最大不失真输出幅度表示其不失真输出范围，输入信号经过放大，在最大不失真输出幅度以内的输出信号能与输入信号保持线性关系（不失真），这一参数也描述了放大电路输出信号的最大不失真功率。</a:t>
            </a:r>
          </a:p>
          <a:p>
            <a:pPr marL="0" indent="0" eaLnBrk="1" hangingPunct="1">
              <a:buFont typeface="Wingdings" pitchFamily="2" charset="2"/>
              <a:buNone/>
              <a:defRPr/>
            </a:pPr>
            <a:r>
              <a:rPr lang="en-US" sz="2400" dirty="0" smtClean="0">
                <a:solidFill>
                  <a:srgbClr val="FF0000"/>
                </a:solidFill>
              </a:rPr>
              <a:t>6</a:t>
            </a:r>
            <a:r>
              <a:rPr lang="en-US" altLang="zh-CN" sz="2400" dirty="0" smtClean="0">
                <a:solidFill>
                  <a:srgbClr val="FF0000"/>
                </a:solidFill>
              </a:rPr>
              <a:t>. </a:t>
            </a:r>
            <a:r>
              <a:rPr lang="zh-CN" altLang="en-US" sz="2400" dirty="0" smtClean="0">
                <a:solidFill>
                  <a:srgbClr val="FF0000"/>
                </a:solidFill>
              </a:rPr>
              <a:t>输入信号范围</a:t>
            </a:r>
          </a:p>
          <a:p>
            <a:pPr marL="0" indent="630238" eaLnBrk="1" hangingPunct="1">
              <a:lnSpc>
                <a:spcPct val="150000"/>
              </a:lnSpc>
              <a:buFont typeface="Wingdings" pitchFamily="2" charset="2"/>
              <a:buNone/>
              <a:defRPr/>
            </a:pPr>
            <a:r>
              <a:rPr lang="zh-CN" altLang="en-US" sz="2400" dirty="0" smtClean="0"/>
              <a:t>对于过大的输入信号幅度，可能引起有源电子器件进入非线性特性区，从而使放大电路输出信号不再与输入信号保持线性，产生信号波形失真，严重时甚至会损坏器件，为此，放大电路常规定其输入信号的幅度范围，如</a:t>
            </a:r>
            <a:r>
              <a:rPr lang="en-US" sz="2400" dirty="0" smtClean="0"/>
              <a:t>|</a:t>
            </a:r>
            <a:r>
              <a:rPr lang="en-US" sz="2400" i="1" dirty="0" err="1" smtClean="0"/>
              <a:t>u</a:t>
            </a:r>
            <a:r>
              <a:rPr lang="en-US" sz="2400" i="1" baseline="-25000" dirty="0" err="1" smtClean="0"/>
              <a:t>i</a:t>
            </a:r>
            <a:r>
              <a:rPr lang="en-US" sz="2400" dirty="0" smtClean="0"/>
              <a:t>|</a:t>
            </a:r>
            <a:r>
              <a:rPr lang="zh-CN" altLang="en-US" sz="2400" dirty="0" smtClean="0"/>
              <a:t>≤</a:t>
            </a:r>
            <a:r>
              <a:rPr lang="en-US" sz="2400" dirty="0" smtClean="0"/>
              <a:t>10mV</a:t>
            </a:r>
            <a:r>
              <a:rPr lang="zh-CN" altLang="en-US" sz="2400" dirty="0" smtClean="0"/>
              <a:t>。</a:t>
            </a:r>
            <a:endParaRPr lang="zh-CN" altLang="en-US" sz="2400" dirty="0"/>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pPr eaLnBrk="1" hangingPunct="1"/>
            <a:r>
              <a:rPr lang="en-US" altLang="zh-CN" dirty="0" smtClean="0">
                <a:ea typeface="宋体" charset="-122"/>
              </a:rPr>
              <a:t>6.6.2 </a:t>
            </a:r>
            <a:r>
              <a:rPr lang="zh-CN" altLang="en-US" dirty="0" smtClean="0">
                <a:ea typeface="宋体" charset="-122"/>
              </a:rPr>
              <a:t>直接耦合放大电路 （续</a:t>
            </a:r>
            <a:r>
              <a:rPr lang="en-US" altLang="zh-CN" dirty="0" smtClean="0">
                <a:ea typeface="宋体" charset="-122"/>
              </a:rPr>
              <a:t>6</a:t>
            </a:r>
            <a:r>
              <a:rPr lang="zh-CN" altLang="en-US" dirty="0" smtClean="0">
                <a:ea typeface="宋体" charset="-122"/>
              </a:rPr>
              <a:t>）</a:t>
            </a:r>
            <a:endParaRPr lang="en-US" altLang="zh-CN"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160</a:t>
            </a:fld>
            <a:endParaRPr lang="zh-CN" altLang="en-US"/>
          </a:p>
        </p:txBody>
      </p:sp>
      <p:sp>
        <p:nvSpPr>
          <p:cNvPr id="59397"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零点漂移问题</a:t>
            </a:r>
          </a:p>
        </p:txBody>
      </p:sp>
      <p:sp>
        <p:nvSpPr>
          <p:cNvPr id="15" name="Text Box 19"/>
          <p:cNvSpPr txBox="1">
            <a:spLocks noChangeArrowheads="1"/>
          </p:cNvSpPr>
          <p:nvPr/>
        </p:nvSpPr>
        <p:spPr bwMode="auto">
          <a:xfrm>
            <a:off x="539977" y="1458183"/>
            <a:ext cx="7811633" cy="2308324"/>
          </a:xfrm>
          <a:prstGeom prst="rect">
            <a:avLst/>
          </a:prstGeom>
          <a:solidFill>
            <a:srgbClr val="EAEAEA"/>
          </a:solidFill>
          <a:ln w="57150">
            <a:solidFill>
              <a:srgbClr val="FF0000"/>
            </a:solidFill>
            <a:miter lim="800000"/>
            <a:headEnd/>
            <a:tailEnd/>
          </a:ln>
        </p:spPr>
        <p:txBody>
          <a:bodyPr wrap="square"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200000"/>
              </a:lnSpc>
            </a:pPr>
            <a:r>
              <a:rPr kumimoji="1" lang="en-US" altLang="zh-CN"/>
              <a:t>        </a:t>
            </a:r>
            <a:r>
              <a:rPr kumimoji="1" lang="zh-CN" altLang="en-US"/>
              <a:t>只有输入端等效漂移电压比输入信号小许多时，放大后的有用信号才能很好地区分出来。因此抑制零点漂移成为制作高质量直接耦合放大电路的一个重要问题。</a:t>
            </a:r>
          </a:p>
        </p:txBody>
      </p:sp>
    </p:spTree>
    <p:extLst>
      <p:ext uri="{BB962C8B-B14F-4D97-AF65-F5344CB8AC3E}">
        <p14:creationId xmlns:p14="http://schemas.microsoft.com/office/powerpoint/2010/main" val="316410541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CN" dirty="0" smtClean="0">
                <a:ea typeface="宋体" charset="-122"/>
              </a:rPr>
              <a:t>6.6.2 </a:t>
            </a:r>
            <a:r>
              <a:rPr lang="zh-CN" altLang="en-US" dirty="0" smtClean="0">
                <a:ea typeface="宋体" charset="-122"/>
              </a:rPr>
              <a:t>直接耦合放大电路 （续</a:t>
            </a:r>
            <a:r>
              <a:rPr lang="en-US" altLang="zh-CN" dirty="0" smtClean="0">
                <a:ea typeface="宋体" charset="-122"/>
              </a:rPr>
              <a:t>7</a:t>
            </a:r>
            <a:r>
              <a:rPr lang="zh-CN" altLang="en-US" dirty="0" smtClean="0">
                <a:ea typeface="宋体" charset="-122"/>
              </a:rPr>
              <a:t>）</a:t>
            </a:r>
            <a:endParaRPr lang="en-US" altLang="zh-CN"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161</a:t>
            </a:fld>
            <a:endParaRPr lang="zh-CN" altLang="en-US"/>
          </a:p>
        </p:txBody>
      </p:sp>
      <p:sp>
        <p:nvSpPr>
          <p:cNvPr id="142339"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克服零点漂移的途径</a:t>
            </a:r>
          </a:p>
          <a:p>
            <a:pPr eaLnBrk="1" hangingPunct="1"/>
            <a:endParaRPr lang="en-US" altLang="zh-CN" smtClean="0">
              <a:ea typeface="宋体" charset="-122"/>
            </a:endParaRPr>
          </a:p>
        </p:txBody>
      </p:sp>
      <p:sp>
        <p:nvSpPr>
          <p:cNvPr id="219140" name="Text Box 4"/>
          <p:cNvSpPr txBox="1">
            <a:spLocks noChangeArrowheads="1"/>
          </p:cNvSpPr>
          <p:nvPr/>
        </p:nvSpPr>
        <p:spPr bwMode="auto">
          <a:xfrm>
            <a:off x="790575" y="1571625"/>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静态工作点之间的互相影响</a:t>
            </a:r>
          </a:p>
        </p:txBody>
      </p:sp>
      <p:sp>
        <p:nvSpPr>
          <p:cNvPr id="219141" name="Text Box 5"/>
          <p:cNvSpPr txBox="1">
            <a:spLocks noChangeArrowheads="1"/>
          </p:cNvSpPr>
          <p:nvPr/>
        </p:nvSpPr>
        <p:spPr bwMode="auto">
          <a:xfrm>
            <a:off x="790575" y="211137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零点漂移</a:t>
            </a:r>
          </a:p>
        </p:txBody>
      </p:sp>
      <p:sp>
        <p:nvSpPr>
          <p:cNvPr id="219142" name="Text Box 6"/>
          <p:cNvSpPr txBox="1">
            <a:spLocks noChangeArrowheads="1"/>
          </p:cNvSpPr>
          <p:nvPr/>
        </p:nvSpPr>
        <p:spPr bwMode="auto">
          <a:xfrm>
            <a:off x="4635500" y="1568450"/>
            <a:ext cx="3584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a:t>
            </a:r>
            <a:r>
              <a:rPr kumimoji="1" lang="zh-CN" altLang="en-US"/>
              <a:t>可以通过调节解决。</a:t>
            </a:r>
          </a:p>
        </p:txBody>
      </p:sp>
      <p:sp>
        <p:nvSpPr>
          <p:cNvPr id="219143" name="Text Box 7"/>
          <p:cNvSpPr txBox="1">
            <a:spLocks noChangeArrowheads="1"/>
          </p:cNvSpPr>
          <p:nvPr/>
        </p:nvSpPr>
        <p:spPr bwMode="auto">
          <a:xfrm>
            <a:off x="2162175" y="2111375"/>
            <a:ext cx="6308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a:t>
            </a:r>
            <a:r>
              <a:rPr kumimoji="1" lang="zh-CN" altLang="en-US"/>
              <a:t>直接耦合固有缺点，原电路中无法解决。</a:t>
            </a:r>
          </a:p>
        </p:txBody>
      </p:sp>
      <p:sp>
        <p:nvSpPr>
          <p:cNvPr id="219144" name="Text Box 8"/>
          <p:cNvSpPr txBox="1">
            <a:spLocks noChangeArrowheads="1"/>
          </p:cNvSpPr>
          <p:nvPr/>
        </p:nvSpPr>
        <p:spPr bwMode="auto">
          <a:xfrm>
            <a:off x="549275" y="2560638"/>
            <a:ext cx="83820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zh-CN" altLang="en-US"/>
              <a:t>漂移是由于环境而引起的，如果两个同样的电路，在相同的环境下工作，产生的漂移也相同。</a:t>
            </a:r>
          </a:p>
        </p:txBody>
      </p:sp>
      <p:sp>
        <p:nvSpPr>
          <p:cNvPr id="219145" name="Text Box 9"/>
          <p:cNvSpPr txBox="1">
            <a:spLocks noChangeArrowheads="1"/>
          </p:cNvSpPr>
          <p:nvPr/>
        </p:nvSpPr>
        <p:spPr bwMode="auto">
          <a:xfrm>
            <a:off x="501650" y="3590925"/>
            <a:ext cx="836771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en-US" altLang="zh-CN"/>
              <a:t>       </a:t>
            </a:r>
            <a:r>
              <a:rPr kumimoji="1" lang="zh-CN" altLang="en-US"/>
              <a:t>当两个放大电路构成差动输出，则相同的漂移将互相抵消，达到抑制漂移的目的，这就是差分放大电路（第</a:t>
            </a:r>
            <a:r>
              <a:rPr kumimoji="1" lang="en-US" altLang="zh-CN"/>
              <a:t>7</a:t>
            </a:r>
            <a:r>
              <a:rPr kumimoji="1" lang="zh-CN" altLang="en-US"/>
              <a:t>章）。差分电路是抑制零漂最有效的电路。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219140"/>
                                        </p:tgtEl>
                                        <p:attrNameLst>
                                          <p:attrName>style.visibility</p:attrName>
                                        </p:attrNameLst>
                                      </p:cBhvr>
                                      <p:to>
                                        <p:strVal val="visible"/>
                                      </p:to>
                                    </p:set>
                                  </p:childTnLst>
                                </p:cTn>
                              </p:par>
                            </p:childTnLst>
                          </p:cTn>
                        </p:par>
                        <p:par>
                          <p:cTn id="7" fill="hold" nodeType="afterGroup">
                            <p:stCondLst>
                              <p:cond delay="900"/>
                            </p:stCondLst>
                            <p:childTnLst>
                              <p:par>
                                <p:cTn id="8" presetID="1" presetClass="entr" presetSubtype="0" fill="hold" grpId="0" nodeType="afterEffect">
                                  <p:stCondLst>
                                    <p:cond delay="0"/>
                                  </p:stCondLst>
                                  <p:iterate type="lt">
                                    <p:tmAbs val="75"/>
                                  </p:iterate>
                                  <p:childTnLst>
                                    <p:set>
                                      <p:cBhvr>
                                        <p:cTn id="9" dur="1" fill="hold">
                                          <p:stCondLst>
                                            <p:cond delay="74"/>
                                          </p:stCondLst>
                                        </p:cTn>
                                        <p:tgtEl>
                                          <p:spTgt spid="219142"/>
                                        </p:tgtEl>
                                        <p:attrNameLst>
                                          <p:attrName>style.visibility</p:attrName>
                                        </p:attrNameLst>
                                      </p:cBhvr>
                                      <p:to>
                                        <p:strVal val="visible"/>
                                      </p:to>
                                    </p:set>
                                  </p:childTnLst>
                                </p:cTn>
                              </p:par>
                            </p:childTnLst>
                          </p:cTn>
                        </p:par>
                        <p:par>
                          <p:cTn id="10" fill="hold" nodeType="afterGroup">
                            <p:stCondLst>
                              <p:cond delay="1725"/>
                            </p:stCondLst>
                            <p:childTnLst>
                              <p:par>
                                <p:cTn id="11" presetID="1" presetClass="entr" presetSubtype="0" fill="hold" grpId="0" nodeType="afterEffect">
                                  <p:stCondLst>
                                    <p:cond delay="0"/>
                                  </p:stCondLst>
                                  <p:iterate type="lt">
                                    <p:tmAbs val="75"/>
                                  </p:iterate>
                                  <p:childTnLst>
                                    <p:set>
                                      <p:cBhvr>
                                        <p:cTn id="12" dur="1" fill="hold">
                                          <p:stCondLst>
                                            <p:cond delay="74"/>
                                          </p:stCondLst>
                                        </p:cTn>
                                        <p:tgtEl>
                                          <p:spTgt spid="219141"/>
                                        </p:tgtEl>
                                        <p:attrNameLst>
                                          <p:attrName>style.visibility</p:attrName>
                                        </p:attrNameLst>
                                      </p:cBhvr>
                                      <p:to>
                                        <p:strVal val="visible"/>
                                      </p:to>
                                    </p:set>
                                  </p:childTnLst>
                                </p:cTn>
                              </p:par>
                            </p:childTnLst>
                          </p:cTn>
                        </p:par>
                        <p:par>
                          <p:cTn id="13" fill="hold" nodeType="afterGroup">
                            <p:stCondLst>
                              <p:cond delay="2025"/>
                            </p:stCondLst>
                            <p:childTnLst>
                              <p:par>
                                <p:cTn id="14" presetID="1" presetClass="entr" presetSubtype="0" fill="hold" grpId="0" nodeType="afterEffect">
                                  <p:stCondLst>
                                    <p:cond delay="0"/>
                                  </p:stCondLst>
                                  <p:iterate type="lt">
                                    <p:tmAbs val="75"/>
                                  </p:iterate>
                                  <p:childTnLst>
                                    <p:set>
                                      <p:cBhvr>
                                        <p:cTn id="15" dur="1" fill="hold">
                                          <p:stCondLst>
                                            <p:cond delay="74"/>
                                          </p:stCondLst>
                                        </p:cTn>
                                        <p:tgtEl>
                                          <p:spTgt spid="21914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iterate type="lt">
                                    <p:tmAbs val="75"/>
                                  </p:iterate>
                                  <p:childTnLst>
                                    <p:set>
                                      <p:cBhvr>
                                        <p:cTn id="19" dur="1" fill="hold">
                                          <p:stCondLst>
                                            <p:cond delay="74"/>
                                          </p:stCondLst>
                                        </p:cTn>
                                        <p:tgtEl>
                                          <p:spTgt spid="219144"/>
                                        </p:tgtEl>
                                        <p:attrNameLst>
                                          <p:attrName>style.visibility</p:attrName>
                                        </p:attrNameLst>
                                      </p:cBhvr>
                                      <p:to>
                                        <p:strVal val="visible"/>
                                      </p:to>
                                    </p:set>
                                  </p:childTnLst>
                                </p:cTn>
                              </p:par>
                            </p:childTnLst>
                          </p:cTn>
                        </p:par>
                        <p:par>
                          <p:cTn id="20" fill="hold" nodeType="afterGroup">
                            <p:stCondLst>
                              <p:cond delay="3075"/>
                            </p:stCondLst>
                            <p:childTnLst>
                              <p:par>
                                <p:cTn id="21" presetID="1" presetClass="entr" presetSubtype="0" fill="hold" grpId="0" nodeType="afterEffect">
                                  <p:stCondLst>
                                    <p:cond delay="0"/>
                                  </p:stCondLst>
                                  <p:iterate type="lt">
                                    <p:tmAbs val="75"/>
                                  </p:iterate>
                                  <p:childTnLst>
                                    <p:set>
                                      <p:cBhvr>
                                        <p:cTn id="22" dur="1" fill="hold">
                                          <p:stCondLst>
                                            <p:cond delay="74"/>
                                          </p:stCondLst>
                                        </p:cTn>
                                        <p:tgtEl>
                                          <p:spTgt spid="219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p:bldP spid="219141" grpId="0" autoUpdateAnimBg="0"/>
      <p:bldP spid="219142" grpId="0" autoUpdateAnimBg="0"/>
      <p:bldP spid="219143" grpId="0" autoUpdateAnimBg="0"/>
      <p:bldP spid="219144" grpId="0" autoUpdateAnimBg="0"/>
      <p:bldP spid="219145"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ltLang="zh-CN" sz="3600" dirty="0" smtClean="0">
                <a:ea typeface="宋体" charset="-122"/>
              </a:rPr>
              <a:t>6.9 </a:t>
            </a:r>
            <a:r>
              <a:rPr lang="zh-CN" altLang="en-US" sz="3600" dirty="0" smtClean="0">
                <a:ea typeface="宋体" charset="-122"/>
              </a:rPr>
              <a:t>放大电路中的负反馈</a:t>
            </a:r>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162</a:t>
            </a:fld>
            <a:endParaRPr lang="zh-CN" altLang="en-US"/>
          </a:p>
        </p:txBody>
      </p:sp>
      <p:sp>
        <p:nvSpPr>
          <p:cNvPr id="156675" name="Rectangle 3"/>
          <p:cNvSpPr>
            <a:spLocks noGrp="1" noChangeArrowheads="1"/>
          </p:cNvSpPr>
          <p:nvPr>
            <p:ph sz="quarter" idx="11"/>
          </p:nvPr>
        </p:nvSpPr>
        <p:spPr/>
        <p:txBody>
          <a:bodyPr/>
          <a:lstStyle/>
          <a:p>
            <a:pPr eaLnBrk="1" hangingPunct="1"/>
            <a:r>
              <a:rPr lang="zh-CN" altLang="en-US" smtClean="0">
                <a:ea typeface="宋体" charset="-122"/>
              </a:rPr>
              <a:t>反馈的概念 </a:t>
            </a:r>
          </a:p>
        </p:txBody>
      </p:sp>
      <p:sp>
        <p:nvSpPr>
          <p:cNvPr id="35844" name="Text Box 4"/>
          <p:cNvSpPr txBox="1">
            <a:spLocks noChangeArrowheads="1"/>
          </p:cNvSpPr>
          <p:nvPr/>
        </p:nvSpPr>
        <p:spPr bwMode="auto">
          <a:xfrm>
            <a:off x="471488" y="1316486"/>
            <a:ext cx="816927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50000"/>
              </a:spcBef>
            </a:pPr>
            <a:r>
              <a:rPr lang="en-US" altLang="zh-CN" dirty="0"/>
              <a:t>        </a:t>
            </a:r>
            <a:r>
              <a:rPr lang="zh-CN" altLang="en-US" dirty="0"/>
              <a:t>基本放大电路中，有源器件（晶体管）具有信号单向传递性，被放大信号从输入端输入，放大以后输出，只有输入信号对输出信号的控制；如果在电路中存在一些通路，将输出信号的一部分馈送到放大器的输入端，与外部输入信号叠加，产生基本放大电路的净输入信号，实现输出信号对输入的控制，即称构成了反馈。</a:t>
            </a:r>
          </a:p>
        </p:txBody>
      </p:sp>
      <p:sp>
        <p:nvSpPr>
          <p:cNvPr id="35845" name="Text Box 5"/>
          <p:cNvSpPr txBox="1">
            <a:spLocks noChangeArrowheads="1"/>
          </p:cNvSpPr>
          <p:nvPr/>
        </p:nvSpPr>
        <p:spPr bwMode="auto">
          <a:xfrm>
            <a:off x="296863" y="4247011"/>
            <a:ext cx="21240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buSzPct val="80000"/>
              <a:buFont typeface="Wingdings" pitchFamily="2" charset="2"/>
              <a:buChar char="n"/>
            </a:pPr>
            <a:r>
              <a:rPr kumimoji="1" lang="en-US" altLang="zh-CN" sz="2600">
                <a:ea typeface="宋体" charset="-122"/>
              </a:rPr>
              <a:t> </a:t>
            </a:r>
            <a:r>
              <a:rPr kumimoji="1" lang="zh-CN" altLang="en-US" sz="2600">
                <a:ea typeface="宋体" charset="-122"/>
              </a:rPr>
              <a:t>反馈的组成</a:t>
            </a:r>
          </a:p>
        </p:txBody>
      </p:sp>
      <p:grpSp>
        <p:nvGrpSpPr>
          <p:cNvPr id="2" name="Group 6"/>
          <p:cNvGrpSpPr>
            <a:grpSpLocks/>
          </p:cNvGrpSpPr>
          <p:nvPr/>
        </p:nvGrpSpPr>
        <p:grpSpPr bwMode="auto">
          <a:xfrm>
            <a:off x="2713038" y="4227961"/>
            <a:ext cx="5335587" cy="2119312"/>
            <a:chOff x="1173" y="1905"/>
            <a:chExt cx="3595" cy="1551"/>
          </a:xfrm>
        </p:grpSpPr>
        <p:grpSp>
          <p:nvGrpSpPr>
            <p:cNvPr id="156679" name="Group 7"/>
            <p:cNvGrpSpPr>
              <a:grpSpLocks/>
            </p:cNvGrpSpPr>
            <p:nvPr/>
          </p:nvGrpSpPr>
          <p:grpSpPr bwMode="auto">
            <a:xfrm>
              <a:off x="1173" y="1905"/>
              <a:ext cx="3595" cy="1551"/>
              <a:chOff x="943" y="2241"/>
              <a:chExt cx="3595" cy="1551"/>
            </a:xfrm>
          </p:grpSpPr>
          <p:sp>
            <p:nvSpPr>
              <p:cNvPr id="156688" name="Rectangle 8"/>
              <p:cNvSpPr>
                <a:spLocks noChangeArrowheads="1"/>
              </p:cNvSpPr>
              <p:nvPr/>
            </p:nvSpPr>
            <p:spPr bwMode="auto">
              <a:xfrm>
                <a:off x="2304" y="2544"/>
                <a:ext cx="1200" cy="48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000" dirty="0"/>
                  <a:t>基本放大电路</a:t>
                </a:r>
              </a:p>
            </p:txBody>
          </p:sp>
          <p:sp>
            <p:nvSpPr>
              <p:cNvPr id="156689" name="AutoShape 9"/>
              <p:cNvSpPr>
                <a:spLocks noChangeArrowheads="1"/>
              </p:cNvSpPr>
              <p:nvPr/>
            </p:nvSpPr>
            <p:spPr bwMode="auto">
              <a:xfrm>
                <a:off x="1690" y="2688"/>
                <a:ext cx="192" cy="192"/>
              </a:xfrm>
              <a:prstGeom prst="flowChartOr">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6690" name="Rectangle 10"/>
              <p:cNvSpPr>
                <a:spLocks noChangeArrowheads="1"/>
              </p:cNvSpPr>
              <p:nvPr/>
            </p:nvSpPr>
            <p:spPr bwMode="auto">
              <a:xfrm>
                <a:off x="2400" y="3176"/>
                <a:ext cx="960" cy="384"/>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000"/>
                  <a:t>反馈电路</a:t>
                </a:r>
              </a:p>
            </p:txBody>
          </p:sp>
          <p:sp>
            <p:nvSpPr>
              <p:cNvPr id="156691" name="Line 11"/>
              <p:cNvSpPr>
                <a:spLocks noChangeShapeType="1"/>
              </p:cNvSpPr>
              <p:nvPr/>
            </p:nvSpPr>
            <p:spPr bwMode="auto">
              <a:xfrm>
                <a:off x="1892" y="2782"/>
                <a:ext cx="384"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692" name="Line 12"/>
              <p:cNvSpPr>
                <a:spLocks noChangeShapeType="1"/>
              </p:cNvSpPr>
              <p:nvPr/>
            </p:nvSpPr>
            <p:spPr bwMode="auto">
              <a:xfrm>
                <a:off x="1296" y="2784"/>
                <a:ext cx="384"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693" name="Line 13"/>
              <p:cNvSpPr>
                <a:spLocks noChangeShapeType="1"/>
              </p:cNvSpPr>
              <p:nvPr/>
            </p:nvSpPr>
            <p:spPr bwMode="auto">
              <a:xfrm>
                <a:off x="3504" y="2792"/>
                <a:ext cx="384"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694" name="Freeform 14"/>
              <p:cNvSpPr>
                <a:spLocks/>
              </p:cNvSpPr>
              <p:nvPr/>
            </p:nvSpPr>
            <p:spPr bwMode="auto">
              <a:xfrm>
                <a:off x="3360" y="2784"/>
                <a:ext cx="288" cy="576"/>
              </a:xfrm>
              <a:custGeom>
                <a:avLst/>
                <a:gdLst>
                  <a:gd name="T0" fmla="*/ 288 w 288"/>
                  <a:gd name="T1" fmla="*/ 0 h 576"/>
                  <a:gd name="T2" fmla="*/ 288 w 288"/>
                  <a:gd name="T3" fmla="*/ 576 h 576"/>
                  <a:gd name="T4" fmla="*/ 0 w 288"/>
                  <a:gd name="T5" fmla="*/ 576 h 576"/>
                  <a:gd name="T6" fmla="*/ 0 60000 65536"/>
                  <a:gd name="T7" fmla="*/ 0 60000 65536"/>
                  <a:gd name="T8" fmla="*/ 0 60000 65536"/>
                  <a:gd name="T9" fmla="*/ 0 w 288"/>
                  <a:gd name="T10" fmla="*/ 0 h 576"/>
                  <a:gd name="T11" fmla="*/ 288 w 288"/>
                  <a:gd name="T12" fmla="*/ 576 h 576"/>
                </a:gdLst>
                <a:ahLst/>
                <a:cxnLst>
                  <a:cxn ang="T6">
                    <a:pos x="T0" y="T1"/>
                  </a:cxn>
                  <a:cxn ang="T7">
                    <a:pos x="T2" y="T3"/>
                  </a:cxn>
                  <a:cxn ang="T8">
                    <a:pos x="T4" y="T5"/>
                  </a:cxn>
                </a:cxnLst>
                <a:rect l="T9" t="T10" r="T11" b="T12"/>
                <a:pathLst>
                  <a:path w="288" h="576">
                    <a:moveTo>
                      <a:pt x="288" y="0"/>
                    </a:moveTo>
                    <a:lnTo>
                      <a:pt x="288" y="576"/>
                    </a:lnTo>
                    <a:lnTo>
                      <a:pt x="0" y="576"/>
                    </a:lnTo>
                  </a:path>
                </a:pathLst>
              </a:custGeom>
              <a:noFill/>
              <a:ln w="28575"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6695" name="Freeform 15"/>
              <p:cNvSpPr>
                <a:spLocks/>
              </p:cNvSpPr>
              <p:nvPr/>
            </p:nvSpPr>
            <p:spPr bwMode="auto">
              <a:xfrm>
                <a:off x="1776" y="2880"/>
                <a:ext cx="624" cy="480"/>
              </a:xfrm>
              <a:custGeom>
                <a:avLst/>
                <a:gdLst>
                  <a:gd name="T0" fmla="*/ 624 w 624"/>
                  <a:gd name="T1" fmla="*/ 480 h 480"/>
                  <a:gd name="T2" fmla="*/ 0 w 624"/>
                  <a:gd name="T3" fmla="*/ 480 h 480"/>
                  <a:gd name="T4" fmla="*/ 0 w 624"/>
                  <a:gd name="T5" fmla="*/ 0 h 480"/>
                  <a:gd name="T6" fmla="*/ 0 60000 65536"/>
                  <a:gd name="T7" fmla="*/ 0 60000 65536"/>
                  <a:gd name="T8" fmla="*/ 0 60000 65536"/>
                  <a:gd name="T9" fmla="*/ 0 w 624"/>
                  <a:gd name="T10" fmla="*/ 0 h 480"/>
                  <a:gd name="T11" fmla="*/ 624 w 624"/>
                  <a:gd name="T12" fmla="*/ 480 h 480"/>
                </a:gdLst>
                <a:ahLst/>
                <a:cxnLst>
                  <a:cxn ang="T6">
                    <a:pos x="T0" y="T1"/>
                  </a:cxn>
                  <a:cxn ang="T7">
                    <a:pos x="T2" y="T3"/>
                  </a:cxn>
                  <a:cxn ang="T8">
                    <a:pos x="T4" y="T5"/>
                  </a:cxn>
                </a:cxnLst>
                <a:rect l="T9" t="T10" r="T11" b="T12"/>
                <a:pathLst>
                  <a:path w="624" h="480">
                    <a:moveTo>
                      <a:pt x="624" y="480"/>
                    </a:moveTo>
                    <a:lnTo>
                      <a:pt x="0" y="480"/>
                    </a:lnTo>
                    <a:lnTo>
                      <a:pt x="0" y="0"/>
                    </a:lnTo>
                  </a:path>
                </a:pathLst>
              </a:custGeom>
              <a:noFill/>
              <a:ln w="28575"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6696" name="Oval 16"/>
              <p:cNvSpPr>
                <a:spLocks noChangeArrowheads="1"/>
              </p:cNvSpPr>
              <p:nvPr/>
            </p:nvSpPr>
            <p:spPr bwMode="auto">
              <a:xfrm>
                <a:off x="3628" y="277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6697" name="Text Box 17"/>
              <p:cNvSpPr txBox="1">
                <a:spLocks noChangeArrowheads="1"/>
              </p:cNvSpPr>
              <p:nvPr/>
            </p:nvSpPr>
            <p:spPr bwMode="auto">
              <a:xfrm>
                <a:off x="943" y="2448"/>
                <a:ext cx="330"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外输入</a:t>
                </a:r>
              </a:p>
            </p:txBody>
          </p:sp>
          <p:sp>
            <p:nvSpPr>
              <p:cNvPr id="156698" name="Text Box 18"/>
              <p:cNvSpPr txBox="1">
                <a:spLocks noChangeArrowheads="1"/>
              </p:cNvSpPr>
              <p:nvPr/>
            </p:nvSpPr>
            <p:spPr bwMode="auto">
              <a:xfrm>
                <a:off x="4070" y="2639"/>
                <a:ext cx="4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输出</a:t>
                </a:r>
              </a:p>
            </p:txBody>
          </p:sp>
          <p:sp>
            <p:nvSpPr>
              <p:cNvPr id="156699" name="Text Box 19"/>
              <p:cNvSpPr txBox="1">
                <a:spLocks noChangeArrowheads="1"/>
              </p:cNvSpPr>
              <p:nvPr/>
            </p:nvSpPr>
            <p:spPr bwMode="auto">
              <a:xfrm>
                <a:off x="1680" y="2241"/>
                <a:ext cx="64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净输入</a:t>
                </a:r>
              </a:p>
            </p:txBody>
          </p:sp>
          <p:sp>
            <p:nvSpPr>
              <p:cNvPr id="156700" name="Text Box 20"/>
              <p:cNvSpPr txBox="1">
                <a:spLocks noChangeArrowheads="1"/>
              </p:cNvSpPr>
              <p:nvPr/>
            </p:nvSpPr>
            <p:spPr bwMode="auto">
              <a:xfrm>
                <a:off x="1526" y="3502"/>
                <a:ext cx="81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反馈信号</a:t>
                </a:r>
              </a:p>
            </p:txBody>
          </p:sp>
        </p:grpSp>
        <p:sp>
          <p:nvSpPr>
            <p:cNvPr id="156680" name="Text Box 21"/>
            <p:cNvSpPr txBox="1">
              <a:spLocks noChangeArrowheads="1"/>
            </p:cNvSpPr>
            <p:nvPr/>
          </p:nvSpPr>
          <p:spPr bwMode="auto">
            <a:xfrm>
              <a:off x="1725" y="2140"/>
              <a:ext cx="24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a:t>
              </a:r>
            </a:p>
          </p:txBody>
        </p:sp>
        <p:sp>
          <p:nvSpPr>
            <p:cNvPr id="156681" name="Text Box 22"/>
            <p:cNvSpPr txBox="1">
              <a:spLocks noChangeArrowheads="1"/>
            </p:cNvSpPr>
            <p:nvPr/>
          </p:nvSpPr>
          <p:spPr bwMode="auto">
            <a:xfrm>
              <a:off x="1814" y="2515"/>
              <a:ext cx="193"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a:t>
              </a:r>
            </a:p>
          </p:txBody>
        </p:sp>
        <p:sp>
          <p:nvSpPr>
            <p:cNvPr id="156682" name="AutoShape 23"/>
            <p:cNvSpPr>
              <a:spLocks noChangeArrowheads="1"/>
            </p:cNvSpPr>
            <p:nvPr/>
          </p:nvSpPr>
          <p:spPr bwMode="auto">
            <a:xfrm>
              <a:off x="2880" y="2064"/>
              <a:ext cx="624" cy="96"/>
            </a:xfrm>
            <a:prstGeom prst="rightArrow">
              <a:avLst>
                <a:gd name="adj1" fmla="val 50000"/>
                <a:gd name="adj2" fmla="val 162500"/>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6683" name="AutoShape 24"/>
            <p:cNvSpPr>
              <a:spLocks noChangeArrowheads="1"/>
            </p:cNvSpPr>
            <p:nvPr/>
          </p:nvSpPr>
          <p:spPr bwMode="auto">
            <a:xfrm>
              <a:off x="2880" y="3312"/>
              <a:ext cx="528" cy="48"/>
            </a:xfrm>
            <a:prstGeom prst="leftArrow">
              <a:avLst>
                <a:gd name="adj1" fmla="val 50000"/>
                <a:gd name="adj2" fmla="val 275000"/>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6684" name="Text Box 25"/>
            <p:cNvSpPr txBox="1">
              <a:spLocks noChangeArrowheads="1"/>
            </p:cNvSpPr>
            <p:nvPr/>
          </p:nvSpPr>
          <p:spPr bwMode="auto">
            <a:xfrm>
              <a:off x="1478" y="2100"/>
              <a:ext cx="300"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t>X</a:t>
              </a:r>
              <a:r>
                <a:rPr kumimoji="1" lang="en-US" altLang="en-US" baseline="-25000"/>
                <a:t>i</a:t>
              </a:r>
              <a:endParaRPr kumimoji="1" lang="en-US" altLang="zh-CN"/>
            </a:p>
          </p:txBody>
        </p:sp>
        <p:sp>
          <p:nvSpPr>
            <p:cNvPr id="156685" name="Text Box 26"/>
            <p:cNvSpPr txBox="1">
              <a:spLocks noChangeArrowheads="1"/>
            </p:cNvSpPr>
            <p:nvPr/>
          </p:nvSpPr>
          <p:spPr bwMode="auto">
            <a:xfrm>
              <a:off x="1345" y="2823"/>
              <a:ext cx="765"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t>X</a:t>
              </a:r>
              <a:r>
                <a:rPr kumimoji="1" lang="en-US" altLang="en-US" baseline="-25000"/>
                <a:t>f</a:t>
              </a:r>
              <a:r>
                <a:rPr kumimoji="1" lang="en-US" altLang="en-US" i="1"/>
                <a:t>=FX</a:t>
              </a:r>
              <a:r>
                <a:rPr kumimoji="1" lang="en-US" altLang="en-US" baseline="-25000"/>
                <a:t>o</a:t>
              </a:r>
              <a:endParaRPr kumimoji="1" lang="en-US" altLang="zh-CN"/>
            </a:p>
          </p:txBody>
        </p:sp>
        <p:sp>
          <p:nvSpPr>
            <p:cNvPr id="156686" name="Text Box 27"/>
            <p:cNvSpPr txBox="1">
              <a:spLocks noChangeArrowheads="1"/>
            </p:cNvSpPr>
            <p:nvPr/>
          </p:nvSpPr>
          <p:spPr bwMode="auto">
            <a:xfrm>
              <a:off x="2159" y="2100"/>
              <a:ext cx="33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t>X</a:t>
              </a:r>
              <a:r>
                <a:rPr kumimoji="1" lang="en-US" altLang="en-US" baseline="-25000"/>
                <a:t>d</a:t>
              </a:r>
              <a:endParaRPr kumimoji="1" lang="en-US" altLang="zh-CN"/>
            </a:p>
          </p:txBody>
        </p:sp>
        <p:sp>
          <p:nvSpPr>
            <p:cNvPr id="156687" name="Text Box 28"/>
            <p:cNvSpPr txBox="1">
              <a:spLocks noChangeArrowheads="1"/>
            </p:cNvSpPr>
            <p:nvPr/>
          </p:nvSpPr>
          <p:spPr bwMode="auto">
            <a:xfrm>
              <a:off x="3936" y="2487"/>
              <a:ext cx="80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t>X</a:t>
              </a:r>
              <a:r>
                <a:rPr kumimoji="1" lang="en-US" altLang="en-US" baseline="-25000"/>
                <a:t>o</a:t>
              </a:r>
              <a:r>
                <a:rPr kumimoji="1" lang="en-US" altLang="en-US" i="1"/>
                <a:t>=AX</a:t>
              </a:r>
              <a:r>
                <a:rPr kumimoji="1" lang="en-US" altLang="en-US" baseline="-25000"/>
                <a:t>d</a:t>
              </a:r>
              <a:endParaRPr kumimoji="1" lang="en-US" altLang="zh-CN"/>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wipe(up)">
                                      <p:cBhvr>
                                        <p:cTn id="7" dur="500"/>
                                        <p:tgtEl>
                                          <p:spTgt spid="35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3584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P spid="35845"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r>
              <a:rPr lang="en-US" altLang="zh-CN" sz="3600" dirty="0" smtClean="0">
                <a:ea typeface="宋体" charset="-122"/>
              </a:rPr>
              <a:t>6.9 </a:t>
            </a:r>
            <a:r>
              <a:rPr lang="zh-CN" altLang="en-US" sz="3600" dirty="0" smtClean="0">
                <a:ea typeface="宋体" charset="-122"/>
              </a:rPr>
              <a:t>放大电路中的负反馈（续</a:t>
            </a:r>
            <a:r>
              <a:rPr lang="en-US" altLang="zh-CN" sz="3600" dirty="0" smtClean="0">
                <a:ea typeface="宋体" charset="-122"/>
              </a:rPr>
              <a:t>1</a:t>
            </a:r>
            <a:r>
              <a:rPr lang="zh-CN" altLang="en-US" sz="3600" dirty="0" smtClean="0">
                <a:ea typeface="宋体" charset="-122"/>
              </a:rPr>
              <a:t>）</a:t>
            </a:r>
            <a:endParaRPr lang="zh-CN" altLang="en-US" dirty="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163</a:t>
            </a:fld>
            <a:endParaRPr lang="zh-CN" altLang="en-US"/>
          </a:p>
        </p:txBody>
      </p:sp>
      <p:sp>
        <p:nvSpPr>
          <p:cNvPr id="61444" name="Rectangle 4"/>
          <p:cNvSpPr>
            <a:spLocks noChangeArrowheads="1"/>
          </p:cNvSpPr>
          <p:nvPr/>
        </p:nvSpPr>
        <p:spPr bwMode="auto">
          <a:xfrm>
            <a:off x="512689" y="3433439"/>
            <a:ext cx="8137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just"/>
            <a:r>
              <a:rPr kumimoji="1" lang="zh-CN" altLang="en-US" dirty="0"/>
              <a:t>没有反馈时，净输入就是外部输入；有反馈时，</a:t>
            </a:r>
            <a:r>
              <a:rPr kumimoji="1" lang="en-US" altLang="zh-CN" i="1" dirty="0" err="1"/>
              <a:t>X</a:t>
            </a:r>
            <a:r>
              <a:rPr kumimoji="1" lang="en-US" altLang="zh-CN" baseline="-25000" dirty="0" err="1"/>
              <a:t>d</a:t>
            </a:r>
            <a:r>
              <a:rPr kumimoji="1" lang="en-US" altLang="zh-CN" i="1" dirty="0"/>
              <a:t>=X</a:t>
            </a:r>
            <a:r>
              <a:rPr kumimoji="1" lang="en-US" altLang="zh-CN" baseline="-25000" dirty="0"/>
              <a:t>i</a:t>
            </a:r>
            <a:r>
              <a:rPr kumimoji="1" lang="en-US" altLang="zh-CN" i="1" dirty="0"/>
              <a:t>-</a:t>
            </a:r>
            <a:r>
              <a:rPr kumimoji="1" lang="en-US" altLang="zh-CN" i="1" dirty="0" err="1"/>
              <a:t>X</a:t>
            </a:r>
            <a:r>
              <a:rPr kumimoji="1" lang="en-US" altLang="zh-CN" baseline="-25000" dirty="0" err="1"/>
              <a:t>f</a:t>
            </a:r>
            <a:endParaRPr kumimoji="1" lang="en-US" altLang="zh-CN" dirty="0"/>
          </a:p>
        </p:txBody>
      </p:sp>
      <p:sp>
        <p:nvSpPr>
          <p:cNvPr id="61445" name="Text Box 5"/>
          <p:cNvSpPr txBox="1">
            <a:spLocks noChangeArrowheads="1"/>
          </p:cNvSpPr>
          <p:nvPr/>
        </p:nvSpPr>
        <p:spPr bwMode="auto">
          <a:xfrm>
            <a:off x="405534" y="4060772"/>
            <a:ext cx="8351837" cy="2265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5750" indent="-2857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u"/>
            </a:pPr>
            <a:r>
              <a:rPr kumimoji="1" lang="zh-CN" altLang="en-US" dirty="0"/>
              <a:t>如果加反馈后 </a:t>
            </a:r>
            <a:r>
              <a:rPr kumimoji="1" lang="en-US" altLang="zh-CN" i="1" dirty="0" err="1"/>
              <a:t>X</a:t>
            </a:r>
            <a:r>
              <a:rPr kumimoji="1" lang="en-US" altLang="zh-CN" baseline="-25000" dirty="0" err="1"/>
              <a:t>d</a:t>
            </a:r>
            <a:r>
              <a:rPr kumimoji="1" lang="en-US" altLang="zh-CN" i="1" dirty="0"/>
              <a:t>&lt;X</a:t>
            </a:r>
            <a:r>
              <a:rPr kumimoji="1" lang="en-US" altLang="zh-CN" baseline="-25000" dirty="0"/>
              <a:t>i</a:t>
            </a:r>
            <a:r>
              <a:rPr kumimoji="1" lang="en-US" altLang="zh-CN" dirty="0"/>
              <a:t>  </a:t>
            </a:r>
            <a:r>
              <a:rPr kumimoji="1" lang="zh-CN" altLang="en-US" dirty="0"/>
              <a:t>则称此反馈为负反馈，输出将稳定在某一值。</a:t>
            </a:r>
          </a:p>
          <a:p>
            <a:pPr eaLnBrk="1" hangingPunct="1">
              <a:lnSpc>
                <a:spcPct val="120000"/>
              </a:lnSpc>
              <a:buSzPct val="80000"/>
              <a:buFont typeface="Wingdings" pitchFamily="2" charset="2"/>
              <a:buChar char="u"/>
            </a:pPr>
            <a:r>
              <a:rPr kumimoji="1" lang="zh-CN" altLang="en-US" dirty="0" smtClean="0"/>
              <a:t>如果</a:t>
            </a:r>
            <a:r>
              <a:rPr kumimoji="1" lang="zh-CN" altLang="en-US" dirty="0"/>
              <a:t>加反馈后 </a:t>
            </a:r>
            <a:r>
              <a:rPr kumimoji="1" lang="en-US" altLang="zh-CN" i="1" dirty="0" err="1"/>
              <a:t>X</a:t>
            </a:r>
            <a:r>
              <a:rPr kumimoji="1" lang="en-US" altLang="zh-CN" baseline="-25000" dirty="0" err="1"/>
              <a:t>d</a:t>
            </a:r>
            <a:r>
              <a:rPr kumimoji="1" lang="en-US" altLang="zh-CN" i="1" dirty="0"/>
              <a:t>&gt;X</a:t>
            </a:r>
            <a:r>
              <a:rPr kumimoji="1" lang="en-US" altLang="zh-CN" baseline="-25000" dirty="0"/>
              <a:t>i</a:t>
            </a:r>
            <a:r>
              <a:rPr kumimoji="1" lang="en-US" altLang="zh-CN" dirty="0"/>
              <a:t>  </a:t>
            </a:r>
            <a:r>
              <a:rPr kumimoji="1" lang="zh-CN" altLang="en-US" dirty="0"/>
              <a:t>则称此反馈为正反馈，输出将越来越大，因此放大电路将出现不稳定，在放大电路中，不希望出现正反馈。</a:t>
            </a:r>
          </a:p>
        </p:txBody>
      </p:sp>
      <p:grpSp>
        <p:nvGrpSpPr>
          <p:cNvPr id="3" name="组合 2"/>
          <p:cNvGrpSpPr/>
          <p:nvPr/>
        </p:nvGrpSpPr>
        <p:grpSpPr>
          <a:xfrm>
            <a:off x="1725065" y="989556"/>
            <a:ext cx="5335587" cy="2119312"/>
            <a:chOff x="1725065" y="989556"/>
            <a:chExt cx="5335587" cy="2119312"/>
          </a:xfrm>
        </p:grpSpPr>
        <p:grpSp>
          <p:nvGrpSpPr>
            <p:cNvPr id="7" name="Group 7"/>
            <p:cNvGrpSpPr>
              <a:grpSpLocks/>
            </p:cNvGrpSpPr>
            <p:nvPr/>
          </p:nvGrpSpPr>
          <p:grpSpPr bwMode="auto">
            <a:xfrm>
              <a:off x="1725065" y="989556"/>
              <a:ext cx="5335587" cy="2119312"/>
              <a:chOff x="943" y="2241"/>
              <a:chExt cx="3595" cy="1551"/>
            </a:xfrm>
          </p:grpSpPr>
          <p:sp>
            <p:nvSpPr>
              <p:cNvPr id="16" name="Rectangle 8"/>
              <p:cNvSpPr>
                <a:spLocks noChangeArrowheads="1"/>
              </p:cNvSpPr>
              <p:nvPr/>
            </p:nvSpPr>
            <p:spPr bwMode="auto">
              <a:xfrm>
                <a:off x="2304" y="2544"/>
                <a:ext cx="1200" cy="48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000" dirty="0"/>
                  <a:t>基本放大电路</a:t>
                </a:r>
              </a:p>
            </p:txBody>
          </p:sp>
          <p:sp>
            <p:nvSpPr>
              <p:cNvPr id="17" name="AutoShape 9"/>
              <p:cNvSpPr>
                <a:spLocks noChangeArrowheads="1"/>
              </p:cNvSpPr>
              <p:nvPr/>
            </p:nvSpPr>
            <p:spPr bwMode="auto">
              <a:xfrm>
                <a:off x="1690" y="2688"/>
                <a:ext cx="192" cy="192"/>
              </a:xfrm>
              <a:prstGeom prst="flowChartOr">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8" name="Rectangle 10"/>
              <p:cNvSpPr>
                <a:spLocks noChangeArrowheads="1"/>
              </p:cNvSpPr>
              <p:nvPr/>
            </p:nvSpPr>
            <p:spPr bwMode="auto">
              <a:xfrm>
                <a:off x="2400" y="3176"/>
                <a:ext cx="960" cy="384"/>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000"/>
                  <a:t>反馈电路</a:t>
                </a:r>
              </a:p>
            </p:txBody>
          </p:sp>
          <p:sp>
            <p:nvSpPr>
              <p:cNvPr id="19" name="Line 11"/>
              <p:cNvSpPr>
                <a:spLocks noChangeShapeType="1"/>
              </p:cNvSpPr>
              <p:nvPr/>
            </p:nvSpPr>
            <p:spPr bwMode="auto">
              <a:xfrm>
                <a:off x="1892" y="2782"/>
                <a:ext cx="384"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2"/>
              <p:cNvSpPr>
                <a:spLocks noChangeShapeType="1"/>
              </p:cNvSpPr>
              <p:nvPr/>
            </p:nvSpPr>
            <p:spPr bwMode="auto">
              <a:xfrm>
                <a:off x="1296" y="2784"/>
                <a:ext cx="384"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3"/>
              <p:cNvSpPr>
                <a:spLocks noChangeShapeType="1"/>
              </p:cNvSpPr>
              <p:nvPr/>
            </p:nvSpPr>
            <p:spPr bwMode="auto">
              <a:xfrm>
                <a:off x="3504" y="2792"/>
                <a:ext cx="384"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Freeform 14"/>
              <p:cNvSpPr>
                <a:spLocks/>
              </p:cNvSpPr>
              <p:nvPr/>
            </p:nvSpPr>
            <p:spPr bwMode="auto">
              <a:xfrm>
                <a:off x="3360" y="2784"/>
                <a:ext cx="288" cy="576"/>
              </a:xfrm>
              <a:custGeom>
                <a:avLst/>
                <a:gdLst>
                  <a:gd name="T0" fmla="*/ 288 w 288"/>
                  <a:gd name="T1" fmla="*/ 0 h 576"/>
                  <a:gd name="T2" fmla="*/ 288 w 288"/>
                  <a:gd name="T3" fmla="*/ 576 h 576"/>
                  <a:gd name="T4" fmla="*/ 0 w 288"/>
                  <a:gd name="T5" fmla="*/ 576 h 576"/>
                  <a:gd name="T6" fmla="*/ 0 60000 65536"/>
                  <a:gd name="T7" fmla="*/ 0 60000 65536"/>
                  <a:gd name="T8" fmla="*/ 0 60000 65536"/>
                  <a:gd name="T9" fmla="*/ 0 w 288"/>
                  <a:gd name="T10" fmla="*/ 0 h 576"/>
                  <a:gd name="T11" fmla="*/ 288 w 288"/>
                  <a:gd name="T12" fmla="*/ 576 h 576"/>
                </a:gdLst>
                <a:ahLst/>
                <a:cxnLst>
                  <a:cxn ang="T6">
                    <a:pos x="T0" y="T1"/>
                  </a:cxn>
                  <a:cxn ang="T7">
                    <a:pos x="T2" y="T3"/>
                  </a:cxn>
                  <a:cxn ang="T8">
                    <a:pos x="T4" y="T5"/>
                  </a:cxn>
                </a:cxnLst>
                <a:rect l="T9" t="T10" r="T11" b="T12"/>
                <a:pathLst>
                  <a:path w="288" h="576">
                    <a:moveTo>
                      <a:pt x="288" y="0"/>
                    </a:moveTo>
                    <a:lnTo>
                      <a:pt x="288" y="576"/>
                    </a:lnTo>
                    <a:lnTo>
                      <a:pt x="0" y="576"/>
                    </a:lnTo>
                  </a:path>
                </a:pathLst>
              </a:custGeom>
              <a:noFill/>
              <a:ln w="28575"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3" name="Freeform 15"/>
              <p:cNvSpPr>
                <a:spLocks/>
              </p:cNvSpPr>
              <p:nvPr/>
            </p:nvSpPr>
            <p:spPr bwMode="auto">
              <a:xfrm>
                <a:off x="1776" y="2880"/>
                <a:ext cx="624" cy="480"/>
              </a:xfrm>
              <a:custGeom>
                <a:avLst/>
                <a:gdLst>
                  <a:gd name="T0" fmla="*/ 624 w 624"/>
                  <a:gd name="T1" fmla="*/ 480 h 480"/>
                  <a:gd name="T2" fmla="*/ 0 w 624"/>
                  <a:gd name="T3" fmla="*/ 480 h 480"/>
                  <a:gd name="T4" fmla="*/ 0 w 624"/>
                  <a:gd name="T5" fmla="*/ 0 h 480"/>
                  <a:gd name="T6" fmla="*/ 0 60000 65536"/>
                  <a:gd name="T7" fmla="*/ 0 60000 65536"/>
                  <a:gd name="T8" fmla="*/ 0 60000 65536"/>
                  <a:gd name="T9" fmla="*/ 0 w 624"/>
                  <a:gd name="T10" fmla="*/ 0 h 480"/>
                  <a:gd name="T11" fmla="*/ 624 w 624"/>
                  <a:gd name="T12" fmla="*/ 480 h 480"/>
                </a:gdLst>
                <a:ahLst/>
                <a:cxnLst>
                  <a:cxn ang="T6">
                    <a:pos x="T0" y="T1"/>
                  </a:cxn>
                  <a:cxn ang="T7">
                    <a:pos x="T2" y="T3"/>
                  </a:cxn>
                  <a:cxn ang="T8">
                    <a:pos x="T4" y="T5"/>
                  </a:cxn>
                </a:cxnLst>
                <a:rect l="T9" t="T10" r="T11" b="T12"/>
                <a:pathLst>
                  <a:path w="624" h="480">
                    <a:moveTo>
                      <a:pt x="624" y="480"/>
                    </a:moveTo>
                    <a:lnTo>
                      <a:pt x="0" y="480"/>
                    </a:lnTo>
                    <a:lnTo>
                      <a:pt x="0" y="0"/>
                    </a:lnTo>
                  </a:path>
                </a:pathLst>
              </a:custGeom>
              <a:noFill/>
              <a:ln w="28575"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4" name="Oval 16"/>
              <p:cNvSpPr>
                <a:spLocks noChangeArrowheads="1"/>
              </p:cNvSpPr>
              <p:nvPr/>
            </p:nvSpPr>
            <p:spPr bwMode="auto">
              <a:xfrm>
                <a:off x="3628" y="277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25" name="Text Box 17"/>
              <p:cNvSpPr txBox="1">
                <a:spLocks noChangeArrowheads="1"/>
              </p:cNvSpPr>
              <p:nvPr/>
            </p:nvSpPr>
            <p:spPr bwMode="auto">
              <a:xfrm>
                <a:off x="943" y="2448"/>
                <a:ext cx="330"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外输入</a:t>
                </a:r>
              </a:p>
            </p:txBody>
          </p:sp>
          <p:sp>
            <p:nvSpPr>
              <p:cNvPr id="26" name="Text Box 18"/>
              <p:cNvSpPr txBox="1">
                <a:spLocks noChangeArrowheads="1"/>
              </p:cNvSpPr>
              <p:nvPr/>
            </p:nvSpPr>
            <p:spPr bwMode="auto">
              <a:xfrm>
                <a:off x="4070" y="2639"/>
                <a:ext cx="4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输出</a:t>
                </a:r>
              </a:p>
            </p:txBody>
          </p:sp>
          <p:sp>
            <p:nvSpPr>
              <p:cNvPr id="27" name="Text Box 19"/>
              <p:cNvSpPr txBox="1">
                <a:spLocks noChangeArrowheads="1"/>
              </p:cNvSpPr>
              <p:nvPr/>
            </p:nvSpPr>
            <p:spPr bwMode="auto">
              <a:xfrm>
                <a:off x="1680" y="2241"/>
                <a:ext cx="64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净输入</a:t>
                </a:r>
              </a:p>
            </p:txBody>
          </p:sp>
          <p:sp>
            <p:nvSpPr>
              <p:cNvPr id="28" name="Text Box 20"/>
              <p:cNvSpPr txBox="1">
                <a:spLocks noChangeArrowheads="1"/>
              </p:cNvSpPr>
              <p:nvPr/>
            </p:nvSpPr>
            <p:spPr bwMode="auto">
              <a:xfrm>
                <a:off x="1526" y="3502"/>
                <a:ext cx="81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反馈信号</a:t>
                </a:r>
              </a:p>
            </p:txBody>
          </p:sp>
        </p:grpSp>
        <p:sp>
          <p:nvSpPr>
            <p:cNvPr id="8" name="Text Box 21"/>
            <p:cNvSpPr txBox="1">
              <a:spLocks noChangeArrowheads="1"/>
            </p:cNvSpPr>
            <p:nvPr/>
          </p:nvSpPr>
          <p:spPr bwMode="auto">
            <a:xfrm>
              <a:off x="2544326" y="1310664"/>
              <a:ext cx="356201" cy="456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a:t>
              </a:r>
            </a:p>
          </p:txBody>
        </p:sp>
        <p:sp>
          <p:nvSpPr>
            <p:cNvPr id="9" name="Text Box 22"/>
            <p:cNvSpPr txBox="1">
              <a:spLocks noChangeArrowheads="1"/>
            </p:cNvSpPr>
            <p:nvPr/>
          </p:nvSpPr>
          <p:spPr bwMode="auto">
            <a:xfrm>
              <a:off x="2676417" y="1823070"/>
              <a:ext cx="286445" cy="4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a:t>
              </a:r>
            </a:p>
          </p:txBody>
        </p:sp>
        <p:sp>
          <p:nvSpPr>
            <p:cNvPr id="10" name="AutoShape 23"/>
            <p:cNvSpPr>
              <a:spLocks noChangeArrowheads="1"/>
            </p:cNvSpPr>
            <p:nvPr/>
          </p:nvSpPr>
          <p:spPr bwMode="auto">
            <a:xfrm>
              <a:off x="4258541" y="1206816"/>
              <a:ext cx="926121" cy="131176"/>
            </a:xfrm>
            <a:prstGeom prst="rightArrow">
              <a:avLst>
                <a:gd name="adj1" fmla="val 50000"/>
                <a:gd name="adj2" fmla="val 162500"/>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 name="AutoShape 24"/>
            <p:cNvSpPr>
              <a:spLocks noChangeArrowheads="1"/>
            </p:cNvSpPr>
            <p:nvPr/>
          </p:nvSpPr>
          <p:spPr bwMode="auto">
            <a:xfrm>
              <a:off x="4258541" y="2912104"/>
              <a:ext cx="783641" cy="65588"/>
            </a:xfrm>
            <a:prstGeom prst="leftArrow">
              <a:avLst>
                <a:gd name="adj1" fmla="val 50000"/>
                <a:gd name="adj2" fmla="val 275000"/>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 name="Text Box 25"/>
            <p:cNvSpPr txBox="1">
              <a:spLocks noChangeArrowheads="1"/>
            </p:cNvSpPr>
            <p:nvPr/>
          </p:nvSpPr>
          <p:spPr bwMode="auto">
            <a:xfrm>
              <a:off x="2177736" y="1256007"/>
              <a:ext cx="445251" cy="4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t>X</a:t>
              </a:r>
              <a:r>
                <a:rPr kumimoji="1" lang="en-US" altLang="en-US" baseline="-25000"/>
                <a:t>i</a:t>
              </a:r>
              <a:endParaRPr kumimoji="1" lang="en-US" altLang="zh-CN"/>
            </a:p>
          </p:txBody>
        </p:sp>
        <p:sp>
          <p:nvSpPr>
            <p:cNvPr id="13" name="Text Box 26"/>
            <p:cNvSpPr txBox="1">
              <a:spLocks noChangeArrowheads="1"/>
            </p:cNvSpPr>
            <p:nvPr/>
          </p:nvSpPr>
          <p:spPr bwMode="auto">
            <a:xfrm>
              <a:off x="1980342" y="2243926"/>
              <a:ext cx="1135389" cy="4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t>X</a:t>
              </a:r>
              <a:r>
                <a:rPr kumimoji="1" lang="en-US" altLang="en-US" baseline="-25000"/>
                <a:t>f</a:t>
              </a:r>
              <a:r>
                <a:rPr kumimoji="1" lang="en-US" altLang="en-US" i="1"/>
                <a:t>=FX</a:t>
              </a:r>
              <a:r>
                <a:rPr kumimoji="1" lang="en-US" altLang="en-US" baseline="-25000"/>
                <a:t>o</a:t>
              </a:r>
              <a:endParaRPr kumimoji="1" lang="en-US" altLang="zh-CN"/>
            </a:p>
          </p:txBody>
        </p:sp>
        <p:sp>
          <p:nvSpPr>
            <p:cNvPr id="14" name="Text Box 27"/>
            <p:cNvSpPr txBox="1">
              <a:spLocks noChangeArrowheads="1"/>
            </p:cNvSpPr>
            <p:nvPr/>
          </p:nvSpPr>
          <p:spPr bwMode="auto">
            <a:xfrm>
              <a:off x="3188455" y="1256007"/>
              <a:ext cx="503133"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t>X</a:t>
              </a:r>
              <a:r>
                <a:rPr kumimoji="1" lang="en-US" altLang="en-US" baseline="-25000"/>
                <a:t>d</a:t>
              </a:r>
              <a:endParaRPr kumimoji="1" lang="en-US" altLang="zh-CN"/>
            </a:p>
          </p:txBody>
        </p:sp>
        <p:sp>
          <p:nvSpPr>
            <p:cNvPr id="15" name="Text Box 28"/>
            <p:cNvSpPr txBox="1">
              <a:spLocks noChangeArrowheads="1"/>
            </p:cNvSpPr>
            <p:nvPr/>
          </p:nvSpPr>
          <p:spPr bwMode="auto">
            <a:xfrm>
              <a:off x="5825824" y="1784810"/>
              <a:ext cx="1191788" cy="46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t>X</a:t>
              </a:r>
              <a:r>
                <a:rPr kumimoji="1" lang="en-US" altLang="en-US" baseline="-25000"/>
                <a:t>o</a:t>
              </a:r>
              <a:r>
                <a:rPr kumimoji="1" lang="en-US" altLang="en-US" i="1"/>
                <a:t>=AX</a:t>
              </a:r>
              <a:r>
                <a:rPr kumimoji="1" lang="en-US" altLang="en-US" baseline="-25000"/>
                <a:t>d</a:t>
              </a:r>
              <a:endParaRPr kumimoji="1" lang="en-US" altLang="zh-CN"/>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61444"/>
                                        </p:tgtEl>
                                        <p:attrNameLst>
                                          <p:attrName>style.visibility</p:attrName>
                                        </p:attrNameLst>
                                      </p:cBhvr>
                                      <p:to>
                                        <p:strVal val="visible"/>
                                      </p:to>
                                    </p:set>
                                    <p:animEffect transition="in" filter="wipe(left)">
                                      <p:cBhvr>
                                        <p:cTn id="7" dur="75"/>
                                        <p:tgtEl>
                                          <p:spTgt spid="61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61445"/>
                                        </p:tgtEl>
                                        <p:attrNameLst>
                                          <p:attrName>style.visibility</p:attrName>
                                        </p:attrNameLst>
                                      </p:cBhvr>
                                      <p:to>
                                        <p:strVal val="visible"/>
                                      </p:to>
                                    </p:set>
                                    <p:animEffect transition="in" filter="wipe(left)">
                                      <p:cBhvr>
                                        <p:cTn id="12" dur="75"/>
                                        <p:tgtEl>
                                          <p:spTgt spid="61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autoUpdateAnimBg="0"/>
      <p:bldP spid="61445"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eaLnBrk="1" hangingPunct="1"/>
            <a:r>
              <a:rPr lang="en-US" altLang="zh-CN" sz="3600" dirty="0" smtClean="0">
                <a:ea typeface="宋体" charset="-122"/>
              </a:rPr>
              <a:t>6.9 </a:t>
            </a:r>
            <a:r>
              <a:rPr lang="zh-CN" altLang="en-US" sz="3600" dirty="0" smtClean="0">
                <a:ea typeface="宋体" charset="-122"/>
              </a:rPr>
              <a:t>放大电路中的负反馈（续</a:t>
            </a:r>
            <a:r>
              <a:rPr lang="en-US" altLang="zh-CN" sz="3600" dirty="0" smtClean="0">
                <a:ea typeface="宋体" charset="-122"/>
              </a:rPr>
              <a:t>2</a:t>
            </a:r>
            <a:r>
              <a:rPr lang="zh-CN" altLang="en-US" sz="3600" dirty="0" smtClean="0">
                <a:ea typeface="宋体" charset="-122"/>
              </a:rPr>
              <a:t>）</a:t>
            </a:r>
            <a:endParaRPr lang="zh-CN" altLang="en-US" dirty="0" smtClean="0">
              <a:ea typeface="楷体_GB2312" pitchFamily="49" charset="-122"/>
            </a:endParaRPr>
          </a:p>
        </p:txBody>
      </p:sp>
      <p:sp>
        <p:nvSpPr>
          <p:cNvPr id="6" name="灯片编号占位符 5"/>
          <p:cNvSpPr>
            <a:spLocks noGrp="1"/>
          </p:cNvSpPr>
          <p:nvPr>
            <p:ph type="sldNum" sz="quarter" idx="12"/>
          </p:nvPr>
        </p:nvSpPr>
        <p:spPr/>
        <p:txBody>
          <a:bodyPr/>
          <a:lstStyle/>
          <a:p>
            <a:pPr>
              <a:defRPr/>
            </a:pPr>
            <a:fld id="{E4DCDFD6-397A-4776-9F04-AECACB83C822}" type="slidenum">
              <a:rPr lang="zh-CN" altLang="en-US" smtClean="0"/>
              <a:pPr>
                <a:defRPr/>
              </a:pPr>
              <a:t>164</a:t>
            </a:fld>
            <a:endParaRPr lang="zh-CN" altLang="en-US"/>
          </a:p>
        </p:txBody>
      </p:sp>
      <p:sp>
        <p:nvSpPr>
          <p:cNvPr id="158723"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反馈放大电路的类型</a:t>
            </a:r>
          </a:p>
        </p:txBody>
      </p:sp>
      <p:sp>
        <p:nvSpPr>
          <p:cNvPr id="62468" name="Text Box 4"/>
          <p:cNvSpPr txBox="1">
            <a:spLocks noChangeArrowheads="1"/>
          </p:cNvSpPr>
          <p:nvPr/>
        </p:nvSpPr>
        <p:spPr bwMode="auto">
          <a:xfrm>
            <a:off x="501650" y="1430557"/>
            <a:ext cx="8642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在反馈放大电路中，输入、输出可分别取电压或电流，因此共有四种反馈放大电路组态：</a:t>
            </a:r>
          </a:p>
        </p:txBody>
      </p:sp>
      <p:grpSp>
        <p:nvGrpSpPr>
          <p:cNvPr id="2" name="Group 5"/>
          <p:cNvGrpSpPr>
            <a:grpSpLocks/>
          </p:cNvGrpSpPr>
          <p:nvPr/>
        </p:nvGrpSpPr>
        <p:grpSpPr bwMode="auto">
          <a:xfrm>
            <a:off x="441325" y="1794095"/>
            <a:ext cx="4113213" cy="1600200"/>
            <a:chOff x="48" y="912"/>
            <a:chExt cx="2591" cy="1008"/>
          </a:xfrm>
        </p:grpSpPr>
        <p:sp>
          <p:nvSpPr>
            <p:cNvPr id="158792" name="Rectangle 6"/>
            <p:cNvSpPr>
              <a:spLocks noChangeArrowheads="1"/>
            </p:cNvSpPr>
            <p:nvPr/>
          </p:nvSpPr>
          <p:spPr bwMode="auto">
            <a:xfrm>
              <a:off x="778" y="912"/>
              <a:ext cx="912" cy="48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i="1">
                  <a:ea typeface="宋体" charset="-122"/>
                </a:rPr>
                <a:t>A=u</a:t>
              </a:r>
              <a:r>
                <a:rPr kumimoji="1" lang="en-US" altLang="zh-CN" baseline="-25000">
                  <a:ea typeface="宋体" charset="-122"/>
                </a:rPr>
                <a:t>o</a:t>
              </a:r>
              <a:r>
                <a:rPr kumimoji="1" lang="en-US" altLang="zh-CN">
                  <a:ea typeface="宋体" charset="-122"/>
                </a:rPr>
                <a:t>/</a:t>
              </a:r>
              <a:r>
                <a:rPr kumimoji="1" lang="en-US" altLang="zh-CN" i="1">
                  <a:ea typeface="宋体" charset="-122"/>
                </a:rPr>
                <a:t>u</a:t>
              </a:r>
              <a:r>
                <a:rPr kumimoji="1" lang="en-US" altLang="zh-CN" baseline="-25000">
                  <a:ea typeface="宋体" charset="-122"/>
                </a:rPr>
                <a:t>d</a:t>
              </a:r>
            </a:p>
          </p:txBody>
        </p:sp>
        <p:sp>
          <p:nvSpPr>
            <p:cNvPr id="158793" name="Rectangle 7"/>
            <p:cNvSpPr>
              <a:spLocks noChangeArrowheads="1"/>
            </p:cNvSpPr>
            <p:nvPr/>
          </p:nvSpPr>
          <p:spPr bwMode="auto">
            <a:xfrm>
              <a:off x="778" y="1536"/>
              <a:ext cx="912" cy="384"/>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i="1">
                  <a:ea typeface="宋体" charset="-122"/>
                </a:rPr>
                <a:t>F=u</a:t>
              </a:r>
              <a:r>
                <a:rPr kumimoji="1" lang="en-US" altLang="zh-CN" baseline="-25000">
                  <a:ea typeface="宋体" charset="-122"/>
                </a:rPr>
                <a:t>f </a:t>
              </a:r>
              <a:r>
                <a:rPr kumimoji="1" lang="en-US" altLang="zh-CN" i="1">
                  <a:ea typeface="宋体" charset="-122"/>
                </a:rPr>
                <a:t>/u</a:t>
              </a:r>
              <a:r>
                <a:rPr kumimoji="1" lang="en-US" altLang="zh-CN" baseline="-25000">
                  <a:ea typeface="宋体" charset="-122"/>
                </a:rPr>
                <a:t>o</a:t>
              </a:r>
              <a:endParaRPr kumimoji="1" lang="en-US" altLang="zh-CN">
                <a:ea typeface="宋体" charset="-122"/>
              </a:endParaRPr>
            </a:p>
          </p:txBody>
        </p:sp>
        <p:sp>
          <p:nvSpPr>
            <p:cNvPr id="158794" name="Line 8"/>
            <p:cNvSpPr>
              <a:spLocks noChangeShapeType="1"/>
            </p:cNvSpPr>
            <p:nvPr/>
          </p:nvSpPr>
          <p:spPr bwMode="auto">
            <a:xfrm>
              <a:off x="1690" y="960"/>
              <a:ext cx="76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95" name="Line 9"/>
            <p:cNvSpPr>
              <a:spLocks noChangeShapeType="1"/>
            </p:cNvSpPr>
            <p:nvPr/>
          </p:nvSpPr>
          <p:spPr bwMode="auto">
            <a:xfrm>
              <a:off x="1690" y="1344"/>
              <a:ext cx="76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96" name="Freeform 10"/>
            <p:cNvSpPr>
              <a:spLocks/>
            </p:cNvSpPr>
            <p:nvPr/>
          </p:nvSpPr>
          <p:spPr bwMode="auto">
            <a:xfrm>
              <a:off x="1690" y="960"/>
              <a:ext cx="192" cy="624"/>
            </a:xfrm>
            <a:custGeom>
              <a:avLst/>
              <a:gdLst>
                <a:gd name="T0" fmla="*/ 192 w 192"/>
                <a:gd name="T1" fmla="*/ 0 h 624"/>
                <a:gd name="T2" fmla="*/ 192 w 192"/>
                <a:gd name="T3" fmla="*/ 624 h 624"/>
                <a:gd name="T4" fmla="*/ 0 w 192"/>
                <a:gd name="T5" fmla="*/ 624 h 624"/>
                <a:gd name="T6" fmla="*/ 0 60000 65536"/>
                <a:gd name="T7" fmla="*/ 0 60000 65536"/>
                <a:gd name="T8" fmla="*/ 0 60000 65536"/>
                <a:gd name="T9" fmla="*/ 0 w 192"/>
                <a:gd name="T10" fmla="*/ 0 h 624"/>
                <a:gd name="T11" fmla="*/ 192 w 192"/>
                <a:gd name="T12" fmla="*/ 624 h 624"/>
              </a:gdLst>
              <a:ahLst/>
              <a:cxnLst>
                <a:cxn ang="T6">
                  <a:pos x="T0" y="T1"/>
                </a:cxn>
                <a:cxn ang="T7">
                  <a:pos x="T2" y="T3"/>
                </a:cxn>
                <a:cxn ang="T8">
                  <a:pos x="T4" y="T5"/>
                </a:cxn>
              </a:cxnLst>
              <a:rect l="T9" t="T10" r="T11" b="T12"/>
              <a:pathLst>
                <a:path w="192" h="624">
                  <a:moveTo>
                    <a:pt x="192" y="0"/>
                  </a:moveTo>
                  <a:lnTo>
                    <a:pt x="192" y="624"/>
                  </a:lnTo>
                  <a:lnTo>
                    <a:pt x="0" y="62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97" name="Freeform 11"/>
            <p:cNvSpPr>
              <a:spLocks/>
            </p:cNvSpPr>
            <p:nvPr/>
          </p:nvSpPr>
          <p:spPr bwMode="auto">
            <a:xfrm>
              <a:off x="1690" y="1344"/>
              <a:ext cx="384" cy="528"/>
            </a:xfrm>
            <a:custGeom>
              <a:avLst/>
              <a:gdLst>
                <a:gd name="T0" fmla="*/ 384 w 384"/>
                <a:gd name="T1" fmla="*/ 0 h 528"/>
                <a:gd name="T2" fmla="*/ 384 w 384"/>
                <a:gd name="T3" fmla="*/ 528 h 528"/>
                <a:gd name="T4" fmla="*/ 0 w 384"/>
                <a:gd name="T5" fmla="*/ 528 h 528"/>
                <a:gd name="T6" fmla="*/ 0 60000 65536"/>
                <a:gd name="T7" fmla="*/ 0 60000 65536"/>
                <a:gd name="T8" fmla="*/ 0 60000 65536"/>
                <a:gd name="T9" fmla="*/ 0 w 384"/>
                <a:gd name="T10" fmla="*/ 0 h 528"/>
                <a:gd name="T11" fmla="*/ 384 w 384"/>
                <a:gd name="T12" fmla="*/ 528 h 528"/>
              </a:gdLst>
              <a:ahLst/>
              <a:cxnLst>
                <a:cxn ang="T6">
                  <a:pos x="T0" y="T1"/>
                </a:cxn>
                <a:cxn ang="T7">
                  <a:pos x="T2" y="T3"/>
                </a:cxn>
                <a:cxn ang="T8">
                  <a:pos x="T4" y="T5"/>
                </a:cxn>
              </a:cxnLst>
              <a:rect l="T9" t="T10" r="T11" b="T12"/>
              <a:pathLst>
                <a:path w="384" h="528">
                  <a:moveTo>
                    <a:pt x="384" y="0"/>
                  </a:moveTo>
                  <a:lnTo>
                    <a:pt x="384" y="528"/>
                  </a:lnTo>
                  <a:lnTo>
                    <a:pt x="0" y="52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98" name="Line 12"/>
            <p:cNvSpPr>
              <a:spLocks noChangeShapeType="1"/>
            </p:cNvSpPr>
            <p:nvPr/>
          </p:nvSpPr>
          <p:spPr bwMode="auto">
            <a:xfrm>
              <a:off x="298" y="960"/>
              <a:ext cx="48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99" name="Line 13"/>
            <p:cNvSpPr>
              <a:spLocks noChangeShapeType="1"/>
            </p:cNvSpPr>
            <p:nvPr/>
          </p:nvSpPr>
          <p:spPr bwMode="auto">
            <a:xfrm>
              <a:off x="298" y="1872"/>
              <a:ext cx="48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800" name="Freeform 14"/>
            <p:cNvSpPr>
              <a:spLocks/>
            </p:cNvSpPr>
            <p:nvPr/>
          </p:nvSpPr>
          <p:spPr bwMode="auto">
            <a:xfrm>
              <a:off x="586" y="1296"/>
              <a:ext cx="192" cy="288"/>
            </a:xfrm>
            <a:custGeom>
              <a:avLst/>
              <a:gdLst>
                <a:gd name="T0" fmla="*/ 192 w 192"/>
                <a:gd name="T1" fmla="*/ 0 h 288"/>
                <a:gd name="T2" fmla="*/ 0 w 192"/>
                <a:gd name="T3" fmla="*/ 0 h 288"/>
                <a:gd name="T4" fmla="*/ 0 w 192"/>
                <a:gd name="T5" fmla="*/ 288 h 288"/>
                <a:gd name="T6" fmla="*/ 192 w 192"/>
                <a:gd name="T7" fmla="*/ 288 h 288"/>
                <a:gd name="T8" fmla="*/ 0 60000 65536"/>
                <a:gd name="T9" fmla="*/ 0 60000 65536"/>
                <a:gd name="T10" fmla="*/ 0 60000 65536"/>
                <a:gd name="T11" fmla="*/ 0 60000 65536"/>
                <a:gd name="T12" fmla="*/ 0 w 192"/>
                <a:gd name="T13" fmla="*/ 0 h 288"/>
                <a:gd name="T14" fmla="*/ 192 w 192"/>
                <a:gd name="T15" fmla="*/ 288 h 288"/>
              </a:gdLst>
              <a:ahLst/>
              <a:cxnLst>
                <a:cxn ang="T8">
                  <a:pos x="T0" y="T1"/>
                </a:cxn>
                <a:cxn ang="T9">
                  <a:pos x="T2" y="T3"/>
                </a:cxn>
                <a:cxn ang="T10">
                  <a:pos x="T4" y="T5"/>
                </a:cxn>
                <a:cxn ang="T11">
                  <a:pos x="T6" y="T7"/>
                </a:cxn>
              </a:cxnLst>
              <a:rect l="T12" t="T13" r="T14" b="T15"/>
              <a:pathLst>
                <a:path w="192" h="288">
                  <a:moveTo>
                    <a:pt x="192" y="0"/>
                  </a:moveTo>
                  <a:lnTo>
                    <a:pt x="0" y="0"/>
                  </a:lnTo>
                  <a:lnTo>
                    <a:pt x="0" y="288"/>
                  </a:lnTo>
                  <a:lnTo>
                    <a:pt x="192"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801" name="Oval 15"/>
            <p:cNvSpPr>
              <a:spLocks noChangeArrowheads="1"/>
            </p:cNvSpPr>
            <p:nvPr/>
          </p:nvSpPr>
          <p:spPr bwMode="auto">
            <a:xfrm>
              <a:off x="1850" y="93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8802" name="Oval 16"/>
            <p:cNvSpPr>
              <a:spLocks noChangeArrowheads="1"/>
            </p:cNvSpPr>
            <p:nvPr/>
          </p:nvSpPr>
          <p:spPr bwMode="auto">
            <a:xfrm>
              <a:off x="2046" y="131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8803" name="Line 17"/>
            <p:cNvSpPr>
              <a:spLocks noChangeShapeType="1"/>
            </p:cNvSpPr>
            <p:nvPr/>
          </p:nvSpPr>
          <p:spPr bwMode="auto">
            <a:xfrm>
              <a:off x="2314" y="1008"/>
              <a:ext cx="0" cy="2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804" name="Text Box 18"/>
            <p:cNvSpPr txBox="1">
              <a:spLocks noChangeArrowheads="1"/>
            </p:cNvSpPr>
            <p:nvPr/>
          </p:nvSpPr>
          <p:spPr bwMode="auto">
            <a:xfrm>
              <a:off x="2352" y="986"/>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u</a:t>
              </a:r>
              <a:r>
                <a:rPr kumimoji="1" lang="en-US" altLang="en-US" baseline="-25000">
                  <a:ea typeface="宋体" charset="-122"/>
                </a:rPr>
                <a:t>o</a:t>
              </a:r>
              <a:endParaRPr kumimoji="1" lang="en-US" altLang="zh-CN" i="1">
                <a:ea typeface="宋体" charset="-122"/>
              </a:endParaRPr>
            </a:p>
          </p:txBody>
        </p:sp>
        <p:sp>
          <p:nvSpPr>
            <p:cNvPr id="158805" name="Line 19"/>
            <p:cNvSpPr>
              <a:spLocks noChangeShapeType="1"/>
            </p:cNvSpPr>
            <p:nvPr/>
          </p:nvSpPr>
          <p:spPr bwMode="auto">
            <a:xfrm>
              <a:off x="298" y="1056"/>
              <a:ext cx="0" cy="67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806" name="Text Box 20"/>
            <p:cNvSpPr txBox="1">
              <a:spLocks noChangeArrowheads="1"/>
            </p:cNvSpPr>
            <p:nvPr/>
          </p:nvSpPr>
          <p:spPr bwMode="auto">
            <a:xfrm>
              <a:off x="48" y="1226"/>
              <a:ext cx="2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i</a:t>
              </a:r>
              <a:endParaRPr kumimoji="1" lang="en-US" altLang="zh-CN">
                <a:ea typeface="宋体" charset="-122"/>
              </a:endParaRPr>
            </a:p>
          </p:txBody>
        </p:sp>
        <p:sp>
          <p:nvSpPr>
            <p:cNvPr id="158807" name="Line 21"/>
            <p:cNvSpPr>
              <a:spLocks noChangeShapeType="1"/>
            </p:cNvSpPr>
            <p:nvPr/>
          </p:nvSpPr>
          <p:spPr bwMode="auto">
            <a:xfrm>
              <a:off x="634" y="960"/>
              <a:ext cx="0" cy="2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808" name="Text Box 22"/>
            <p:cNvSpPr txBox="1">
              <a:spLocks noChangeArrowheads="1"/>
            </p:cNvSpPr>
            <p:nvPr/>
          </p:nvSpPr>
          <p:spPr bwMode="auto">
            <a:xfrm>
              <a:off x="384" y="938"/>
              <a:ext cx="2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d</a:t>
              </a:r>
              <a:endParaRPr kumimoji="1" lang="en-US" altLang="zh-CN">
                <a:ea typeface="宋体" charset="-122"/>
              </a:endParaRPr>
            </a:p>
          </p:txBody>
        </p:sp>
        <p:sp>
          <p:nvSpPr>
            <p:cNvPr id="158809" name="Line 23"/>
            <p:cNvSpPr>
              <a:spLocks noChangeShapeType="1"/>
            </p:cNvSpPr>
            <p:nvPr/>
          </p:nvSpPr>
          <p:spPr bwMode="auto">
            <a:xfrm>
              <a:off x="634" y="1622"/>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810" name="Text Box 24"/>
            <p:cNvSpPr txBox="1">
              <a:spLocks noChangeArrowheads="1"/>
            </p:cNvSpPr>
            <p:nvPr/>
          </p:nvSpPr>
          <p:spPr bwMode="auto">
            <a:xfrm>
              <a:off x="384" y="1536"/>
              <a:ext cx="2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f</a:t>
              </a:r>
              <a:endParaRPr kumimoji="1" lang="en-US" altLang="zh-CN">
                <a:ea typeface="宋体" charset="-122"/>
              </a:endParaRPr>
            </a:p>
          </p:txBody>
        </p:sp>
      </p:grpSp>
      <p:sp>
        <p:nvSpPr>
          <p:cNvPr id="62489" name="Text Box 25">
            <a:hlinkClick r:id="rId2" action="ppaction://hlinkfile"/>
          </p:cNvPr>
          <p:cNvSpPr txBox="1">
            <a:spLocks noChangeArrowheads="1"/>
          </p:cNvSpPr>
          <p:nvPr/>
        </p:nvSpPr>
        <p:spPr bwMode="auto">
          <a:xfrm>
            <a:off x="654050" y="1316257"/>
            <a:ext cx="225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1.</a:t>
            </a:r>
            <a:r>
              <a:rPr kumimoji="1" lang="zh-CN" altLang="en-US"/>
              <a:t>电压串联反馈</a:t>
            </a:r>
          </a:p>
        </p:txBody>
      </p:sp>
      <p:sp>
        <p:nvSpPr>
          <p:cNvPr id="62490" name="Text Box 26">
            <a:hlinkClick r:id="rId3" action="ppaction://hlinkfile"/>
          </p:cNvPr>
          <p:cNvSpPr txBox="1">
            <a:spLocks noChangeArrowheads="1"/>
          </p:cNvSpPr>
          <p:nvPr/>
        </p:nvSpPr>
        <p:spPr bwMode="auto">
          <a:xfrm>
            <a:off x="654050" y="3645120"/>
            <a:ext cx="225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2.</a:t>
            </a:r>
            <a:r>
              <a:rPr kumimoji="1" lang="zh-CN" altLang="en-US"/>
              <a:t>电压并联反馈</a:t>
            </a:r>
          </a:p>
        </p:txBody>
      </p:sp>
      <p:sp>
        <p:nvSpPr>
          <p:cNvPr id="62491" name="Text Box 27">
            <a:hlinkClick r:id="rId4" action="ppaction://hlinkfile"/>
          </p:cNvPr>
          <p:cNvSpPr txBox="1">
            <a:spLocks noChangeArrowheads="1"/>
          </p:cNvSpPr>
          <p:nvPr/>
        </p:nvSpPr>
        <p:spPr bwMode="auto">
          <a:xfrm>
            <a:off x="4845050" y="1316257"/>
            <a:ext cx="225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3.</a:t>
            </a:r>
            <a:r>
              <a:rPr kumimoji="1" lang="zh-CN" altLang="en-US"/>
              <a:t>电流串联反馈</a:t>
            </a:r>
          </a:p>
        </p:txBody>
      </p:sp>
      <p:sp>
        <p:nvSpPr>
          <p:cNvPr id="62492" name="Text Box 28">
            <a:hlinkClick r:id="rId5" action="ppaction://hlinkfile"/>
          </p:cNvPr>
          <p:cNvSpPr txBox="1">
            <a:spLocks noChangeArrowheads="1"/>
          </p:cNvSpPr>
          <p:nvPr/>
        </p:nvSpPr>
        <p:spPr bwMode="auto">
          <a:xfrm>
            <a:off x="4845050" y="3645120"/>
            <a:ext cx="225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4.</a:t>
            </a:r>
            <a:r>
              <a:rPr kumimoji="1" lang="zh-CN" altLang="en-US"/>
              <a:t>电流并联反馈</a:t>
            </a:r>
          </a:p>
        </p:txBody>
      </p:sp>
      <p:grpSp>
        <p:nvGrpSpPr>
          <p:cNvPr id="3" name="Group 29"/>
          <p:cNvGrpSpPr>
            <a:grpSpLocks/>
          </p:cNvGrpSpPr>
          <p:nvPr/>
        </p:nvGrpSpPr>
        <p:grpSpPr bwMode="auto">
          <a:xfrm>
            <a:off x="4632325" y="1809970"/>
            <a:ext cx="4011613" cy="1600200"/>
            <a:chOff x="2880" y="960"/>
            <a:chExt cx="2527" cy="1008"/>
          </a:xfrm>
        </p:grpSpPr>
        <p:sp>
          <p:nvSpPr>
            <p:cNvPr id="158775" name="Rectangle 30"/>
            <p:cNvSpPr>
              <a:spLocks noChangeArrowheads="1"/>
            </p:cNvSpPr>
            <p:nvPr/>
          </p:nvSpPr>
          <p:spPr bwMode="auto">
            <a:xfrm>
              <a:off x="3610" y="960"/>
              <a:ext cx="912" cy="48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i="1">
                  <a:ea typeface="宋体" charset="-122"/>
                </a:rPr>
                <a:t>A=i</a:t>
              </a:r>
              <a:r>
                <a:rPr kumimoji="1" lang="en-US" altLang="zh-CN" baseline="-25000">
                  <a:ea typeface="宋体" charset="-122"/>
                </a:rPr>
                <a:t>o</a:t>
              </a:r>
              <a:r>
                <a:rPr kumimoji="1" lang="en-US" altLang="zh-CN">
                  <a:ea typeface="宋体" charset="-122"/>
                </a:rPr>
                <a:t>/</a:t>
              </a:r>
              <a:r>
                <a:rPr kumimoji="1" lang="en-US" altLang="zh-CN" i="1">
                  <a:ea typeface="宋体" charset="-122"/>
                </a:rPr>
                <a:t>u</a:t>
              </a:r>
              <a:r>
                <a:rPr kumimoji="1" lang="en-US" altLang="zh-CN" baseline="-25000">
                  <a:ea typeface="宋体" charset="-122"/>
                </a:rPr>
                <a:t>d</a:t>
              </a:r>
            </a:p>
          </p:txBody>
        </p:sp>
        <p:sp>
          <p:nvSpPr>
            <p:cNvPr id="158776" name="Rectangle 31"/>
            <p:cNvSpPr>
              <a:spLocks noChangeArrowheads="1"/>
            </p:cNvSpPr>
            <p:nvPr/>
          </p:nvSpPr>
          <p:spPr bwMode="auto">
            <a:xfrm>
              <a:off x="3610" y="1584"/>
              <a:ext cx="912" cy="384"/>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i="1">
                  <a:ea typeface="宋体" charset="-122"/>
                </a:rPr>
                <a:t>F=u</a:t>
              </a:r>
              <a:r>
                <a:rPr kumimoji="1" lang="en-US" altLang="zh-CN" baseline="-25000">
                  <a:ea typeface="宋体" charset="-122"/>
                </a:rPr>
                <a:t>f</a:t>
              </a:r>
              <a:r>
                <a:rPr kumimoji="1" lang="en-US" altLang="zh-CN" i="1" baseline="-25000">
                  <a:ea typeface="宋体" charset="-122"/>
                </a:rPr>
                <a:t> </a:t>
              </a:r>
              <a:r>
                <a:rPr kumimoji="1" lang="en-US" altLang="zh-CN" i="1">
                  <a:ea typeface="宋体" charset="-122"/>
                </a:rPr>
                <a:t>/i</a:t>
              </a:r>
              <a:r>
                <a:rPr kumimoji="1" lang="en-US" altLang="zh-CN" baseline="-25000">
                  <a:ea typeface="宋体" charset="-122"/>
                </a:rPr>
                <a:t>o</a:t>
              </a:r>
              <a:endParaRPr kumimoji="1" lang="en-US" altLang="zh-CN" i="1">
                <a:ea typeface="宋体" charset="-122"/>
              </a:endParaRPr>
            </a:p>
          </p:txBody>
        </p:sp>
        <p:sp>
          <p:nvSpPr>
            <p:cNvPr id="158777" name="Line 32"/>
            <p:cNvSpPr>
              <a:spLocks noChangeShapeType="1"/>
            </p:cNvSpPr>
            <p:nvPr/>
          </p:nvSpPr>
          <p:spPr bwMode="auto">
            <a:xfrm>
              <a:off x="3130" y="1008"/>
              <a:ext cx="48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78" name="Line 33"/>
            <p:cNvSpPr>
              <a:spLocks noChangeShapeType="1"/>
            </p:cNvSpPr>
            <p:nvPr/>
          </p:nvSpPr>
          <p:spPr bwMode="auto">
            <a:xfrm>
              <a:off x="3130" y="1920"/>
              <a:ext cx="48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79" name="Freeform 34"/>
            <p:cNvSpPr>
              <a:spLocks/>
            </p:cNvSpPr>
            <p:nvPr/>
          </p:nvSpPr>
          <p:spPr bwMode="auto">
            <a:xfrm>
              <a:off x="3418" y="1344"/>
              <a:ext cx="192" cy="288"/>
            </a:xfrm>
            <a:custGeom>
              <a:avLst/>
              <a:gdLst>
                <a:gd name="T0" fmla="*/ 192 w 192"/>
                <a:gd name="T1" fmla="*/ 0 h 288"/>
                <a:gd name="T2" fmla="*/ 0 w 192"/>
                <a:gd name="T3" fmla="*/ 0 h 288"/>
                <a:gd name="T4" fmla="*/ 0 w 192"/>
                <a:gd name="T5" fmla="*/ 288 h 288"/>
                <a:gd name="T6" fmla="*/ 192 w 192"/>
                <a:gd name="T7" fmla="*/ 288 h 288"/>
                <a:gd name="T8" fmla="*/ 0 60000 65536"/>
                <a:gd name="T9" fmla="*/ 0 60000 65536"/>
                <a:gd name="T10" fmla="*/ 0 60000 65536"/>
                <a:gd name="T11" fmla="*/ 0 60000 65536"/>
                <a:gd name="T12" fmla="*/ 0 w 192"/>
                <a:gd name="T13" fmla="*/ 0 h 288"/>
                <a:gd name="T14" fmla="*/ 192 w 192"/>
                <a:gd name="T15" fmla="*/ 288 h 288"/>
              </a:gdLst>
              <a:ahLst/>
              <a:cxnLst>
                <a:cxn ang="T8">
                  <a:pos x="T0" y="T1"/>
                </a:cxn>
                <a:cxn ang="T9">
                  <a:pos x="T2" y="T3"/>
                </a:cxn>
                <a:cxn ang="T10">
                  <a:pos x="T4" y="T5"/>
                </a:cxn>
                <a:cxn ang="T11">
                  <a:pos x="T6" y="T7"/>
                </a:cxn>
              </a:cxnLst>
              <a:rect l="T12" t="T13" r="T14" b="T15"/>
              <a:pathLst>
                <a:path w="192" h="288">
                  <a:moveTo>
                    <a:pt x="192" y="0"/>
                  </a:moveTo>
                  <a:lnTo>
                    <a:pt x="0" y="0"/>
                  </a:lnTo>
                  <a:lnTo>
                    <a:pt x="0" y="288"/>
                  </a:lnTo>
                  <a:lnTo>
                    <a:pt x="192"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80" name="Line 35"/>
            <p:cNvSpPr>
              <a:spLocks noChangeShapeType="1"/>
            </p:cNvSpPr>
            <p:nvPr/>
          </p:nvSpPr>
          <p:spPr bwMode="auto">
            <a:xfrm>
              <a:off x="5088" y="1008"/>
              <a:ext cx="0" cy="2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81" name="Text Box 36"/>
            <p:cNvSpPr txBox="1">
              <a:spLocks noChangeArrowheads="1"/>
            </p:cNvSpPr>
            <p:nvPr/>
          </p:nvSpPr>
          <p:spPr bwMode="auto">
            <a:xfrm>
              <a:off x="5143" y="96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i</a:t>
              </a:r>
              <a:r>
                <a:rPr kumimoji="1" lang="en-US" altLang="en-US" baseline="-25000">
                  <a:ea typeface="宋体" charset="-122"/>
                </a:rPr>
                <a:t>o</a:t>
              </a:r>
              <a:endParaRPr kumimoji="1" lang="en-US" altLang="zh-CN" i="1">
                <a:ea typeface="宋体" charset="-122"/>
              </a:endParaRPr>
            </a:p>
          </p:txBody>
        </p:sp>
        <p:sp>
          <p:nvSpPr>
            <p:cNvPr id="158782" name="Line 37"/>
            <p:cNvSpPr>
              <a:spLocks noChangeShapeType="1"/>
            </p:cNvSpPr>
            <p:nvPr/>
          </p:nvSpPr>
          <p:spPr bwMode="auto">
            <a:xfrm>
              <a:off x="3130" y="1104"/>
              <a:ext cx="0" cy="67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83" name="Text Box 38"/>
            <p:cNvSpPr txBox="1">
              <a:spLocks noChangeArrowheads="1"/>
            </p:cNvSpPr>
            <p:nvPr/>
          </p:nvSpPr>
          <p:spPr bwMode="auto">
            <a:xfrm>
              <a:off x="2880" y="1274"/>
              <a:ext cx="2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i="1" baseline="-25000">
                  <a:ea typeface="宋体" charset="-122"/>
                </a:rPr>
                <a:t>i</a:t>
              </a:r>
              <a:endParaRPr kumimoji="1" lang="en-US" altLang="zh-CN" i="1">
                <a:ea typeface="宋体" charset="-122"/>
              </a:endParaRPr>
            </a:p>
          </p:txBody>
        </p:sp>
        <p:sp>
          <p:nvSpPr>
            <p:cNvPr id="158784" name="Line 39"/>
            <p:cNvSpPr>
              <a:spLocks noChangeShapeType="1"/>
            </p:cNvSpPr>
            <p:nvPr/>
          </p:nvSpPr>
          <p:spPr bwMode="auto">
            <a:xfrm>
              <a:off x="3466" y="1008"/>
              <a:ext cx="0" cy="2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85" name="Text Box 40"/>
            <p:cNvSpPr txBox="1">
              <a:spLocks noChangeArrowheads="1"/>
            </p:cNvSpPr>
            <p:nvPr/>
          </p:nvSpPr>
          <p:spPr bwMode="auto">
            <a:xfrm>
              <a:off x="3216" y="986"/>
              <a:ext cx="2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d</a:t>
              </a:r>
              <a:endParaRPr kumimoji="1" lang="en-US" altLang="zh-CN">
                <a:ea typeface="宋体" charset="-122"/>
              </a:endParaRPr>
            </a:p>
          </p:txBody>
        </p:sp>
        <p:sp>
          <p:nvSpPr>
            <p:cNvPr id="158786" name="Line 41"/>
            <p:cNvSpPr>
              <a:spLocks noChangeShapeType="1"/>
            </p:cNvSpPr>
            <p:nvPr/>
          </p:nvSpPr>
          <p:spPr bwMode="auto">
            <a:xfrm>
              <a:off x="3466" y="1670"/>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87" name="Text Box 42"/>
            <p:cNvSpPr txBox="1">
              <a:spLocks noChangeArrowheads="1"/>
            </p:cNvSpPr>
            <p:nvPr/>
          </p:nvSpPr>
          <p:spPr bwMode="auto">
            <a:xfrm>
              <a:off x="3216" y="1584"/>
              <a:ext cx="2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f</a:t>
              </a:r>
              <a:endParaRPr kumimoji="1" lang="en-US" altLang="zh-CN">
                <a:ea typeface="宋体" charset="-122"/>
              </a:endParaRPr>
            </a:p>
          </p:txBody>
        </p:sp>
        <p:sp>
          <p:nvSpPr>
            <p:cNvPr id="158788" name="Freeform 43"/>
            <p:cNvSpPr>
              <a:spLocks/>
            </p:cNvSpPr>
            <p:nvPr/>
          </p:nvSpPr>
          <p:spPr bwMode="auto">
            <a:xfrm>
              <a:off x="4512" y="1366"/>
              <a:ext cx="192" cy="288"/>
            </a:xfrm>
            <a:custGeom>
              <a:avLst/>
              <a:gdLst>
                <a:gd name="T0" fmla="*/ 0 w 192"/>
                <a:gd name="T1" fmla="*/ 0 h 288"/>
                <a:gd name="T2" fmla="*/ 192 w 192"/>
                <a:gd name="T3" fmla="*/ 0 h 288"/>
                <a:gd name="T4" fmla="*/ 192 w 192"/>
                <a:gd name="T5" fmla="*/ 288 h 288"/>
                <a:gd name="T6" fmla="*/ 0 w 192"/>
                <a:gd name="T7" fmla="*/ 288 h 288"/>
                <a:gd name="T8" fmla="*/ 0 60000 65536"/>
                <a:gd name="T9" fmla="*/ 0 60000 65536"/>
                <a:gd name="T10" fmla="*/ 0 60000 65536"/>
                <a:gd name="T11" fmla="*/ 0 60000 65536"/>
                <a:gd name="T12" fmla="*/ 0 w 192"/>
                <a:gd name="T13" fmla="*/ 0 h 288"/>
                <a:gd name="T14" fmla="*/ 192 w 192"/>
                <a:gd name="T15" fmla="*/ 288 h 288"/>
              </a:gdLst>
              <a:ahLst/>
              <a:cxnLst>
                <a:cxn ang="T8">
                  <a:pos x="T0" y="T1"/>
                </a:cxn>
                <a:cxn ang="T9">
                  <a:pos x="T2" y="T3"/>
                </a:cxn>
                <a:cxn ang="T10">
                  <a:pos x="T4" y="T5"/>
                </a:cxn>
                <a:cxn ang="T11">
                  <a:pos x="T6" y="T7"/>
                </a:cxn>
              </a:cxnLst>
              <a:rect l="T12" t="T13" r="T14" b="T15"/>
              <a:pathLst>
                <a:path w="192" h="288">
                  <a:moveTo>
                    <a:pt x="0" y="0"/>
                  </a:moveTo>
                  <a:lnTo>
                    <a:pt x="192" y="0"/>
                  </a:lnTo>
                  <a:lnTo>
                    <a:pt x="192" y="288"/>
                  </a:lnTo>
                  <a:lnTo>
                    <a:pt x="0"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89" name="Freeform 44"/>
            <p:cNvSpPr>
              <a:spLocks/>
            </p:cNvSpPr>
            <p:nvPr/>
          </p:nvSpPr>
          <p:spPr bwMode="auto">
            <a:xfrm>
              <a:off x="4512" y="1008"/>
              <a:ext cx="480" cy="912"/>
            </a:xfrm>
            <a:custGeom>
              <a:avLst/>
              <a:gdLst>
                <a:gd name="T0" fmla="*/ 0 w 480"/>
                <a:gd name="T1" fmla="*/ 0 h 912"/>
                <a:gd name="T2" fmla="*/ 480 w 480"/>
                <a:gd name="T3" fmla="*/ 0 h 912"/>
                <a:gd name="T4" fmla="*/ 480 w 480"/>
                <a:gd name="T5" fmla="*/ 912 h 912"/>
                <a:gd name="T6" fmla="*/ 0 w 480"/>
                <a:gd name="T7" fmla="*/ 912 h 912"/>
                <a:gd name="T8" fmla="*/ 0 60000 65536"/>
                <a:gd name="T9" fmla="*/ 0 60000 65536"/>
                <a:gd name="T10" fmla="*/ 0 60000 65536"/>
                <a:gd name="T11" fmla="*/ 0 60000 65536"/>
                <a:gd name="T12" fmla="*/ 0 w 480"/>
                <a:gd name="T13" fmla="*/ 0 h 912"/>
                <a:gd name="T14" fmla="*/ 480 w 480"/>
                <a:gd name="T15" fmla="*/ 912 h 912"/>
              </a:gdLst>
              <a:ahLst/>
              <a:cxnLst>
                <a:cxn ang="T8">
                  <a:pos x="T0" y="T1"/>
                </a:cxn>
                <a:cxn ang="T9">
                  <a:pos x="T2" y="T3"/>
                </a:cxn>
                <a:cxn ang="T10">
                  <a:pos x="T4" y="T5"/>
                </a:cxn>
                <a:cxn ang="T11">
                  <a:pos x="T6" y="T7"/>
                </a:cxn>
              </a:cxnLst>
              <a:rect l="T12" t="T13" r="T14" b="T15"/>
              <a:pathLst>
                <a:path w="480" h="912">
                  <a:moveTo>
                    <a:pt x="0" y="0"/>
                  </a:moveTo>
                  <a:lnTo>
                    <a:pt x="480" y="0"/>
                  </a:lnTo>
                  <a:lnTo>
                    <a:pt x="480" y="912"/>
                  </a:lnTo>
                  <a:lnTo>
                    <a:pt x="0" y="91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90" name="Rectangle 45"/>
            <p:cNvSpPr>
              <a:spLocks noChangeArrowheads="1"/>
            </p:cNvSpPr>
            <p:nvPr/>
          </p:nvSpPr>
          <p:spPr bwMode="auto">
            <a:xfrm rot="-5400000">
              <a:off x="4872" y="1464"/>
              <a:ext cx="240" cy="96"/>
            </a:xfrm>
            <a:prstGeom prst="rect">
              <a:avLst/>
            </a:prstGeom>
            <a:solidFill>
              <a:schemeClr val="bg1"/>
            </a:solidFill>
            <a:ln w="2857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158791" name="Text Box 46"/>
            <p:cNvSpPr txBox="1">
              <a:spLocks noChangeArrowheads="1"/>
            </p:cNvSpPr>
            <p:nvPr/>
          </p:nvSpPr>
          <p:spPr bwMode="auto">
            <a:xfrm>
              <a:off x="5078" y="1370"/>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R</a:t>
              </a:r>
              <a:r>
                <a:rPr kumimoji="1" lang="en-US" altLang="zh-CN" baseline="-25000">
                  <a:ea typeface="宋体" charset="-122"/>
                </a:rPr>
                <a:t>L</a:t>
              </a:r>
              <a:endParaRPr kumimoji="1" lang="en-US" altLang="zh-CN">
                <a:ea typeface="宋体" charset="-122"/>
              </a:endParaRPr>
            </a:p>
          </p:txBody>
        </p:sp>
      </p:grpSp>
      <p:grpSp>
        <p:nvGrpSpPr>
          <p:cNvPr id="4" name="Group 47"/>
          <p:cNvGrpSpPr>
            <a:grpSpLocks/>
          </p:cNvGrpSpPr>
          <p:nvPr/>
        </p:nvGrpSpPr>
        <p:grpSpPr bwMode="auto">
          <a:xfrm>
            <a:off x="487363" y="3959445"/>
            <a:ext cx="3960812" cy="2209800"/>
            <a:chOff x="144" y="2208"/>
            <a:chExt cx="2495" cy="1392"/>
          </a:xfrm>
        </p:grpSpPr>
        <p:sp>
          <p:nvSpPr>
            <p:cNvPr id="158753" name="Rectangle 48"/>
            <p:cNvSpPr>
              <a:spLocks noChangeArrowheads="1"/>
            </p:cNvSpPr>
            <p:nvPr/>
          </p:nvSpPr>
          <p:spPr bwMode="auto">
            <a:xfrm>
              <a:off x="778" y="2592"/>
              <a:ext cx="912" cy="48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i="1">
                  <a:ea typeface="宋体" charset="-122"/>
                </a:rPr>
                <a:t>A=u</a:t>
              </a:r>
              <a:r>
                <a:rPr kumimoji="1" lang="en-US" altLang="zh-CN" baseline="-25000">
                  <a:ea typeface="宋体" charset="-122"/>
                </a:rPr>
                <a:t>o</a:t>
              </a:r>
              <a:r>
                <a:rPr kumimoji="1" lang="en-US" altLang="zh-CN">
                  <a:ea typeface="宋体" charset="-122"/>
                </a:rPr>
                <a:t>/</a:t>
              </a:r>
              <a:r>
                <a:rPr kumimoji="1" lang="en-US" altLang="zh-CN" i="1">
                  <a:ea typeface="宋体" charset="-122"/>
                </a:rPr>
                <a:t>i</a:t>
              </a:r>
              <a:r>
                <a:rPr kumimoji="1" lang="en-US" altLang="zh-CN" baseline="-25000">
                  <a:ea typeface="宋体" charset="-122"/>
                </a:rPr>
                <a:t>d</a:t>
              </a:r>
            </a:p>
          </p:txBody>
        </p:sp>
        <p:sp>
          <p:nvSpPr>
            <p:cNvPr id="158754" name="Rectangle 49"/>
            <p:cNvSpPr>
              <a:spLocks noChangeArrowheads="1"/>
            </p:cNvSpPr>
            <p:nvPr/>
          </p:nvSpPr>
          <p:spPr bwMode="auto">
            <a:xfrm>
              <a:off x="778" y="3216"/>
              <a:ext cx="912" cy="384"/>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i="1">
                  <a:ea typeface="宋体" charset="-122"/>
                </a:rPr>
                <a:t>F=i</a:t>
              </a:r>
              <a:r>
                <a:rPr kumimoji="1" lang="en-US" altLang="zh-CN" baseline="-25000">
                  <a:ea typeface="宋体" charset="-122"/>
                </a:rPr>
                <a:t>f</a:t>
              </a:r>
              <a:r>
                <a:rPr kumimoji="1" lang="en-US" altLang="zh-CN" i="1" baseline="-25000">
                  <a:ea typeface="宋体" charset="-122"/>
                </a:rPr>
                <a:t> </a:t>
              </a:r>
              <a:r>
                <a:rPr kumimoji="1" lang="en-US" altLang="zh-CN" i="1">
                  <a:ea typeface="宋体" charset="-122"/>
                </a:rPr>
                <a:t>/u</a:t>
              </a:r>
              <a:r>
                <a:rPr kumimoji="1" lang="en-US" altLang="zh-CN" baseline="-25000">
                  <a:ea typeface="宋体" charset="-122"/>
                </a:rPr>
                <a:t>o</a:t>
              </a:r>
              <a:endParaRPr kumimoji="1" lang="en-US" altLang="zh-CN" i="1">
                <a:ea typeface="宋体" charset="-122"/>
              </a:endParaRPr>
            </a:p>
          </p:txBody>
        </p:sp>
        <p:sp>
          <p:nvSpPr>
            <p:cNvPr id="158755" name="Line 50"/>
            <p:cNvSpPr>
              <a:spLocks noChangeShapeType="1"/>
            </p:cNvSpPr>
            <p:nvPr/>
          </p:nvSpPr>
          <p:spPr bwMode="auto">
            <a:xfrm>
              <a:off x="1690" y="2640"/>
              <a:ext cx="76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56" name="Line 51"/>
            <p:cNvSpPr>
              <a:spLocks noChangeShapeType="1"/>
            </p:cNvSpPr>
            <p:nvPr/>
          </p:nvSpPr>
          <p:spPr bwMode="auto">
            <a:xfrm>
              <a:off x="1690" y="3024"/>
              <a:ext cx="76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57" name="Freeform 52"/>
            <p:cNvSpPr>
              <a:spLocks/>
            </p:cNvSpPr>
            <p:nvPr/>
          </p:nvSpPr>
          <p:spPr bwMode="auto">
            <a:xfrm>
              <a:off x="1690" y="2640"/>
              <a:ext cx="192" cy="624"/>
            </a:xfrm>
            <a:custGeom>
              <a:avLst/>
              <a:gdLst>
                <a:gd name="T0" fmla="*/ 192 w 192"/>
                <a:gd name="T1" fmla="*/ 0 h 624"/>
                <a:gd name="T2" fmla="*/ 192 w 192"/>
                <a:gd name="T3" fmla="*/ 624 h 624"/>
                <a:gd name="T4" fmla="*/ 0 w 192"/>
                <a:gd name="T5" fmla="*/ 624 h 624"/>
                <a:gd name="T6" fmla="*/ 0 60000 65536"/>
                <a:gd name="T7" fmla="*/ 0 60000 65536"/>
                <a:gd name="T8" fmla="*/ 0 60000 65536"/>
                <a:gd name="T9" fmla="*/ 0 w 192"/>
                <a:gd name="T10" fmla="*/ 0 h 624"/>
                <a:gd name="T11" fmla="*/ 192 w 192"/>
                <a:gd name="T12" fmla="*/ 624 h 624"/>
              </a:gdLst>
              <a:ahLst/>
              <a:cxnLst>
                <a:cxn ang="T6">
                  <a:pos x="T0" y="T1"/>
                </a:cxn>
                <a:cxn ang="T7">
                  <a:pos x="T2" y="T3"/>
                </a:cxn>
                <a:cxn ang="T8">
                  <a:pos x="T4" y="T5"/>
                </a:cxn>
              </a:cxnLst>
              <a:rect l="T9" t="T10" r="T11" b="T12"/>
              <a:pathLst>
                <a:path w="192" h="624">
                  <a:moveTo>
                    <a:pt x="192" y="0"/>
                  </a:moveTo>
                  <a:lnTo>
                    <a:pt x="192" y="624"/>
                  </a:lnTo>
                  <a:lnTo>
                    <a:pt x="0" y="62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58" name="Freeform 53"/>
            <p:cNvSpPr>
              <a:spLocks/>
            </p:cNvSpPr>
            <p:nvPr/>
          </p:nvSpPr>
          <p:spPr bwMode="auto">
            <a:xfrm>
              <a:off x="1690" y="3024"/>
              <a:ext cx="384" cy="528"/>
            </a:xfrm>
            <a:custGeom>
              <a:avLst/>
              <a:gdLst>
                <a:gd name="T0" fmla="*/ 384 w 384"/>
                <a:gd name="T1" fmla="*/ 0 h 528"/>
                <a:gd name="T2" fmla="*/ 384 w 384"/>
                <a:gd name="T3" fmla="*/ 528 h 528"/>
                <a:gd name="T4" fmla="*/ 0 w 384"/>
                <a:gd name="T5" fmla="*/ 528 h 528"/>
                <a:gd name="T6" fmla="*/ 0 60000 65536"/>
                <a:gd name="T7" fmla="*/ 0 60000 65536"/>
                <a:gd name="T8" fmla="*/ 0 60000 65536"/>
                <a:gd name="T9" fmla="*/ 0 w 384"/>
                <a:gd name="T10" fmla="*/ 0 h 528"/>
                <a:gd name="T11" fmla="*/ 384 w 384"/>
                <a:gd name="T12" fmla="*/ 528 h 528"/>
              </a:gdLst>
              <a:ahLst/>
              <a:cxnLst>
                <a:cxn ang="T6">
                  <a:pos x="T0" y="T1"/>
                </a:cxn>
                <a:cxn ang="T7">
                  <a:pos x="T2" y="T3"/>
                </a:cxn>
                <a:cxn ang="T8">
                  <a:pos x="T4" y="T5"/>
                </a:cxn>
              </a:cxnLst>
              <a:rect l="T9" t="T10" r="T11" b="T12"/>
              <a:pathLst>
                <a:path w="384" h="528">
                  <a:moveTo>
                    <a:pt x="384" y="0"/>
                  </a:moveTo>
                  <a:lnTo>
                    <a:pt x="384" y="528"/>
                  </a:lnTo>
                  <a:lnTo>
                    <a:pt x="0" y="52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59" name="Oval 54"/>
            <p:cNvSpPr>
              <a:spLocks noChangeArrowheads="1"/>
            </p:cNvSpPr>
            <p:nvPr/>
          </p:nvSpPr>
          <p:spPr bwMode="auto">
            <a:xfrm>
              <a:off x="1862" y="263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8760" name="Oval 55"/>
            <p:cNvSpPr>
              <a:spLocks noChangeArrowheads="1"/>
            </p:cNvSpPr>
            <p:nvPr/>
          </p:nvSpPr>
          <p:spPr bwMode="auto">
            <a:xfrm>
              <a:off x="2046" y="300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8761" name="Line 56"/>
            <p:cNvSpPr>
              <a:spLocks noChangeShapeType="1"/>
            </p:cNvSpPr>
            <p:nvPr/>
          </p:nvSpPr>
          <p:spPr bwMode="auto">
            <a:xfrm>
              <a:off x="2314" y="2688"/>
              <a:ext cx="0" cy="2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62" name="Text Box 57"/>
            <p:cNvSpPr txBox="1">
              <a:spLocks noChangeArrowheads="1"/>
            </p:cNvSpPr>
            <p:nvPr/>
          </p:nvSpPr>
          <p:spPr bwMode="auto">
            <a:xfrm>
              <a:off x="2352" y="2666"/>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u</a:t>
              </a:r>
              <a:r>
                <a:rPr kumimoji="1" lang="en-US" altLang="en-US" baseline="-25000">
                  <a:ea typeface="宋体" charset="-122"/>
                </a:rPr>
                <a:t>o</a:t>
              </a:r>
              <a:endParaRPr kumimoji="1" lang="en-US" altLang="zh-CN" i="1">
                <a:ea typeface="宋体" charset="-122"/>
              </a:endParaRPr>
            </a:p>
          </p:txBody>
        </p:sp>
        <p:sp>
          <p:nvSpPr>
            <p:cNvPr id="158763" name="Text Box 58"/>
            <p:cNvSpPr txBox="1">
              <a:spLocks noChangeArrowheads="1"/>
            </p:cNvSpPr>
            <p:nvPr/>
          </p:nvSpPr>
          <p:spPr bwMode="auto">
            <a:xfrm>
              <a:off x="144" y="2208"/>
              <a:ext cx="2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i</a:t>
              </a:r>
              <a:endParaRPr kumimoji="1" lang="en-US" altLang="zh-CN">
                <a:ea typeface="宋体" charset="-122"/>
              </a:endParaRPr>
            </a:p>
          </p:txBody>
        </p:sp>
        <p:sp>
          <p:nvSpPr>
            <p:cNvPr id="158764" name="Text Box 59"/>
            <p:cNvSpPr txBox="1">
              <a:spLocks noChangeArrowheads="1"/>
            </p:cNvSpPr>
            <p:nvPr/>
          </p:nvSpPr>
          <p:spPr bwMode="auto">
            <a:xfrm>
              <a:off x="624" y="220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d</a:t>
              </a:r>
              <a:endParaRPr kumimoji="1" lang="en-US" altLang="zh-CN">
                <a:ea typeface="宋体" charset="-122"/>
              </a:endParaRPr>
            </a:p>
          </p:txBody>
        </p:sp>
        <p:sp>
          <p:nvSpPr>
            <p:cNvPr id="158765" name="Line 60"/>
            <p:cNvSpPr>
              <a:spLocks noChangeShapeType="1"/>
            </p:cNvSpPr>
            <p:nvPr/>
          </p:nvSpPr>
          <p:spPr bwMode="auto">
            <a:xfrm rot="-5400000">
              <a:off x="648" y="2424"/>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66" name="Text Box 61"/>
            <p:cNvSpPr txBox="1">
              <a:spLocks noChangeArrowheads="1"/>
            </p:cNvSpPr>
            <p:nvPr/>
          </p:nvSpPr>
          <p:spPr bwMode="auto">
            <a:xfrm>
              <a:off x="323" y="259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f</a:t>
              </a:r>
              <a:endParaRPr kumimoji="1" lang="en-US" altLang="zh-CN">
                <a:ea typeface="宋体" charset="-122"/>
              </a:endParaRPr>
            </a:p>
          </p:txBody>
        </p:sp>
        <p:sp>
          <p:nvSpPr>
            <p:cNvPr id="158767" name="Line 62"/>
            <p:cNvSpPr>
              <a:spLocks noChangeShapeType="1"/>
            </p:cNvSpPr>
            <p:nvPr/>
          </p:nvSpPr>
          <p:spPr bwMode="auto">
            <a:xfrm flipH="1">
              <a:off x="192" y="2634"/>
              <a:ext cx="586" cy="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68" name="Line 63"/>
            <p:cNvSpPr>
              <a:spLocks noChangeShapeType="1"/>
            </p:cNvSpPr>
            <p:nvPr/>
          </p:nvSpPr>
          <p:spPr bwMode="auto">
            <a:xfrm flipH="1">
              <a:off x="192" y="3018"/>
              <a:ext cx="586" cy="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69" name="Freeform 64"/>
            <p:cNvSpPr>
              <a:spLocks/>
            </p:cNvSpPr>
            <p:nvPr/>
          </p:nvSpPr>
          <p:spPr bwMode="auto">
            <a:xfrm flipH="1">
              <a:off x="586" y="2634"/>
              <a:ext cx="192" cy="624"/>
            </a:xfrm>
            <a:custGeom>
              <a:avLst/>
              <a:gdLst>
                <a:gd name="T0" fmla="*/ 192 w 192"/>
                <a:gd name="T1" fmla="*/ 0 h 624"/>
                <a:gd name="T2" fmla="*/ 192 w 192"/>
                <a:gd name="T3" fmla="*/ 624 h 624"/>
                <a:gd name="T4" fmla="*/ 0 w 192"/>
                <a:gd name="T5" fmla="*/ 624 h 624"/>
                <a:gd name="T6" fmla="*/ 0 60000 65536"/>
                <a:gd name="T7" fmla="*/ 0 60000 65536"/>
                <a:gd name="T8" fmla="*/ 0 60000 65536"/>
                <a:gd name="T9" fmla="*/ 0 w 192"/>
                <a:gd name="T10" fmla="*/ 0 h 624"/>
                <a:gd name="T11" fmla="*/ 192 w 192"/>
                <a:gd name="T12" fmla="*/ 624 h 624"/>
              </a:gdLst>
              <a:ahLst/>
              <a:cxnLst>
                <a:cxn ang="T6">
                  <a:pos x="T0" y="T1"/>
                </a:cxn>
                <a:cxn ang="T7">
                  <a:pos x="T2" y="T3"/>
                </a:cxn>
                <a:cxn ang="T8">
                  <a:pos x="T4" y="T5"/>
                </a:cxn>
              </a:cxnLst>
              <a:rect l="T9" t="T10" r="T11" b="T12"/>
              <a:pathLst>
                <a:path w="192" h="624">
                  <a:moveTo>
                    <a:pt x="192" y="0"/>
                  </a:moveTo>
                  <a:lnTo>
                    <a:pt x="192" y="624"/>
                  </a:lnTo>
                  <a:lnTo>
                    <a:pt x="0" y="62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70" name="Freeform 65"/>
            <p:cNvSpPr>
              <a:spLocks/>
            </p:cNvSpPr>
            <p:nvPr/>
          </p:nvSpPr>
          <p:spPr bwMode="auto">
            <a:xfrm flipH="1">
              <a:off x="394" y="3018"/>
              <a:ext cx="384" cy="528"/>
            </a:xfrm>
            <a:custGeom>
              <a:avLst/>
              <a:gdLst>
                <a:gd name="T0" fmla="*/ 384 w 384"/>
                <a:gd name="T1" fmla="*/ 0 h 528"/>
                <a:gd name="T2" fmla="*/ 384 w 384"/>
                <a:gd name="T3" fmla="*/ 528 h 528"/>
                <a:gd name="T4" fmla="*/ 0 w 384"/>
                <a:gd name="T5" fmla="*/ 528 h 528"/>
                <a:gd name="T6" fmla="*/ 0 60000 65536"/>
                <a:gd name="T7" fmla="*/ 0 60000 65536"/>
                <a:gd name="T8" fmla="*/ 0 60000 65536"/>
                <a:gd name="T9" fmla="*/ 0 w 384"/>
                <a:gd name="T10" fmla="*/ 0 h 528"/>
                <a:gd name="T11" fmla="*/ 384 w 384"/>
                <a:gd name="T12" fmla="*/ 528 h 528"/>
              </a:gdLst>
              <a:ahLst/>
              <a:cxnLst>
                <a:cxn ang="T6">
                  <a:pos x="T0" y="T1"/>
                </a:cxn>
                <a:cxn ang="T7">
                  <a:pos x="T2" y="T3"/>
                </a:cxn>
                <a:cxn ang="T8">
                  <a:pos x="T4" y="T5"/>
                </a:cxn>
              </a:cxnLst>
              <a:rect l="T9" t="T10" r="T11" b="T12"/>
              <a:pathLst>
                <a:path w="384" h="528">
                  <a:moveTo>
                    <a:pt x="384" y="0"/>
                  </a:moveTo>
                  <a:lnTo>
                    <a:pt x="384" y="528"/>
                  </a:lnTo>
                  <a:lnTo>
                    <a:pt x="0" y="52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71" name="Oval 66"/>
            <p:cNvSpPr>
              <a:spLocks noChangeArrowheads="1"/>
            </p:cNvSpPr>
            <p:nvPr/>
          </p:nvSpPr>
          <p:spPr bwMode="auto">
            <a:xfrm flipH="1">
              <a:off x="570" y="260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8772" name="Oval 67"/>
            <p:cNvSpPr>
              <a:spLocks noChangeArrowheads="1"/>
            </p:cNvSpPr>
            <p:nvPr/>
          </p:nvSpPr>
          <p:spPr bwMode="auto">
            <a:xfrm flipH="1">
              <a:off x="374" y="299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8773" name="Line 68"/>
            <p:cNvSpPr>
              <a:spLocks noChangeShapeType="1"/>
            </p:cNvSpPr>
            <p:nvPr/>
          </p:nvSpPr>
          <p:spPr bwMode="auto">
            <a:xfrm rot="-5400000">
              <a:off x="264" y="2424"/>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74" name="Line 69"/>
            <p:cNvSpPr>
              <a:spLocks noChangeShapeType="1"/>
            </p:cNvSpPr>
            <p:nvPr/>
          </p:nvSpPr>
          <p:spPr bwMode="auto">
            <a:xfrm rot="10800000" flipV="1">
              <a:off x="528" y="2688"/>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70"/>
          <p:cNvGrpSpPr>
            <a:grpSpLocks/>
          </p:cNvGrpSpPr>
          <p:nvPr/>
        </p:nvGrpSpPr>
        <p:grpSpPr bwMode="auto">
          <a:xfrm>
            <a:off x="4830763" y="3937220"/>
            <a:ext cx="3867150" cy="2216150"/>
            <a:chOff x="3269" y="2156"/>
            <a:chExt cx="2436" cy="1396"/>
          </a:xfrm>
        </p:grpSpPr>
        <p:sp>
          <p:nvSpPr>
            <p:cNvPr id="158733" name="Rectangle 71"/>
            <p:cNvSpPr>
              <a:spLocks noChangeArrowheads="1"/>
            </p:cNvSpPr>
            <p:nvPr/>
          </p:nvSpPr>
          <p:spPr bwMode="auto">
            <a:xfrm>
              <a:off x="3910" y="2544"/>
              <a:ext cx="912" cy="48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i="1">
                  <a:ea typeface="宋体" charset="-122"/>
                </a:rPr>
                <a:t>A=i</a:t>
              </a:r>
              <a:r>
                <a:rPr kumimoji="1" lang="en-US" altLang="zh-CN" baseline="-25000">
                  <a:ea typeface="宋体" charset="-122"/>
                </a:rPr>
                <a:t>o</a:t>
              </a:r>
              <a:r>
                <a:rPr kumimoji="1" lang="en-US" altLang="zh-CN">
                  <a:ea typeface="宋体" charset="-122"/>
                </a:rPr>
                <a:t>/</a:t>
              </a:r>
              <a:r>
                <a:rPr kumimoji="1" lang="en-US" altLang="zh-CN" i="1">
                  <a:ea typeface="宋体" charset="-122"/>
                </a:rPr>
                <a:t>i</a:t>
              </a:r>
              <a:r>
                <a:rPr kumimoji="1" lang="en-US" altLang="zh-CN" baseline="-25000">
                  <a:ea typeface="宋体" charset="-122"/>
                </a:rPr>
                <a:t>d</a:t>
              </a:r>
            </a:p>
          </p:txBody>
        </p:sp>
        <p:sp>
          <p:nvSpPr>
            <p:cNvPr id="158734" name="Rectangle 72"/>
            <p:cNvSpPr>
              <a:spLocks noChangeArrowheads="1"/>
            </p:cNvSpPr>
            <p:nvPr/>
          </p:nvSpPr>
          <p:spPr bwMode="auto">
            <a:xfrm>
              <a:off x="3910" y="3168"/>
              <a:ext cx="912" cy="384"/>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i="1">
                  <a:ea typeface="宋体" charset="-122"/>
                </a:rPr>
                <a:t>F=i</a:t>
              </a:r>
              <a:r>
                <a:rPr kumimoji="1" lang="en-US" altLang="zh-CN" baseline="-25000">
                  <a:ea typeface="宋体" charset="-122"/>
                </a:rPr>
                <a:t>f </a:t>
              </a:r>
              <a:r>
                <a:rPr kumimoji="1" lang="en-US" altLang="zh-CN" i="1">
                  <a:ea typeface="宋体" charset="-122"/>
                </a:rPr>
                <a:t>/i</a:t>
              </a:r>
              <a:r>
                <a:rPr kumimoji="1" lang="en-US" altLang="zh-CN" baseline="-25000">
                  <a:ea typeface="宋体" charset="-122"/>
                </a:rPr>
                <a:t>o</a:t>
              </a:r>
              <a:endParaRPr kumimoji="1" lang="en-US" altLang="zh-CN" i="1">
                <a:ea typeface="宋体" charset="-122"/>
              </a:endParaRPr>
            </a:p>
          </p:txBody>
        </p:sp>
        <p:sp>
          <p:nvSpPr>
            <p:cNvPr id="158735" name="Line 73"/>
            <p:cNvSpPr>
              <a:spLocks noChangeShapeType="1"/>
            </p:cNvSpPr>
            <p:nvPr/>
          </p:nvSpPr>
          <p:spPr bwMode="auto">
            <a:xfrm>
              <a:off x="5386" y="2584"/>
              <a:ext cx="0" cy="2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36" name="Text Box 74"/>
            <p:cNvSpPr txBox="1">
              <a:spLocks noChangeArrowheads="1"/>
            </p:cNvSpPr>
            <p:nvPr/>
          </p:nvSpPr>
          <p:spPr bwMode="auto">
            <a:xfrm>
              <a:off x="5441" y="2536"/>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i</a:t>
              </a:r>
              <a:r>
                <a:rPr kumimoji="1" lang="en-US" altLang="en-US" baseline="-25000">
                  <a:ea typeface="宋体" charset="-122"/>
                </a:rPr>
                <a:t>o</a:t>
              </a:r>
              <a:endParaRPr kumimoji="1" lang="en-US" altLang="zh-CN" i="1">
                <a:ea typeface="宋体" charset="-122"/>
              </a:endParaRPr>
            </a:p>
          </p:txBody>
        </p:sp>
        <p:sp>
          <p:nvSpPr>
            <p:cNvPr id="158737" name="Freeform 75"/>
            <p:cNvSpPr>
              <a:spLocks/>
            </p:cNvSpPr>
            <p:nvPr/>
          </p:nvSpPr>
          <p:spPr bwMode="auto">
            <a:xfrm>
              <a:off x="4810" y="2942"/>
              <a:ext cx="192" cy="288"/>
            </a:xfrm>
            <a:custGeom>
              <a:avLst/>
              <a:gdLst>
                <a:gd name="T0" fmla="*/ 0 w 192"/>
                <a:gd name="T1" fmla="*/ 0 h 288"/>
                <a:gd name="T2" fmla="*/ 192 w 192"/>
                <a:gd name="T3" fmla="*/ 0 h 288"/>
                <a:gd name="T4" fmla="*/ 192 w 192"/>
                <a:gd name="T5" fmla="*/ 288 h 288"/>
                <a:gd name="T6" fmla="*/ 0 w 192"/>
                <a:gd name="T7" fmla="*/ 288 h 288"/>
                <a:gd name="T8" fmla="*/ 0 60000 65536"/>
                <a:gd name="T9" fmla="*/ 0 60000 65536"/>
                <a:gd name="T10" fmla="*/ 0 60000 65536"/>
                <a:gd name="T11" fmla="*/ 0 60000 65536"/>
                <a:gd name="T12" fmla="*/ 0 w 192"/>
                <a:gd name="T13" fmla="*/ 0 h 288"/>
                <a:gd name="T14" fmla="*/ 192 w 192"/>
                <a:gd name="T15" fmla="*/ 288 h 288"/>
              </a:gdLst>
              <a:ahLst/>
              <a:cxnLst>
                <a:cxn ang="T8">
                  <a:pos x="T0" y="T1"/>
                </a:cxn>
                <a:cxn ang="T9">
                  <a:pos x="T2" y="T3"/>
                </a:cxn>
                <a:cxn ang="T10">
                  <a:pos x="T4" y="T5"/>
                </a:cxn>
                <a:cxn ang="T11">
                  <a:pos x="T6" y="T7"/>
                </a:cxn>
              </a:cxnLst>
              <a:rect l="T12" t="T13" r="T14" b="T15"/>
              <a:pathLst>
                <a:path w="192" h="288">
                  <a:moveTo>
                    <a:pt x="0" y="0"/>
                  </a:moveTo>
                  <a:lnTo>
                    <a:pt x="192" y="0"/>
                  </a:lnTo>
                  <a:lnTo>
                    <a:pt x="192" y="288"/>
                  </a:lnTo>
                  <a:lnTo>
                    <a:pt x="0"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38" name="Freeform 76"/>
            <p:cNvSpPr>
              <a:spLocks/>
            </p:cNvSpPr>
            <p:nvPr/>
          </p:nvSpPr>
          <p:spPr bwMode="auto">
            <a:xfrm>
              <a:off x="4810" y="2584"/>
              <a:ext cx="480" cy="912"/>
            </a:xfrm>
            <a:custGeom>
              <a:avLst/>
              <a:gdLst>
                <a:gd name="T0" fmla="*/ 0 w 480"/>
                <a:gd name="T1" fmla="*/ 0 h 912"/>
                <a:gd name="T2" fmla="*/ 480 w 480"/>
                <a:gd name="T3" fmla="*/ 0 h 912"/>
                <a:gd name="T4" fmla="*/ 480 w 480"/>
                <a:gd name="T5" fmla="*/ 912 h 912"/>
                <a:gd name="T6" fmla="*/ 0 w 480"/>
                <a:gd name="T7" fmla="*/ 912 h 912"/>
                <a:gd name="T8" fmla="*/ 0 60000 65536"/>
                <a:gd name="T9" fmla="*/ 0 60000 65536"/>
                <a:gd name="T10" fmla="*/ 0 60000 65536"/>
                <a:gd name="T11" fmla="*/ 0 60000 65536"/>
                <a:gd name="T12" fmla="*/ 0 w 480"/>
                <a:gd name="T13" fmla="*/ 0 h 912"/>
                <a:gd name="T14" fmla="*/ 480 w 480"/>
                <a:gd name="T15" fmla="*/ 912 h 912"/>
              </a:gdLst>
              <a:ahLst/>
              <a:cxnLst>
                <a:cxn ang="T8">
                  <a:pos x="T0" y="T1"/>
                </a:cxn>
                <a:cxn ang="T9">
                  <a:pos x="T2" y="T3"/>
                </a:cxn>
                <a:cxn ang="T10">
                  <a:pos x="T4" y="T5"/>
                </a:cxn>
                <a:cxn ang="T11">
                  <a:pos x="T6" y="T7"/>
                </a:cxn>
              </a:cxnLst>
              <a:rect l="T12" t="T13" r="T14" b="T15"/>
              <a:pathLst>
                <a:path w="480" h="912">
                  <a:moveTo>
                    <a:pt x="0" y="0"/>
                  </a:moveTo>
                  <a:lnTo>
                    <a:pt x="480" y="0"/>
                  </a:lnTo>
                  <a:lnTo>
                    <a:pt x="480" y="912"/>
                  </a:lnTo>
                  <a:lnTo>
                    <a:pt x="0" y="91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39" name="Rectangle 77"/>
            <p:cNvSpPr>
              <a:spLocks noChangeArrowheads="1"/>
            </p:cNvSpPr>
            <p:nvPr/>
          </p:nvSpPr>
          <p:spPr bwMode="auto">
            <a:xfrm rot="-5400000">
              <a:off x="5170" y="3040"/>
              <a:ext cx="240" cy="96"/>
            </a:xfrm>
            <a:prstGeom prst="rect">
              <a:avLst/>
            </a:prstGeom>
            <a:solidFill>
              <a:schemeClr val="bg1"/>
            </a:solidFill>
            <a:ln w="2857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158740" name="Text Box 78"/>
            <p:cNvSpPr txBox="1">
              <a:spLocks noChangeArrowheads="1"/>
            </p:cNvSpPr>
            <p:nvPr/>
          </p:nvSpPr>
          <p:spPr bwMode="auto">
            <a:xfrm>
              <a:off x="5376" y="2946"/>
              <a:ext cx="3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R</a:t>
              </a:r>
              <a:r>
                <a:rPr kumimoji="1" lang="en-US" altLang="zh-CN" baseline="-25000">
                  <a:ea typeface="宋体" charset="-122"/>
                </a:rPr>
                <a:t>L</a:t>
              </a:r>
              <a:endParaRPr kumimoji="1" lang="en-US" altLang="zh-CN">
                <a:ea typeface="宋体" charset="-122"/>
              </a:endParaRPr>
            </a:p>
          </p:txBody>
        </p:sp>
        <p:sp>
          <p:nvSpPr>
            <p:cNvPr id="158741" name="Text Box 79"/>
            <p:cNvSpPr txBox="1">
              <a:spLocks noChangeArrowheads="1"/>
            </p:cNvSpPr>
            <p:nvPr/>
          </p:nvSpPr>
          <p:spPr bwMode="auto">
            <a:xfrm>
              <a:off x="3269" y="2156"/>
              <a:ext cx="2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i</a:t>
              </a:r>
              <a:endParaRPr kumimoji="1" lang="en-US" altLang="zh-CN">
                <a:ea typeface="宋体" charset="-122"/>
              </a:endParaRPr>
            </a:p>
          </p:txBody>
        </p:sp>
        <p:sp>
          <p:nvSpPr>
            <p:cNvPr id="158742" name="Text Box 80"/>
            <p:cNvSpPr txBox="1">
              <a:spLocks noChangeArrowheads="1"/>
            </p:cNvSpPr>
            <p:nvPr/>
          </p:nvSpPr>
          <p:spPr bwMode="auto">
            <a:xfrm>
              <a:off x="3749" y="2156"/>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d</a:t>
              </a:r>
              <a:endParaRPr kumimoji="1" lang="en-US" altLang="zh-CN">
                <a:ea typeface="宋体" charset="-122"/>
              </a:endParaRPr>
            </a:p>
          </p:txBody>
        </p:sp>
        <p:sp>
          <p:nvSpPr>
            <p:cNvPr id="158743" name="Line 81"/>
            <p:cNvSpPr>
              <a:spLocks noChangeShapeType="1"/>
            </p:cNvSpPr>
            <p:nvPr/>
          </p:nvSpPr>
          <p:spPr bwMode="auto">
            <a:xfrm rot="-5400000">
              <a:off x="3773" y="2372"/>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44" name="Text Box 82"/>
            <p:cNvSpPr txBox="1">
              <a:spLocks noChangeArrowheads="1"/>
            </p:cNvSpPr>
            <p:nvPr/>
          </p:nvSpPr>
          <p:spPr bwMode="auto">
            <a:xfrm>
              <a:off x="3448" y="25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f</a:t>
              </a:r>
              <a:endParaRPr kumimoji="1" lang="en-US" altLang="zh-CN">
                <a:ea typeface="宋体" charset="-122"/>
              </a:endParaRPr>
            </a:p>
          </p:txBody>
        </p:sp>
        <p:sp>
          <p:nvSpPr>
            <p:cNvPr id="158745" name="Line 83"/>
            <p:cNvSpPr>
              <a:spLocks noChangeShapeType="1"/>
            </p:cNvSpPr>
            <p:nvPr/>
          </p:nvSpPr>
          <p:spPr bwMode="auto">
            <a:xfrm flipH="1">
              <a:off x="3317" y="2582"/>
              <a:ext cx="586" cy="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46" name="Line 84"/>
            <p:cNvSpPr>
              <a:spLocks noChangeShapeType="1"/>
            </p:cNvSpPr>
            <p:nvPr/>
          </p:nvSpPr>
          <p:spPr bwMode="auto">
            <a:xfrm flipH="1">
              <a:off x="3317" y="2966"/>
              <a:ext cx="586" cy="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47" name="Freeform 85"/>
            <p:cNvSpPr>
              <a:spLocks/>
            </p:cNvSpPr>
            <p:nvPr/>
          </p:nvSpPr>
          <p:spPr bwMode="auto">
            <a:xfrm flipH="1">
              <a:off x="3711" y="2582"/>
              <a:ext cx="192" cy="624"/>
            </a:xfrm>
            <a:custGeom>
              <a:avLst/>
              <a:gdLst>
                <a:gd name="T0" fmla="*/ 192 w 192"/>
                <a:gd name="T1" fmla="*/ 0 h 624"/>
                <a:gd name="T2" fmla="*/ 192 w 192"/>
                <a:gd name="T3" fmla="*/ 624 h 624"/>
                <a:gd name="T4" fmla="*/ 0 w 192"/>
                <a:gd name="T5" fmla="*/ 624 h 624"/>
                <a:gd name="T6" fmla="*/ 0 60000 65536"/>
                <a:gd name="T7" fmla="*/ 0 60000 65536"/>
                <a:gd name="T8" fmla="*/ 0 60000 65536"/>
                <a:gd name="T9" fmla="*/ 0 w 192"/>
                <a:gd name="T10" fmla="*/ 0 h 624"/>
                <a:gd name="T11" fmla="*/ 192 w 192"/>
                <a:gd name="T12" fmla="*/ 624 h 624"/>
              </a:gdLst>
              <a:ahLst/>
              <a:cxnLst>
                <a:cxn ang="T6">
                  <a:pos x="T0" y="T1"/>
                </a:cxn>
                <a:cxn ang="T7">
                  <a:pos x="T2" y="T3"/>
                </a:cxn>
                <a:cxn ang="T8">
                  <a:pos x="T4" y="T5"/>
                </a:cxn>
              </a:cxnLst>
              <a:rect l="T9" t="T10" r="T11" b="T12"/>
              <a:pathLst>
                <a:path w="192" h="624">
                  <a:moveTo>
                    <a:pt x="192" y="0"/>
                  </a:moveTo>
                  <a:lnTo>
                    <a:pt x="192" y="624"/>
                  </a:lnTo>
                  <a:lnTo>
                    <a:pt x="0" y="62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48" name="Freeform 86"/>
            <p:cNvSpPr>
              <a:spLocks/>
            </p:cNvSpPr>
            <p:nvPr/>
          </p:nvSpPr>
          <p:spPr bwMode="auto">
            <a:xfrm flipH="1">
              <a:off x="3519" y="2966"/>
              <a:ext cx="384" cy="528"/>
            </a:xfrm>
            <a:custGeom>
              <a:avLst/>
              <a:gdLst>
                <a:gd name="T0" fmla="*/ 384 w 384"/>
                <a:gd name="T1" fmla="*/ 0 h 528"/>
                <a:gd name="T2" fmla="*/ 384 w 384"/>
                <a:gd name="T3" fmla="*/ 528 h 528"/>
                <a:gd name="T4" fmla="*/ 0 w 384"/>
                <a:gd name="T5" fmla="*/ 528 h 528"/>
                <a:gd name="T6" fmla="*/ 0 60000 65536"/>
                <a:gd name="T7" fmla="*/ 0 60000 65536"/>
                <a:gd name="T8" fmla="*/ 0 60000 65536"/>
                <a:gd name="T9" fmla="*/ 0 w 384"/>
                <a:gd name="T10" fmla="*/ 0 h 528"/>
                <a:gd name="T11" fmla="*/ 384 w 384"/>
                <a:gd name="T12" fmla="*/ 528 h 528"/>
              </a:gdLst>
              <a:ahLst/>
              <a:cxnLst>
                <a:cxn ang="T6">
                  <a:pos x="T0" y="T1"/>
                </a:cxn>
                <a:cxn ang="T7">
                  <a:pos x="T2" y="T3"/>
                </a:cxn>
                <a:cxn ang="T8">
                  <a:pos x="T4" y="T5"/>
                </a:cxn>
              </a:cxnLst>
              <a:rect l="T9" t="T10" r="T11" b="T12"/>
              <a:pathLst>
                <a:path w="384" h="528">
                  <a:moveTo>
                    <a:pt x="384" y="0"/>
                  </a:moveTo>
                  <a:lnTo>
                    <a:pt x="384" y="528"/>
                  </a:lnTo>
                  <a:lnTo>
                    <a:pt x="0" y="52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8749" name="Oval 87"/>
            <p:cNvSpPr>
              <a:spLocks noChangeArrowheads="1"/>
            </p:cNvSpPr>
            <p:nvPr/>
          </p:nvSpPr>
          <p:spPr bwMode="auto">
            <a:xfrm flipH="1">
              <a:off x="3695" y="2556"/>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8750" name="Oval 88"/>
            <p:cNvSpPr>
              <a:spLocks noChangeArrowheads="1"/>
            </p:cNvSpPr>
            <p:nvPr/>
          </p:nvSpPr>
          <p:spPr bwMode="auto">
            <a:xfrm flipH="1">
              <a:off x="3499" y="294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8751" name="Line 89"/>
            <p:cNvSpPr>
              <a:spLocks noChangeShapeType="1"/>
            </p:cNvSpPr>
            <p:nvPr/>
          </p:nvSpPr>
          <p:spPr bwMode="auto">
            <a:xfrm rot="-5400000">
              <a:off x="3389" y="2372"/>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752" name="Line 90"/>
            <p:cNvSpPr>
              <a:spLocks noChangeShapeType="1"/>
            </p:cNvSpPr>
            <p:nvPr/>
          </p:nvSpPr>
          <p:spPr bwMode="auto">
            <a:xfrm rot="10800000" flipV="1">
              <a:off x="3653" y="2636"/>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62468"/>
                                        </p:tgtEl>
                                        <p:attrNameLst>
                                          <p:attrName>style.visibility</p:attrName>
                                        </p:attrNameLst>
                                      </p:cBhvr>
                                      <p:to>
                                        <p:strVal val="visible"/>
                                      </p:to>
                                    </p:set>
                                  </p:childTnLst>
                                  <p:subTnLst>
                                    <p:set>
                                      <p:cBhvr override="childStyle">
                                        <p:cTn dur="1" fill="hold" display="0" masterRel="nextClick" afterEffect="1"/>
                                        <p:tgtEl>
                                          <p:spTgt spid="62468"/>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iterate type="lt">
                                    <p:tmPct val="100000"/>
                                  </p:iterate>
                                  <p:childTnLst>
                                    <p:set>
                                      <p:cBhvr>
                                        <p:cTn id="10" dur="1" fill="hold">
                                          <p:stCondLst>
                                            <p:cond delay="0"/>
                                          </p:stCondLst>
                                        </p:cTn>
                                        <p:tgtEl>
                                          <p:spTgt spid="62489"/>
                                        </p:tgtEl>
                                        <p:attrNameLst>
                                          <p:attrName>style.visibility</p:attrName>
                                        </p:attrNameLst>
                                      </p:cBhvr>
                                      <p:to>
                                        <p:strVal val="visible"/>
                                      </p:to>
                                    </p:set>
                                    <p:animEffect transition="in" filter="wipe(left)">
                                      <p:cBhvr>
                                        <p:cTn id="11" dur="75"/>
                                        <p:tgtEl>
                                          <p:spTgt spid="62489"/>
                                        </p:tgtEl>
                                      </p:cBhvr>
                                    </p:animEffect>
                                  </p:childTnLst>
                                </p:cTn>
                              </p:par>
                            </p:childTnLst>
                          </p:cTn>
                        </p:par>
                        <p:par>
                          <p:cTn id="12" fill="hold" nodeType="afterGroup">
                            <p:stCondLst>
                              <p:cond delay="6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iterate type="lt">
                                    <p:tmPct val="100000"/>
                                  </p:iterate>
                                  <p:childTnLst>
                                    <p:set>
                                      <p:cBhvr>
                                        <p:cTn id="19" dur="1" fill="hold">
                                          <p:stCondLst>
                                            <p:cond delay="0"/>
                                          </p:stCondLst>
                                        </p:cTn>
                                        <p:tgtEl>
                                          <p:spTgt spid="62490"/>
                                        </p:tgtEl>
                                        <p:attrNameLst>
                                          <p:attrName>style.visibility</p:attrName>
                                        </p:attrNameLst>
                                      </p:cBhvr>
                                      <p:to>
                                        <p:strVal val="visible"/>
                                      </p:to>
                                    </p:set>
                                    <p:animEffect transition="in" filter="wipe(left)">
                                      <p:cBhvr>
                                        <p:cTn id="20" dur="75"/>
                                        <p:tgtEl>
                                          <p:spTgt spid="62490"/>
                                        </p:tgtEl>
                                      </p:cBhvr>
                                    </p:animEffect>
                                  </p:childTnLst>
                                </p:cTn>
                              </p:par>
                            </p:childTnLst>
                          </p:cTn>
                        </p:par>
                        <p:par>
                          <p:cTn id="21" fill="hold" nodeType="afterGroup">
                            <p:stCondLst>
                              <p:cond delay="600"/>
                            </p:stCondLst>
                            <p:childTnLst>
                              <p:par>
                                <p:cTn id="22" presetID="2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iterate type="lt">
                                    <p:tmPct val="100000"/>
                                  </p:iterate>
                                  <p:childTnLst>
                                    <p:set>
                                      <p:cBhvr>
                                        <p:cTn id="28" dur="1" fill="hold">
                                          <p:stCondLst>
                                            <p:cond delay="0"/>
                                          </p:stCondLst>
                                        </p:cTn>
                                        <p:tgtEl>
                                          <p:spTgt spid="62491"/>
                                        </p:tgtEl>
                                        <p:attrNameLst>
                                          <p:attrName>style.visibility</p:attrName>
                                        </p:attrNameLst>
                                      </p:cBhvr>
                                      <p:to>
                                        <p:strVal val="visible"/>
                                      </p:to>
                                    </p:set>
                                    <p:animEffect transition="in" filter="wipe(left)">
                                      <p:cBhvr>
                                        <p:cTn id="29" dur="75"/>
                                        <p:tgtEl>
                                          <p:spTgt spid="62491"/>
                                        </p:tgtEl>
                                      </p:cBhvr>
                                    </p:animEffect>
                                  </p:childTnLst>
                                </p:cTn>
                              </p:par>
                            </p:childTnLst>
                          </p:cTn>
                        </p:par>
                        <p:par>
                          <p:cTn id="30" fill="hold" nodeType="afterGroup">
                            <p:stCondLst>
                              <p:cond delay="60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iterate type="lt">
                                    <p:tmPct val="100000"/>
                                  </p:iterate>
                                  <p:childTnLst>
                                    <p:set>
                                      <p:cBhvr>
                                        <p:cTn id="37" dur="1" fill="hold">
                                          <p:stCondLst>
                                            <p:cond delay="0"/>
                                          </p:stCondLst>
                                        </p:cTn>
                                        <p:tgtEl>
                                          <p:spTgt spid="62492"/>
                                        </p:tgtEl>
                                        <p:attrNameLst>
                                          <p:attrName>style.visibility</p:attrName>
                                        </p:attrNameLst>
                                      </p:cBhvr>
                                      <p:to>
                                        <p:strVal val="visible"/>
                                      </p:to>
                                    </p:set>
                                    <p:animEffect transition="in" filter="wipe(left)">
                                      <p:cBhvr>
                                        <p:cTn id="38" dur="75"/>
                                        <p:tgtEl>
                                          <p:spTgt spid="62492"/>
                                        </p:tgtEl>
                                      </p:cBhvr>
                                    </p:animEffect>
                                  </p:childTnLst>
                                </p:cTn>
                              </p:par>
                            </p:childTnLst>
                          </p:cTn>
                        </p:par>
                        <p:par>
                          <p:cTn id="39" fill="hold" nodeType="afterGroup">
                            <p:stCondLst>
                              <p:cond delay="600"/>
                            </p:stCondLst>
                            <p:childTnLst>
                              <p:par>
                                <p:cTn id="40" presetID="22" presetClass="entr" presetSubtype="8"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autoUpdateAnimBg="0"/>
      <p:bldP spid="62489" grpId="0"/>
      <p:bldP spid="62490" grpId="0"/>
      <p:bldP spid="62491" grpId="0"/>
      <p:bldP spid="62492"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r>
              <a:rPr lang="en-US" altLang="zh-CN" sz="3600" dirty="0" smtClean="0">
                <a:ea typeface="宋体" charset="-122"/>
              </a:rPr>
              <a:t>6.9 </a:t>
            </a:r>
            <a:r>
              <a:rPr lang="zh-CN" altLang="en-US" sz="3600" dirty="0" smtClean="0">
                <a:ea typeface="宋体" charset="-122"/>
              </a:rPr>
              <a:t>放大电路中的负反馈（续</a:t>
            </a:r>
            <a:r>
              <a:rPr lang="en-US" altLang="zh-CN" sz="3600" dirty="0" smtClean="0">
                <a:ea typeface="宋体" charset="-122"/>
              </a:rPr>
              <a:t>3</a:t>
            </a:r>
            <a:r>
              <a:rPr lang="zh-CN" altLang="en-US" sz="3600" dirty="0" smtClean="0">
                <a:ea typeface="宋体" charset="-122"/>
              </a:rPr>
              <a:t>）</a:t>
            </a:r>
            <a:endParaRPr lang="zh-CN" altLang="en-US" dirty="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165</a:t>
            </a:fld>
            <a:endParaRPr lang="zh-CN" altLang="en-US"/>
          </a:p>
        </p:txBody>
      </p:sp>
      <p:sp>
        <p:nvSpPr>
          <p:cNvPr id="159747" name="Rectangle 3"/>
          <p:cNvSpPr>
            <a:spLocks noGrp="1" noChangeArrowheads="1"/>
          </p:cNvSpPr>
          <p:nvPr>
            <p:ph sz="quarter" idx="4294967295"/>
          </p:nvPr>
        </p:nvSpPr>
        <p:spPr>
          <a:xfrm>
            <a:off x="0" y="765175"/>
            <a:ext cx="9144000" cy="5543550"/>
          </a:xfrm>
        </p:spPr>
        <p:txBody>
          <a:bodyPr/>
          <a:lstStyle/>
          <a:p>
            <a:pPr eaLnBrk="1" hangingPunct="1"/>
            <a:r>
              <a:rPr lang="zh-CN" altLang="en-US" dirty="0" smtClean="0">
                <a:ea typeface="宋体" charset="-122"/>
              </a:rPr>
              <a:t>放大电路中反馈的判断</a:t>
            </a:r>
            <a:endParaRPr lang="en-US" altLang="zh-CN" dirty="0" smtClean="0">
              <a:ea typeface="宋体" charset="-122"/>
            </a:endParaRPr>
          </a:p>
          <a:p>
            <a:pPr marL="358775" lvl="1" indent="-358775" eaLnBrk="1" hangingPunct="1">
              <a:lnSpc>
                <a:spcPct val="140000"/>
              </a:lnSpc>
              <a:spcBef>
                <a:spcPts val="0"/>
              </a:spcBef>
            </a:pPr>
            <a:r>
              <a:rPr lang="zh-CN" altLang="en-US" sz="2400" dirty="0" smtClean="0"/>
              <a:t>反馈存在的判别</a:t>
            </a:r>
            <a:br>
              <a:rPr lang="zh-CN" altLang="en-US" sz="2400" dirty="0" smtClean="0"/>
            </a:br>
            <a:r>
              <a:rPr lang="zh-CN" altLang="en-US" sz="2400" dirty="0" smtClean="0"/>
              <a:t>如果在输入（回路）和输出（回路）之间存在除有源器件以外的其他支路，则该支路构成放大电路的反馈，称为反馈支路。</a:t>
            </a:r>
          </a:p>
          <a:p>
            <a:pPr marL="358775" lvl="1" indent="-358775" eaLnBrk="1" hangingPunct="1">
              <a:lnSpc>
                <a:spcPct val="140000"/>
              </a:lnSpc>
              <a:spcBef>
                <a:spcPts val="0"/>
              </a:spcBef>
            </a:pPr>
            <a:r>
              <a:rPr lang="zh-CN" altLang="en-US" sz="2400" dirty="0" smtClean="0"/>
              <a:t>交流反馈与直流反馈的判别</a:t>
            </a:r>
            <a:endParaRPr lang="en-US" altLang="zh-CN" sz="2400" dirty="0" smtClean="0"/>
          </a:p>
          <a:p>
            <a:pPr marL="457200" lvl="1" indent="-457200" eaLnBrk="1" hangingPunct="1">
              <a:lnSpc>
                <a:spcPct val="140000"/>
              </a:lnSpc>
              <a:spcBef>
                <a:spcPts val="0"/>
              </a:spcBef>
              <a:buAutoNum type="arabicPeriod"/>
            </a:pPr>
            <a:r>
              <a:rPr lang="zh-CN" altLang="en-US" sz="2400" dirty="0" smtClean="0"/>
              <a:t>如果在直流通路中反馈消失，则反馈仅为交流反馈，这种情况一般在反馈通路中接有隔直或旁路电容；</a:t>
            </a:r>
            <a:endParaRPr lang="en-US" altLang="zh-CN" sz="2400" dirty="0" smtClean="0"/>
          </a:p>
          <a:p>
            <a:pPr marL="457200" lvl="1" indent="-457200" eaLnBrk="1" hangingPunct="1">
              <a:lnSpc>
                <a:spcPct val="140000"/>
              </a:lnSpc>
              <a:spcBef>
                <a:spcPts val="0"/>
              </a:spcBef>
              <a:buAutoNum type="arabicPeriod"/>
            </a:pPr>
            <a:r>
              <a:rPr lang="en-US" altLang="zh-CN" sz="2400" dirty="0" smtClean="0"/>
              <a:t> </a:t>
            </a:r>
            <a:r>
              <a:rPr lang="zh-CN" altLang="en-US" sz="2400" dirty="0" smtClean="0"/>
              <a:t>如果反馈在交流通路中消失，则反馈仅为直流反馈，这种情况一般在反馈通路中接有旁路电容；</a:t>
            </a:r>
            <a:endParaRPr lang="en-US" altLang="zh-CN" sz="2400" dirty="0" smtClean="0"/>
          </a:p>
          <a:p>
            <a:pPr marL="457200" lvl="1" indent="-457200" eaLnBrk="1" hangingPunct="1">
              <a:lnSpc>
                <a:spcPct val="140000"/>
              </a:lnSpc>
              <a:spcBef>
                <a:spcPts val="0"/>
              </a:spcBef>
              <a:buAutoNum type="arabicPeriod"/>
            </a:pPr>
            <a:r>
              <a:rPr lang="en-US" altLang="zh-CN" sz="2400" dirty="0" smtClean="0"/>
              <a:t> </a:t>
            </a:r>
            <a:r>
              <a:rPr lang="zh-CN" altLang="en-US" sz="2400" dirty="0" smtClean="0"/>
              <a:t>如果反馈在交流、直流通路均存在，则反馈为交直流反馈（反馈系数可能不同）。</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9747">
                                            <p:txEl>
                                              <p:pRg st="1" end="1"/>
                                            </p:txEl>
                                          </p:spTgt>
                                        </p:tgtEl>
                                        <p:attrNameLst>
                                          <p:attrName>style.visibility</p:attrName>
                                        </p:attrNameLst>
                                      </p:cBhvr>
                                      <p:to>
                                        <p:strVal val="visible"/>
                                      </p:to>
                                    </p:set>
                                    <p:anim calcmode="lin" valueType="num">
                                      <p:cBhvr additive="base">
                                        <p:cTn id="13" dur="500" fill="hold"/>
                                        <p:tgtEl>
                                          <p:spTgt spid="159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9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9747">
                                            <p:txEl>
                                              <p:pRg st="2" end="2"/>
                                            </p:txEl>
                                          </p:spTgt>
                                        </p:tgtEl>
                                        <p:attrNameLst>
                                          <p:attrName>style.visibility</p:attrName>
                                        </p:attrNameLst>
                                      </p:cBhvr>
                                      <p:to>
                                        <p:strVal val="visible"/>
                                      </p:to>
                                    </p:set>
                                    <p:anim calcmode="lin" valueType="num">
                                      <p:cBhvr additive="base">
                                        <p:cTn id="19" dur="500" fill="hold"/>
                                        <p:tgtEl>
                                          <p:spTgt spid="159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9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9747">
                                            <p:txEl>
                                              <p:pRg st="3" end="3"/>
                                            </p:txEl>
                                          </p:spTgt>
                                        </p:tgtEl>
                                        <p:attrNameLst>
                                          <p:attrName>style.visibility</p:attrName>
                                        </p:attrNameLst>
                                      </p:cBhvr>
                                      <p:to>
                                        <p:strVal val="visible"/>
                                      </p:to>
                                    </p:set>
                                    <p:anim calcmode="lin" valueType="num">
                                      <p:cBhvr additive="base">
                                        <p:cTn id="25" dur="500" fill="hold"/>
                                        <p:tgtEl>
                                          <p:spTgt spid="1597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9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9747">
                                            <p:txEl>
                                              <p:pRg st="4" end="4"/>
                                            </p:txEl>
                                          </p:spTgt>
                                        </p:tgtEl>
                                        <p:attrNameLst>
                                          <p:attrName>style.visibility</p:attrName>
                                        </p:attrNameLst>
                                      </p:cBhvr>
                                      <p:to>
                                        <p:strVal val="visible"/>
                                      </p:to>
                                    </p:set>
                                    <p:anim calcmode="lin" valueType="num">
                                      <p:cBhvr additive="base">
                                        <p:cTn id="31" dur="500" fill="hold"/>
                                        <p:tgtEl>
                                          <p:spTgt spid="1597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97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9747">
                                            <p:txEl>
                                              <p:pRg st="5" end="5"/>
                                            </p:txEl>
                                          </p:spTgt>
                                        </p:tgtEl>
                                        <p:attrNameLst>
                                          <p:attrName>style.visibility</p:attrName>
                                        </p:attrNameLst>
                                      </p:cBhvr>
                                      <p:to>
                                        <p:strVal val="visible"/>
                                      </p:to>
                                    </p:set>
                                    <p:anim calcmode="lin" valueType="num">
                                      <p:cBhvr additive="base">
                                        <p:cTn id="37" dur="500" fill="hold"/>
                                        <p:tgtEl>
                                          <p:spTgt spid="15974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974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uiExpand="1" build="p" bldLvl="2"/>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US" altLang="zh-CN" sz="3600" dirty="0" smtClean="0">
                <a:ea typeface="宋体" charset="-122"/>
              </a:rPr>
              <a:t>6.9 </a:t>
            </a:r>
            <a:r>
              <a:rPr lang="zh-CN" altLang="en-US" sz="3600" dirty="0" smtClean="0">
                <a:ea typeface="宋体" charset="-122"/>
              </a:rPr>
              <a:t>放大电路中的负反馈（续</a:t>
            </a:r>
            <a:r>
              <a:rPr lang="en-US" altLang="zh-CN" sz="3600" dirty="0" smtClean="0">
                <a:ea typeface="宋体" charset="-122"/>
              </a:rPr>
              <a:t>4</a:t>
            </a:r>
            <a:r>
              <a:rPr lang="zh-CN" altLang="en-US" sz="3600" dirty="0" smtClean="0">
                <a:ea typeface="宋体" charset="-122"/>
              </a:rPr>
              <a:t>）</a:t>
            </a:r>
            <a:endParaRPr lang="zh-CN" altLang="en-US" dirty="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166</a:t>
            </a:fld>
            <a:endParaRPr lang="zh-CN" altLang="en-US"/>
          </a:p>
        </p:txBody>
      </p:sp>
      <p:sp>
        <p:nvSpPr>
          <p:cNvPr id="160771" name="Rectangle 9"/>
          <p:cNvSpPr>
            <a:spLocks noGrp="1" noChangeArrowheads="1"/>
          </p:cNvSpPr>
          <p:nvPr>
            <p:ph sz="quarter" idx="4294967295"/>
          </p:nvPr>
        </p:nvSpPr>
        <p:spPr>
          <a:xfrm>
            <a:off x="0" y="683756"/>
            <a:ext cx="9144000" cy="5400675"/>
          </a:xfrm>
        </p:spPr>
        <p:txBody>
          <a:bodyPr/>
          <a:lstStyle/>
          <a:p>
            <a:pPr eaLnBrk="1" hangingPunct="1"/>
            <a:r>
              <a:rPr lang="zh-CN" altLang="en-US" dirty="0" smtClean="0">
                <a:ea typeface="宋体" charset="-122"/>
              </a:rPr>
              <a:t>放大电路中反馈的判断</a:t>
            </a:r>
            <a:endParaRPr lang="en-US" altLang="zh-CN" dirty="0" smtClean="0">
              <a:ea typeface="宋体" charset="-122"/>
            </a:endParaRPr>
          </a:p>
          <a:p>
            <a:pPr lvl="1" eaLnBrk="1" hangingPunct="1"/>
            <a:r>
              <a:rPr lang="zh-CN" altLang="en-US" dirty="0" smtClean="0"/>
              <a:t>反馈组态的判别（</a:t>
            </a:r>
            <a:r>
              <a:rPr kumimoji="1" lang="zh-CN" altLang="en-US" dirty="0" smtClean="0"/>
              <a:t>开路短路法）</a:t>
            </a:r>
          </a:p>
          <a:p>
            <a:pPr lvl="2" eaLnBrk="1" hangingPunct="1"/>
            <a:r>
              <a:rPr lang="zh-CN" altLang="en-US" dirty="0" smtClean="0"/>
              <a:t>如果负载短路后反馈消失</a:t>
            </a:r>
            <a:r>
              <a:rPr lang="en-US" altLang="zh-CN" dirty="0" smtClean="0"/>
              <a:t>——</a:t>
            </a:r>
            <a:r>
              <a:rPr lang="zh-CN" altLang="en-US" dirty="0" smtClean="0"/>
              <a:t>电压反馈；</a:t>
            </a:r>
          </a:p>
          <a:p>
            <a:pPr lvl="2" eaLnBrk="1" hangingPunct="1"/>
            <a:r>
              <a:rPr lang="zh-CN" altLang="en-US" dirty="0" smtClean="0"/>
              <a:t>如果负载开路后反馈消失</a:t>
            </a:r>
            <a:r>
              <a:rPr lang="en-US" altLang="zh-CN" dirty="0" smtClean="0"/>
              <a:t>——</a:t>
            </a:r>
            <a:r>
              <a:rPr lang="zh-CN" altLang="en-US" dirty="0" smtClean="0"/>
              <a:t>电流反馈；</a:t>
            </a:r>
          </a:p>
          <a:p>
            <a:pPr lvl="2" eaLnBrk="1" hangingPunct="1"/>
            <a:r>
              <a:rPr lang="zh-CN" altLang="en-US" dirty="0" smtClean="0"/>
              <a:t>如果输入端开路反馈消失</a:t>
            </a:r>
            <a:r>
              <a:rPr lang="en-US" altLang="zh-CN" dirty="0" smtClean="0"/>
              <a:t>——</a:t>
            </a:r>
            <a:r>
              <a:rPr lang="zh-CN" altLang="en-US" dirty="0" smtClean="0"/>
              <a:t>串联反馈；</a:t>
            </a:r>
          </a:p>
          <a:p>
            <a:pPr lvl="2" eaLnBrk="1" hangingPunct="1"/>
            <a:r>
              <a:rPr lang="zh-CN" altLang="en-US" dirty="0" smtClean="0"/>
              <a:t>如果输入端短路反馈消失</a:t>
            </a:r>
            <a:r>
              <a:rPr lang="en-US" altLang="zh-CN" dirty="0" smtClean="0"/>
              <a:t>——</a:t>
            </a:r>
            <a:r>
              <a:rPr lang="zh-CN" altLang="en-US" dirty="0" smtClean="0"/>
              <a:t>并联反馈。</a:t>
            </a:r>
          </a:p>
          <a:p>
            <a:pPr lvl="1" eaLnBrk="1" hangingPunct="1"/>
            <a:r>
              <a:rPr lang="zh-CN" altLang="en-US" dirty="0" smtClean="0"/>
              <a:t>反馈组态的判别（</a:t>
            </a:r>
            <a:r>
              <a:rPr kumimoji="1" lang="zh-CN" altLang="en-US" dirty="0" smtClean="0"/>
              <a:t>连接位置判别法）</a:t>
            </a:r>
            <a:r>
              <a:rPr lang="zh-CN" altLang="en-US" dirty="0" smtClean="0"/>
              <a:t> </a:t>
            </a:r>
          </a:p>
          <a:p>
            <a:pPr lvl="2" eaLnBrk="1" hangingPunct="1"/>
            <a:r>
              <a:rPr lang="zh-CN" altLang="en-US" dirty="0" smtClean="0"/>
              <a:t>反馈支路与电压输出端</a:t>
            </a:r>
            <a:r>
              <a:rPr lang="en-US" altLang="zh-CN" dirty="0" smtClean="0"/>
              <a:t>(</a:t>
            </a:r>
            <a:r>
              <a:rPr lang="zh-CN" altLang="en-US" dirty="0" smtClean="0"/>
              <a:t>负载端</a:t>
            </a:r>
            <a:r>
              <a:rPr lang="en-US" altLang="zh-CN" dirty="0" smtClean="0"/>
              <a:t>)</a:t>
            </a:r>
            <a:r>
              <a:rPr lang="zh-CN" altLang="en-US" dirty="0" smtClean="0"/>
              <a:t>在同一位置</a:t>
            </a:r>
            <a:r>
              <a:rPr lang="en-US" altLang="zh-CN" dirty="0" smtClean="0"/>
              <a:t>——</a:t>
            </a:r>
            <a:r>
              <a:rPr lang="zh-CN" altLang="en-US" dirty="0" smtClean="0"/>
              <a:t>电压反馈；</a:t>
            </a:r>
          </a:p>
          <a:p>
            <a:pPr lvl="2" eaLnBrk="1" hangingPunct="1"/>
            <a:r>
              <a:rPr lang="zh-CN" altLang="en-US" dirty="0" smtClean="0"/>
              <a:t>反馈支路与电压输出端</a:t>
            </a:r>
            <a:r>
              <a:rPr lang="en-US" altLang="zh-CN" dirty="0" smtClean="0"/>
              <a:t>(</a:t>
            </a:r>
            <a:r>
              <a:rPr lang="zh-CN" altLang="en-US" dirty="0" smtClean="0"/>
              <a:t>负载端</a:t>
            </a:r>
            <a:r>
              <a:rPr lang="en-US" altLang="zh-CN" dirty="0" smtClean="0"/>
              <a:t>)</a:t>
            </a:r>
            <a:r>
              <a:rPr lang="zh-CN" altLang="en-US" dirty="0" smtClean="0"/>
              <a:t>不在同一位置</a:t>
            </a:r>
            <a:r>
              <a:rPr lang="en-US" altLang="zh-CN" dirty="0" smtClean="0"/>
              <a:t>——</a:t>
            </a:r>
            <a:r>
              <a:rPr lang="zh-CN" altLang="en-US" dirty="0" smtClean="0"/>
              <a:t>电流反馈；</a:t>
            </a:r>
          </a:p>
          <a:p>
            <a:pPr lvl="2" eaLnBrk="1" hangingPunct="1"/>
            <a:r>
              <a:rPr lang="zh-CN" altLang="en-US" dirty="0" smtClean="0"/>
              <a:t>反馈支路与信号电压输入在同一位置</a:t>
            </a:r>
            <a:r>
              <a:rPr lang="en-US" altLang="zh-CN" dirty="0" smtClean="0"/>
              <a:t>——</a:t>
            </a:r>
            <a:r>
              <a:rPr lang="zh-CN" altLang="en-US" dirty="0" smtClean="0"/>
              <a:t>并联反馈；</a:t>
            </a:r>
          </a:p>
          <a:p>
            <a:pPr lvl="2" eaLnBrk="1" hangingPunct="1"/>
            <a:r>
              <a:rPr lang="zh-CN" altLang="en-US" dirty="0" smtClean="0"/>
              <a:t>反馈支路与信号电压输入不在同一位置</a:t>
            </a:r>
            <a:r>
              <a:rPr lang="en-US" altLang="zh-CN" dirty="0" smtClean="0"/>
              <a:t>——</a:t>
            </a:r>
            <a:r>
              <a:rPr lang="zh-CN" altLang="en-US" dirty="0" smtClean="0"/>
              <a:t>串联反馈。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0771">
                                            <p:txEl>
                                              <p:pRg st="1" end="1"/>
                                            </p:txEl>
                                          </p:spTgt>
                                        </p:tgtEl>
                                        <p:attrNameLst>
                                          <p:attrName>style.visibility</p:attrName>
                                        </p:attrNameLst>
                                      </p:cBhvr>
                                      <p:to>
                                        <p:strVal val="visible"/>
                                      </p:to>
                                    </p:set>
                                    <p:anim calcmode="lin" valueType="num">
                                      <p:cBhvr additive="base">
                                        <p:cTn id="7" dur="500" fill="hold"/>
                                        <p:tgtEl>
                                          <p:spTgt spid="16077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07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0771">
                                            <p:txEl>
                                              <p:pRg st="2" end="2"/>
                                            </p:txEl>
                                          </p:spTgt>
                                        </p:tgtEl>
                                        <p:attrNameLst>
                                          <p:attrName>style.visibility</p:attrName>
                                        </p:attrNameLst>
                                      </p:cBhvr>
                                      <p:to>
                                        <p:strVal val="visible"/>
                                      </p:to>
                                    </p:set>
                                    <p:anim calcmode="lin" valueType="num">
                                      <p:cBhvr additive="base">
                                        <p:cTn id="13" dur="500" fill="hold"/>
                                        <p:tgtEl>
                                          <p:spTgt spid="16077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0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0771">
                                            <p:txEl>
                                              <p:pRg st="3" end="3"/>
                                            </p:txEl>
                                          </p:spTgt>
                                        </p:tgtEl>
                                        <p:attrNameLst>
                                          <p:attrName>style.visibility</p:attrName>
                                        </p:attrNameLst>
                                      </p:cBhvr>
                                      <p:to>
                                        <p:strVal val="visible"/>
                                      </p:to>
                                    </p:set>
                                    <p:anim calcmode="lin" valueType="num">
                                      <p:cBhvr additive="base">
                                        <p:cTn id="19" dur="500" fill="hold"/>
                                        <p:tgtEl>
                                          <p:spTgt spid="16077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07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0771">
                                            <p:txEl>
                                              <p:pRg st="4" end="4"/>
                                            </p:txEl>
                                          </p:spTgt>
                                        </p:tgtEl>
                                        <p:attrNameLst>
                                          <p:attrName>style.visibility</p:attrName>
                                        </p:attrNameLst>
                                      </p:cBhvr>
                                      <p:to>
                                        <p:strVal val="visible"/>
                                      </p:to>
                                    </p:set>
                                    <p:anim calcmode="lin" valueType="num">
                                      <p:cBhvr additive="base">
                                        <p:cTn id="25" dur="500" fill="hold"/>
                                        <p:tgtEl>
                                          <p:spTgt spid="16077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07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0771">
                                            <p:txEl>
                                              <p:pRg st="5" end="5"/>
                                            </p:txEl>
                                          </p:spTgt>
                                        </p:tgtEl>
                                        <p:attrNameLst>
                                          <p:attrName>style.visibility</p:attrName>
                                        </p:attrNameLst>
                                      </p:cBhvr>
                                      <p:to>
                                        <p:strVal val="visible"/>
                                      </p:to>
                                    </p:set>
                                    <p:anim calcmode="lin" valueType="num">
                                      <p:cBhvr additive="base">
                                        <p:cTn id="31" dur="500" fill="hold"/>
                                        <p:tgtEl>
                                          <p:spTgt spid="16077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07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0771">
                                            <p:txEl>
                                              <p:pRg st="6" end="6"/>
                                            </p:txEl>
                                          </p:spTgt>
                                        </p:tgtEl>
                                        <p:attrNameLst>
                                          <p:attrName>style.visibility</p:attrName>
                                        </p:attrNameLst>
                                      </p:cBhvr>
                                      <p:to>
                                        <p:strVal val="visible"/>
                                      </p:to>
                                    </p:set>
                                    <p:anim calcmode="lin" valueType="num">
                                      <p:cBhvr additive="base">
                                        <p:cTn id="37" dur="500" fill="hold"/>
                                        <p:tgtEl>
                                          <p:spTgt spid="16077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07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0771">
                                            <p:txEl>
                                              <p:pRg st="7" end="7"/>
                                            </p:txEl>
                                          </p:spTgt>
                                        </p:tgtEl>
                                        <p:attrNameLst>
                                          <p:attrName>style.visibility</p:attrName>
                                        </p:attrNameLst>
                                      </p:cBhvr>
                                      <p:to>
                                        <p:strVal val="visible"/>
                                      </p:to>
                                    </p:set>
                                    <p:anim calcmode="lin" valueType="num">
                                      <p:cBhvr additive="base">
                                        <p:cTn id="43" dur="500" fill="hold"/>
                                        <p:tgtEl>
                                          <p:spTgt spid="160771">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077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0771">
                                            <p:txEl>
                                              <p:pRg st="8" end="8"/>
                                            </p:txEl>
                                          </p:spTgt>
                                        </p:tgtEl>
                                        <p:attrNameLst>
                                          <p:attrName>style.visibility</p:attrName>
                                        </p:attrNameLst>
                                      </p:cBhvr>
                                      <p:to>
                                        <p:strVal val="visible"/>
                                      </p:to>
                                    </p:set>
                                    <p:anim calcmode="lin" valueType="num">
                                      <p:cBhvr additive="base">
                                        <p:cTn id="49" dur="500" fill="hold"/>
                                        <p:tgtEl>
                                          <p:spTgt spid="160771">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077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0771">
                                            <p:txEl>
                                              <p:pRg st="9" end="9"/>
                                            </p:txEl>
                                          </p:spTgt>
                                        </p:tgtEl>
                                        <p:attrNameLst>
                                          <p:attrName>style.visibility</p:attrName>
                                        </p:attrNameLst>
                                      </p:cBhvr>
                                      <p:to>
                                        <p:strVal val="visible"/>
                                      </p:to>
                                    </p:set>
                                    <p:anim calcmode="lin" valueType="num">
                                      <p:cBhvr additive="base">
                                        <p:cTn id="55" dur="500" fill="hold"/>
                                        <p:tgtEl>
                                          <p:spTgt spid="160771">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077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0771">
                                            <p:txEl>
                                              <p:pRg st="10" end="10"/>
                                            </p:txEl>
                                          </p:spTgt>
                                        </p:tgtEl>
                                        <p:attrNameLst>
                                          <p:attrName>style.visibility</p:attrName>
                                        </p:attrNameLst>
                                      </p:cBhvr>
                                      <p:to>
                                        <p:strVal val="visible"/>
                                      </p:to>
                                    </p:set>
                                    <p:anim calcmode="lin" valueType="num">
                                      <p:cBhvr additive="base">
                                        <p:cTn id="61" dur="500" fill="hold"/>
                                        <p:tgtEl>
                                          <p:spTgt spid="160771">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077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uiExpand="1"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altLang="zh-CN" sz="3600" dirty="0" smtClean="0">
                <a:ea typeface="宋体" charset="-122"/>
              </a:rPr>
              <a:t>6.9 </a:t>
            </a:r>
            <a:r>
              <a:rPr lang="zh-CN" altLang="en-US" sz="3600" dirty="0" smtClean="0">
                <a:ea typeface="宋体" charset="-122"/>
              </a:rPr>
              <a:t>放大电路中的负反馈（续</a:t>
            </a:r>
            <a:r>
              <a:rPr lang="en-US" altLang="zh-CN" sz="3600" dirty="0" smtClean="0">
                <a:ea typeface="宋体" charset="-122"/>
              </a:rPr>
              <a:t>5</a:t>
            </a:r>
            <a:r>
              <a:rPr lang="zh-CN" altLang="en-US" sz="3600" dirty="0" smtClean="0">
                <a:ea typeface="宋体" charset="-122"/>
              </a:rPr>
              <a:t>）</a:t>
            </a:r>
            <a:endParaRPr lang="zh-CN" altLang="en-US" dirty="0" smtClean="0">
              <a:ea typeface="楷体_GB2312" pitchFamily="49" charset="-122"/>
            </a:endParaRP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167</a:t>
            </a:fld>
            <a:endParaRPr lang="zh-CN" altLang="en-US"/>
          </a:p>
        </p:txBody>
      </p:sp>
      <p:sp>
        <p:nvSpPr>
          <p:cNvPr id="161795" name="Rectangle 3"/>
          <p:cNvSpPr>
            <a:spLocks noGrp="1" noChangeArrowheads="1"/>
          </p:cNvSpPr>
          <p:nvPr>
            <p:ph sz="quarter" idx="11"/>
          </p:nvPr>
        </p:nvSpPr>
        <p:spPr/>
        <p:txBody>
          <a:bodyPr/>
          <a:lstStyle/>
          <a:p>
            <a:pPr eaLnBrk="1" hangingPunct="1">
              <a:lnSpc>
                <a:spcPct val="130000"/>
              </a:lnSpc>
              <a:spcBef>
                <a:spcPct val="0"/>
              </a:spcBef>
            </a:pPr>
            <a:r>
              <a:rPr lang="zh-CN" altLang="en-US" dirty="0" smtClean="0">
                <a:ea typeface="宋体" charset="-122"/>
              </a:rPr>
              <a:t>放大电路中反馈的判断</a:t>
            </a:r>
            <a:endParaRPr lang="en-US" altLang="zh-CN" dirty="0" smtClean="0">
              <a:ea typeface="宋体" charset="-122"/>
            </a:endParaRPr>
          </a:p>
          <a:p>
            <a:pPr lvl="1" eaLnBrk="1" hangingPunct="1">
              <a:lnSpc>
                <a:spcPct val="130000"/>
              </a:lnSpc>
              <a:spcBef>
                <a:spcPct val="0"/>
              </a:spcBef>
              <a:buFont typeface="Wingdings" panose="05000000000000000000" pitchFamily="2" charset="2"/>
              <a:buChar char="n"/>
            </a:pPr>
            <a:r>
              <a:rPr lang="zh-CN" altLang="en-US" sz="2400" dirty="0" smtClean="0"/>
              <a:t>反馈极性的判别（</a:t>
            </a:r>
            <a:r>
              <a:rPr kumimoji="1" lang="zh-CN" altLang="en-US" sz="2400" dirty="0" smtClean="0"/>
              <a:t>瞬时极性法）</a:t>
            </a:r>
            <a:endParaRPr kumimoji="1" lang="en-US" altLang="zh-CN" sz="2400" dirty="0" smtClean="0"/>
          </a:p>
          <a:p>
            <a:pPr lvl="1" eaLnBrk="1" hangingPunct="1">
              <a:lnSpc>
                <a:spcPct val="130000"/>
              </a:lnSpc>
              <a:spcBef>
                <a:spcPct val="0"/>
              </a:spcBef>
            </a:pPr>
            <a:r>
              <a:rPr kumimoji="1" lang="zh-CN" altLang="en-US" sz="2400" dirty="0" smtClean="0"/>
              <a:t>如果反馈使输入得到加强</a:t>
            </a:r>
            <a:r>
              <a:rPr kumimoji="1" lang="en-US" altLang="zh-CN" sz="2400" dirty="0" smtClean="0"/>
              <a:t>——</a:t>
            </a:r>
            <a:r>
              <a:rPr kumimoji="1" lang="zh-CN" altLang="en-US" sz="2400" dirty="0" smtClean="0"/>
              <a:t>正反馈；</a:t>
            </a:r>
            <a:endParaRPr kumimoji="1" lang="en-US" altLang="zh-CN" sz="2400" dirty="0" smtClean="0"/>
          </a:p>
          <a:p>
            <a:pPr lvl="1" eaLnBrk="1" hangingPunct="1">
              <a:lnSpc>
                <a:spcPct val="130000"/>
              </a:lnSpc>
              <a:spcBef>
                <a:spcPct val="0"/>
              </a:spcBef>
            </a:pPr>
            <a:r>
              <a:rPr kumimoji="1" lang="zh-CN" altLang="en-US" sz="2400" dirty="0" smtClean="0"/>
              <a:t>如果反馈使输入受到削弱</a:t>
            </a:r>
            <a:r>
              <a:rPr kumimoji="1" lang="en-US" altLang="zh-CN" sz="2400" dirty="0" smtClean="0"/>
              <a:t>——</a:t>
            </a:r>
            <a:r>
              <a:rPr kumimoji="1" lang="zh-CN" altLang="en-US" sz="2400" dirty="0" smtClean="0"/>
              <a:t>负反馈。</a:t>
            </a:r>
          </a:p>
          <a:p>
            <a:pPr lvl="1" eaLnBrk="1" hangingPunct="1">
              <a:lnSpc>
                <a:spcPct val="130000"/>
              </a:lnSpc>
              <a:spcBef>
                <a:spcPct val="0"/>
              </a:spcBef>
              <a:buFont typeface="Wingdings" pitchFamily="2" charset="2"/>
              <a:buNone/>
            </a:pPr>
            <a:r>
              <a:rPr kumimoji="1" lang="zh-CN" altLang="en-US" dirty="0" smtClean="0">
                <a:solidFill>
                  <a:srgbClr val="FF0000"/>
                </a:solidFill>
              </a:rPr>
              <a:t>瞬时极性法：</a:t>
            </a:r>
            <a:endParaRPr kumimoji="1" lang="en-US" altLang="zh-CN" dirty="0" smtClean="0">
              <a:solidFill>
                <a:srgbClr val="FF0000"/>
              </a:solidFill>
            </a:endParaRPr>
          </a:p>
          <a:p>
            <a:pPr lvl="1" eaLnBrk="1" hangingPunct="1">
              <a:lnSpc>
                <a:spcPct val="130000"/>
              </a:lnSpc>
              <a:spcBef>
                <a:spcPct val="0"/>
              </a:spcBef>
            </a:pPr>
            <a:r>
              <a:rPr kumimoji="1" lang="zh-CN" altLang="en-US" sz="2400" dirty="0" smtClean="0"/>
              <a:t>找到反馈环在输入端的连接点；</a:t>
            </a:r>
            <a:endParaRPr kumimoji="1" lang="en-US" altLang="zh-CN" sz="2400" dirty="0" smtClean="0"/>
          </a:p>
          <a:p>
            <a:pPr lvl="1" eaLnBrk="1" hangingPunct="1">
              <a:lnSpc>
                <a:spcPct val="130000"/>
              </a:lnSpc>
              <a:spcBef>
                <a:spcPct val="0"/>
              </a:spcBef>
            </a:pPr>
            <a:r>
              <a:rPr kumimoji="1" lang="zh-CN" altLang="en-US" sz="2400" dirty="0" smtClean="0"/>
              <a:t>从输入端注入某一极性（增大或减小）的信号；</a:t>
            </a:r>
            <a:endParaRPr kumimoji="1" lang="en-US" altLang="zh-CN" sz="2400" dirty="0" smtClean="0"/>
          </a:p>
          <a:p>
            <a:pPr lvl="1" eaLnBrk="1" hangingPunct="1">
              <a:lnSpc>
                <a:spcPct val="130000"/>
              </a:lnSpc>
              <a:spcBef>
                <a:spcPct val="0"/>
              </a:spcBef>
            </a:pPr>
            <a:r>
              <a:rPr kumimoji="1" lang="zh-CN" altLang="en-US" sz="2400" dirty="0" smtClean="0"/>
              <a:t>按照放大电路的工作（相位）特性，沿反馈环一周标出各点信号的瞬时极性，直至反馈支路在输入端的连接点；</a:t>
            </a:r>
            <a:endParaRPr kumimoji="1" lang="en-US" altLang="zh-CN" sz="2400" dirty="0" smtClean="0"/>
          </a:p>
          <a:p>
            <a:pPr lvl="1" eaLnBrk="1" hangingPunct="1">
              <a:lnSpc>
                <a:spcPct val="130000"/>
              </a:lnSpc>
              <a:spcBef>
                <a:spcPct val="0"/>
              </a:spcBef>
            </a:pPr>
            <a:r>
              <a:rPr kumimoji="1" lang="zh-CN" altLang="en-US" sz="2400" dirty="0" smtClean="0"/>
              <a:t>比较注入信号极性和反馈回的信号极性，根据反馈组态判别反馈的极性。</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1795">
                                            <p:txEl>
                                              <p:pRg st="1" end="1"/>
                                            </p:txEl>
                                          </p:spTgt>
                                        </p:tgtEl>
                                        <p:attrNameLst>
                                          <p:attrName>style.visibility</p:attrName>
                                        </p:attrNameLst>
                                      </p:cBhvr>
                                      <p:to>
                                        <p:strVal val="visible"/>
                                      </p:to>
                                    </p:set>
                                    <p:anim calcmode="lin" valueType="num">
                                      <p:cBhvr additive="base">
                                        <p:cTn id="7" dur="500" fill="hold"/>
                                        <p:tgtEl>
                                          <p:spTgt spid="1617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1795">
                                            <p:txEl>
                                              <p:pRg st="2" end="2"/>
                                            </p:txEl>
                                          </p:spTgt>
                                        </p:tgtEl>
                                        <p:attrNameLst>
                                          <p:attrName>style.visibility</p:attrName>
                                        </p:attrNameLst>
                                      </p:cBhvr>
                                      <p:to>
                                        <p:strVal val="visible"/>
                                      </p:to>
                                    </p:set>
                                    <p:anim calcmode="lin" valueType="num">
                                      <p:cBhvr additive="base">
                                        <p:cTn id="13" dur="500" fill="hold"/>
                                        <p:tgtEl>
                                          <p:spTgt spid="16179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1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1795">
                                            <p:txEl>
                                              <p:pRg st="3" end="3"/>
                                            </p:txEl>
                                          </p:spTgt>
                                        </p:tgtEl>
                                        <p:attrNameLst>
                                          <p:attrName>style.visibility</p:attrName>
                                        </p:attrNameLst>
                                      </p:cBhvr>
                                      <p:to>
                                        <p:strVal val="visible"/>
                                      </p:to>
                                    </p:set>
                                    <p:anim calcmode="lin" valueType="num">
                                      <p:cBhvr additive="base">
                                        <p:cTn id="19" dur="500" fill="hold"/>
                                        <p:tgtEl>
                                          <p:spTgt spid="1617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17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1795">
                                            <p:txEl>
                                              <p:pRg st="4" end="4"/>
                                            </p:txEl>
                                          </p:spTgt>
                                        </p:tgtEl>
                                        <p:attrNameLst>
                                          <p:attrName>style.visibility</p:attrName>
                                        </p:attrNameLst>
                                      </p:cBhvr>
                                      <p:to>
                                        <p:strVal val="visible"/>
                                      </p:to>
                                    </p:set>
                                    <p:anim calcmode="lin" valueType="num">
                                      <p:cBhvr additive="base">
                                        <p:cTn id="25" dur="500" fill="hold"/>
                                        <p:tgtEl>
                                          <p:spTgt spid="16179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17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1795">
                                            <p:txEl>
                                              <p:pRg st="5" end="5"/>
                                            </p:txEl>
                                          </p:spTgt>
                                        </p:tgtEl>
                                        <p:attrNameLst>
                                          <p:attrName>style.visibility</p:attrName>
                                        </p:attrNameLst>
                                      </p:cBhvr>
                                      <p:to>
                                        <p:strVal val="visible"/>
                                      </p:to>
                                    </p:set>
                                    <p:anim calcmode="lin" valueType="num">
                                      <p:cBhvr additive="base">
                                        <p:cTn id="31" dur="500" fill="hold"/>
                                        <p:tgtEl>
                                          <p:spTgt spid="16179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17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1795">
                                            <p:txEl>
                                              <p:pRg st="6" end="6"/>
                                            </p:txEl>
                                          </p:spTgt>
                                        </p:tgtEl>
                                        <p:attrNameLst>
                                          <p:attrName>style.visibility</p:attrName>
                                        </p:attrNameLst>
                                      </p:cBhvr>
                                      <p:to>
                                        <p:strVal val="visible"/>
                                      </p:to>
                                    </p:set>
                                    <p:anim calcmode="lin" valueType="num">
                                      <p:cBhvr additive="base">
                                        <p:cTn id="37" dur="500" fill="hold"/>
                                        <p:tgtEl>
                                          <p:spTgt spid="16179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17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1795">
                                            <p:txEl>
                                              <p:pRg st="7" end="7"/>
                                            </p:txEl>
                                          </p:spTgt>
                                        </p:tgtEl>
                                        <p:attrNameLst>
                                          <p:attrName>style.visibility</p:attrName>
                                        </p:attrNameLst>
                                      </p:cBhvr>
                                      <p:to>
                                        <p:strVal val="visible"/>
                                      </p:to>
                                    </p:set>
                                    <p:anim calcmode="lin" valueType="num">
                                      <p:cBhvr additive="base">
                                        <p:cTn id="43" dur="500" fill="hold"/>
                                        <p:tgtEl>
                                          <p:spTgt spid="16179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179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1795">
                                            <p:txEl>
                                              <p:pRg st="8" end="8"/>
                                            </p:txEl>
                                          </p:spTgt>
                                        </p:tgtEl>
                                        <p:attrNameLst>
                                          <p:attrName>style.visibility</p:attrName>
                                        </p:attrNameLst>
                                      </p:cBhvr>
                                      <p:to>
                                        <p:strVal val="visible"/>
                                      </p:to>
                                    </p:set>
                                    <p:anim calcmode="lin" valueType="num">
                                      <p:cBhvr additive="base">
                                        <p:cTn id="49" dur="500" fill="hold"/>
                                        <p:tgtEl>
                                          <p:spTgt spid="16179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179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uiExpand="1"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r>
              <a:rPr lang="en-US" altLang="zh-CN" sz="3600" dirty="0" smtClean="0">
                <a:ea typeface="宋体" charset="-122"/>
              </a:rPr>
              <a:t>6.9 </a:t>
            </a:r>
            <a:r>
              <a:rPr lang="zh-CN" altLang="en-US" sz="3600" dirty="0" smtClean="0">
                <a:ea typeface="宋体" charset="-122"/>
              </a:rPr>
              <a:t>放大电路中的负反馈（续</a:t>
            </a:r>
            <a:r>
              <a:rPr lang="en-US" altLang="zh-CN" sz="3600" dirty="0" smtClean="0">
                <a:ea typeface="宋体" charset="-122"/>
              </a:rPr>
              <a:t>6</a:t>
            </a:r>
            <a:r>
              <a:rPr lang="zh-CN" altLang="en-US" sz="3600" dirty="0" smtClean="0">
                <a:ea typeface="宋体" charset="-122"/>
              </a:rPr>
              <a:t>）</a:t>
            </a:r>
            <a:endParaRPr lang="zh-CN" altLang="en-US" dirty="0" smtClean="0">
              <a:ea typeface="楷体_GB2312" pitchFamily="49" charset="-122"/>
            </a:endParaRP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168</a:t>
            </a:fld>
            <a:endParaRPr lang="zh-CN" altLang="en-US"/>
          </a:p>
        </p:txBody>
      </p:sp>
      <p:sp>
        <p:nvSpPr>
          <p:cNvPr id="162819" name="Rectangle 3"/>
          <p:cNvSpPr>
            <a:spLocks noGrp="1" noChangeArrowheads="1"/>
          </p:cNvSpPr>
          <p:nvPr>
            <p:ph sz="quarter" idx="11"/>
          </p:nvPr>
        </p:nvSpPr>
        <p:spPr/>
        <p:txBody>
          <a:bodyPr/>
          <a:lstStyle/>
          <a:p>
            <a:pPr eaLnBrk="1" hangingPunct="1">
              <a:lnSpc>
                <a:spcPct val="150000"/>
              </a:lnSpc>
            </a:pPr>
            <a:r>
              <a:rPr lang="zh-CN" altLang="en-US" dirty="0" smtClean="0">
                <a:ea typeface="宋体" charset="-122"/>
              </a:rPr>
              <a:t>放大电路中反馈的判断</a:t>
            </a:r>
            <a:r>
              <a:rPr lang="en-US" altLang="zh-CN" dirty="0" smtClean="0">
                <a:ea typeface="宋体" charset="-122"/>
              </a:rPr>
              <a:t>(4)</a:t>
            </a:r>
          </a:p>
          <a:p>
            <a:pPr lvl="1" eaLnBrk="1" hangingPunct="1">
              <a:lnSpc>
                <a:spcPct val="150000"/>
              </a:lnSpc>
            </a:pPr>
            <a:r>
              <a:rPr lang="zh-CN" altLang="en-US" dirty="0" smtClean="0"/>
              <a:t>对于串联反馈：</a:t>
            </a:r>
            <a:br>
              <a:rPr lang="zh-CN" altLang="en-US" dirty="0" smtClean="0"/>
            </a:br>
            <a:r>
              <a:rPr lang="zh-CN" altLang="en-US" dirty="0" smtClean="0"/>
              <a:t>如果注入极性与反馈极性相同</a:t>
            </a:r>
            <a:r>
              <a:rPr lang="en-US" altLang="zh-CN" dirty="0" smtClean="0"/>
              <a:t>——</a:t>
            </a:r>
            <a:r>
              <a:rPr lang="zh-CN" altLang="en-US" dirty="0" smtClean="0"/>
              <a:t>负反馈</a:t>
            </a:r>
            <a:br>
              <a:rPr lang="zh-CN" altLang="en-US" dirty="0" smtClean="0"/>
            </a:br>
            <a:r>
              <a:rPr lang="zh-CN" altLang="en-US" dirty="0" smtClean="0"/>
              <a:t>如果注入极性与反馈极性相反</a:t>
            </a:r>
            <a:r>
              <a:rPr lang="en-US" altLang="zh-CN" dirty="0" smtClean="0"/>
              <a:t>——</a:t>
            </a:r>
            <a:r>
              <a:rPr lang="zh-CN" altLang="en-US" dirty="0" smtClean="0"/>
              <a:t>正反馈</a:t>
            </a:r>
          </a:p>
          <a:p>
            <a:pPr lvl="1" eaLnBrk="1" hangingPunct="1">
              <a:lnSpc>
                <a:spcPct val="150000"/>
              </a:lnSpc>
            </a:pPr>
            <a:r>
              <a:rPr lang="zh-CN" altLang="en-US" dirty="0" smtClean="0"/>
              <a:t>对于并联反馈：</a:t>
            </a:r>
            <a:br>
              <a:rPr lang="zh-CN" altLang="en-US" dirty="0" smtClean="0"/>
            </a:br>
            <a:r>
              <a:rPr lang="zh-CN" altLang="en-US" dirty="0" smtClean="0"/>
              <a:t>如果注入极性与反馈极性相同</a:t>
            </a:r>
            <a:r>
              <a:rPr lang="en-US" altLang="zh-CN" dirty="0" smtClean="0"/>
              <a:t>——</a:t>
            </a:r>
            <a:r>
              <a:rPr lang="zh-CN" altLang="en-US" dirty="0" smtClean="0"/>
              <a:t>正反馈</a:t>
            </a:r>
            <a:br>
              <a:rPr lang="zh-CN" altLang="en-US" dirty="0" smtClean="0"/>
            </a:br>
            <a:r>
              <a:rPr lang="zh-CN" altLang="en-US" dirty="0" smtClean="0"/>
              <a:t>如果注入极性与反馈极性相反</a:t>
            </a:r>
            <a:r>
              <a:rPr lang="en-US" altLang="zh-CN" dirty="0" smtClean="0"/>
              <a:t>——</a:t>
            </a:r>
            <a:r>
              <a:rPr lang="zh-CN" altLang="en-US" dirty="0" smtClean="0"/>
              <a:t>负反馈</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2819">
                                            <p:txEl>
                                              <p:pRg st="0" end="0"/>
                                            </p:txEl>
                                          </p:spTgt>
                                        </p:tgtEl>
                                        <p:attrNameLst>
                                          <p:attrName>style.visibility</p:attrName>
                                        </p:attrNameLst>
                                      </p:cBhvr>
                                      <p:to>
                                        <p:strVal val="visible"/>
                                      </p:to>
                                    </p:set>
                                    <p:anim calcmode="lin" valueType="num">
                                      <p:cBhvr additive="base">
                                        <p:cTn id="7" dur="500" fill="hold"/>
                                        <p:tgtEl>
                                          <p:spTgt spid="162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2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2819">
                                            <p:txEl>
                                              <p:pRg st="1" end="1"/>
                                            </p:txEl>
                                          </p:spTgt>
                                        </p:tgtEl>
                                        <p:attrNameLst>
                                          <p:attrName>style.visibility</p:attrName>
                                        </p:attrNameLst>
                                      </p:cBhvr>
                                      <p:to>
                                        <p:strVal val="visible"/>
                                      </p:to>
                                    </p:set>
                                    <p:anim calcmode="lin" valueType="num">
                                      <p:cBhvr additive="base">
                                        <p:cTn id="13" dur="500" fill="hold"/>
                                        <p:tgtEl>
                                          <p:spTgt spid="162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28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2819">
                                            <p:txEl>
                                              <p:pRg st="2" end="2"/>
                                            </p:txEl>
                                          </p:spTgt>
                                        </p:tgtEl>
                                        <p:attrNameLst>
                                          <p:attrName>style.visibility</p:attrName>
                                        </p:attrNameLst>
                                      </p:cBhvr>
                                      <p:to>
                                        <p:strVal val="visible"/>
                                      </p:to>
                                    </p:set>
                                    <p:anim calcmode="lin" valueType="num">
                                      <p:cBhvr additive="base">
                                        <p:cTn id="19" dur="500" fill="hold"/>
                                        <p:tgtEl>
                                          <p:spTgt spid="1628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28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uiExpand="1"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r>
              <a:rPr lang="zh-CN" altLang="en-US" dirty="0" smtClean="0">
                <a:ea typeface="宋体" charset="-122"/>
              </a:rPr>
              <a:t>反馈判断举例</a:t>
            </a:r>
            <a:r>
              <a:rPr lang="en-US" altLang="zh-CN" dirty="0" smtClean="0">
                <a:ea typeface="宋体" charset="-122"/>
              </a:rPr>
              <a:t>1</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169</a:t>
            </a:fld>
            <a:endParaRPr lang="zh-CN" altLang="en-US"/>
          </a:p>
        </p:txBody>
      </p:sp>
      <p:pic>
        <p:nvPicPr>
          <p:cNvPr id="1638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57" y="1019849"/>
            <a:ext cx="8640763"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235525" name="Oval 5"/>
          <p:cNvSpPr>
            <a:spLocks noChangeArrowheads="1"/>
          </p:cNvSpPr>
          <p:nvPr/>
        </p:nvSpPr>
        <p:spPr bwMode="auto">
          <a:xfrm>
            <a:off x="3348257" y="4098011"/>
            <a:ext cx="1524000" cy="99060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35526" name="AutoShape 6"/>
          <p:cNvSpPr>
            <a:spLocks noChangeArrowheads="1"/>
          </p:cNvSpPr>
          <p:nvPr/>
        </p:nvSpPr>
        <p:spPr bwMode="auto">
          <a:xfrm flipV="1">
            <a:off x="4567457" y="5012411"/>
            <a:ext cx="1890713" cy="457200"/>
          </a:xfrm>
          <a:prstGeom prst="wedgeRoundRectCallout">
            <a:avLst>
              <a:gd name="adj1" fmla="val -42528"/>
              <a:gd name="adj2" fmla="val 90278"/>
              <a:gd name="adj3" fmla="val 16667"/>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p>
            <a:pPr algn="ctr"/>
            <a:r>
              <a:rPr kumimoji="1" lang="zh-CN" altLang="en-US">
                <a:solidFill>
                  <a:srgbClr val="FFFF00"/>
                </a:solidFill>
              </a:rPr>
              <a:t>反馈支路</a:t>
            </a:r>
          </a:p>
        </p:txBody>
      </p:sp>
      <p:sp>
        <p:nvSpPr>
          <p:cNvPr id="235527" name="Oval 7"/>
          <p:cNvSpPr>
            <a:spLocks noChangeArrowheads="1"/>
          </p:cNvSpPr>
          <p:nvPr/>
        </p:nvSpPr>
        <p:spPr bwMode="auto">
          <a:xfrm>
            <a:off x="5177057" y="2269211"/>
            <a:ext cx="914400" cy="68580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35528" name="AutoShape 8"/>
          <p:cNvSpPr>
            <a:spLocks noChangeArrowheads="1"/>
          </p:cNvSpPr>
          <p:nvPr/>
        </p:nvSpPr>
        <p:spPr bwMode="auto">
          <a:xfrm>
            <a:off x="5862857" y="1659611"/>
            <a:ext cx="1828800" cy="533400"/>
          </a:xfrm>
          <a:prstGeom prst="wedgeRoundRectCallout">
            <a:avLst>
              <a:gd name="adj1" fmla="val -46093"/>
              <a:gd name="adj2" fmla="val 69940"/>
              <a:gd name="adj3" fmla="val 16667"/>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kumimoji="1" lang="zh-CN" altLang="en-US">
                <a:solidFill>
                  <a:srgbClr val="FFFF00"/>
                </a:solidFill>
              </a:rPr>
              <a:t>电压反馈</a:t>
            </a:r>
          </a:p>
        </p:txBody>
      </p:sp>
      <p:sp>
        <p:nvSpPr>
          <p:cNvPr id="235529" name="Oval 9"/>
          <p:cNvSpPr>
            <a:spLocks noChangeArrowheads="1"/>
          </p:cNvSpPr>
          <p:nvPr/>
        </p:nvSpPr>
        <p:spPr bwMode="auto">
          <a:xfrm>
            <a:off x="2357657" y="4326611"/>
            <a:ext cx="609600" cy="45720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35530" name="AutoShape 10"/>
          <p:cNvSpPr>
            <a:spLocks noChangeArrowheads="1"/>
          </p:cNvSpPr>
          <p:nvPr/>
        </p:nvSpPr>
        <p:spPr bwMode="auto">
          <a:xfrm flipH="1" flipV="1">
            <a:off x="711420" y="4860011"/>
            <a:ext cx="1722437" cy="457200"/>
          </a:xfrm>
          <a:prstGeom prst="wedgeRoundRectCallout">
            <a:avLst>
              <a:gd name="adj1" fmla="val -45579"/>
              <a:gd name="adj2" fmla="val 70139"/>
              <a:gd name="adj3" fmla="val 16667"/>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p>
            <a:pPr algn="ctr"/>
            <a:r>
              <a:rPr kumimoji="1" lang="zh-CN" altLang="en-US">
                <a:solidFill>
                  <a:srgbClr val="FFFF00"/>
                </a:solidFill>
              </a:rPr>
              <a:t>串联反馈</a:t>
            </a:r>
          </a:p>
        </p:txBody>
      </p:sp>
      <p:sp>
        <p:nvSpPr>
          <p:cNvPr id="235531" name="AutoShape 11"/>
          <p:cNvSpPr>
            <a:spLocks noChangeArrowheads="1"/>
          </p:cNvSpPr>
          <p:nvPr/>
        </p:nvSpPr>
        <p:spPr bwMode="auto">
          <a:xfrm>
            <a:off x="2052857" y="3793211"/>
            <a:ext cx="152400" cy="228600"/>
          </a:xfrm>
          <a:prstGeom prst="upArrow">
            <a:avLst>
              <a:gd name="adj1" fmla="val 50000"/>
              <a:gd name="adj2" fmla="val 37500"/>
            </a:avLst>
          </a:prstGeom>
          <a:solidFill>
            <a:srgbClr val="FFFF00"/>
          </a:solidFill>
          <a:ln w="2857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235532" name="AutoShape 12"/>
          <p:cNvSpPr>
            <a:spLocks noChangeArrowheads="1"/>
          </p:cNvSpPr>
          <p:nvPr/>
        </p:nvSpPr>
        <p:spPr bwMode="auto">
          <a:xfrm flipV="1">
            <a:off x="2862482" y="3412211"/>
            <a:ext cx="152400" cy="228600"/>
          </a:xfrm>
          <a:prstGeom prst="upArrow">
            <a:avLst>
              <a:gd name="adj1" fmla="val 50000"/>
              <a:gd name="adj2" fmla="val 37500"/>
            </a:avLst>
          </a:prstGeom>
          <a:solidFill>
            <a:srgbClr val="FFFF00"/>
          </a:solidFill>
          <a:ln w="2857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235533" name="AutoShape 13"/>
          <p:cNvSpPr>
            <a:spLocks noChangeArrowheads="1"/>
          </p:cNvSpPr>
          <p:nvPr/>
        </p:nvSpPr>
        <p:spPr bwMode="auto">
          <a:xfrm>
            <a:off x="5253257" y="2650211"/>
            <a:ext cx="152400" cy="228600"/>
          </a:xfrm>
          <a:prstGeom prst="upArrow">
            <a:avLst>
              <a:gd name="adj1" fmla="val 50000"/>
              <a:gd name="adj2" fmla="val 37500"/>
            </a:avLst>
          </a:prstGeom>
          <a:solidFill>
            <a:srgbClr val="FFFF00"/>
          </a:solidFill>
          <a:ln w="2857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235534" name="AutoShape 14"/>
          <p:cNvSpPr>
            <a:spLocks noChangeArrowheads="1"/>
          </p:cNvSpPr>
          <p:nvPr/>
        </p:nvSpPr>
        <p:spPr bwMode="auto">
          <a:xfrm>
            <a:off x="3119657" y="4631411"/>
            <a:ext cx="152400" cy="228600"/>
          </a:xfrm>
          <a:prstGeom prst="upArrow">
            <a:avLst>
              <a:gd name="adj1" fmla="val 50000"/>
              <a:gd name="adj2" fmla="val 37500"/>
            </a:avLst>
          </a:prstGeom>
          <a:solidFill>
            <a:srgbClr val="FFFF00"/>
          </a:solidFill>
          <a:ln w="2857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235535" name="Text Box 15"/>
          <p:cNvSpPr txBox="1">
            <a:spLocks noChangeArrowheads="1"/>
          </p:cNvSpPr>
          <p:nvPr/>
        </p:nvSpPr>
        <p:spPr bwMode="auto">
          <a:xfrm>
            <a:off x="6349425" y="11106"/>
            <a:ext cx="2684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800" dirty="0">
                <a:solidFill>
                  <a:srgbClr val="FFFF00"/>
                </a:solidFill>
              </a:rPr>
              <a:t>电压串联负反馈</a:t>
            </a:r>
          </a:p>
        </p:txBody>
      </p:sp>
      <p:sp>
        <p:nvSpPr>
          <p:cNvPr id="235536" name="Freeform 16"/>
          <p:cNvSpPr>
            <a:spLocks/>
          </p:cNvSpPr>
          <p:nvPr/>
        </p:nvSpPr>
        <p:spPr bwMode="auto">
          <a:xfrm>
            <a:off x="2281457" y="3869411"/>
            <a:ext cx="1066800" cy="685800"/>
          </a:xfrm>
          <a:custGeom>
            <a:avLst/>
            <a:gdLst>
              <a:gd name="T0" fmla="*/ 0 w 587"/>
              <a:gd name="T1" fmla="*/ 0 h 576"/>
              <a:gd name="T2" fmla="*/ 1648125804 w 587"/>
              <a:gd name="T3" fmla="*/ 150263992 h 576"/>
              <a:gd name="T4" fmla="*/ 1743908775 w 587"/>
              <a:gd name="T5" fmla="*/ 816530577 h 576"/>
              <a:gd name="T6" fmla="*/ 0 60000 65536"/>
              <a:gd name="T7" fmla="*/ 0 60000 65536"/>
              <a:gd name="T8" fmla="*/ 0 60000 65536"/>
              <a:gd name="T9" fmla="*/ 0 w 587"/>
              <a:gd name="T10" fmla="*/ 0 h 576"/>
              <a:gd name="T11" fmla="*/ 587 w 587"/>
              <a:gd name="T12" fmla="*/ 576 h 576"/>
            </a:gdLst>
            <a:ahLst/>
            <a:cxnLst>
              <a:cxn ang="T6">
                <a:pos x="T0" y="T1"/>
              </a:cxn>
              <a:cxn ang="T7">
                <a:pos x="T2" y="T3"/>
              </a:cxn>
              <a:cxn ang="T8">
                <a:pos x="T4" y="T5"/>
              </a:cxn>
            </a:cxnLst>
            <a:rect l="T9" t="T10" r="T11" b="T12"/>
            <a:pathLst>
              <a:path w="587" h="576">
                <a:moveTo>
                  <a:pt x="0" y="0"/>
                </a:moveTo>
                <a:cubicBezTo>
                  <a:pt x="83" y="18"/>
                  <a:pt x="411" y="10"/>
                  <a:pt x="499" y="106"/>
                </a:cubicBezTo>
                <a:cubicBezTo>
                  <a:pt x="587" y="202"/>
                  <a:pt x="522" y="478"/>
                  <a:pt x="528" y="576"/>
                </a:cubicBezTo>
              </a:path>
            </a:pathLst>
          </a:custGeom>
          <a:noFill/>
          <a:ln w="38100">
            <a:solidFill>
              <a:srgbClr val="FF0000"/>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235537" name="AutoShape 17"/>
          <p:cNvSpPr>
            <a:spLocks noChangeArrowheads="1"/>
          </p:cNvSpPr>
          <p:nvPr/>
        </p:nvSpPr>
        <p:spPr bwMode="auto">
          <a:xfrm>
            <a:off x="3043457" y="3412211"/>
            <a:ext cx="1371600" cy="457200"/>
          </a:xfrm>
          <a:prstGeom prst="wedgeRoundRectCallout">
            <a:avLst>
              <a:gd name="adj1" fmla="val -42361"/>
              <a:gd name="adj2" fmla="val 70139"/>
              <a:gd name="adj3" fmla="val 16667"/>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kumimoji="1" lang="zh-CN" altLang="en-US">
                <a:solidFill>
                  <a:srgbClr val="FFFF00"/>
                </a:solidFill>
              </a:rPr>
              <a:t>负反馈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55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55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55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553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355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3553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3553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3553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3553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235535"/>
                                        </p:tgtEl>
                                        <p:attrNameLst>
                                          <p:attrName>style.visibility</p:attrName>
                                        </p:attrNameLst>
                                      </p:cBhvr>
                                      <p:to>
                                        <p:strVal val="visible"/>
                                      </p:to>
                                    </p:set>
                                    <p:anim calcmode="lin" valueType="num">
                                      <p:cBhvr additive="base">
                                        <p:cTn id="55" dur="500" fill="hold"/>
                                        <p:tgtEl>
                                          <p:spTgt spid="235535"/>
                                        </p:tgtEl>
                                        <p:attrNameLst>
                                          <p:attrName>ppt_x</p:attrName>
                                        </p:attrNameLst>
                                      </p:cBhvr>
                                      <p:tavLst>
                                        <p:tav tm="0">
                                          <p:val>
                                            <p:strVal val="#ppt_x"/>
                                          </p:val>
                                        </p:tav>
                                        <p:tav tm="100000">
                                          <p:val>
                                            <p:strVal val="#ppt_x"/>
                                          </p:val>
                                        </p:tav>
                                      </p:tavLst>
                                    </p:anim>
                                    <p:anim calcmode="lin" valueType="num">
                                      <p:cBhvr additive="base">
                                        <p:cTn id="56" dur="500" fill="hold"/>
                                        <p:tgtEl>
                                          <p:spTgt spid="2355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5" grpId="0" animBg="1"/>
      <p:bldP spid="235526" grpId="0" animBg="1" autoUpdateAnimBg="0"/>
      <p:bldP spid="235527" grpId="0" animBg="1"/>
      <p:bldP spid="235528" grpId="0" animBg="1" autoUpdateAnimBg="0"/>
      <p:bldP spid="235529" grpId="0" animBg="1"/>
      <p:bldP spid="235530" grpId="0" animBg="1" autoUpdateAnimBg="0"/>
      <p:bldP spid="235531" grpId="0" animBg="1"/>
      <p:bldP spid="235532" grpId="0" animBg="1"/>
      <p:bldP spid="235533" grpId="0" animBg="1"/>
      <p:bldP spid="235534" grpId="0" animBg="1"/>
      <p:bldP spid="235535" grpId="0" autoUpdateAnimBg="0"/>
      <p:bldP spid="235536" grpId="0" animBg="1"/>
      <p:bldP spid="235537"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altLang="zh-CN" sz="3200" smtClean="0">
                <a:ea typeface="宋体" charset="-122"/>
              </a:rPr>
              <a:t>6.2 </a:t>
            </a:r>
            <a:r>
              <a:rPr lang="zh-CN" altLang="en-US" sz="3200" smtClean="0">
                <a:ea typeface="宋体" charset="-122"/>
              </a:rPr>
              <a:t>双极型晶体三极管及其电路模型</a:t>
            </a:r>
          </a:p>
        </p:txBody>
      </p:sp>
      <p:sp>
        <p:nvSpPr>
          <p:cNvPr id="5124" name="Rectangle 3"/>
          <p:cNvSpPr>
            <a:spLocks noGrp="1" noChangeArrowheads="1"/>
          </p:cNvSpPr>
          <p:nvPr>
            <p:ph sz="quarter" idx="11"/>
          </p:nvPr>
        </p:nvSpPr>
        <p:spPr/>
        <p:txBody>
          <a:bodyPr/>
          <a:lstStyle/>
          <a:p>
            <a:pPr eaLnBrk="1" hangingPunct="1"/>
            <a:r>
              <a:rPr lang="zh-CN" altLang="en-US" dirty="0" smtClean="0">
                <a:ea typeface="宋体" charset="-122"/>
              </a:rPr>
              <a:t>双极型晶体三极管</a:t>
            </a:r>
            <a:r>
              <a:rPr lang="en-US" altLang="zh-CN" dirty="0" smtClean="0">
                <a:ea typeface="宋体" charset="-122"/>
              </a:rPr>
              <a:t>(BJT</a:t>
            </a:r>
            <a:r>
              <a:rPr lang="zh-CN" altLang="en-US" dirty="0" smtClean="0">
                <a:ea typeface="宋体" charset="-122"/>
              </a:rPr>
              <a:t>，简称晶体管</a:t>
            </a:r>
            <a:r>
              <a:rPr lang="en-US" altLang="zh-CN" dirty="0" smtClean="0">
                <a:ea typeface="宋体" charset="-122"/>
              </a:rPr>
              <a:t>)</a:t>
            </a:r>
            <a:r>
              <a:rPr lang="zh-CN" altLang="en-US" dirty="0" smtClean="0">
                <a:ea typeface="宋体" charset="-122"/>
              </a:rPr>
              <a:t>结构</a:t>
            </a:r>
          </a:p>
          <a:p>
            <a:pPr lvl="1" eaLnBrk="1" hangingPunct="1">
              <a:buFont typeface="Wingdings" pitchFamily="2" charset="2"/>
              <a:buNone/>
            </a:pPr>
            <a:r>
              <a:rPr lang="en-US" altLang="zh-CN" dirty="0" smtClean="0"/>
              <a:t>BJT</a:t>
            </a:r>
            <a:r>
              <a:rPr lang="zh-CN" altLang="en-US" dirty="0" smtClean="0"/>
              <a:t>由两个</a:t>
            </a:r>
            <a:r>
              <a:rPr lang="en-US" altLang="zh-CN" dirty="0" smtClean="0"/>
              <a:t>PN</a:t>
            </a:r>
            <a:r>
              <a:rPr lang="zh-CN" altLang="en-US" dirty="0" smtClean="0"/>
              <a:t>构成，有两种类型</a:t>
            </a:r>
            <a:r>
              <a:rPr lang="en-US" altLang="zh-CN" dirty="0" smtClean="0"/>
              <a:t>:NPN</a:t>
            </a:r>
            <a:r>
              <a:rPr lang="zh-CN" altLang="en-US" dirty="0" smtClean="0"/>
              <a:t>型和</a:t>
            </a:r>
            <a:r>
              <a:rPr lang="en-US" altLang="zh-CN" dirty="0" smtClean="0"/>
              <a:t>PNP</a:t>
            </a:r>
            <a:r>
              <a:rPr lang="zh-CN" altLang="en-US" dirty="0" smtClean="0"/>
              <a:t>型。</a:t>
            </a:r>
          </a:p>
        </p:txBody>
      </p:sp>
      <p:grpSp>
        <p:nvGrpSpPr>
          <p:cNvPr id="2" name="Group 57"/>
          <p:cNvGrpSpPr>
            <a:grpSpLocks/>
          </p:cNvGrpSpPr>
          <p:nvPr/>
        </p:nvGrpSpPr>
        <p:grpSpPr bwMode="auto">
          <a:xfrm>
            <a:off x="803616" y="2100037"/>
            <a:ext cx="3554412" cy="2109788"/>
            <a:chOff x="438" y="1438"/>
            <a:chExt cx="2239" cy="1329"/>
          </a:xfrm>
        </p:grpSpPr>
        <p:grpSp>
          <p:nvGrpSpPr>
            <p:cNvPr id="5181" name="Group 30"/>
            <p:cNvGrpSpPr>
              <a:grpSpLocks/>
            </p:cNvGrpSpPr>
            <p:nvPr/>
          </p:nvGrpSpPr>
          <p:grpSpPr bwMode="auto">
            <a:xfrm>
              <a:off x="840" y="1438"/>
              <a:ext cx="1440" cy="744"/>
              <a:chOff x="840" y="1438"/>
              <a:chExt cx="1440" cy="744"/>
            </a:xfrm>
          </p:grpSpPr>
          <p:grpSp>
            <p:nvGrpSpPr>
              <p:cNvPr id="5194" name="Group 26"/>
              <p:cNvGrpSpPr>
                <a:grpSpLocks/>
              </p:cNvGrpSpPr>
              <p:nvPr/>
            </p:nvGrpSpPr>
            <p:grpSpPr bwMode="auto">
              <a:xfrm>
                <a:off x="840" y="1753"/>
                <a:ext cx="1440" cy="429"/>
                <a:chOff x="1142" y="1645"/>
                <a:chExt cx="1440" cy="429"/>
              </a:xfrm>
            </p:grpSpPr>
            <p:grpSp>
              <p:nvGrpSpPr>
                <p:cNvPr id="5196" name="Group 19"/>
                <p:cNvGrpSpPr>
                  <a:grpSpLocks/>
                </p:cNvGrpSpPr>
                <p:nvPr/>
              </p:nvGrpSpPr>
              <p:grpSpPr bwMode="auto">
                <a:xfrm>
                  <a:off x="1142" y="1645"/>
                  <a:ext cx="1440" cy="429"/>
                  <a:chOff x="1142" y="1645"/>
                  <a:chExt cx="1440" cy="429"/>
                </a:xfrm>
              </p:grpSpPr>
              <p:sp>
                <p:nvSpPr>
                  <p:cNvPr id="5200" name="Rectangle 9"/>
                  <p:cNvSpPr>
                    <a:spLocks noChangeArrowheads="1"/>
                  </p:cNvSpPr>
                  <p:nvPr/>
                </p:nvSpPr>
                <p:spPr bwMode="auto">
                  <a:xfrm>
                    <a:off x="1142" y="1645"/>
                    <a:ext cx="612" cy="429"/>
                  </a:xfrm>
                  <a:prstGeom prst="rect">
                    <a:avLst/>
                  </a:prstGeom>
                  <a:solidFill>
                    <a:srgbClr val="FFFF00"/>
                  </a:solidFill>
                  <a:ln w="28575" algn="ctr">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5201" name="Rectangle 11"/>
                  <p:cNvSpPr>
                    <a:spLocks noChangeArrowheads="1"/>
                  </p:cNvSpPr>
                  <p:nvPr/>
                </p:nvSpPr>
                <p:spPr bwMode="auto">
                  <a:xfrm>
                    <a:off x="1775" y="1645"/>
                    <a:ext cx="176" cy="429"/>
                  </a:xfrm>
                  <a:prstGeom prst="rect">
                    <a:avLst/>
                  </a:prstGeom>
                  <a:solidFill>
                    <a:srgbClr val="FF9900"/>
                  </a:solidFill>
                  <a:ln w="28575" algn="ctr">
                    <a:solidFill>
                      <a:srgbClr val="FF0000"/>
                    </a:solidFill>
                    <a:miter lim="800000"/>
                    <a:headEnd/>
                    <a:tailEnd/>
                  </a:ln>
                </p:spPr>
                <p:txBody>
                  <a:bodyPr anchor="ctr">
                    <a:spAutoFit/>
                  </a:bodyPr>
                  <a:lstStyle/>
                  <a:p>
                    <a:pPr algn="just">
                      <a:lnSpc>
                        <a:spcPct val="120000"/>
                      </a:lnSpc>
                      <a:spcBef>
                        <a:spcPct val="10000"/>
                      </a:spcBef>
                    </a:pPr>
                    <a:endParaRPr lang="zh-CN" altLang="en-US"/>
                  </a:p>
                </p:txBody>
              </p:sp>
              <p:sp>
                <p:nvSpPr>
                  <p:cNvPr id="5202" name="Rectangle 12"/>
                  <p:cNvSpPr>
                    <a:spLocks noChangeArrowheads="1"/>
                  </p:cNvSpPr>
                  <p:nvPr/>
                </p:nvSpPr>
                <p:spPr bwMode="auto">
                  <a:xfrm>
                    <a:off x="1970" y="1645"/>
                    <a:ext cx="612" cy="429"/>
                  </a:xfrm>
                  <a:prstGeom prst="rect">
                    <a:avLst/>
                  </a:prstGeom>
                  <a:solidFill>
                    <a:srgbClr val="FFFF00"/>
                  </a:solidFill>
                  <a:ln w="28575" algn="ctr">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sp>
              <p:nvSpPr>
                <p:cNvPr id="5197" name="Text Box 20"/>
                <p:cNvSpPr txBox="1">
                  <a:spLocks noChangeArrowheads="1"/>
                </p:cNvSpPr>
                <p:nvPr/>
              </p:nvSpPr>
              <p:spPr bwMode="auto">
                <a:xfrm>
                  <a:off x="1338" y="17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dirty="0"/>
                    <a:t>N</a:t>
                  </a:r>
                </a:p>
              </p:txBody>
            </p:sp>
            <p:sp>
              <p:nvSpPr>
                <p:cNvPr id="5198" name="Text Box 21"/>
                <p:cNvSpPr txBox="1">
                  <a:spLocks noChangeArrowheads="1"/>
                </p:cNvSpPr>
                <p:nvPr/>
              </p:nvSpPr>
              <p:spPr bwMode="auto">
                <a:xfrm>
                  <a:off x="2163" y="17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dirty="0"/>
                    <a:t>N</a:t>
                  </a:r>
                </a:p>
              </p:txBody>
            </p:sp>
            <p:sp>
              <p:nvSpPr>
                <p:cNvPr id="5199" name="Text Box 23"/>
                <p:cNvSpPr txBox="1">
                  <a:spLocks noChangeArrowheads="1"/>
                </p:cNvSpPr>
                <p:nvPr/>
              </p:nvSpPr>
              <p:spPr bwMode="auto">
                <a:xfrm>
                  <a:off x="1758" y="1716"/>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P</a:t>
                  </a:r>
                </a:p>
              </p:txBody>
            </p:sp>
          </p:grpSp>
          <p:sp>
            <p:nvSpPr>
              <p:cNvPr id="5195" name="Text Box 28"/>
              <p:cNvSpPr txBox="1">
                <a:spLocks noChangeArrowheads="1"/>
              </p:cNvSpPr>
              <p:nvPr/>
            </p:nvSpPr>
            <p:spPr bwMode="auto">
              <a:xfrm>
                <a:off x="1242" y="1438"/>
                <a:ext cx="6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sz="2000"/>
                  <a:t>NPN</a:t>
                </a:r>
                <a:r>
                  <a:rPr lang="zh-CN" altLang="en-US" sz="2000"/>
                  <a:t>型</a:t>
                </a:r>
              </a:p>
            </p:txBody>
          </p:sp>
        </p:grpSp>
        <p:grpSp>
          <p:nvGrpSpPr>
            <p:cNvPr id="5182" name="Group 34"/>
            <p:cNvGrpSpPr>
              <a:grpSpLocks/>
            </p:cNvGrpSpPr>
            <p:nvPr/>
          </p:nvGrpSpPr>
          <p:grpSpPr bwMode="auto">
            <a:xfrm>
              <a:off x="2284" y="1938"/>
              <a:ext cx="313" cy="57"/>
              <a:chOff x="2284" y="1925"/>
              <a:chExt cx="313" cy="57"/>
            </a:xfrm>
          </p:grpSpPr>
          <p:sp>
            <p:nvSpPr>
              <p:cNvPr id="5192" name="Line 32"/>
              <p:cNvSpPr>
                <a:spLocks noChangeShapeType="1"/>
              </p:cNvSpPr>
              <p:nvPr/>
            </p:nvSpPr>
            <p:spPr bwMode="auto">
              <a:xfrm>
                <a:off x="2284" y="1953"/>
                <a:ext cx="2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93" name="Oval 33"/>
              <p:cNvSpPr>
                <a:spLocks noChangeArrowheads="1"/>
              </p:cNvSpPr>
              <p:nvPr/>
            </p:nvSpPr>
            <p:spPr bwMode="auto">
              <a:xfrm>
                <a:off x="2540" y="1925"/>
                <a:ext cx="57" cy="57"/>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grpSp>
          <p:nvGrpSpPr>
            <p:cNvPr id="5183" name="Group 41"/>
            <p:cNvGrpSpPr>
              <a:grpSpLocks/>
            </p:cNvGrpSpPr>
            <p:nvPr/>
          </p:nvGrpSpPr>
          <p:grpSpPr bwMode="auto">
            <a:xfrm flipH="1">
              <a:off x="533" y="1938"/>
              <a:ext cx="313" cy="57"/>
              <a:chOff x="2284" y="1925"/>
              <a:chExt cx="313" cy="57"/>
            </a:xfrm>
          </p:grpSpPr>
          <p:sp>
            <p:nvSpPr>
              <p:cNvPr id="5190" name="Line 42"/>
              <p:cNvSpPr>
                <a:spLocks noChangeShapeType="1"/>
              </p:cNvSpPr>
              <p:nvPr/>
            </p:nvSpPr>
            <p:spPr bwMode="auto">
              <a:xfrm>
                <a:off x="2284" y="1953"/>
                <a:ext cx="2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91" name="Oval 43"/>
              <p:cNvSpPr>
                <a:spLocks noChangeArrowheads="1"/>
              </p:cNvSpPr>
              <p:nvPr/>
            </p:nvSpPr>
            <p:spPr bwMode="auto">
              <a:xfrm>
                <a:off x="2540" y="1925"/>
                <a:ext cx="57" cy="57"/>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grpSp>
          <p:nvGrpSpPr>
            <p:cNvPr id="5184" name="Group 44"/>
            <p:cNvGrpSpPr>
              <a:grpSpLocks/>
            </p:cNvGrpSpPr>
            <p:nvPr/>
          </p:nvGrpSpPr>
          <p:grpSpPr bwMode="auto">
            <a:xfrm rot="5400000">
              <a:off x="1401" y="2311"/>
              <a:ext cx="313" cy="57"/>
              <a:chOff x="2284" y="1925"/>
              <a:chExt cx="313" cy="57"/>
            </a:xfrm>
          </p:grpSpPr>
          <p:sp>
            <p:nvSpPr>
              <p:cNvPr id="5188" name="Line 45"/>
              <p:cNvSpPr>
                <a:spLocks noChangeShapeType="1"/>
              </p:cNvSpPr>
              <p:nvPr/>
            </p:nvSpPr>
            <p:spPr bwMode="auto">
              <a:xfrm>
                <a:off x="2284" y="1953"/>
                <a:ext cx="2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89" name="Oval 46"/>
              <p:cNvSpPr>
                <a:spLocks noChangeArrowheads="1"/>
              </p:cNvSpPr>
              <p:nvPr/>
            </p:nvSpPr>
            <p:spPr bwMode="auto">
              <a:xfrm>
                <a:off x="2540" y="1925"/>
                <a:ext cx="57" cy="57"/>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sp>
          <p:nvSpPr>
            <p:cNvPr id="5185" name="Text Box 50"/>
            <p:cNvSpPr txBox="1">
              <a:spLocks noChangeArrowheads="1"/>
            </p:cNvSpPr>
            <p:nvPr/>
          </p:nvSpPr>
          <p:spPr bwMode="auto">
            <a:xfrm>
              <a:off x="438" y="2009"/>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E</a:t>
              </a:r>
            </a:p>
          </p:txBody>
        </p:sp>
        <p:sp>
          <p:nvSpPr>
            <p:cNvPr id="5186" name="Text Box 51"/>
            <p:cNvSpPr txBox="1">
              <a:spLocks noChangeArrowheads="1"/>
            </p:cNvSpPr>
            <p:nvPr/>
          </p:nvSpPr>
          <p:spPr bwMode="auto">
            <a:xfrm>
              <a:off x="1441" y="2479"/>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B</a:t>
              </a:r>
            </a:p>
          </p:txBody>
        </p:sp>
        <p:sp>
          <p:nvSpPr>
            <p:cNvPr id="5187" name="Text Box 52"/>
            <p:cNvSpPr txBox="1">
              <a:spLocks noChangeArrowheads="1"/>
            </p:cNvSpPr>
            <p:nvPr/>
          </p:nvSpPr>
          <p:spPr bwMode="auto">
            <a:xfrm>
              <a:off x="2422" y="199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C</a:t>
              </a:r>
            </a:p>
          </p:txBody>
        </p:sp>
      </p:grpSp>
      <p:grpSp>
        <p:nvGrpSpPr>
          <p:cNvPr id="9" name="Group 56"/>
          <p:cNvGrpSpPr>
            <a:grpSpLocks/>
          </p:cNvGrpSpPr>
          <p:nvPr/>
        </p:nvGrpSpPr>
        <p:grpSpPr bwMode="auto">
          <a:xfrm>
            <a:off x="5029200" y="2105025"/>
            <a:ext cx="3554413" cy="2093913"/>
            <a:chOff x="3051" y="1463"/>
            <a:chExt cx="2239" cy="1319"/>
          </a:xfrm>
        </p:grpSpPr>
        <p:grpSp>
          <p:nvGrpSpPr>
            <p:cNvPr id="5159" name="Group 31"/>
            <p:cNvGrpSpPr>
              <a:grpSpLocks/>
            </p:cNvGrpSpPr>
            <p:nvPr/>
          </p:nvGrpSpPr>
          <p:grpSpPr bwMode="auto">
            <a:xfrm>
              <a:off x="3472" y="1463"/>
              <a:ext cx="1401" cy="734"/>
              <a:chOff x="3247" y="1336"/>
              <a:chExt cx="1401" cy="734"/>
            </a:xfrm>
          </p:grpSpPr>
          <p:grpSp>
            <p:nvGrpSpPr>
              <p:cNvPr id="5172" name="Group 27"/>
              <p:cNvGrpSpPr>
                <a:grpSpLocks/>
              </p:cNvGrpSpPr>
              <p:nvPr/>
            </p:nvGrpSpPr>
            <p:grpSpPr bwMode="auto">
              <a:xfrm>
                <a:off x="3247" y="1641"/>
                <a:ext cx="1401" cy="429"/>
                <a:chOff x="3247" y="1641"/>
                <a:chExt cx="1401" cy="429"/>
              </a:xfrm>
            </p:grpSpPr>
            <p:grpSp>
              <p:nvGrpSpPr>
                <p:cNvPr id="5174" name="Group 18"/>
                <p:cNvGrpSpPr>
                  <a:grpSpLocks/>
                </p:cNvGrpSpPr>
                <p:nvPr/>
              </p:nvGrpSpPr>
              <p:grpSpPr bwMode="auto">
                <a:xfrm>
                  <a:off x="3247" y="1641"/>
                  <a:ext cx="1401" cy="429"/>
                  <a:chOff x="3247" y="1641"/>
                  <a:chExt cx="1401" cy="429"/>
                </a:xfrm>
              </p:grpSpPr>
              <p:sp>
                <p:nvSpPr>
                  <p:cNvPr id="5178" name="Rectangle 15"/>
                  <p:cNvSpPr>
                    <a:spLocks noChangeArrowheads="1"/>
                  </p:cNvSpPr>
                  <p:nvPr/>
                </p:nvSpPr>
                <p:spPr bwMode="auto">
                  <a:xfrm>
                    <a:off x="3247" y="1641"/>
                    <a:ext cx="595" cy="429"/>
                  </a:xfrm>
                  <a:prstGeom prst="rect">
                    <a:avLst/>
                  </a:prstGeom>
                  <a:solidFill>
                    <a:srgbClr val="FF9900"/>
                  </a:solidFill>
                  <a:ln w="28575" algn="ctr">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5179" name="Rectangle 16"/>
                  <p:cNvSpPr>
                    <a:spLocks noChangeArrowheads="1"/>
                  </p:cNvSpPr>
                  <p:nvPr/>
                </p:nvSpPr>
                <p:spPr bwMode="auto">
                  <a:xfrm>
                    <a:off x="3862" y="1641"/>
                    <a:ext cx="172" cy="429"/>
                  </a:xfrm>
                  <a:prstGeom prst="rect">
                    <a:avLst/>
                  </a:prstGeom>
                  <a:solidFill>
                    <a:srgbClr val="FFFF00"/>
                  </a:solidFill>
                  <a:ln w="28575" algn="ctr">
                    <a:solidFill>
                      <a:srgbClr val="FF0000"/>
                    </a:solidFill>
                    <a:miter lim="800000"/>
                    <a:headEnd/>
                    <a:tailEnd/>
                  </a:ln>
                </p:spPr>
                <p:txBody>
                  <a:bodyPr anchor="ctr">
                    <a:spAutoFit/>
                  </a:bodyPr>
                  <a:lstStyle/>
                  <a:p>
                    <a:pPr algn="just">
                      <a:lnSpc>
                        <a:spcPct val="120000"/>
                      </a:lnSpc>
                      <a:spcBef>
                        <a:spcPct val="10000"/>
                      </a:spcBef>
                    </a:pPr>
                    <a:endParaRPr lang="zh-CN" altLang="en-US"/>
                  </a:p>
                </p:txBody>
              </p:sp>
              <p:sp>
                <p:nvSpPr>
                  <p:cNvPr id="5180" name="Rectangle 17"/>
                  <p:cNvSpPr>
                    <a:spLocks noChangeArrowheads="1"/>
                  </p:cNvSpPr>
                  <p:nvPr/>
                </p:nvSpPr>
                <p:spPr bwMode="auto">
                  <a:xfrm>
                    <a:off x="4053" y="1641"/>
                    <a:ext cx="595" cy="429"/>
                  </a:xfrm>
                  <a:prstGeom prst="rect">
                    <a:avLst/>
                  </a:prstGeom>
                  <a:solidFill>
                    <a:srgbClr val="FF9900"/>
                  </a:solidFill>
                  <a:ln w="28575" algn="ctr">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sp>
              <p:nvSpPr>
                <p:cNvPr id="5175" name="Text Box 22"/>
                <p:cNvSpPr txBox="1">
                  <a:spLocks noChangeArrowheads="1"/>
                </p:cNvSpPr>
                <p:nvPr/>
              </p:nvSpPr>
              <p:spPr bwMode="auto">
                <a:xfrm>
                  <a:off x="3831" y="1712"/>
                  <a:ext cx="24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dirty="0"/>
                    <a:t>N</a:t>
                  </a:r>
                </a:p>
              </p:txBody>
            </p:sp>
            <p:sp>
              <p:nvSpPr>
                <p:cNvPr id="5176" name="Text Box 24"/>
                <p:cNvSpPr txBox="1">
                  <a:spLocks noChangeArrowheads="1"/>
                </p:cNvSpPr>
                <p:nvPr/>
              </p:nvSpPr>
              <p:spPr bwMode="auto">
                <a:xfrm>
                  <a:off x="4224" y="1711"/>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P</a:t>
                  </a:r>
                </a:p>
              </p:txBody>
            </p:sp>
            <p:sp>
              <p:nvSpPr>
                <p:cNvPr id="5177" name="Text Box 25"/>
                <p:cNvSpPr txBox="1">
                  <a:spLocks noChangeArrowheads="1"/>
                </p:cNvSpPr>
                <p:nvPr/>
              </p:nvSpPr>
              <p:spPr bwMode="auto">
                <a:xfrm>
                  <a:off x="3462" y="1712"/>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P</a:t>
                  </a:r>
                </a:p>
              </p:txBody>
            </p:sp>
          </p:grpSp>
          <p:sp>
            <p:nvSpPr>
              <p:cNvPr id="5173" name="Text Box 29"/>
              <p:cNvSpPr txBox="1">
                <a:spLocks noChangeArrowheads="1"/>
              </p:cNvSpPr>
              <p:nvPr/>
            </p:nvSpPr>
            <p:spPr bwMode="auto">
              <a:xfrm>
                <a:off x="3602" y="1336"/>
                <a:ext cx="6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sz="2000"/>
                  <a:t>PNP</a:t>
                </a:r>
                <a:r>
                  <a:rPr lang="zh-CN" altLang="en-US" sz="2000"/>
                  <a:t>型</a:t>
                </a:r>
              </a:p>
            </p:txBody>
          </p:sp>
        </p:grpSp>
        <p:grpSp>
          <p:nvGrpSpPr>
            <p:cNvPr id="5160" name="Group 35"/>
            <p:cNvGrpSpPr>
              <a:grpSpLocks/>
            </p:cNvGrpSpPr>
            <p:nvPr/>
          </p:nvGrpSpPr>
          <p:grpSpPr bwMode="auto">
            <a:xfrm>
              <a:off x="4877" y="1960"/>
              <a:ext cx="313" cy="57"/>
              <a:chOff x="2284" y="1925"/>
              <a:chExt cx="313" cy="57"/>
            </a:xfrm>
          </p:grpSpPr>
          <p:sp>
            <p:nvSpPr>
              <p:cNvPr id="5170" name="Line 36"/>
              <p:cNvSpPr>
                <a:spLocks noChangeShapeType="1"/>
              </p:cNvSpPr>
              <p:nvPr/>
            </p:nvSpPr>
            <p:spPr bwMode="auto">
              <a:xfrm>
                <a:off x="2284" y="1953"/>
                <a:ext cx="2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71" name="Oval 37"/>
              <p:cNvSpPr>
                <a:spLocks noChangeArrowheads="1"/>
              </p:cNvSpPr>
              <p:nvPr/>
            </p:nvSpPr>
            <p:spPr bwMode="auto">
              <a:xfrm>
                <a:off x="2540" y="1925"/>
                <a:ext cx="57" cy="57"/>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grpSp>
          <p:nvGrpSpPr>
            <p:cNvPr id="5161" name="Group 38"/>
            <p:cNvGrpSpPr>
              <a:grpSpLocks/>
            </p:cNvGrpSpPr>
            <p:nvPr/>
          </p:nvGrpSpPr>
          <p:grpSpPr bwMode="auto">
            <a:xfrm flipH="1">
              <a:off x="3159" y="1960"/>
              <a:ext cx="313" cy="57"/>
              <a:chOff x="2284" y="1925"/>
              <a:chExt cx="313" cy="57"/>
            </a:xfrm>
          </p:grpSpPr>
          <p:sp>
            <p:nvSpPr>
              <p:cNvPr id="5168" name="Line 39"/>
              <p:cNvSpPr>
                <a:spLocks noChangeShapeType="1"/>
              </p:cNvSpPr>
              <p:nvPr/>
            </p:nvSpPr>
            <p:spPr bwMode="auto">
              <a:xfrm>
                <a:off x="2284" y="1953"/>
                <a:ext cx="2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69" name="Oval 40"/>
              <p:cNvSpPr>
                <a:spLocks noChangeArrowheads="1"/>
              </p:cNvSpPr>
              <p:nvPr/>
            </p:nvSpPr>
            <p:spPr bwMode="auto">
              <a:xfrm>
                <a:off x="2540" y="1925"/>
                <a:ext cx="57" cy="57"/>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grpSp>
          <p:nvGrpSpPr>
            <p:cNvPr id="5162" name="Group 47"/>
            <p:cNvGrpSpPr>
              <a:grpSpLocks/>
            </p:cNvGrpSpPr>
            <p:nvPr/>
          </p:nvGrpSpPr>
          <p:grpSpPr bwMode="auto">
            <a:xfrm rot="5400000">
              <a:off x="4023" y="2336"/>
              <a:ext cx="313" cy="57"/>
              <a:chOff x="2284" y="1925"/>
              <a:chExt cx="313" cy="57"/>
            </a:xfrm>
          </p:grpSpPr>
          <p:sp>
            <p:nvSpPr>
              <p:cNvPr id="5166" name="Line 48"/>
              <p:cNvSpPr>
                <a:spLocks noChangeShapeType="1"/>
              </p:cNvSpPr>
              <p:nvPr/>
            </p:nvSpPr>
            <p:spPr bwMode="auto">
              <a:xfrm>
                <a:off x="2284" y="1953"/>
                <a:ext cx="25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67" name="Oval 49"/>
              <p:cNvSpPr>
                <a:spLocks noChangeArrowheads="1"/>
              </p:cNvSpPr>
              <p:nvPr/>
            </p:nvSpPr>
            <p:spPr bwMode="auto">
              <a:xfrm>
                <a:off x="2540" y="1925"/>
                <a:ext cx="57" cy="57"/>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sp>
          <p:nvSpPr>
            <p:cNvPr id="5163" name="Text Box 53"/>
            <p:cNvSpPr txBox="1">
              <a:spLocks noChangeArrowheads="1"/>
            </p:cNvSpPr>
            <p:nvPr/>
          </p:nvSpPr>
          <p:spPr bwMode="auto">
            <a:xfrm>
              <a:off x="3051" y="202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E</a:t>
              </a:r>
            </a:p>
          </p:txBody>
        </p:sp>
        <p:sp>
          <p:nvSpPr>
            <p:cNvPr id="5164" name="Text Box 54"/>
            <p:cNvSpPr txBox="1">
              <a:spLocks noChangeArrowheads="1"/>
            </p:cNvSpPr>
            <p:nvPr/>
          </p:nvSpPr>
          <p:spPr bwMode="auto">
            <a:xfrm>
              <a:off x="4054" y="249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B</a:t>
              </a:r>
            </a:p>
          </p:txBody>
        </p:sp>
        <p:sp>
          <p:nvSpPr>
            <p:cNvPr id="5165" name="Text Box 55"/>
            <p:cNvSpPr txBox="1">
              <a:spLocks noChangeArrowheads="1"/>
            </p:cNvSpPr>
            <p:nvPr/>
          </p:nvSpPr>
          <p:spPr bwMode="auto">
            <a:xfrm>
              <a:off x="5035" y="2007"/>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C</a:t>
              </a:r>
            </a:p>
          </p:txBody>
        </p:sp>
      </p:grpSp>
      <p:sp>
        <p:nvSpPr>
          <p:cNvPr id="31802" name="AutoShape 58" descr="40%"/>
          <p:cNvSpPr>
            <a:spLocks noChangeArrowheads="1"/>
          </p:cNvSpPr>
          <p:nvPr/>
        </p:nvSpPr>
        <p:spPr bwMode="auto">
          <a:xfrm>
            <a:off x="434975" y="3670300"/>
            <a:ext cx="1987550" cy="582613"/>
          </a:xfrm>
          <a:prstGeom prst="wedgeRoundRectCallout">
            <a:avLst>
              <a:gd name="adj1" fmla="val 48083"/>
              <a:gd name="adj2" fmla="val -123569"/>
              <a:gd name="adj3" fmla="val 16667"/>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120000"/>
              </a:lnSpc>
              <a:spcBef>
                <a:spcPct val="10000"/>
              </a:spcBef>
            </a:pPr>
            <a:r>
              <a:rPr kumimoji="1" lang="zh-CN" altLang="en-US" sz="2800">
                <a:ea typeface="黑体" pitchFamily="49" charset="-122"/>
              </a:rPr>
              <a:t>发射结</a:t>
            </a:r>
            <a:r>
              <a:rPr kumimoji="1" lang="en-US" altLang="zh-CN" sz="2800">
                <a:ea typeface="黑体" pitchFamily="49" charset="-122"/>
              </a:rPr>
              <a:t>(Je)</a:t>
            </a:r>
          </a:p>
        </p:txBody>
      </p:sp>
      <p:sp>
        <p:nvSpPr>
          <p:cNvPr id="31803" name="AutoShape 59" descr="30%"/>
          <p:cNvSpPr>
            <a:spLocks noChangeArrowheads="1"/>
          </p:cNvSpPr>
          <p:nvPr/>
        </p:nvSpPr>
        <p:spPr bwMode="auto">
          <a:xfrm>
            <a:off x="2867025" y="3563938"/>
            <a:ext cx="2085975" cy="582612"/>
          </a:xfrm>
          <a:prstGeom prst="wedgeRoundRectCallout">
            <a:avLst>
              <a:gd name="adj1" fmla="val -55861"/>
              <a:gd name="adj2" fmla="val -103134"/>
              <a:gd name="adj3" fmla="val 16667"/>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120000"/>
              </a:lnSpc>
              <a:spcBef>
                <a:spcPct val="10000"/>
              </a:spcBef>
            </a:pPr>
            <a:r>
              <a:rPr kumimoji="1" lang="en-US" altLang="zh-CN" sz="2800"/>
              <a:t> </a:t>
            </a:r>
            <a:r>
              <a:rPr kumimoji="1" lang="zh-CN" altLang="en-US" sz="2800">
                <a:ea typeface="黑体" pitchFamily="49" charset="-122"/>
              </a:rPr>
              <a:t>集电结</a:t>
            </a:r>
            <a:r>
              <a:rPr kumimoji="1" lang="en-US" altLang="zh-CN" sz="2800">
                <a:ea typeface="黑体" pitchFamily="49" charset="-122"/>
              </a:rPr>
              <a:t>(Jc)</a:t>
            </a:r>
            <a:endParaRPr kumimoji="1" lang="en-US" altLang="zh-CN" sz="2800"/>
          </a:p>
        </p:txBody>
      </p:sp>
      <p:sp>
        <p:nvSpPr>
          <p:cNvPr id="31804" name="AutoShape 60" descr="40%"/>
          <p:cNvSpPr>
            <a:spLocks noChangeArrowheads="1"/>
          </p:cNvSpPr>
          <p:nvPr/>
        </p:nvSpPr>
        <p:spPr bwMode="auto">
          <a:xfrm>
            <a:off x="3308350" y="4465638"/>
            <a:ext cx="4330700" cy="517525"/>
          </a:xfrm>
          <a:prstGeom prst="wedgeRoundRectCallout">
            <a:avLst>
              <a:gd name="adj1" fmla="val -65213"/>
              <a:gd name="adj2" fmla="val -195093"/>
              <a:gd name="adj3" fmla="val 16667"/>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120000"/>
              </a:lnSpc>
              <a:spcBef>
                <a:spcPct val="10000"/>
              </a:spcBef>
            </a:pPr>
            <a:r>
              <a:rPr kumimoji="1" lang="en-US" altLang="zh-CN"/>
              <a:t> </a:t>
            </a:r>
            <a:r>
              <a:rPr kumimoji="1" lang="zh-CN" altLang="en-US"/>
              <a:t>基极，用</a:t>
            </a:r>
            <a:r>
              <a:rPr kumimoji="1" lang="en-US" altLang="zh-CN"/>
              <a:t>B</a:t>
            </a:r>
            <a:r>
              <a:rPr kumimoji="1" lang="zh-CN" altLang="en-US"/>
              <a:t>或</a:t>
            </a:r>
            <a:r>
              <a:rPr kumimoji="1" lang="en-US" altLang="zh-CN"/>
              <a:t>b</a:t>
            </a:r>
            <a:r>
              <a:rPr kumimoji="1" lang="zh-CN" altLang="en-US"/>
              <a:t>表示（</a:t>
            </a:r>
            <a:r>
              <a:rPr kumimoji="1" lang="en-US" altLang="zh-CN"/>
              <a:t>Base</a:t>
            </a:r>
            <a:r>
              <a:rPr kumimoji="1" lang="zh-CN" altLang="en-US"/>
              <a:t>）</a:t>
            </a:r>
          </a:p>
        </p:txBody>
      </p:sp>
      <p:sp>
        <p:nvSpPr>
          <p:cNvPr id="31805" name="AutoShape 61"/>
          <p:cNvSpPr>
            <a:spLocks noChangeArrowheads="1"/>
          </p:cNvSpPr>
          <p:nvPr/>
        </p:nvSpPr>
        <p:spPr bwMode="auto">
          <a:xfrm>
            <a:off x="0" y="4064000"/>
            <a:ext cx="2514600" cy="914400"/>
          </a:xfrm>
          <a:prstGeom prst="wedgeRoundRectCallout">
            <a:avLst>
              <a:gd name="adj1" fmla="val -13194"/>
              <a:gd name="adj2" fmla="val -159551"/>
              <a:gd name="adj3" fmla="val 16667"/>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lnSpc>
                <a:spcPct val="120000"/>
              </a:lnSpc>
              <a:spcBef>
                <a:spcPct val="10000"/>
              </a:spcBef>
            </a:pPr>
            <a:r>
              <a:rPr kumimoji="1" lang="en-US" altLang="zh-CN"/>
              <a:t> </a:t>
            </a:r>
            <a:r>
              <a:rPr kumimoji="1" lang="zh-CN" altLang="en-US"/>
              <a:t>发射极，用</a:t>
            </a:r>
            <a:r>
              <a:rPr kumimoji="1" lang="en-US" altLang="zh-CN"/>
              <a:t>E</a:t>
            </a:r>
            <a:r>
              <a:rPr kumimoji="1" lang="zh-CN" altLang="en-US"/>
              <a:t>或</a:t>
            </a:r>
            <a:r>
              <a:rPr kumimoji="1" lang="en-US" altLang="zh-CN"/>
              <a:t>e</a:t>
            </a:r>
          </a:p>
          <a:p>
            <a:pPr algn="ctr">
              <a:lnSpc>
                <a:spcPct val="120000"/>
              </a:lnSpc>
              <a:spcBef>
                <a:spcPct val="10000"/>
              </a:spcBef>
            </a:pPr>
            <a:r>
              <a:rPr kumimoji="1" lang="zh-CN" altLang="en-US"/>
              <a:t>表示（</a:t>
            </a:r>
            <a:r>
              <a:rPr kumimoji="1" lang="en-US" altLang="zh-CN"/>
              <a:t>Emitter</a:t>
            </a:r>
            <a:r>
              <a:rPr kumimoji="1" lang="zh-CN" altLang="en-US"/>
              <a:t>）</a:t>
            </a:r>
            <a:endParaRPr kumimoji="1" lang="zh-CN" altLang="en-US" sz="2000"/>
          </a:p>
        </p:txBody>
      </p:sp>
      <p:sp>
        <p:nvSpPr>
          <p:cNvPr id="31806" name="AutoShape 62" descr="40%"/>
          <p:cNvSpPr>
            <a:spLocks noChangeArrowheads="1"/>
          </p:cNvSpPr>
          <p:nvPr/>
        </p:nvSpPr>
        <p:spPr bwMode="auto">
          <a:xfrm>
            <a:off x="5472113" y="4267200"/>
            <a:ext cx="3163887" cy="911225"/>
          </a:xfrm>
          <a:prstGeom prst="wedgeRoundRectCallout">
            <a:avLst>
              <a:gd name="adj1" fmla="val -91602"/>
              <a:gd name="adj2" fmla="val -191310"/>
              <a:gd name="adj3" fmla="val 16667"/>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120000"/>
              </a:lnSpc>
              <a:spcBef>
                <a:spcPct val="10000"/>
              </a:spcBef>
            </a:pPr>
            <a:r>
              <a:rPr kumimoji="1" lang="zh-CN" altLang="en-US"/>
              <a:t>集电极，用</a:t>
            </a:r>
            <a:r>
              <a:rPr kumimoji="1" lang="en-US" altLang="zh-CN"/>
              <a:t>C</a:t>
            </a:r>
            <a:r>
              <a:rPr kumimoji="1" lang="zh-CN" altLang="en-US"/>
              <a:t>或</a:t>
            </a:r>
            <a:r>
              <a:rPr kumimoji="1" lang="en-US" altLang="zh-CN"/>
              <a:t>c</a:t>
            </a:r>
          </a:p>
          <a:p>
            <a:pPr algn="ctr">
              <a:lnSpc>
                <a:spcPct val="120000"/>
              </a:lnSpc>
              <a:spcBef>
                <a:spcPct val="10000"/>
              </a:spcBef>
            </a:pPr>
            <a:r>
              <a:rPr kumimoji="1" lang="zh-CN" altLang="en-US"/>
              <a:t>表示（</a:t>
            </a:r>
            <a:r>
              <a:rPr kumimoji="1" lang="en-US" altLang="zh-CN"/>
              <a:t>Collector</a:t>
            </a:r>
            <a:r>
              <a:rPr kumimoji="1" lang="zh-CN" altLang="en-US"/>
              <a:t>）。</a:t>
            </a:r>
          </a:p>
        </p:txBody>
      </p:sp>
      <p:sp>
        <p:nvSpPr>
          <p:cNvPr id="31807" name="AutoShape 63" descr="40%"/>
          <p:cNvSpPr>
            <a:spLocks noChangeArrowheads="1"/>
          </p:cNvSpPr>
          <p:nvPr/>
        </p:nvSpPr>
        <p:spPr bwMode="auto">
          <a:xfrm>
            <a:off x="1130301" y="4284437"/>
            <a:ext cx="1565275" cy="582613"/>
          </a:xfrm>
          <a:prstGeom prst="wedgeRoundRectCallout">
            <a:avLst>
              <a:gd name="adj1" fmla="val -13287"/>
              <a:gd name="adj2" fmla="val -285694"/>
              <a:gd name="adj3" fmla="val 16667"/>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ctr">
              <a:lnSpc>
                <a:spcPct val="120000"/>
              </a:lnSpc>
              <a:spcBef>
                <a:spcPct val="10000"/>
              </a:spcBef>
            </a:pPr>
            <a:r>
              <a:rPr kumimoji="1" lang="en-US" altLang="zh-CN" sz="2800">
                <a:latin typeface="楷体_GB2312" pitchFamily="49" charset="-122"/>
              </a:rPr>
              <a:t> </a:t>
            </a:r>
            <a:r>
              <a:rPr kumimoji="1" lang="zh-CN" altLang="en-US" sz="2800">
                <a:latin typeface="楷体_GB2312" pitchFamily="49" charset="-122"/>
              </a:rPr>
              <a:t>发射区</a:t>
            </a:r>
            <a:endParaRPr kumimoji="1" lang="zh-CN" altLang="en-US">
              <a:latin typeface="楷体_GB2312" pitchFamily="49" charset="-122"/>
            </a:endParaRPr>
          </a:p>
        </p:txBody>
      </p:sp>
      <p:sp>
        <p:nvSpPr>
          <p:cNvPr id="31808" name="AutoShape 64" descr="40%"/>
          <p:cNvSpPr>
            <a:spLocks noChangeArrowheads="1"/>
          </p:cNvSpPr>
          <p:nvPr/>
        </p:nvSpPr>
        <p:spPr bwMode="auto">
          <a:xfrm>
            <a:off x="4870450" y="3381375"/>
            <a:ext cx="1550988" cy="582613"/>
          </a:xfrm>
          <a:prstGeom prst="wedgeRoundRectCallout">
            <a:avLst>
              <a:gd name="adj1" fmla="val -145597"/>
              <a:gd name="adj2" fmla="val -129139"/>
              <a:gd name="adj3" fmla="val 16667"/>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p>
            <a:pPr algn="ctr">
              <a:lnSpc>
                <a:spcPct val="120000"/>
              </a:lnSpc>
              <a:spcBef>
                <a:spcPct val="10000"/>
              </a:spcBef>
            </a:pPr>
            <a:r>
              <a:rPr kumimoji="1" lang="zh-CN" altLang="en-US" sz="2800"/>
              <a:t>集电区</a:t>
            </a:r>
          </a:p>
        </p:txBody>
      </p:sp>
      <p:sp>
        <p:nvSpPr>
          <p:cNvPr id="31809" name="AutoShape 65" descr="40%"/>
          <p:cNvSpPr>
            <a:spLocks noChangeArrowheads="1"/>
          </p:cNvSpPr>
          <p:nvPr/>
        </p:nvSpPr>
        <p:spPr bwMode="auto">
          <a:xfrm>
            <a:off x="2992438" y="3611563"/>
            <a:ext cx="1497012" cy="582612"/>
          </a:xfrm>
          <a:prstGeom prst="wedgeRoundRectCallout">
            <a:avLst>
              <a:gd name="adj1" fmla="val -78949"/>
              <a:gd name="adj2" fmla="val -186787"/>
              <a:gd name="adj3" fmla="val 16667"/>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p>
            <a:pPr algn="ctr">
              <a:lnSpc>
                <a:spcPct val="120000"/>
              </a:lnSpc>
              <a:spcBef>
                <a:spcPct val="10000"/>
              </a:spcBef>
            </a:pPr>
            <a:r>
              <a:rPr kumimoji="1" lang="zh-CN" altLang="en-US" sz="2800"/>
              <a:t>基区</a:t>
            </a:r>
          </a:p>
        </p:txBody>
      </p:sp>
      <p:grpSp>
        <p:nvGrpSpPr>
          <p:cNvPr id="16" name="Group 78"/>
          <p:cNvGrpSpPr>
            <a:grpSpLocks/>
          </p:cNvGrpSpPr>
          <p:nvPr/>
        </p:nvGrpSpPr>
        <p:grpSpPr bwMode="auto">
          <a:xfrm>
            <a:off x="1768475" y="4100513"/>
            <a:ext cx="1577975" cy="1219200"/>
            <a:chOff x="982" y="2972"/>
            <a:chExt cx="994" cy="768"/>
          </a:xfrm>
        </p:grpSpPr>
        <p:grpSp>
          <p:nvGrpSpPr>
            <p:cNvPr id="5149" name="Group 74"/>
            <p:cNvGrpSpPr>
              <a:grpSpLocks/>
            </p:cNvGrpSpPr>
            <p:nvPr/>
          </p:nvGrpSpPr>
          <p:grpSpPr bwMode="auto">
            <a:xfrm>
              <a:off x="1248" y="3132"/>
              <a:ext cx="407" cy="515"/>
              <a:chOff x="1896" y="3258"/>
              <a:chExt cx="407" cy="515"/>
            </a:xfrm>
          </p:grpSpPr>
          <p:sp>
            <p:nvSpPr>
              <p:cNvPr id="5153" name="Line 67"/>
              <p:cNvSpPr>
                <a:spLocks noChangeShapeType="1"/>
              </p:cNvSpPr>
              <p:nvPr/>
            </p:nvSpPr>
            <p:spPr bwMode="auto">
              <a:xfrm>
                <a:off x="2141" y="3395"/>
                <a:ext cx="0" cy="2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54" name="Line 69"/>
              <p:cNvSpPr>
                <a:spLocks noChangeShapeType="1"/>
              </p:cNvSpPr>
              <p:nvPr/>
            </p:nvSpPr>
            <p:spPr bwMode="auto">
              <a:xfrm>
                <a:off x="1896" y="3524"/>
                <a:ext cx="24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55" name="Line 70"/>
              <p:cNvSpPr>
                <a:spLocks noChangeShapeType="1"/>
              </p:cNvSpPr>
              <p:nvPr/>
            </p:nvSpPr>
            <p:spPr bwMode="auto">
              <a:xfrm flipV="1">
                <a:off x="2141" y="3348"/>
                <a:ext cx="162"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56" name="Line 71"/>
              <p:cNvSpPr>
                <a:spLocks noChangeShapeType="1"/>
              </p:cNvSpPr>
              <p:nvPr/>
            </p:nvSpPr>
            <p:spPr bwMode="auto">
              <a:xfrm>
                <a:off x="2141" y="3570"/>
                <a:ext cx="162" cy="12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57" name="Line 72"/>
              <p:cNvSpPr>
                <a:spLocks noChangeShapeType="1"/>
              </p:cNvSpPr>
              <p:nvPr/>
            </p:nvSpPr>
            <p:spPr bwMode="auto">
              <a:xfrm flipV="1">
                <a:off x="2295" y="3258"/>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58" name="Line 73"/>
              <p:cNvSpPr>
                <a:spLocks noChangeShapeType="1"/>
              </p:cNvSpPr>
              <p:nvPr/>
            </p:nvSpPr>
            <p:spPr bwMode="auto">
              <a:xfrm flipV="1">
                <a:off x="2294" y="3683"/>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150" name="Text Box 75"/>
            <p:cNvSpPr txBox="1">
              <a:spLocks noChangeArrowheads="1"/>
            </p:cNvSpPr>
            <p:nvPr/>
          </p:nvSpPr>
          <p:spPr bwMode="auto">
            <a:xfrm>
              <a:off x="982" y="3236"/>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B</a:t>
              </a:r>
            </a:p>
          </p:txBody>
        </p:sp>
        <p:sp>
          <p:nvSpPr>
            <p:cNvPr id="5151" name="Text Box 76"/>
            <p:cNvSpPr txBox="1">
              <a:spLocks noChangeArrowheads="1"/>
            </p:cNvSpPr>
            <p:nvPr/>
          </p:nvSpPr>
          <p:spPr bwMode="auto">
            <a:xfrm>
              <a:off x="1721" y="345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E</a:t>
              </a:r>
            </a:p>
          </p:txBody>
        </p:sp>
        <p:sp>
          <p:nvSpPr>
            <p:cNvPr id="5152" name="Text Box 77"/>
            <p:cNvSpPr txBox="1">
              <a:spLocks noChangeArrowheads="1"/>
            </p:cNvSpPr>
            <p:nvPr/>
          </p:nvSpPr>
          <p:spPr bwMode="auto">
            <a:xfrm>
              <a:off x="1721" y="297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C</a:t>
              </a:r>
            </a:p>
          </p:txBody>
        </p:sp>
      </p:grpSp>
      <p:grpSp>
        <p:nvGrpSpPr>
          <p:cNvPr id="18" name="Group 79"/>
          <p:cNvGrpSpPr>
            <a:grpSpLocks/>
          </p:cNvGrpSpPr>
          <p:nvPr/>
        </p:nvGrpSpPr>
        <p:grpSpPr bwMode="auto">
          <a:xfrm>
            <a:off x="6027738" y="4100513"/>
            <a:ext cx="1577975" cy="1219200"/>
            <a:chOff x="982" y="2972"/>
            <a:chExt cx="994" cy="768"/>
          </a:xfrm>
        </p:grpSpPr>
        <p:grpSp>
          <p:nvGrpSpPr>
            <p:cNvPr id="5139" name="Group 80"/>
            <p:cNvGrpSpPr>
              <a:grpSpLocks/>
            </p:cNvGrpSpPr>
            <p:nvPr/>
          </p:nvGrpSpPr>
          <p:grpSpPr bwMode="auto">
            <a:xfrm>
              <a:off x="1248" y="3132"/>
              <a:ext cx="407" cy="515"/>
              <a:chOff x="1896" y="3258"/>
              <a:chExt cx="407" cy="515"/>
            </a:xfrm>
          </p:grpSpPr>
          <p:sp>
            <p:nvSpPr>
              <p:cNvPr id="5143" name="Line 81"/>
              <p:cNvSpPr>
                <a:spLocks noChangeShapeType="1"/>
              </p:cNvSpPr>
              <p:nvPr/>
            </p:nvSpPr>
            <p:spPr bwMode="auto">
              <a:xfrm>
                <a:off x="2141" y="3395"/>
                <a:ext cx="0" cy="24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44" name="Line 82"/>
              <p:cNvSpPr>
                <a:spLocks noChangeShapeType="1"/>
              </p:cNvSpPr>
              <p:nvPr/>
            </p:nvSpPr>
            <p:spPr bwMode="auto">
              <a:xfrm>
                <a:off x="1896" y="3524"/>
                <a:ext cx="24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45" name="Line 83"/>
              <p:cNvSpPr>
                <a:spLocks noChangeShapeType="1"/>
              </p:cNvSpPr>
              <p:nvPr/>
            </p:nvSpPr>
            <p:spPr bwMode="auto">
              <a:xfrm flipV="1">
                <a:off x="2141" y="3348"/>
                <a:ext cx="162"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46" name="Line 84"/>
              <p:cNvSpPr>
                <a:spLocks noChangeShapeType="1"/>
              </p:cNvSpPr>
              <p:nvPr/>
            </p:nvSpPr>
            <p:spPr bwMode="auto">
              <a:xfrm>
                <a:off x="2141" y="3570"/>
                <a:ext cx="162" cy="120"/>
              </a:xfrm>
              <a:prstGeom prst="line">
                <a:avLst/>
              </a:prstGeom>
              <a:noFill/>
              <a:ln w="28575">
                <a:solidFill>
                  <a:schemeClr val="tx1"/>
                </a:solidFill>
                <a:round/>
                <a:headEnd type="stealth" w="lg" len="lg"/>
                <a:tailEnd type="none"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47" name="Line 85"/>
              <p:cNvSpPr>
                <a:spLocks noChangeShapeType="1"/>
              </p:cNvSpPr>
              <p:nvPr/>
            </p:nvSpPr>
            <p:spPr bwMode="auto">
              <a:xfrm flipV="1">
                <a:off x="2295" y="3258"/>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48" name="Line 86"/>
              <p:cNvSpPr>
                <a:spLocks noChangeShapeType="1"/>
              </p:cNvSpPr>
              <p:nvPr/>
            </p:nvSpPr>
            <p:spPr bwMode="auto">
              <a:xfrm flipV="1">
                <a:off x="2294" y="3683"/>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140" name="Text Box 87"/>
            <p:cNvSpPr txBox="1">
              <a:spLocks noChangeArrowheads="1"/>
            </p:cNvSpPr>
            <p:nvPr/>
          </p:nvSpPr>
          <p:spPr bwMode="auto">
            <a:xfrm>
              <a:off x="982" y="3236"/>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B</a:t>
              </a:r>
            </a:p>
          </p:txBody>
        </p:sp>
        <p:sp>
          <p:nvSpPr>
            <p:cNvPr id="5141" name="Text Box 88"/>
            <p:cNvSpPr txBox="1">
              <a:spLocks noChangeArrowheads="1"/>
            </p:cNvSpPr>
            <p:nvPr/>
          </p:nvSpPr>
          <p:spPr bwMode="auto">
            <a:xfrm>
              <a:off x="1721" y="345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E</a:t>
              </a:r>
            </a:p>
          </p:txBody>
        </p:sp>
        <p:sp>
          <p:nvSpPr>
            <p:cNvPr id="5142" name="Text Box 89"/>
            <p:cNvSpPr txBox="1">
              <a:spLocks noChangeArrowheads="1"/>
            </p:cNvSpPr>
            <p:nvPr/>
          </p:nvSpPr>
          <p:spPr bwMode="auto">
            <a:xfrm>
              <a:off x="1721" y="297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a:t>C</a:t>
              </a:r>
            </a:p>
          </p:txBody>
        </p:sp>
      </p:grpSp>
      <p:graphicFrame>
        <p:nvGraphicFramePr>
          <p:cNvPr id="31836" name="Object 2"/>
          <p:cNvGraphicFramePr>
            <a:graphicFrameLocks noChangeAspect="1"/>
          </p:cNvGraphicFramePr>
          <p:nvPr/>
        </p:nvGraphicFramePr>
        <p:xfrm>
          <a:off x="3643313" y="5276850"/>
          <a:ext cx="4846637" cy="1255713"/>
        </p:xfrm>
        <a:graphic>
          <a:graphicData uri="http://schemas.openxmlformats.org/presentationml/2006/ole">
            <mc:AlternateContent xmlns:mc="http://schemas.openxmlformats.org/markup-compatibility/2006">
              <mc:Choice xmlns:v="urn:schemas-microsoft-com:vml" Requires="v">
                <p:oleObj spid="_x0000_s5274" name="图片" r:id="rId3" imgW="2990880" imgH="1219320" progId="Word.Picture.8">
                  <p:embed/>
                </p:oleObj>
              </mc:Choice>
              <mc:Fallback>
                <p:oleObj name="图片" r:id="rId3" imgW="2990880" imgH="121932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276850"/>
                        <a:ext cx="4846637"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837" name="Text Box 93"/>
          <p:cNvSpPr txBox="1">
            <a:spLocks noChangeArrowheads="1"/>
          </p:cNvSpPr>
          <p:nvPr/>
        </p:nvSpPr>
        <p:spPr bwMode="auto">
          <a:xfrm>
            <a:off x="3808413" y="3684588"/>
            <a:ext cx="227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50000"/>
              </a:spcBef>
            </a:pPr>
            <a:r>
              <a:rPr lang="en-US" altLang="zh-CN" dirty="0"/>
              <a:t>BJT</a:t>
            </a:r>
            <a:r>
              <a:rPr lang="zh-CN" altLang="en-US" dirty="0"/>
              <a:t>的电路符号</a:t>
            </a:r>
          </a:p>
        </p:txBody>
      </p:sp>
      <p:sp>
        <p:nvSpPr>
          <p:cNvPr id="31838" name="Text Box 94"/>
          <p:cNvSpPr txBox="1">
            <a:spLocks noChangeArrowheads="1"/>
          </p:cNvSpPr>
          <p:nvPr/>
        </p:nvSpPr>
        <p:spPr bwMode="auto">
          <a:xfrm>
            <a:off x="912813" y="5649913"/>
            <a:ext cx="2312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zh-CN" altLang="en-US">
                <a:solidFill>
                  <a:schemeClr val="tx2"/>
                </a:solidFill>
              </a:rPr>
              <a:t>常用</a:t>
            </a:r>
            <a:r>
              <a:rPr lang="en-US" altLang="zh-CN">
                <a:solidFill>
                  <a:schemeClr val="tx2"/>
                </a:solidFill>
              </a:rPr>
              <a:t>BJT</a:t>
            </a:r>
            <a:r>
              <a:rPr lang="zh-CN" altLang="en-US">
                <a:solidFill>
                  <a:schemeClr val="tx2"/>
                </a:solidFill>
              </a:rPr>
              <a:t>的外形</a:t>
            </a:r>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17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1807"/>
                                        </p:tgtEl>
                                        <p:attrNameLst>
                                          <p:attrName>style.visibility</p:attrName>
                                        </p:attrNameLst>
                                      </p:cBhvr>
                                      <p:to>
                                        <p:strVal val="visible"/>
                                      </p:to>
                                    </p:set>
                                    <p:animEffect transition="in" filter="wipe(up)">
                                      <p:cBhvr>
                                        <p:cTn id="18" dur="500"/>
                                        <p:tgtEl>
                                          <p:spTgt spid="31807"/>
                                        </p:tgtEl>
                                      </p:cBhvr>
                                    </p:animEffect>
                                  </p:childTnLst>
                                  <p:subTnLst>
                                    <p:set>
                                      <p:cBhvr override="childStyle">
                                        <p:cTn dur="1" fill="hold" display="0" masterRel="nextClick" afterEffect="1"/>
                                        <p:tgtEl>
                                          <p:spTgt spid="31807"/>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1805"/>
                                        </p:tgtEl>
                                        <p:attrNameLst>
                                          <p:attrName>style.visibility</p:attrName>
                                        </p:attrNameLst>
                                      </p:cBhvr>
                                      <p:to>
                                        <p:strVal val="visible"/>
                                      </p:to>
                                    </p:set>
                                    <p:animEffect transition="in" filter="wipe(up)">
                                      <p:cBhvr>
                                        <p:cTn id="23" dur="500"/>
                                        <p:tgtEl>
                                          <p:spTgt spid="31805"/>
                                        </p:tgtEl>
                                      </p:cBhvr>
                                    </p:animEffect>
                                  </p:childTnLst>
                                  <p:subTnLst>
                                    <p:set>
                                      <p:cBhvr override="childStyle">
                                        <p:cTn dur="1" fill="hold" display="0" masterRel="nextClick" afterEffect="1"/>
                                        <p:tgtEl>
                                          <p:spTgt spid="31805"/>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1809"/>
                                        </p:tgtEl>
                                        <p:attrNameLst>
                                          <p:attrName>style.visibility</p:attrName>
                                        </p:attrNameLst>
                                      </p:cBhvr>
                                      <p:to>
                                        <p:strVal val="visible"/>
                                      </p:to>
                                    </p:set>
                                    <p:animEffect transition="in" filter="wipe(up)">
                                      <p:cBhvr>
                                        <p:cTn id="28" dur="500"/>
                                        <p:tgtEl>
                                          <p:spTgt spid="31809"/>
                                        </p:tgtEl>
                                      </p:cBhvr>
                                    </p:animEffect>
                                  </p:childTnLst>
                                  <p:subTnLst>
                                    <p:set>
                                      <p:cBhvr override="childStyle">
                                        <p:cTn dur="1" fill="hold" display="0" masterRel="nextClick" afterEffect="1"/>
                                        <p:tgtEl>
                                          <p:spTgt spid="31809"/>
                                        </p:tgtEl>
                                        <p:attrNameLst>
                                          <p:attrName>style.visibility</p:attrName>
                                        </p:attrNameLst>
                                      </p:cBhvr>
                                      <p:to>
                                        <p:strVal val="hidden"/>
                                      </p:to>
                                    </p:set>
                                  </p:sub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1804"/>
                                        </p:tgtEl>
                                        <p:attrNameLst>
                                          <p:attrName>style.visibility</p:attrName>
                                        </p:attrNameLst>
                                      </p:cBhvr>
                                      <p:to>
                                        <p:strVal val="visible"/>
                                      </p:to>
                                    </p:set>
                                    <p:animEffect transition="in" filter="wipe(up)">
                                      <p:cBhvr>
                                        <p:cTn id="33" dur="500"/>
                                        <p:tgtEl>
                                          <p:spTgt spid="31804"/>
                                        </p:tgtEl>
                                      </p:cBhvr>
                                    </p:animEffect>
                                  </p:childTnLst>
                                  <p:subTnLst>
                                    <p:set>
                                      <p:cBhvr override="childStyle">
                                        <p:cTn dur="1" fill="hold" display="0" masterRel="nextClick" afterEffect="1"/>
                                        <p:tgtEl>
                                          <p:spTgt spid="31804"/>
                                        </p:tgtEl>
                                        <p:attrNameLst>
                                          <p:attrName>style.visibility</p:attrName>
                                        </p:attrNameLst>
                                      </p:cBhvr>
                                      <p:to>
                                        <p:strVal val="hidden"/>
                                      </p:to>
                                    </p:set>
                                  </p:sub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31808"/>
                                        </p:tgtEl>
                                        <p:attrNameLst>
                                          <p:attrName>style.visibility</p:attrName>
                                        </p:attrNameLst>
                                      </p:cBhvr>
                                      <p:to>
                                        <p:strVal val="visible"/>
                                      </p:to>
                                    </p:set>
                                    <p:animEffect transition="in" filter="wipe(up)">
                                      <p:cBhvr>
                                        <p:cTn id="38" dur="500"/>
                                        <p:tgtEl>
                                          <p:spTgt spid="31808"/>
                                        </p:tgtEl>
                                      </p:cBhvr>
                                    </p:animEffect>
                                  </p:childTnLst>
                                  <p:subTnLst>
                                    <p:set>
                                      <p:cBhvr override="childStyle">
                                        <p:cTn dur="1" fill="hold" display="0" masterRel="nextClick" afterEffect="1"/>
                                        <p:tgtEl>
                                          <p:spTgt spid="31808"/>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1806"/>
                                        </p:tgtEl>
                                        <p:attrNameLst>
                                          <p:attrName>style.visibility</p:attrName>
                                        </p:attrNameLst>
                                      </p:cBhvr>
                                      <p:to>
                                        <p:strVal val="visible"/>
                                      </p:to>
                                    </p:set>
                                    <p:animEffect transition="in" filter="wipe(up)">
                                      <p:cBhvr>
                                        <p:cTn id="43" dur="500"/>
                                        <p:tgtEl>
                                          <p:spTgt spid="31806"/>
                                        </p:tgtEl>
                                      </p:cBhvr>
                                    </p:animEffect>
                                  </p:childTnLst>
                                  <p:subTnLst>
                                    <p:set>
                                      <p:cBhvr override="childStyle">
                                        <p:cTn dur="1" fill="hold" display="0" masterRel="nextClick" afterEffect="1"/>
                                        <p:tgtEl>
                                          <p:spTgt spid="31806"/>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31802"/>
                                        </p:tgtEl>
                                        <p:attrNameLst>
                                          <p:attrName>style.visibility</p:attrName>
                                        </p:attrNameLst>
                                      </p:cBhvr>
                                      <p:to>
                                        <p:strVal val="visible"/>
                                      </p:to>
                                    </p:set>
                                    <p:animEffect transition="in" filter="wipe(up)">
                                      <p:cBhvr>
                                        <p:cTn id="48" dur="500"/>
                                        <p:tgtEl>
                                          <p:spTgt spid="31802"/>
                                        </p:tgtEl>
                                      </p:cBhvr>
                                    </p:animEffect>
                                  </p:childTnLst>
                                  <p:subTnLst>
                                    <p:set>
                                      <p:cBhvr override="childStyle">
                                        <p:cTn dur="1" fill="hold" display="0" masterRel="nextClick" afterEffect="1"/>
                                        <p:tgtEl>
                                          <p:spTgt spid="31802"/>
                                        </p:tgtEl>
                                        <p:attrNameLst>
                                          <p:attrName>style.visibility</p:attrName>
                                        </p:attrNameLst>
                                      </p:cBhvr>
                                      <p:to>
                                        <p:strVal val="hidden"/>
                                      </p:to>
                                    </p:set>
                                  </p:sub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1803"/>
                                        </p:tgtEl>
                                        <p:attrNameLst>
                                          <p:attrName>style.visibility</p:attrName>
                                        </p:attrNameLst>
                                      </p:cBhvr>
                                      <p:to>
                                        <p:strVal val="visible"/>
                                      </p:to>
                                    </p:set>
                                    <p:animEffect transition="in" filter="wipe(up)">
                                      <p:cBhvr>
                                        <p:cTn id="53" dur="500"/>
                                        <p:tgtEl>
                                          <p:spTgt spid="31803"/>
                                        </p:tgtEl>
                                      </p:cBhvr>
                                    </p:animEffect>
                                  </p:childTnLst>
                                  <p:subTnLst>
                                    <p:set>
                                      <p:cBhvr override="childStyle">
                                        <p:cTn dur="1" fill="hold" display="0" masterRel="nextClick" afterEffect="1"/>
                                        <p:tgtEl>
                                          <p:spTgt spid="31803"/>
                                        </p:tgtEl>
                                        <p:attrNameLst>
                                          <p:attrName>style.visibility</p:attrName>
                                        </p:attrNameLst>
                                      </p:cBhvr>
                                      <p:to>
                                        <p:strVal val="hidden"/>
                                      </p:to>
                                    </p:set>
                                  </p:sub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1837"/>
                                        </p:tgtEl>
                                        <p:attrNameLst>
                                          <p:attrName>style.visibility</p:attrName>
                                        </p:attrNameLst>
                                      </p:cBhvr>
                                      <p:to>
                                        <p:strVal val="visible"/>
                                      </p:to>
                                    </p:set>
                                    <p:animEffect transition="in" filter="wipe(left)">
                                      <p:cBhvr>
                                        <p:cTn id="58" dur="500"/>
                                        <p:tgtEl>
                                          <p:spTgt spid="31837"/>
                                        </p:tgtEl>
                                      </p:cBhvr>
                                    </p:animEffect>
                                  </p:childTnLst>
                                </p:cTn>
                              </p:par>
                            </p:childTnLst>
                          </p:cTn>
                        </p:par>
                        <p:par>
                          <p:cTn id="59" fill="hold" nodeType="afterGroup">
                            <p:stCondLst>
                              <p:cond delay="500"/>
                            </p:stCondLst>
                            <p:childTnLst>
                              <p:par>
                                <p:cTn id="60" presetID="22" presetClass="entr" presetSubtype="1"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par>
                          <p:cTn id="63" fill="hold" nodeType="afterGroup">
                            <p:stCondLst>
                              <p:cond delay="1000"/>
                            </p:stCondLst>
                            <p:childTnLst>
                              <p:par>
                                <p:cTn id="64" presetID="22" presetClass="entr" presetSubtype="1" fill="hold"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up)">
                                      <p:cBhvr>
                                        <p:cTn id="66" dur="500"/>
                                        <p:tgtEl>
                                          <p:spTgt spid="1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1838"/>
                                        </p:tgtEl>
                                        <p:attrNameLst>
                                          <p:attrName>style.visibility</p:attrName>
                                        </p:attrNameLst>
                                      </p:cBhvr>
                                      <p:to>
                                        <p:strVal val="visible"/>
                                      </p:to>
                                    </p:set>
                                    <p:animEffect transition="in" filter="wipe(left)">
                                      <p:cBhvr>
                                        <p:cTn id="71" dur="500"/>
                                        <p:tgtEl>
                                          <p:spTgt spid="31838"/>
                                        </p:tgtEl>
                                      </p:cBhvr>
                                    </p:animEffect>
                                  </p:childTnLst>
                                </p:cTn>
                              </p:par>
                            </p:childTnLst>
                          </p:cTn>
                        </p:par>
                        <p:par>
                          <p:cTn id="72" fill="hold" nodeType="afterGroup">
                            <p:stCondLst>
                              <p:cond delay="500"/>
                            </p:stCondLst>
                            <p:childTnLst>
                              <p:par>
                                <p:cTn id="73" presetID="22" presetClass="entr" presetSubtype="8" fill="hold" nodeType="afterEffect">
                                  <p:stCondLst>
                                    <p:cond delay="0"/>
                                  </p:stCondLst>
                                  <p:childTnLst>
                                    <p:set>
                                      <p:cBhvr>
                                        <p:cTn id="74" dur="1" fill="hold">
                                          <p:stCondLst>
                                            <p:cond delay="0"/>
                                          </p:stCondLst>
                                        </p:cTn>
                                        <p:tgtEl>
                                          <p:spTgt spid="31836"/>
                                        </p:tgtEl>
                                        <p:attrNameLst>
                                          <p:attrName>style.visibility</p:attrName>
                                        </p:attrNameLst>
                                      </p:cBhvr>
                                      <p:to>
                                        <p:strVal val="visible"/>
                                      </p:to>
                                    </p:set>
                                    <p:animEffect transition="in" filter="wipe(left)">
                                      <p:cBhvr>
                                        <p:cTn id="75" dur="500"/>
                                        <p:tgtEl>
                                          <p:spTgt spid="31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02" grpId="0" animBg="1" autoUpdateAnimBg="0"/>
      <p:bldP spid="31803" grpId="0" animBg="1" autoUpdateAnimBg="0"/>
      <p:bldP spid="31804" grpId="0" animBg="1" autoUpdateAnimBg="0"/>
      <p:bldP spid="31805" grpId="0" animBg="1" autoUpdateAnimBg="0"/>
      <p:bldP spid="31806" grpId="0" animBg="1" autoUpdateAnimBg="0"/>
      <p:bldP spid="31807" grpId="0" animBg="1" autoUpdateAnimBg="0"/>
      <p:bldP spid="31808" grpId="0" animBg="1" autoUpdateAnimBg="0"/>
      <p:bldP spid="31809" grpId="0" animBg="1" autoUpdateAnimBg="0"/>
      <p:bldP spid="31837" grpId="0"/>
      <p:bldP spid="31838"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eaLnBrk="1" hangingPunct="1"/>
            <a:r>
              <a:rPr lang="zh-CN" altLang="en-US" sz="3600" dirty="0" smtClean="0">
                <a:ea typeface="宋体" charset="-122"/>
              </a:rPr>
              <a:t>反馈判断举例</a:t>
            </a:r>
            <a:r>
              <a:rPr lang="en-US" altLang="zh-CN" sz="3600" dirty="0" smtClean="0">
                <a:ea typeface="宋体" charset="-122"/>
              </a:rPr>
              <a:t>2</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170</a:t>
            </a:fld>
            <a:endParaRPr lang="zh-CN" altLang="en-US"/>
          </a:p>
        </p:txBody>
      </p:sp>
      <p:pic>
        <p:nvPicPr>
          <p:cNvPr id="1648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3" y="665839"/>
            <a:ext cx="8990012" cy="578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Oval 5"/>
          <p:cNvSpPr>
            <a:spLocks noChangeArrowheads="1"/>
          </p:cNvSpPr>
          <p:nvPr/>
        </p:nvSpPr>
        <p:spPr bwMode="auto">
          <a:xfrm>
            <a:off x="1899555" y="4093252"/>
            <a:ext cx="3962400" cy="533400"/>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4518" name="AutoShape 6"/>
          <p:cNvSpPr>
            <a:spLocks noChangeArrowheads="1"/>
          </p:cNvSpPr>
          <p:nvPr/>
        </p:nvSpPr>
        <p:spPr bwMode="auto">
          <a:xfrm flipV="1">
            <a:off x="4566555" y="4779052"/>
            <a:ext cx="1781175" cy="457200"/>
          </a:xfrm>
          <a:prstGeom prst="wedgeRoundRectCallout">
            <a:avLst>
              <a:gd name="adj1" fmla="val -42069"/>
              <a:gd name="adj2" fmla="val 90278"/>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p>
            <a:pPr algn="ctr"/>
            <a:r>
              <a:rPr kumimoji="1" lang="zh-CN" altLang="en-US">
                <a:solidFill>
                  <a:srgbClr val="FFFF00"/>
                </a:solidFill>
              </a:rPr>
              <a:t>反馈支路</a:t>
            </a:r>
          </a:p>
        </p:txBody>
      </p:sp>
      <p:sp>
        <p:nvSpPr>
          <p:cNvPr id="64519" name="Oval 7"/>
          <p:cNvSpPr>
            <a:spLocks noChangeArrowheads="1"/>
          </p:cNvSpPr>
          <p:nvPr/>
        </p:nvSpPr>
        <p:spPr bwMode="auto">
          <a:xfrm>
            <a:off x="5480955" y="3940852"/>
            <a:ext cx="914400" cy="685800"/>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4520" name="AutoShape 8"/>
          <p:cNvSpPr>
            <a:spLocks noChangeArrowheads="1"/>
          </p:cNvSpPr>
          <p:nvPr/>
        </p:nvSpPr>
        <p:spPr bwMode="auto">
          <a:xfrm>
            <a:off x="6166755" y="3331252"/>
            <a:ext cx="1670050" cy="533400"/>
          </a:xfrm>
          <a:prstGeom prst="wedgeRoundRectCallout">
            <a:avLst>
              <a:gd name="adj1" fmla="val -45722"/>
              <a:gd name="adj2" fmla="val 69940"/>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kumimoji="1" lang="zh-CN" altLang="en-US">
                <a:solidFill>
                  <a:srgbClr val="FFFF00"/>
                </a:solidFill>
              </a:rPr>
              <a:t>电压反馈</a:t>
            </a:r>
          </a:p>
        </p:txBody>
      </p:sp>
      <p:sp>
        <p:nvSpPr>
          <p:cNvPr id="64521" name="Oval 9"/>
          <p:cNvSpPr>
            <a:spLocks noChangeArrowheads="1"/>
          </p:cNvSpPr>
          <p:nvPr/>
        </p:nvSpPr>
        <p:spPr bwMode="auto">
          <a:xfrm>
            <a:off x="1442355" y="2797852"/>
            <a:ext cx="609600" cy="457200"/>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4522" name="AutoShape 10"/>
          <p:cNvSpPr>
            <a:spLocks noChangeArrowheads="1"/>
          </p:cNvSpPr>
          <p:nvPr/>
        </p:nvSpPr>
        <p:spPr bwMode="auto">
          <a:xfrm flipV="1">
            <a:off x="1594755" y="2188252"/>
            <a:ext cx="1766888" cy="457200"/>
          </a:xfrm>
          <a:prstGeom prst="wedgeRoundRectCallout">
            <a:avLst>
              <a:gd name="adj1" fmla="val -43264"/>
              <a:gd name="adj2" fmla="val -69792"/>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p>
            <a:pPr algn="ctr"/>
            <a:r>
              <a:rPr kumimoji="1" lang="zh-CN" altLang="en-US">
                <a:solidFill>
                  <a:srgbClr val="FFFF00"/>
                </a:solidFill>
              </a:rPr>
              <a:t>并联反馈</a:t>
            </a:r>
          </a:p>
        </p:txBody>
      </p:sp>
      <p:sp>
        <p:nvSpPr>
          <p:cNvPr id="64523" name="AutoShape 11"/>
          <p:cNvSpPr>
            <a:spLocks noChangeArrowheads="1"/>
          </p:cNvSpPr>
          <p:nvPr/>
        </p:nvSpPr>
        <p:spPr bwMode="auto">
          <a:xfrm>
            <a:off x="1442355" y="2721652"/>
            <a:ext cx="152400" cy="228600"/>
          </a:xfrm>
          <a:prstGeom prst="upArrow">
            <a:avLst>
              <a:gd name="adj1" fmla="val 50000"/>
              <a:gd name="adj2" fmla="val 37500"/>
            </a:avLst>
          </a:prstGeom>
          <a:solidFill>
            <a:srgbClr val="FFFF00"/>
          </a:solidFill>
          <a:ln w="38100">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4524" name="AutoShape 12"/>
          <p:cNvSpPr>
            <a:spLocks noChangeArrowheads="1"/>
          </p:cNvSpPr>
          <p:nvPr/>
        </p:nvSpPr>
        <p:spPr bwMode="auto">
          <a:xfrm flipV="1">
            <a:off x="4033155" y="2569252"/>
            <a:ext cx="152400" cy="228600"/>
          </a:xfrm>
          <a:prstGeom prst="upArrow">
            <a:avLst>
              <a:gd name="adj1" fmla="val 50000"/>
              <a:gd name="adj2" fmla="val 37500"/>
            </a:avLst>
          </a:prstGeom>
          <a:solidFill>
            <a:srgbClr val="FFFF00"/>
          </a:solidFill>
          <a:ln w="38100">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4525" name="AutoShape 13"/>
          <p:cNvSpPr>
            <a:spLocks noChangeArrowheads="1"/>
          </p:cNvSpPr>
          <p:nvPr/>
        </p:nvSpPr>
        <p:spPr bwMode="auto">
          <a:xfrm flipV="1">
            <a:off x="6014355" y="4093252"/>
            <a:ext cx="152400" cy="228600"/>
          </a:xfrm>
          <a:prstGeom prst="upArrow">
            <a:avLst>
              <a:gd name="adj1" fmla="val 50000"/>
              <a:gd name="adj2" fmla="val 37500"/>
            </a:avLst>
          </a:prstGeom>
          <a:solidFill>
            <a:srgbClr val="FFFF00"/>
          </a:solidFill>
          <a:ln w="38100">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4526" name="AutoShape 14"/>
          <p:cNvSpPr>
            <a:spLocks noChangeArrowheads="1"/>
          </p:cNvSpPr>
          <p:nvPr/>
        </p:nvSpPr>
        <p:spPr bwMode="auto">
          <a:xfrm flipV="1">
            <a:off x="1899555" y="3331252"/>
            <a:ext cx="152400" cy="228600"/>
          </a:xfrm>
          <a:prstGeom prst="upArrow">
            <a:avLst>
              <a:gd name="adj1" fmla="val 50000"/>
              <a:gd name="adj2" fmla="val 37500"/>
            </a:avLst>
          </a:prstGeom>
          <a:solidFill>
            <a:srgbClr val="FFFF00"/>
          </a:solidFill>
          <a:ln w="38100">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4527" name="Text Box 15"/>
          <p:cNvSpPr txBox="1">
            <a:spLocks noChangeArrowheads="1"/>
          </p:cNvSpPr>
          <p:nvPr/>
        </p:nvSpPr>
        <p:spPr bwMode="auto">
          <a:xfrm>
            <a:off x="6429375" y="60099"/>
            <a:ext cx="2684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800" dirty="0">
                <a:solidFill>
                  <a:srgbClr val="FFFF00"/>
                </a:solidFill>
              </a:rPr>
              <a:t>电压并联负反馈</a:t>
            </a:r>
          </a:p>
        </p:txBody>
      </p:sp>
      <p:sp>
        <p:nvSpPr>
          <p:cNvPr id="64528" name="Freeform 16"/>
          <p:cNvSpPr>
            <a:spLocks/>
          </p:cNvSpPr>
          <p:nvPr/>
        </p:nvSpPr>
        <p:spPr bwMode="auto">
          <a:xfrm>
            <a:off x="1062943" y="2950252"/>
            <a:ext cx="790575" cy="644525"/>
          </a:xfrm>
          <a:custGeom>
            <a:avLst/>
            <a:gdLst>
              <a:gd name="T0" fmla="*/ 1255037902 w 498"/>
              <a:gd name="T1" fmla="*/ 798890283 h 406"/>
              <a:gd name="T2" fmla="*/ 108367536 w 498"/>
              <a:gd name="T3" fmla="*/ 889616079 h 406"/>
              <a:gd name="T4" fmla="*/ 602318188 w 498"/>
              <a:gd name="T5" fmla="*/ 0 h 406"/>
              <a:gd name="T6" fmla="*/ 0 60000 65536"/>
              <a:gd name="T7" fmla="*/ 0 60000 65536"/>
              <a:gd name="T8" fmla="*/ 0 60000 65536"/>
              <a:gd name="T9" fmla="*/ 0 w 498"/>
              <a:gd name="T10" fmla="*/ 0 h 406"/>
              <a:gd name="T11" fmla="*/ 498 w 498"/>
              <a:gd name="T12" fmla="*/ 406 h 406"/>
            </a:gdLst>
            <a:ahLst/>
            <a:cxnLst>
              <a:cxn ang="T6">
                <a:pos x="T0" y="T1"/>
              </a:cxn>
              <a:cxn ang="T7">
                <a:pos x="T2" y="T3"/>
              </a:cxn>
              <a:cxn ang="T8">
                <a:pos x="T4" y="T5"/>
              </a:cxn>
            </a:cxnLst>
            <a:rect l="T9" t="T10" r="T11" b="T12"/>
            <a:pathLst>
              <a:path w="498" h="406">
                <a:moveTo>
                  <a:pt x="498" y="317"/>
                </a:moveTo>
                <a:cubicBezTo>
                  <a:pt x="424" y="322"/>
                  <a:pt x="86" y="406"/>
                  <a:pt x="43" y="353"/>
                </a:cubicBezTo>
                <a:cubicBezTo>
                  <a:pt x="0" y="300"/>
                  <a:pt x="198" y="74"/>
                  <a:pt x="239" y="0"/>
                </a:cubicBezTo>
              </a:path>
            </a:pathLst>
          </a:custGeom>
          <a:noFill/>
          <a:ln w="38100">
            <a:solidFill>
              <a:srgbClr val="FF0000"/>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4529" name="AutoShape 17"/>
          <p:cNvSpPr>
            <a:spLocks noChangeArrowheads="1"/>
          </p:cNvSpPr>
          <p:nvPr/>
        </p:nvSpPr>
        <p:spPr bwMode="auto">
          <a:xfrm flipH="1">
            <a:off x="243793" y="3940852"/>
            <a:ext cx="1427162" cy="457200"/>
          </a:xfrm>
          <a:prstGeom prst="wedgeRoundRectCallout">
            <a:avLst>
              <a:gd name="adj1" fmla="val -49111"/>
              <a:gd name="adj2" fmla="val -154167"/>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kumimoji="1" lang="zh-CN" altLang="en-US">
                <a:solidFill>
                  <a:srgbClr val="FFFF00"/>
                </a:solidFill>
              </a:rPr>
              <a:t>负反馈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5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45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45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45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45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452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45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452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452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452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452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645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64527"/>
                                        </p:tgtEl>
                                        <p:attrNameLst>
                                          <p:attrName>style.visibility</p:attrName>
                                        </p:attrNameLst>
                                      </p:cBhvr>
                                      <p:to>
                                        <p:strVal val="visible"/>
                                      </p:to>
                                    </p:set>
                                    <p:anim calcmode="lin" valueType="num">
                                      <p:cBhvr additive="base">
                                        <p:cTn id="55" dur="500" fill="hold"/>
                                        <p:tgtEl>
                                          <p:spTgt spid="64527"/>
                                        </p:tgtEl>
                                        <p:attrNameLst>
                                          <p:attrName>ppt_x</p:attrName>
                                        </p:attrNameLst>
                                      </p:cBhvr>
                                      <p:tavLst>
                                        <p:tav tm="0">
                                          <p:val>
                                            <p:strVal val="#ppt_x"/>
                                          </p:val>
                                        </p:tav>
                                        <p:tav tm="100000">
                                          <p:val>
                                            <p:strVal val="#ppt_x"/>
                                          </p:val>
                                        </p:tav>
                                      </p:tavLst>
                                    </p:anim>
                                    <p:anim calcmode="lin" valueType="num">
                                      <p:cBhvr additive="base">
                                        <p:cTn id="56" dur="500" fill="hold"/>
                                        <p:tgtEl>
                                          <p:spTgt spid="645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animBg="1"/>
      <p:bldP spid="64518" grpId="0" animBg="1" autoUpdateAnimBg="0"/>
      <p:bldP spid="64519" grpId="0" animBg="1"/>
      <p:bldP spid="64520" grpId="0" animBg="1" autoUpdateAnimBg="0"/>
      <p:bldP spid="64521" grpId="0" animBg="1"/>
      <p:bldP spid="64522" grpId="0" animBg="1" autoUpdateAnimBg="0"/>
      <p:bldP spid="64523" grpId="0" animBg="1"/>
      <p:bldP spid="64524" grpId="0" animBg="1"/>
      <p:bldP spid="64525" grpId="0" animBg="1"/>
      <p:bldP spid="64526" grpId="0" animBg="1"/>
      <p:bldP spid="64527" grpId="0" autoUpdateAnimBg="0"/>
      <p:bldP spid="64528" grpId="0" animBg="1"/>
      <p:bldP spid="64529" grpId="0" animBg="1"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r>
              <a:rPr lang="zh-CN" altLang="en-US" sz="3600" dirty="0" smtClean="0">
                <a:ea typeface="宋体" charset="-122"/>
              </a:rPr>
              <a:t>反馈判断举例</a:t>
            </a:r>
            <a:r>
              <a:rPr lang="en-US" altLang="zh-CN" sz="3600" dirty="0" smtClean="0">
                <a:ea typeface="宋体" charset="-122"/>
              </a:rPr>
              <a:t>3</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171</a:t>
            </a:fld>
            <a:endParaRPr lang="zh-CN" altLang="en-US"/>
          </a:p>
        </p:txBody>
      </p:sp>
      <p:pic>
        <p:nvPicPr>
          <p:cNvPr id="165891"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04" y="837058"/>
            <a:ext cx="8535987" cy="533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5" name="Oval 19"/>
          <p:cNvSpPr>
            <a:spLocks noChangeArrowheads="1"/>
          </p:cNvSpPr>
          <p:nvPr/>
        </p:nvSpPr>
        <p:spPr bwMode="auto">
          <a:xfrm>
            <a:off x="3465504" y="3886645"/>
            <a:ext cx="1524000" cy="990600"/>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5556" name="AutoShape 20"/>
          <p:cNvSpPr>
            <a:spLocks noChangeArrowheads="1"/>
          </p:cNvSpPr>
          <p:nvPr/>
        </p:nvSpPr>
        <p:spPr bwMode="auto">
          <a:xfrm flipV="1">
            <a:off x="4456104" y="4953445"/>
            <a:ext cx="1878012" cy="457200"/>
          </a:xfrm>
          <a:prstGeom prst="wedgeRoundRectCallout">
            <a:avLst>
              <a:gd name="adj1" fmla="val -42477"/>
              <a:gd name="adj2" fmla="val 90278"/>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p>
            <a:pPr algn="ctr"/>
            <a:r>
              <a:rPr kumimoji="1" lang="zh-CN" altLang="en-US">
                <a:solidFill>
                  <a:srgbClr val="FFFF00"/>
                </a:solidFill>
              </a:rPr>
              <a:t>反馈支路</a:t>
            </a:r>
          </a:p>
        </p:txBody>
      </p:sp>
      <p:sp>
        <p:nvSpPr>
          <p:cNvPr id="65557" name="Oval 21"/>
          <p:cNvSpPr>
            <a:spLocks noChangeArrowheads="1"/>
          </p:cNvSpPr>
          <p:nvPr/>
        </p:nvSpPr>
        <p:spPr bwMode="auto">
          <a:xfrm>
            <a:off x="5065704" y="2210245"/>
            <a:ext cx="914400" cy="685800"/>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5558" name="AutoShape 22"/>
          <p:cNvSpPr>
            <a:spLocks noChangeArrowheads="1"/>
          </p:cNvSpPr>
          <p:nvPr/>
        </p:nvSpPr>
        <p:spPr bwMode="auto">
          <a:xfrm>
            <a:off x="5751504" y="1600645"/>
            <a:ext cx="1697037" cy="533400"/>
          </a:xfrm>
          <a:prstGeom prst="wedgeRoundRectCallout">
            <a:avLst>
              <a:gd name="adj1" fmla="val -45792"/>
              <a:gd name="adj2" fmla="val 69940"/>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kumimoji="1" lang="zh-CN" altLang="en-US">
                <a:solidFill>
                  <a:srgbClr val="FFFF00"/>
                </a:solidFill>
              </a:rPr>
              <a:t>电流反馈</a:t>
            </a:r>
          </a:p>
        </p:txBody>
      </p:sp>
      <p:sp>
        <p:nvSpPr>
          <p:cNvPr id="65559" name="Oval 23"/>
          <p:cNvSpPr>
            <a:spLocks noChangeArrowheads="1"/>
          </p:cNvSpPr>
          <p:nvPr/>
        </p:nvSpPr>
        <p:spPr bwMode="auto">
          <a:xfrm>
            <a:off x="2703504" y="4039045"/>
            <a:ext cx="609600" cy="457200"/>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5560" name="AutoShape 24"/>
          <p:cNvSpPr>
            <a:spLocks noChangeArrowheads="1"/>
          </p:cNvSpPr>
          <p:nvPr/>
        </p:nvSpPr>
        <p:spPr bwMode="auto">
          <a:xfrm flipH="1" flipV="1">
            <a:off x="1027104" y="4496245"/>
            <a:ext cx="1752600" cy="457200"/>
          </a:xfrm>
          <a:prstGeom prst="wedgeRoundRectCallout">
            <a:avLst>
              <a:gd name="adj1" fmla="val -45653"/>
              <a:gd name="adj2" fmla="val 70139"/>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p>
            <a:pPr algn="ctr"/>
            <a:r>
              <a:rPr kumimoji="1" lang="zh-CN" altLang="en-US">
                <a:solidFill>
                  <a:srgbClr val="FFFF00"/>
                </a:solidFill>
              </a:rPr>
              <a:t>串联反馈</a:t>
            </a:r>
          </a:p>
        </p:txBody>
      </p:sp>
      <p:sp>
        <p:nvSpPr>
          <p:cNvPr id="65561" name="AutoShape 25"/>
          <p:cNvSpPr>
            <a:spLocks noChangeArrowheads="1"/>
          </p:cNvSpPr>
          <p:nvPr/>
        </p:nvSpPr>
        <p:spPr bwMode="auto">
          <a:xfrm>
            <a:off x="2246304" y="3429445"/>
            <a:ext cx="152400" cy="228600"/>
          </a:xfrm>
          <a:prstGeom prst="upArrow">
            <a:avLst>
              <a:gd name="adj1" fmla="val 50000"/>
              <a:gd name="adj2" fmla="val 37500"/>
            </a:avLst>
          </a:prstGeom>
          <a:solidFill>
            <a:srgbClr val="FFFF00"/>
          </a:solidFill>
          <a:ln w="952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5562" name="AutoShape 26"/>
          <p:cNvSpPr>
            <a:spLocks noChangeArrowheads="1"/>
          </p:cNvSpPr>
          <p:nvPr/>
        </p:nvSpPr>
        <p:spPr bwMode="auto">
          <a:xfrm flipV="1">
            <a:off x="3313104" y="2591245"/>
            <a:ext cx="152400" cy="228600"/>
          </a:xfrm>
          <a:prstGeom prst="upArrow">
            <a:avLst>
              <a:gd name="adj1" fmla="val 50000"/>
              <a:gd name="adj2" fmla="val 37500"/>
            </a:avLst>
          </a:prstGeom>
          <a:solidFill>
            <a:srgbClr val="FFFF00"/>
          </a:solidFill>
          <a:ln w="952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5563" name="AutoShape 27"/>
          <p:cNvSpPr>
            <a:spLocks noChangeArrowheads="1"/>
          </p:cNvSpPr>
          <p:nvPr/>
        </p:nvSpPr>
        <p:spPr bwMode="auto">
          <a:xfrm>
            <a:off x="5751504" y="2438845"/>
            <a:ext cx="152400" cy="228600"/>
          </a:xfrm>
          <a:prstGeom prst="upArrow">
            <a:avLst>
              <a:gd name="adj1" fmla="val 50000"/>
              <a:gd name="adj2" fmla="val 37500"/>
            </a:avLst>
          </a:prstGeom>
          <a:solidFill>
            <a:srgbClr val="FFFF00"/>
          </a:solidFill>
          <a:ln w="952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5564" name="AutoShape 28"/>
          <p:cNvSpPr>
            <a:spLocks noChangeArrowheads="1"/>
          </p:cNvSpPr>
          <p:nvPr/>
        </p:nvSpPr>
        <p:spPr bwMode="auto">
          <a:xfrm>
            <a:off x="2779704" y="4267645"/>
            <a:ext cx="152400" cy="228600"/>
          </a:xfrm>
          <a:prstGeom prst="upArrow">
            <a:avLst>
              <a:gd name="adj1" fmla="val 50000"/>
              <a:gd name="adj2" fmla="val 37500"/>
            </a:avLst>
          </a:prstGeom>
          <a:solidFill>
            <a:srgbClr val="FFFF00"/>
          </a:solidFill>
          <a:ln w="952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5565" name="Text Box 29"/>
          <p:cNvSpPr txBox="1">
            <a:spLocks noChangeArrowheads="1"/>
          </p:cNvSpPr>
          <p:nvPr/>
        </p:nvSpPr>
        <p:spPr bwMode="auto">
          <a:xfrm>
            <a:off x="6410118" y="133122"/>
            <a:ext cx="2684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800" dirty="0">
                <a:solidFill>
                  <a:srgbClr val="FFFF00"/>
                </a:solidFill>
              </a:rPr>
              <a:t>电流串联负反馈</a:t>
            </a:r>
          </a:p>
        </p:txBody>
      </p:sp>
      <p:sp>
        <p:nvSpPr>
          <p:cNvPr id="65566" name="Freeform 30"/>
          <p:cNvSpPr>
            <a:spLocks/>
          </p:cNvSpPr>
          <p:nvPr/>
        </p:nvSpPr>
        <p:spPr bwMode="auto">
          <a:xfrm>
            <a:off x="2428866" y="3273870"/>
            <a:ext cx="900113" cy="917575"/>
          </a:xfrm>
          <a:custGeom>
            <a:avLst/>
            <a:gdLst>
              <a:gd name="T0" fmla="*/ 0 w 567"/>
              <a:gd name="T1" fmla="*/ 415824911 h 578"/>
              <a:gd name="T2" fmla="*/ 1307962448 w 567"/>
              <a:gd name="T3" fmla="*/ 173891551 h 578"/>
              <a:gd name="T4" fmla="*/ 725805289 w 567"/>
              <a:gd name="T5" fmla="*/ 1456650094 h 578"/>
              <a:gd name="T6" fmla="*/ 0 60000 65536"/>
              <a:gd name="T7" fmla="*/ 0 60000 65536"/>
              <a:gd name="T8" fmla="*/ 0 60000 65536"/>
              <a:gd name="T9" fmla="*/ 0 w 567"/>
              <a:gd name="T10" fmla="*/ 0 h 578"/>
              <a:gd name="T11" fmla="*/ 567 w 567"/>
              <a:gd name="T12" fmla="*/ 578 h 578"/>
            </a:gdLst>
            <a:ahLst/>
            <a:cxnLst>
              <a:cxn ang="T6">
                <a:pos x="T0" y="T1"/>
              </a:cxn>
              <a:cxn ang="T7">
                <a:pos x="T2" y="T3"/>
              </a:cxn>
              <a:cxn ang="T8">
                <a:pos x="T4" y="T5"/>
              </a:cxn>
            </a:cxnLst>
            <a:rect l="T9" t="T10" r="T11" b="T12"/>
            <a:pathLst>
              <a:path w="567" h="578">
                <a:moveTo>
                  <a:pt x="0" y="165"/>
                </a:moveTo>
                <a:cubicBezTo>
                  <a:pt x="86" y="149"/>
                  <a:pt x="471" y="0"/>
                  <a:pt x="519" y="69"/>
                </a:cubicBezTo>
                <a:cubicBezTo>
                  <a:pt x="567" y="138"/>
                  <a:pt x="336" y="472"/>
                  <a:pt x="288" y="578"/>
                </a:cubicBezTo>
              </a:path>
            </a:pathLst>
          </a:custGeom>
          <a:noFill/>
          <a:ln w="38100">
            <a:solidFill>
              <a:srgbClr val="FF0000"/>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5567" name="AutoShape 31"/>
          <p:cNvSpPr>
            <a:spLocks noChangeArrowheads="1"/>
          </p:cNvSpPr>
          <p:nvPr/>
        </p:nvSpPr>
        <p:spPr bwMode="auto">
          <a:xfrm>
            <a:off x="3008304" y="2743645"/>
            <a:ext cx="1371600" cy="457200"/>
          </a:xfrm>
          <a:prstGeom prst="wedgeRoundRectCallout">
            <a:avLst>
              <a:gd name="adj1" fmla="val -42361"/>
              <a:gd name="adj2" fmla="val 70139"/>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kumimoji="1" lang="zh-CN" altLang="en-US">
                <a:solidFill>
                  <a:srgbClr val="FFFF00"/>
                </a:solidFill>
              </a:rPr>
              <a:t>负反馈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6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6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6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6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556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556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6556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65565"/>
                                        </p:tgtEl>
                                        <p:attrNameLst>
                                          <p:attrName>style.visibility</p:attrName>
                                        </p:attrNameLst>
                                      </p:cBhvr>
                                      <p:to>
                                        <p:strVal val="visible"/>
                                      </p:to>
                                    </p:set>
                                    <p:anim calcmode="lin" valueType="num">
                                      <p:cBhvr additive="base">
                                        <p:cTn id="55" dur="500" fill="hold"/>
                                        <p:tgtEl>
                                          <p:spTgt spid="65565"/>
                                        </p:tgtEl>
                                        <p:attrNameLst>
                                          <p:attrName>ppt_x</p:attrName>
                                        </p:attrNameLst>
                                      </p:cBhvr>
                                      <p:tavLst>
                                        <p:tav tm="0">
                                          <p:val>
                                            <p:strVal val="#ppt_x"/>
                                          </p:val>
                                        </p:tav>
                                        <p:tav tm="100000">
                                          <p:val>
                                            <p:strVal val="#ppt_x"/>
                                          </p:val>
                                        </p:tav>
                                      </p:tavLst>
                                    </p:anim>
                                    <p:anim calcmode="lin" valueType="num">
                                      <p:cBhvr additive="base">
                                        <p:cTn id="56" dur="500" fill="hold"/>
                                        <p:tgtEl>
                                          <p:spTgt spid="6556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5" grpId="0" animBg="1"/>
      <p:bldP spid="65556" grpId="0" animBg="1" autoUpdateAnimBg="0"/>
      <p:bldP spid="65557" grpId="0" animBg="1"/>
      <p:bldP spid="65558" grpId="0" animBg="1" autoUpdateAnimBg="0"/>
      <p:bldP spid="65559" grpId="0" animBg="1"/>
      <p:bldP spid="65560" grpId="0" animBg="1" autoUpdateAnimBg="0"/>
      <p:bldP spid="65561" grpId="0" animBg="1"/>
      <p:bldP spid="65562" grpId="0" animBg="1"/>
      <p:bldP spid="65563" grpId="0" animBg="1"/>
      <p:bldP spid="65564" grpId="0" animBg="1"/>
      <p:bldP spid="65565" grpId="0" autoUpdateAnimBg="0"/>
      <p:bldP spid="65566" grpId="0" animBg="1"/>
      <p:bldP spid="65567" grpId="0" animBg="1"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r>
              <a:rPr lang="zh-CN" altLang="en-US" sz="3600" dirty="0" smtClean="0">
                <a:ea typeface="宋体" charset="-122"/>
              </a:rPr>
              <a:t>反馈判断举例</a:t>
            </a:r>
            <a:r>
              <a:rPr lang="en-US" altLang="zh-CN" sz="3600" dirty="0" smtClean="0">
                <a:ea typeface="宋体" charset="-122"/>
              </a:rPr>
              <a:t>4</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172</a:t>
            </a:fld>
            <a:endParaRPr lang="zh-CN" altLang="en-US"/>
          </a:p>
        </p:txBody>
      </p:sp>
      <p:pic>
        <p:nvPicPr>
          <p:cNvPr id="1669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07" y="798507"/>
            <a:ext cx="8226425"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Oval 5"/>
          <p:cNvSpPr>
            <a:spLocks noChangeArrowheads="1"/>
          </p:cNvSpPr>
          <p:nvPr/>
        </p:nvSpPr>
        <p:spPr bwMode="auto">
          <a:xfrm>
            <a:off x="3503607" y="3617907"/>
            <a:ext cx="1524000" cy="990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6566" name="AutoShape 6"/>
          <p:cNvSpPr>
            <a:spLocks noChangeArrowheads="1"/>
          </p:cNvSpPr>
          <p:nvPr/>
        </p:nvSpPr>
        <p:spPr bwMode="auto">
          <a:xfrm flipV="1">
            <a:off x="4570407" y="4684707"/>
            <a:ext cx="1890712" cy="457200"/>
          </a:xfrm>
          <a:prstGeom prst="wedgeRoundRectCallout">
            <a:avLst>
              <a:gd name="adj1" fmla="val -42528"/>
              <a:gd name="adj2" fmla="val 90278"/>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p>
            <a:pPr algn="ctr"/>
            <a:r>
              <a:rPr kumimoji="1" lang="zh-CN" altLang="en-US">
                <a:solidFill>
                  <a:srgbClr val="FFFF00"/>
                </a:solidFill>
              </a:rPr>
              <a:t>反馈支路</a:t>
            </a:r>
          </a:p>
        </p:txBody>
      </p:sp>
      <p:sp>
        <p:nvSpPr>
          <p:cNvPr id="66567" name="Oval 7"/>
          <p:cNvSpPr>
            <a:spLocks noChangeArrowheads="1"/>
          </p:cNvSpPr>
          <p:nvPr/>
        </p:nvSpPr>
        <p:spPr bwMode="auto">
          <a:xfrm>
            <a:off x="5256207" y="1789107"/>
            <a:ext cx="914400" cy="6858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6568" name="AutoShape 8"/>
          <p:cNvSpPr>
            <a:spLocks noChangeArrowheads="1"/>
          </p:cNvSpPr>
          <p:nvPr/>
        </p:nvSpPr>
        <p:spPr bwMode="auto">
          <a:xfrm>
            <a:off x="6170607" y="1331907"/>
            <a:ext cx="1739900" cy="533400"/>
          </a:xfrm>
          <a:prstGeom prst="wedgeRoundRectCallout">
            <a:avLst>
              <a:gd name="adj1" fmla="val -45894"/>
              <a:gd name="adj2" fmla="val 69940"/>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kumimoji="1" lang="zh-CN" altLang="en-US">
                <a:solidFill>
                  <a:srgbClr val="FFFF00"/>
                </a:solidFill>
              </a:rPr>
              <a:t>电流反馈</a:t>
            </a:r>
          </a:p>
        </p:txBody>
      </p:sp>
      <p:sp>
        <p:nvSpPr>
          <p:cNvPr id="66569" name="Oval 9"/>
          <p:cNvSpPr>
            <a:spLocks noChangeArrowheads="1"/>
          </p:cNvSpPr>
          <p:nvPr/>
        </p:nvSpPr>
        <p:spPr bwMode="auto">
          <a:xfrm>
            <a:off x="2132007" y="3008307"/>
            <a:ext cx="609600" cy="4572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66570" name="AutoShape 10"/>
          <p:cNvSpPr>
            <a:spLocks noChangeArrowheads="1"/>
          </p:cNvSpPr>
          <p:nvPr/>
        </p:nvSpPr>
        <p:spPr bwMode="auto">
          <a:xfrm flipH="1" flipV="1">
            <a:off x="663569" y="3541707"/>
            <a:ext cx="1697038" cy="457200"/>
          </a:xfrm>
          <a:prstGeom prst="wedgeRoundRectCallout">
            <a:avLst>
              <a:gd name="adj1" fmla="val -45514"/>
              <a:gd name="adj2" fmla="val 70139"/>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p>
            <a:pPr algn="ctr"/>
            <a:r>
              <a:rPr kumimoji="1" lang="zh-CN" altLang="en-US">
                <a:solidFill>
                  <a:srgbClr val="FFFF00"/>
                </a:solidFill>
              </a:rPr>
              <a:t>并联反馈</a:t>
            </a:r>
          </a:p>
        </p:txBody>
      </p:sp>
      <p:sp>
        <p:nvSpPr>
          <p:cNvPr id="66571" name="AutoShape 11"/>
          <p:cNvSpPr>
            <a:spLocks noChangeArrowheads="1"/>
          </p:cNvSpPr>
          <p:nvPr/>
        </p:nvSpPr>
        <p:spPr bwMode="auto">
          <a:xfrm>
            <a:off x="2055807" y="2855907"/>
            <a:ext cx="152400" cy="228600"/>
          </a:xfrm>
          <a:prstGeom prst="upArrow">
            <a:avLst>
              <a:gd name="adj1" fmla="val 50000"/>
              <a:gd name="adj2" fmla="val 37500"/>
            </a:avLst>
          </a:prstGeom>
          <a:solidFill>
            <a:srgbClr val="FFFF00"/>
          </a:solidFill>
          <a:ln w="952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6572" name="AutoShape 12"/>
          <p:cNvSpPr>
            <a:spLocks noChangeArrowheads="1"/>
          </p:cNvSpPr>
          <p:nvPr/>
        </p:nvSpPr>
        <p:spPr bwMode="auto">
          <a:xfrm flipV="1">
            <a:off x="3503607" y="2398707"/>
            <a:ext cx="152400" cy="228600"/>
          </a:xfrm>
          <a:prstGeom prst="upArrow">
            <a:avLst>
              <a:gd name="adj1" fmla="val 50000"/>
              <a:gd name="adj2" fmla="val 37500"/>
            </a:avLst>
          </a:prstGeom>
          <a:solidFill>
            <a:srgbClr val="FFFF00"/>
          </a:solidFill>
          <a:ln w="952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6573" name="AutoShape 13"/>
          <p:cNvSpPr>
            <a:spLocks noChangeArrowheads="1"/>
          </p:cNvSpPr>
          <p:nvPr/>
        </p:nvSpPr>
        <p:spPr bwMode="auto">
          <a:xfrm flipV="1">
            <a:off x="5865807" y="2017707"/>
            <a:ext cx="152400" cy="228600"/>
          </a:xfrm>
          <a:prstGeom prst="upArrow">
            <a:avLst>
              <a:gd name="adj1" fmla="val 50000"/>
              <a:gd name="adj2" fmla="val 37500"/>
            </a:avLst>
          </a:prstGeom>
          <a:solidFill>
            <a:srgbClr val="FFFF00"/>
          </a:solidFill>
          <a:ln w="952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6574" name="AutoShape 14"/>
          <p:cNvSpPr>
            <a:spLocks noChangeArrowheads="1"/>
          </p:cNvSpPr>
          <p:nvPr/>
        </p:nvSpPr>
        <p:spPr bwMode="auto">
          <a:xfrm flipV="1">
            <a:off x="2665407" y="3770307"/>
            <a:ext cx="152400" cy="228600"/>
          </a:xfrm>
          <a:prstGeom prst="upArrow">
            <a:avLst>
              <a:gd name="adj1" fmla="val 50000"/>
              <a:gd name="adj2" fmla="val 37500"/>
            </a:avLst>
          </a:prstGeom>
          <a:solidFill>
            <a:srgbClr val="FFFF00"/>
          </a:solidFill>
          <a:ln w="9525">
            <a:solidFill>
              <a:srgbClr val="FFFF00"/>
            </a:solidFill>
            <a:miter lim="800000"/>
            <a:headEnd/>
            <a:tailEnd/>
          </a:ln>
        </p:spPr>
        <p:txBody>
          <a:bodyPr vert="eaVert" wrap="none" anchor="ctr"/>
          <a:lstStyle/>
          <a:p>
            <a:pPr algn="just">
              <a:lnSpc>
                <a:spcPct val="120000"/>
              </a:lnSpc>
              <a:spcBef>
                <a:spcPct val="10000"/>
              </a:spcBef>
            </a:pPr>
            <a:endParaRPr lang="zh-CN" altLang="en-US"/>
          </a:p>
        </p:txBody>
      </p:sp>
      <p:sp>
        <p:nvSpPr>
          <p:cNvPr id="66575" name="Text Box 15"/>
          <p:cNvSpPr txBox="1">
            <a:spLocks noChangeArrowheads="1"/>
          </p:cNvSpPr>
          <p:nvPr/>
        </p:nvSpPr>
        <p:spPr bwMode="auto">
          <a:xfrm>
            <a:off x="6399213" y="11793"/>
            <a:ext cx="2684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800" dirty="0">
                <a:solidFill>
                  <a:srgbClr val="FFFF00"/>
                </a:solidFill>
              </a:rPr>
              <a:t>电流并联负反馈</a:t>
            </a:r>
          </a:p>
        </p:txBody>
      </p:sp>
      <p:sp>
        <p:nvSpPr>
          <p:cNvPr id="66576" name="Freeform 16"/>
          <p:cNvSpPr>
            <a:spLocks/>
          </p:cNvSpPr>
          <p:nvPr/>
        </p:nvSpPr>
        <p:spPr bwMode="auto">
          <a:xfrm>
            <a:off x="2254244" y="2484432"/>
            <a:ext cx="806450" cy="1225550"/>
          </a:xfrm>
          <a:custGeom>
            <a:avLst/>
            <a:gdLst>
              <a:gd name="T0" fmla="*/ 0 w 508"/>
              <a:gd name="T1" fmla="*/ 735885591 h 772"/>
              <a:gd name="T2" fmla="*/ 1136591386 w 508"/>
              <a:gd name="T3" fmla="*/ 201612486 h 772"/>
              <a:gd name="T4" fmla="*/ 869454888 w 508"/>
              <a:gd name="T5" fmla="*/ 1945560803 h 772"/>
              <a:gd name="T6" fmla="*/ 0 60000 65536"/>
              <a:gd name="T7" fmla="*/ 0 60000 65536"/>
              <a:gd name="T8" fmla="*/ 0 60000 65536"/>
              <a:gd name="T9" fmla="*/ 0 w 508"/>
              <a:gd name="T10" fmla="*/ 0 h 772"/>
              <a:gd name="T11" fmla="*/ 508 w 508"/>
              <a:gd name="T12" fmla="*/ 772 h 772"/>
            </a:gdLst>
            <a:ahLst/>
            <a:cxnLst>
              <a:cxn ang="T6">
                <a:pos x="T0" y="T1"/>
              </a:cxn>
              <a:cxn ang="T7">
                <a:pos x="T2" y="T3"/>
              </a:cxn>
              <a:cxn ang="T8">
                <a:pos x="T4" y="T5"/>
              </a:cxn>
            </a:cxnLst>
            <a:rect l="T9" t="T10" r="T11" b="T12"/>
            <a:pathLst>
              <a:path w="508" h="772">
                <a:moveTo>
                  <a:pt x="0" y="292"/>
                </a:moveTo>
                <a:cubicBezTo>
                  <a:pt x="75" y="257"/>
                  <a:pt x="394" y="0"/>
                  <a:pt x="451" y="80"/>
                </a:cubicBezTo>
                <a:cubicBezTo>
                  <a:pt x="508" y="160"/>
                  <a:pt x="367" y="628"/>
                  <a:pt x="345" y="772"/>
                </a:cubicBezTo>
              </a:path>
            </a:pathLst>
          </a:custGeom>
          <a:noFill/>
          <a:ln w="38100">
            <a:solidFill>
              <a:srgbClr val="FF0000"/>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66577" name="AutoShape 17"/>
          <p:cNvSpPr>
            <a:spLocks noChangeArrowheads="1"/>
          </p:cNvSpPr>
          <p:nvPr/>
        </p:nvSpPr>
        <p:spPr bwMode="auto">
          <a:xfrm>
            <a:off x="2665407" y="1865307"/>
            <a:ext cx="1371600" cy="457200"/>
          </a:xfrm>
          <a:prstGeom prst="wedgeRoundRectCallout">
            <a:avLst>
              <a:gd name="adj1" fmla="val -41319"/>
              <a:gd name="adj2" fmla="val 103472"/>
              <a:gd name="adj3" fmla="val 16667"/>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kumimoji="1" lang="zh-CN" altLang="en-US">
                <a:solidFill>
                  <a:srgbClr val="FFFF00"/>
                </a:solidFill>
              </a:rPr>
              <a:t>负反馈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5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65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65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656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657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657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65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657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657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657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6657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66575"/>
                                        </p:tgtEl>
                                        <p:attrNameLst>
                                          <p:attrName>style.visibility</p:attrName>
                                        </p:attrNameLst>
                                      </p:cBhvr>
                                      <p:to>
                                        <p:strVal val="visible"/>
                                      </p:to>
                                    </p:set>
                                    <p:anim calcmode="lin" valueType="num">
                                      <p:cBhvr additive="base">
                                        <p:cTn id="55" dur="500" fill="hold"/>
                                        <p:tgtEl>
                                          <p:spTgt spid="66575"/>
                                        </p:tgtEl>
                                        <p:attrNameLst>
                                          <p:attrName>ppt_x</p:attrName>
                                        </p:attrNameLst>
                                      </p:cBhvr>
                                      <p:tavLst>
                                        <p:tav tm="0">
                                          <p:val>
                                            <p:strVal val="#ppt_x"/>
                                          </p:val>
                                        </p:tav>
                                        <p:tav tm="100000">
                                          <p:val>
                                            <p:strVal val="#ppt_x"/>
                                          </p:val>
                                        </p:tav>
                                      </p:tavLst>
                                    </p:anim>
                                    <p:anim calcmode="lin" valueType="num">
                                      <p:cBhvr additive="base">
                                        <p:cTn id="56" dur="500" fill="hold"/>
                                        <p:tgtEl>
                                          <p:spTgt spid="6657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5" grpId="0" animBg="1"/>
      <p:bldP spid="66566" grpId="0" animBg="1" autoUpdateAnimBg="0"/>
      <p:bldP spid="66567" grpId="0" animBg="1"/>
      <p:bldP spid="66568" grpId="0" animBg="1" autoUpdateAnimBg="0"/>
      <p:bldP spid="66569" grpId="0" animBg="1"/>
      <p:bldP spid="66570" grpId="0" animBg="1" autoUpdateAnimBg="0"/>
      <p:bldP spid="66571" grpId="0" animBg="1"/>
      <p:bldP spid="66572" grpId="0" animBg="1"/>
      <p:bldP spid="66573" grpId="0" animBg="1"/>
      <p:bldP spid="66574" grpId="0" animBg="1"/>
      <p:bldP spid="66575" grpId="0" autoUpdateAnimBg="0"/>
      <p:bldP spid="66576" grpId="0" animBg="1"/>
      <p:bldP spid="66577" grpId="0" animBg="1"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p:txBody>
          <a:bodyPr/>
          <a:lstStyle/>
          <a:p>
            <a:pPr eaLnBrk="1" hangingPunct="1"/>
            <a:r>
              <a:rPr lang="en-US" altLang="zh-CN" sz="3600" dirty="0" smtClean="0">
                <a:ea typeface="宋体" charset="-122"/>
              </a:rPr>
              <a:t>6.9 </a:t>
            </a:r>
            <a:r>
              <a:rPr lang="zh-CN" altLang="en-US" sz="3600" dirty="0" smtClean="0">
                <a:ea typeface="宋体" charset="-122"/>
              </a:rPr>
              <a:t>放大电路中的负反馈（续</a:t>
            </a:r>
            <a:r>
              <a:rPr lang="en-US" altLang="zh-CN" sz="3600" dirty="0" smtClean="0">
                <a:ea typeface="宋体" charset="-122"/>
              </a:rPr>
              <a:t>7</a:t>
            </a:r>
            <a:r>
              <a:rPr lang="zh-CN" altLang="en-US" sz="3600" dirty="0" smtClean="0">
                <a:ea typeface="宋体" charset="-122"/>
              </a:rPr>
              <a:t>）</a:t>
            </a:r>
            <a:endParaRPr lang="zh-CN" altLang="en-US" dirty="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173</a:t>
            </a:fld>
            <a:endParaRPr lang="zh-CN" altLang="en-US"/>
          </a:p>
        </p:txBody>
      </p:sp>
      <p:sp>
        <p:nvSpPr>
          <p:cNvPr id="75781" name="Rectangle 3"/>
          <p:cNvSpPr>
            <a:spLocks noGrp="1" noChangeArrowheads="1"/>
          </p:cNvSpPr>
          <p:nvPr>
            <p:ph sz="quarter" idx="4294967295"/>
          </p:nvPr>
        </p:nvSpPr>
        <p:spPr>
          <a:xfrm>
            <a:off x="0" y="765175"/>
            <a:ext cx="8891588" cy="5543550"/>
          </a:xfrm>
        </p:spPr>
        <p:txBody>
          <a:bodyPr/>
          <a:lstStyle/>
          <a:p>
            <a:pPr eaLnBrk="1" hangingPunct="1"/>
            <a:r>
              <a:rPr kumimoji="1" lang="zh-CN" altLang="en-US" dirty="0" smtClean="0">
                <a:solidFill>
                  <a:schemeClr val="tx1"/>
                </a:solidFill>
                <a:ea typeface="宋体" charset="-122"/>
              </a:rPr>
              <a:t>反馈放大电路的性能分析</a:t>
            </a:r>
          </a:p>
        </p:txBody>
      </p:sp>
      <p:grpSp>
        <p:nvGrpSpPr>
          <p:cNvPr id="2" name="Group 4"/>
          <p:cNvGrpSpPr>
            <a:grpSpLocks/>
          </p:cNvGrpSpPr>
          <p:nvPr/>
        </p:nvGrpSpPr>
        <p:grpSpPr bwMode="auto">
          <a:xfrm>
            <a:off x="4711700" y="1230313"/>
            <a:ext cx="4441825" cy="1616075"/>
            <a:chOff x="480" y="463"/>
            <a:chExt cx="2798" cy="1018"/>
          </a:xfrm>
        </p:grpSpPr>
        <p:sp>
          <p:nvSpPr>
            <p:cNvPr id="75792" name="Rectangle 5"/>
            <p:cNvSpPr>
              <a:spLocks noChangeArrowheads="1"/>
            </p:cNvSpPr>
            <p:nvPr/>
          </p:nvSpPr>
          <p:spPr bwMode="auto">
            <a:xfrm>
              <a:off x="1776" y="624"/>
              <a:ext cx="528" cy="33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sz="2000" i="1">
                  <a:ea typeface="宋体" charset="-122"/>
                </a:rPr>
                <a:t>A</a:t>
              </a:r>
            </a:p>
          </p:txBody>
        </p:sp>
        <p:sp>
          <p:nvSpPr>
            <p:cNvPr id="75793" name="Rectangle 6"/>
            <p:cNvSpPr>
              <a:spLocks noChangeArrowheads="1"/>
            </p:cNvSpPr>
            <p:nvPr/>
          </p:nvSpPr>
          <p:spPr bwMode="auto">
            <a:xfrm>
              <a:off x="1776" y="1056"/>
              <a:ext cx="528" cy="33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sz="2000" i="1" dirty="0">
                  <a:ea typeface="宋体" charset="-122"/>
                </a:rPr>
                <a:t>F</a:t>
              </a:r>
            </a:p>
          </p:txBody>
        </p:sp>
        <p:sp>
          <p:nvSpPr>
            <p:cNvPr id="75794" name="AutoShape 7"/>
            <p:cNvSpPr>
              <a:spLocks noChangeArrowheads="1"/>
            </p:cNvSpPr>
            <p:nvPr/>
          </p:nvSpPr>
          <p:spPr bwMode="auto">
            <a:xfrm>
              <a:off x="1182" y="692"/>
              <a:ext cx="192" cy="192"/>
            </a:xfrm>
            <a:prstGeom prst="flowChartOr">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75795" name="Line 8"/>
            <p:cNvSpPr>
              <a:spLocks noChangeShapeType="1"/>
            </p:cNvSpPr>
            <p:nvPr/>
          </p:nvSpPr>
          <p:spPr bwMode="auto">
            <a:xfrm>
              <a:off x="1382" y="786"/>
              <a:ext cx="38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6" name="Line 9"/>
            <p:cNvSpPr>
              <a:spLocks noChangeShapeType="1"/>
            </p:cNvSpPr>
            <p:nvPr/>
          </p:nvSpPr>
          <p:spPr bwMode="auto">
            <a:xfrm>
              <a:off x="2304" y="768"/>
              <a:ext cx="57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7" name="Freeform 10"/>
            <p:cNvSpPr>
              <a:spLocks/>
            </p:cNvSpPr>
            <p:nvPr/>
          </p:nvSpPr>
          <p:spPr bwMode="auto">
            <a:xfrm>
              <a:off x="2294" y="768"/>
              <a:ext cx="288" cy="480"/>
            </a:xfrm>
            <a:custGeom>
              <a:avLst/>
              <a:gdLst>
                <a:gd name="T0" fmla="*/ 288 w 288"/>
                <a:gd name="T1" fmla="*/ 0 h 576"/>
                <a:gd name="T2" fmla="*/ 288 w 288"/>
                <a:gd name="T3" fmla="*/ 400 h 576"/>
                <a:gd name="T4" fmla="*/ 0 w 288"/>
                <a:gd name="T5" fmla="*/ 400 h 576"/>
                <a:gd name="T6" fmla="*/ 0 60000 65536"/>
                <a:gd name="T7" fmla="*/ 0 60000 65536"/>
                <a:gd name="T8" fmla="*/ 0 60000 65536"/>
                <a:gd name="T9" fmla="*/ 0 w 288"/>
                <a:gd name="T10" fmla="*/ 0 h 576"/>
                <a:gd name="T11" fmla="*/ 288 w 288"/>
                <a:gd name="T12" fmla="*/ 576 h 576"/>
              </a:gdLst>
              <a:ahLst/>
              <a:cxnLst>
                <a:cxn ang="T6">
                  <a:pos x="T0" y="T1"/>
                </a:cxn>
                <a:cxn ang="T7">
                  <a:pos x="T2" y="T3"/>
                </a:cxn>
                <a:cxn ang="T8">
                  <a:pos x="T4" y="T5"/>
                </a:cxn>
              </a:cxnLst>
              <a:rect l="T9" t="T10" r="T11" b="T12"/>
              <a:pathLst>
                <a:path w="288" h="576">
                  <a:moveTo>
                    <a:pt x="288" y="0"/>
                  </a:moveTo>
                  <a:lnTo>
                    <a:pt x="288" y="576"/>
                  </a:lnTo>
                  <a:lnTo>
                    <a:pt x="0" y="576"/>
                  </a:lnTo>
                </a:path>
              </a:pathLst>
            </a:custGeom>
            <a:noFill/>
            <a:ln w="28575" cap="sq">
              <a:solidFill>
                <a:schemeClr val="tx1"/>
              </a:solidFill>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75798" name="Freeform 11"/>
            <p:cNvSpPr>
              <a:spLocks/>
            </p:cNvSpPr>
            <p:nvPr/>
          </p:nvSpPr>
          <p:spPr bwMode="auto">
            <a:xfrm>
              <a:off x="1268" y="892"/>
              <a:ext cx="508" cy="336"/>
            </a:xfrm>
            <a:custGeom>
              <a:avLst/>
              <a:gdLst>
                <a:gd name="T0" fmla="*/ 414 w 624"/>
                <a:gd name="T1" fmla="*/ 235 h 480"/>
                <a:gd name="T2" fmla="*/ 0 w 624"/>
                <a:gd name="T3" fmla="*/ 235 h 480"/>
                <a:gd name="T4" fmla="*/ 0 w 624"/>
                <a:gd name="T5" fmla="*/ 0 h 480"/>
                <a:gd name="T6" fmla="*/ 0 60000 65536"/>
                <a:gd name="T7" fmla="*/ 0 60000 65536"/>
                <a:gd name="T8" fmla="*/ 0 60000 65536"/>
                <a:gd name="T9" fmla="*/ 0 w 624"/>
                <a:gd name="T10" fmla="*/ 0 h 480"/>
                <a:gd name="T11" fmla="*/ 624 w 624"/>
                <a:gd name="T12" fmla="*/ 480 h 480"/>
              </a:gdLst>
              <a:ahLst/>
              <a:cxnLst>
                <a:cxn ang="T6">
                  <a:pos x="T0" y="T1"/>
                </a:cxn>
                <a:cxn ang="T7">
                  <a:pos x="T2" y="T3"/>
                </a:cxn>
                <a:cxn ang="T8">
                  <a:pos x="T4" y="T5"/>
                </a:cxn>
              </a:cxnLst>
              <a:rect l="T9" t="T10" r="T11" b="T12"/>
              <a:pathLst>
                <a:path w="624" h="480">
                  <a:moveTo>
                    <a:pt x="624" y="480"/>
                  </a:moveTo>
                  <a:lnTo>
                    <a:pt x="0" y="480"/>
                  </a:lnTo>
                  <a:lnTo>
                    <a:pt x="0" y="0"/>
                  </a:lnTo>
                </a:path>
              </a:pathLst>
            </a:custGeom>
            <a:noFill/>
            <a:ln w="28575" cap="sq">
              <a:solidFill>
                <a:schemeClr val="tx1"/>
              </a:solidFill>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75799" name="Oval 12"/>
            <p:cNvSpPr>
              <a:spLocks noChangeArrowheads="1"/>
            </p:cNvSpPr>
            <p:nvPr/>
          </p:nvSpPr>
          <p:spPr bwMode="auto">
            <a:xfrm>
              <a:off x="2552" y="74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75800" name="Text Box 13"/>
            <p:cNvSpPr txBox="1">
              <a:spLocks noChangeArrowheads="1"/>
            </p:cNvSpPr>
            <p:nvPr/>
          </p:nvSpPr>
          <p:spPr bwMode="auto">
            <a:xfrm>
              <a:off x="960" y="559"/>
              <a:ext cx="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a:t>
              </a:r>
            </a:p>
          </p:txBody>
        </p:sp>
        <p:sp>
          <p:nvSpPr>
            <p:cNvPr id="75801" name="Text Box 14"/>
            <p:cNvSpPr txBox="1">
              <a:spLocks noChangeArrowheads="1"/>
            </p:cNvSpPr>
            <p:nvPr/>
          </p:nvSpPr>
          <p:spPr bwMode="auto">
            <a:xfrm>
              <a:off x="1056" y="897"/>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latin typeface="宋体" charset="-122"/>
                  <a:ea typeface="宋体" charset="-122"/>
                </a:rPr>
                <a:t>-</a:t>
              </a:r>
              <a:endParaRPr kumimoji="1" lang="en-US" altLang="zh-CN" sz="2000">
                <a:ea typeface="宋体" charset="-122"/>
              </a:endParaRPr>
            </a:p>
          </p:txBody>
        </p:sp>
        <p:sp>
          <p:nvSpPr>
            <p:cNvPr id="75802" name="Text Box 15"/>
            <p:cNvSpPr txBox="1">
              <a:spLocks noChangeArrowheads="1"/>
            </p:cNvSpPr>
            <p:nvPr/>
          </p:nvSpPr>
          <p:spPr bwMode="auto">
            <a:xfrm>
              <a:off x="480" y="655"/>
              <a:ext cx="2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X</a:t>
              </a:r>
              <a:r>
                <a:rPr kumimoji="1" lang="en-US" altLang="en-US" sz="2000" baseline="-25000">
                  <a:ea typeface="宋体" charset="-122"/>
                </a:rPr>
                <a:t>i</a:t>
              </a:r>
              <a:endParaRPr kumimoji="1" lang="en-US" altLang="zh-CN" sz="2000">
                <a:ea typeface="宋体" charset="-122"/>
              </a:endParaRPr>
            </a:p>
          </p:txBody>
        </p:sp>
        <p:sp>
          <p:nvSpPr>
            <p:cNvPr id="75803" name="Text Box 16"/>
            <p:cNvSpPr txBox="1">
              <a:spLocks noChangeArrowheads="1"/>
            </p:cNvSpPr>
            <p:nvPr/>
          </p:nvSpPr>
          <p:spPr bwMode="auto">
            <a:xfrm>
              <a:off x="912" y="1231"/>
              <a:ext cx="6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X</a:t>
              </a:r>
              <a:r>
                <a:rPr kumimoji="1" lang="en-US" altLang="en-US" sz="2000" baseline="-25000">
                  <a:ea typeface="宋体" charset="-122"/>
                </a:rPr>
                <a:t>f</a:t>
              </a:r>
              <a:r>
                <a:rPr kumimoji="1" lang="en-US" altLang="en-US" sz="2000" i="1">
                  <a:ea typeface="宋体" charset="-122"/>
                </a:rPr>
                <a:t>=FX</a:t>
              </a:r>
              <a:r>
                <a:rPr kumimoji="1" lang="en-US" altLang="en-US" sz="2000" baseline="-25000">
                  <a:ea typeface="宋体" charset="-122"/>
                </a:rPr>
                <a:t>o</a:t>
              </a:r>
              <a:endParaRPr kumimoji="1" lang="en-US" altLang="zh-CN" sz="2000">
                <a:ea typeface="宋体" charset="-122"/>
              </a:endParaRPr>
            </a:p>
          </p:txBody>
        </p:sp>
        <p:sp>
          <p:nvSpPr>
            <p:cNvPr id="75804" name="Text Box 17"/>
            <p:cNvSpPr txBox="1">
              <a:spLocks noChangeArrowheads="1"/>
            </p:cNvSpPr>
            <p:nvPr/>
          </p:nvSpPr>
          <p:spPr bwMode="auto">
            <a:xfrm>
              <a:off x="2640" y="847"/>
              <a:ext cx="6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X</a:t>
              </a:r>
              <a:r>
                <a:rPr kumimoji="1" lang="en-US" altLang="en-US" sz="2000" baseline="-25000">
                  <a:ea typeface="宋体" charset="-122"/>
                </a:rPr>
                <a:t>o</a:t>
              </a:r>
              <a:r>
                <a:rPr kumimoji="1" lang="en-US" altLang="en-US" sz="2000" i="1">
                  <a:ea typeface="宋体" charset="-122"/>
                </a:rPr>
                <a:t>=AX</a:t>
              </a:r>
              <a:r>
                <a:rPr kumimoji="1" lang="en-US" altLang="en-US" sz="2000" baseline="-25000">
                  <a:ea typeface="宋体" charset="-122"/>
                </a:rPr>
                <a:t>d</a:t>
              </a:r>
              <a:endParaRPr kumimoji="1" lang="en-US" altLang="zh-CN" sz="2000">
                <a:ea typeface="宋体" charset="-122"/>
              </a:endParaRPr>
            </a:p>
          </p:txBody>
        </p:sp>
        <p:sp>
          <p:nvSpPr>
            <p:cNvPr id="75805" name="Line 18"/>
            <p:cNvSpPr>
              <a:spLocks noChangeShapeType="1"/>
            </p:cNvSpPr>
            <p:nvPr/>
          </p:nvSpPr>
          <p:spPr bwMode="auto">
            <a:xfrm>
              <a:off x="748" y="788"/>
              <a:ext cx="432"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6" name="Text Box 19"/>
            <p:cNvSpPr txBox="1">
              <a:spLocks noChangeArrowheads="1"/>
            </p:cNvSpPr>
            <p:nvPr/>
          </p:nvSpPr>
          <p:spPr bwMode="auto">
            <a:xfrm>
              <a:off x="1440" y="463"/>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X</a:t>
              </a:r>
              <a:r>
                <a:rPr kumimoji="1" lang="en-US" altLang="en-US" sz="2000" baseline="-25000">
                  <a:ea typeface="宋体" charset="-122"/>
                </a:rPr>
                <a:t>d</a:t>
              </a:r>
              <a:endParaRPr kumimoji="1" lang="en-US" altLang="zh-CN" sz="2000">
                <a:ea typeface="宋体" charset="-122"/>
              </a:endParaRPr>
            </a:p>
          </p:txBody>
        </p:sp>
      </p:grpSp>
      <p:sp>
        <p:nvSpPr>
          <p:cNvPr id="67604" name="Text Box 20"/>
          <p:cNvSpPr txBox="1">
            <a:spLocks noChangeArrowheads="1"/>
          </p:cNvSpPr>
          <p:nvPr/>
        </p:nvSpPr>
        <p:spPr bwMode="auto">
          <a:xfrm>
            <a:off x="695325" y="1571625"/>
            <a:ext cx="355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基本放大电路的放大特性</a:t>
            </a:r>
          </a:p>
        </p:txBody>
      </p:sp>
      <p:sp>
        <p:nvSpPr>
          <p:cNvPr id="67605" name="Rectangle 21"/>
          <p:cNvSpPr>
            <a:spLocks noChangeArrowheads="1"/>
          </p:cNvSpPr>
          <p:nvPr/>
        </p:nvSpPr>
        <p:spPr bwMode="auto">
          <a:xfrm>
            <a:off x="1306513" y="1985963"/>
            <a:ext cx="1181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en-US" i="1">
                <a:ea typeface="宋体" charset="-122"/>
              </a:rPr>
              <a:t>X</a:t>
            </a:r>
            <a:r>
              <a:rPr kumimoji="1" lang="en-US" altLang="en-US" baseline="-25000">
                <a:ea typeface="宋体" charset="-122"/>
              </a:rPr>
              <a:t>o</a:t>
            </a:r>
            <a:r>
              <a:rPr kumimoji="1" lang="en-US" altLang="en-US" i="1">
                <a:ea typeface="宋体" charset="-122"/>
              </a:rPr>
              <a:t>=AX</a:t>
            </a:r>
            <a:r>
              <a:rPr kumimoji="1" lang="en-US" altLang="en-US" baseline="-25000">
                <a:ea typeface="宋体" charset="-122"/>
              </a:rPr>
              <a:t>d</a:t>
            </a:r>
            <a:endParaRPr kumimoji="1" lang="en-US" altLang="zh-CN" baseline="-25000">
              <a:ea typeface="宋体" charset="-122"/>
            </a:endParaRPr>
          </a:p>
        </p:txBody>
      </p:sp>
      <p:sp>
        <p:nvSpPr>
          <p:cNvPr id="67606" name="Text Box 22"/>
          <p:cNvSpPr txBox="1">
            <a:spLocks noChangeArrowheads="1"/>
          </p:cNvSpPr>
          <p:nvPr/>
        </p:nvSpPr>
        <p:spPr bwMode="auto">
          <a:xfrm>
            <a:off x="695325" y="2513013"/>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latin typeface="楷体_GB2312" pitchFamily="49" charset="-122"/>
              </a:rPr>
              <a:t>反馈网络的反馈特性</a:t>
            </a:r>
          </a:p>
        </p:txBody>
      </p:sp>
      <p:sp>
        <p:nvSpPr>
          <p:cNvPr id="67607" name="Rectangle 23"/>
          <p:cNvSpPr>
            <a:spLocks noChangeArrowheads="1"/>
          </p:cNvSpPr>
          <p:nvPr/>
        </p:nvSpPr>
        <p:spPr bwMode="auto">
          <a:xfrm>
            <a:off x="3770313" y="2490788"/>
            <a:ext cx="113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en-US" i="1">
                <a:ea typeface="宋体" charset="-122"/>
              </a:rPr>
              <a:t>X</a:t>
            </a:r>
            <a:r>
              <a:rPr kumimoji="1" lang="en-US" altLang="en-US" baseline="-25000">
                <a:ea typeface="宋体" charset="-122"/>
              </a:rPr>
              <a:t>f</a:t>
            </a:r>
            <a:r>
              <a:rPr kumimoji="1" lang="en-US" altLang="en-US" i="1">
                <a:ea typeface="宋体" charset="-122"/>
              </a:rPr>
              <a:t>=FX</a:t>
            </a:r>
            <a:r>
              <a:rPr kumimoji="1" lang="en-US" altLang="en-US" baseline="-25000">
                <a:ea typeface="宋体" charset="-122"/>
              </a:rPr>
              <a:t>o</a:t>
            </a:r>
            <a:endParaRPr kumimoji="1" lang="en-US" altLang="zh-CN" baseline="-25000">
              <a:ea typeface="宋体" charset="-122"/>
            </a:endParaRPr>
          </a:p>
        </p:txBody>
      </p:sp>
      <p:sp>
        <p:nvSpPr>
          <p:cNvPr id="67608" name="Text Box 24"/>
          <p:cNvSpPr txBox="1">
            <a:spLocks noChangeArrowheads="1"/>
          </p:cNvSpPr>
          <p:nvPr/>
        </p:nvSpPr>
        <p:spPr bwMode="auto">
          <a:xfrm>
            <a:off x="784225" y="3059113"/>
            <a:ext cx="416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反馈放大电路的输入叠加关系</a:t>
            </a:r>
          </a:p>
        </p:txBody>
      </p:sp>
      <p:sp>
        <p:nvSpPr>
          <p:cNvPr id="67609" name="Text Box 25"/>
          <p:cNvSpPr txBox="1">
            <a:spLocks noChangeArrowheads="1"/>
          </p:cNvSpPr>
          <p:nvPr/>
        </p:nvSpPr>
        <p:spPr bwMode="auto">
          <a:xfrm>
            <a:off x="4916488" y="3013075"/>
            <a:ext cx="1358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dirty="0" err="1">
                <a:ea typeface="宋体" charset="-122"/>
              </a:rPr>
              <a:t>X</a:t>
            </a:r>
            <a:r>
              <a:rPr kumimoji="1" lang="en-US" altLang="en-US" baseline="-25000" dirty="0" err="1">
                <a:ea typeface="宋体" charset="-122"/>
              </a:rPr>
              <a:t>d</a:t>
            </a:r>
            <a:r>
              <a:rPr kumimoji="1" lang="en-US" altLang="en-US" i="1" dirty="0">
                <a:ea typeface="宋体" charset="-122"/>
              </a:rPr>
              <a:t>=X</a:t>
            </a:r>
            <a:r>
              <a:rPr kumimoji="1" lang="en-US" altLang="en-US" baseline="-25000" dirty="0">
                <a:ea typeface="宋体" charset="-122"/>
              </a:rPr>
              <a:t>i</a:t>
            </a:r>
            <a:r>
              <a:rPr kumimoji="1" lang="en-US" altLang="en-US" i="1" dirty="0">
                <a:latin typeface="宋体" charset="-122"/>
                <a:ea typeface="宋体" charset="-122"/>
              </a:rPr>
              <a:t>-</a:t>
            </a:r>
            <a:r>
              <a:rPr kumimoji="1" lang="en-US" altLang="en-US" i="1" dirty="0" err="1">
                <a:ea typeface="宋体" charset="-122"/>
              </a:rPr>
              <a:t>X</a:t>
            </a:r>
            <a:r>
              <a:rPr kumimoji="1" lang="en-US" altLang="en-US" baseline="-25000" dirty="0" err="1">
                <a:ea typeface="宋体" charset="-122"/>
              </a:rPr>
              <a:t>f</a:t>
            </a:r>
            <a:endParaRPr kumimoji="1" lang="en-US" altLang="zh-CN" baseline="-25000" dirty="0">
              <a:ea typeface="宋体" charset="-122"/>
            </a:endParaRPr>
          </a:p>
        </p:txBody>
      </p:sp>
      <p:sp>
        <p:nvSpPr>
          <p:cNvPr id="67610" name="Text Box 26"/>
          <p:cNvSpPr txBox="1">
            <a:spLocks noChangeArrowheads="1"/>
          </p:cNvSpPr>
          <p:nvPr/>
        </p:nvSpPr>
        <p:spPr bwMode="auto">
          <a:xfrm>
            <a:off x="784225" y="3570288"/>
            <a:ext cx="355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latin typeface="楷体_GB2312" pitchFamily="49" charset="-122"/>
              </a:rPr>
              <a:t>反馈放大电路的闭环增益</a:t>
            </a:r>
          </a:p>
        </p:txBody>
      </p:sp>
      <p:graphicFrame>
        <p:nvGraphicFramePr>
          <p:cNvPr id="67611" name="Object 27"/>
          <p:cNvGraphicFramePr>
            <a:graphicFrameLocks noChangeAspect="1"/>
          </p:cNvGraphicFramePr>
          <p:nvPr/>
        </p:nvGraphicFramePr>
        <p:xfrm>
          <a:off x="1524000" y="4067175"/>
          <a:ext cx="2498725" cy="950913"/>
        </p:xfrm>
        <a:graphic>
          <a:graphicData uri="http://schemas.openxmlformats.org/presentationml/2006/ole">
            <mc:AlternateContent xmlns:mc="http://schemas.openxmlformats.org/markup-compatibility/2006">
              <mc:Choice xmlns:v="urn:schemas-microsoft-com:vml" Requires="v">
                <p:oleObj spid="_x0000_s75949" name="Equation" r:id="rId3" imgW="1130040" imgH="431640" progId="Equation.DSMT4">
                  <p:embed/>
                </p:oleObj>
              </mc:Choice>
              <mc:Fallback>
                <p:oleObj name="Equation" r:id="rId3" imgW="1130040" imgH="431640" progId="Equation.DSMT4">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067175"/>
                        <a:ext cx="2498725"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612" name="Text Box 28"/>
          <p:cNvSpPr txBox="1">
            <a:spLocks noChangeArrowheads="1"/>
          </p:cNvSpPr>
          <p:nvPr/>
        </p:nvSpPr>
        <p:spPr bwMode="auto">
          <a:xfrm>
            <a:off x="5073650" y="3584575"/>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latin typeface="楷体_GB2312" pitchFamily="49" charset="-122"/>
              </a:rPr>
              <a:t>放大环路增益</a:t>
            </a:r>
          </a:p>
        </p:txBody>
      </p:sp>
      <p:graphicFrame>
        <p:nvGraphicFramePr>
          <p:cNvPr id="67613" name="Object 29"/>
          <p:cNvGraphicFramePr>
            <a:graphicFrameLocks noChangeAspect="1"/>
          </p:cNvGraphicFramePr>
          <p:nvPr/>
        </p:nvGraphicFramePr>
        <p:xfrm>
          <a:off x="5645150" y="4176713"/>
          <a:ext cx="2038350" cy="949325"/>
        </p:xfrm>
        <a:graphic>
          <a:graphicData uri="http://schemas.openxmlformats.org/presentationml/2006/ole">
            <mc:AlternateContent xmlns:mc="http://schemas.openxmlformats.org/markup-compatibility/2006">
              <mc:Choice xmlns:v="urn:schemas-microsoft-com:vml" Requires="v">
                <p:oleObj spid="_x0000_s75950" name="Equation" r:id="rId5" imgW="927000" imgH="431640" progId="Equation.DSMT4">
                  <p:embed/>
                </p:oleObj>
              </mc:Choice>
              <mc:Fallback>
                <p:oleObj name="Equation" r:id="rId5" imgW="927000" imgH="431640" progId="Equation.DSMT4">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5150" y="4176713"/>
                        <a:ext cx="203835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614" name="Text Box 30"/>
          <p:cNvSpPr txBox="1">
            <a:spLocks noChangeArrowheads="1"/>
          </p:cNvSpPr>
          <p:nvPr/>
        </p:nvSpPr>
        <p:spPr bwMode="auto">
          <a:xfrm>
            <a:off x="404813" y="5153025"/>
            <a:ext cx="852328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zh-CN" altLang="en-US"/>
              <a:t>由于反馈放大电路中，输入输出变量的不同，上面各量的量纲也随之变化，对放大电路的性能影响也将不一样。</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67604"/>
                                        </p:tgtEl>
                                        <p:attrNameLst>
                                          <p:attrName>style.visibility</p:attrName>
                                        </p:attrNameLst>
                                      </p:cBhvr>
                                      <p:to>
                                        <p:strVal val="visible"/>
                                      </p:to>
                                    </p:set>
                                    <p:animEffect transition="in" filter="wipe(left)">
                                      <p:cBhvr>
                                        <p:cTn id="12" dur="75"/>
                                        <p:tgtEl>
                                          <p:spTgt spid="676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67605"/>
                                        </p:tgtEl>
                                        <p:attrNameLst>
                                          <p:attrName>style.visibility</p:attrName>
                                        </p:attrNameLst>
                                      </p:cBhvr>
                                      <p:to>
                                        <p:strVal val="visible"/>
                                      </p:to>
                                    </p:set>
                                    <p:animEffect transition="in" filter="wipe(left)">
                                      <p:cBhvr>
                                        <p:cTn id="17" dur="75"/>
                                        <p:tgtEl>
                                          <p:spTgt spid="676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67606"/>
                                        </p:tgtEl>
                                        <p:attrNameLst>
                                          <p:attrName>style.visibility</p:attrName>
                                        </p:attrNameLst>
                                      </p:cBhvr>
                                      <p:to>
                                        <p:strVal val="visible"/>
                                      </p:to>
                                    </p:set>
                                    <p:animEffect transition="in" filter="wipe(left)">
                                      <p:cBhvr>
                                        <p:cTn id="22" dur="75"/>
                                        <p:tgtEl>
                                          <p:spTgt spid="676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67607"/>
                                        </p:tgtEl>
                                        <p:attrNameLst>
                                          <p:attrName>style.visibility</p:attrName>
                                        </p:attrNameLst>
                                      </p:cBhvr>
                                      <p:to>
                                        <p:strVal val="visible"/>
                                      </p:to>
                                    </p:set>
                                    <p:animEffect transition="in" filter="wipe(left)">
                                      <p:cBhvr>
                                        <p:cTn id="27" dur="75"/>
                                        <p:tgtEl>
                                          <p:spTgt spid="6760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67608"/>
                                        </p:tgtEl>
                                        <p:attrNameLst>
                                          <p:attrName>style.visibility</p:attrName>
                                        </p:attrNameLst>
                                      </p:cBhvr>
                                      <p:to>
                                        <p:strVal val="visible"/>
                                      </p:to>
                                    </p:set>
                                    <p:animEffect transition="in" filter="wipe(left)">
                                      <p:cBhvr>
                                        <p:cTn id="32" dur="75"/>
                                        <p:tgtEl>
                                          <p:spTgt spid="6760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iterate type="lt">
                                    <p:tmPct val="100000"/>
                                  </p:iterate>
                                  <p:childTnLst>
                                    <p:set>
                                      <p:cBhvr>
                                        <p:cTn id="36" dur="1" fill="hold">
                                          <p:stCondLst>
                                            <p:cond delay="0"/>
                                          </p:stCondLst>
                                        </p:cTn>
                                        <p:tgtEl>
                                          <p:spTgt spid="67609"/>
                                        </p:tgtEl>
                                        <p:attrNameLst>
                                          <p:attrName>style.visibility</p:attrName>
                                        </p:attrNameLst>
                                      </p:cBhvr>
                                      <p:to>
                                        <p:strVal val="visible"/>
                                      </p:to>
                                    </p:set>
                                    <p:animEffect transition="in" filter="wipe(left)">
                                      <p:cBhvr>
                                        <p:cTn id="37" dur="75"/>
                                        <p:tgtEl>
                                          <p:spTgt spid="6760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iterate type="lt">
                                    <p:tmPct val="100000"/>
                                  </p:iterate>
                                  <p:childTnLst>
                                    <p:set>
                                      <p:cBhvr>
                                        <p:cTn id="41" dur="1" fill="hold">
                                          <p:stCondLst>
                                            <p:cond delay="0"/>
                                          </p:stCondLst>
                                        </p:cTn>
                                        <p:tgtEl>
                                          <p:spTgt spid="67610"/>
                                        </p:tgtEl>
                                        <p:attrNameLst>
                                          <p:attrName>style.visibility</p:attrName>
                                        </p:attrNameLst>
                                      </p:cBhvr>
                                      <p:to>
                                        <p:strVal val="visible"/>
                                      </p:to>
                                    </p:set>
                                    <p:animEffect transition="in" filter="wipe(left)">
                                      <p:cBhvr>
                                        <p:cTn id="42" dur="75"/>
                                        <p:tgtEl>
                                          <p:spTgt spid="676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7611"/>
                                        </p:tgtEl>
                                        <p:attrNameLst>
                                          <p:attrName>style.visibility</p:attrName>
                                        </p:attrNameLst>
                                      </p:cBhvr>
                                      <p:to>
                                        <p:strVal val="visible"/>
                                      </p:to>
                                    </p:set>
                                    <p:animEffect transition="in" filter="wipe(left)">
                                      <p:cBhvr>
                                        <p:cTn id="47" dur="500"/>
                                        <p:tgtEl>
                                          <p:spTgt spid="676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612"/>
                                        </p:tgtEl>
                                        <p:attrNameLst>
                                          <p:attrName>style.visibility</p:attrName>
                                        </p:attrNameLst>
                                      </p:cBhvr>
                                      <p:to>
                                        <p:strVal val="visible"/>
                                      </p:to>
                                    </p:set>
                                    <p:animEffect transition="in" filter="wipe(left)">
                                      <p:cBhvr>
                                        <p:cTn id="52" dur="500"/>
                                        <p:tgtEl>
                                          <p:spTgt spid="6761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67613"/>
                                        </p:tgtEl>
                                        <p:attrNameLst>
                                          <p:attrName>style.visibility</p:attrName>
                                        </p:attrNameLst>
                                      </p:cBhvr>
                                      <p:to>
                                        <p:strVal val="visible"/>
                                      </p:to>
                                    </p:set>
                                    <p:animEffect transition="in" filter="wipe(left)">
                                      <p:cBhvr>
                                        <p:cTn id="57" dur="500"/>
                                        <p:tgtEl>
                                          <p:spTgt spid="676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iterate type="lt">
                                    <p:tmPct val="100000"/>
                                  </p:iterate>
                                  <p:childTnLst>
                                    <p:set>
                                      <p:cBhvr>
                                        <p:cTn id="61" dur="1" fill="hold">
                                          <p:stCondLst>
                                            <p:cond delay="0"/>
                                          </p:stCondLst>
                                        </p:cTn>
                                        <p:tgtEl>
                                          <p:spTgt spid="67614"/>
                                        </p:tgtEl>
                                        <p:attrNameLst>
                                          <p:attrName>style.visibility</p:attrName>
                                        </p:attrNameLst>
                                      </p:cBhvr>
                                      <p:to>
                                        <p:strVal val="visible"/>
                                      </p:to>
                                    </p:set>
                                    <p:animEffect transition="in" filter="wipe(left)">
                                      <p:cBhvr>
                                        <p:cTn id="62" dur="75"/>
                                        <p:tgtEl>
                                          <p:spTgt spid="67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04" grpId="0" autoUpdateAnimBg="0"/>
      <p:bldP spid="67605" grpId="0" autoUpdateAnimBg="0"/>
      <p:bldP spid="67606" grpId="0" autoUpdateAnimBg="0"/>
      <p:bldP spid="67607" grpId="0" autoUpdateAnimBg="0"/>
      <p:bldP spid="67608" grpId="0" autoUpdateAnimBg="0"/>
      <p:bldP spid="67609" grpId="0" autoUpdateAnimBg="0"/>
      <p:bldP spid="67610" grpId="0" autoUpdateAnimBg="0"/>
      <p:bldP spid="67612" grpId="0" autoUpdateAnimBg="0"/>
      <p:bldP spid="67614" grpId="0"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6.9 </a:t>
            </a:r>
            <a:r>
              <a:rPr lang="zh-CN" altLang="en-US" dirty="0">
                <a:ea typeface="宋体" charset="-122"/>
              </a:rPr>
              <a:t>放大电路中的负反馈（续</a:t>
            </a:r>
            <a:r>
              <a:rPr lang="en-US" altLang="zh-CN" dirty="0">
                <a:ea typeface="宋体" charset="-122"/>
              </a:rPr>
              <a:t>8</a:t>
            </a:r>
            <a:r>
              <a:rPr lang="zh-CN" altLang="en-US" dirty="0">
                <a:ea typeface="宋体" charset="-122"/>
              </a:rPr>
              <a:t>）</a:t>
            </a:r>
            <a:endParaRPr lang="zh-CN" altLang="en-US" dirty="0"/>
          </a:p>
        </p:txBody>
      </p:sp>
      <p:sp>
        <p:nvSpPr>
          <p:cNvPr id="3" name="灯片编号占位符 2"/>
          <p:cNvSpPr>
            <a:spLocks noGrp="1"/>
          </p:cNvSpPr>
          <p:nvPr>
            <p:ph type="sldNum" sz="quarter" idx="12"/>
          </p:nvPr>
        </p:nvSpPr>
        <p:spPr/>
        <p:txBody>
          <a:bodyPr/>
          <a:lstStyle/>
          <a:p>
            <a:pPr>
              <a:defRPr/>
            </a:pPr>
            <a:fld id="{020670B1-1FB1-4A58-9AD7-5E524B89C57C}" type="slidenum">
              <a:rPr lang="zh-CN" altLang="en-US" smtClean="0"/>
              <a:pPr>
                <a:defRPr/>
              </a:pPr>
              <a:t>174</a:t>
            </a:fld>
            <a:endParaRPr lang="zh-CN" altLang="en-US"/>
          </a:p>
        </p:txBody>
      </p:sp>
      <p:sp>
        <p:nvSpPr>
          <p:cNvPr id="5" name="矩形 4"/>
          <p:cNvSpPr/>
          <p:nvPr/>
        </p:nvSpPr>
        <p:spPr>
          <a:xfrm>
            <a:off x="181833" y="830523"/>
            <a:ext cx="5753498" cy="461665"/>
          </a:xfrm>
          <a:prstGeom prst="rect">
            <a:avLst/>
          </a:prstGeom>
        </p:spPr>
        <p:txBody>
          <a:bodyPr wrap="none">
            <a:spAutoFit/>
          </a:bodyPr>
          <a:lstStyle/>
          <a:p>
            <a:pPr eaLnBrk="1" hangingPunct="1"/>
            <a:r>
              <a:rPr kumimoji="1" lang="zh-CN" altLang="en-US" dirty="0" smtClean="0">
                <a:solidFill>
                  <a:srgbClr val="FF0000"/>
                </a:solidFill>
                <a:ea typeface="宋体" charset="-122"/>
              </a:rPr>
              <a:t>深度反馈</a:t>
            </a:r>
            <a:r>
              <a:rPr kumimoji="1" lang="zh-CN" altLang="en-US" dirty="0">
                <a:solidFill>
                  <a:srgbClr val="FF0000"/>
                </a:solidFill>
                <a:ea typeface="宋体" charset="-122"/>
              </a:rPr>
              <a:t>放大电路的性能</a:t>
            </a:r>
            <a:r>
              <a:rPr kumimoji="1" lang="zh-CN" altLang="en-US" dirty="0" smtClean="0">
                <a:solidFill>
                  <a:srgbClr val="FF0000"/>
                </a:solidFill>
                <a:ea typeface="宋体" charset="-122"/>
              </a:rPr>
              <a:t>分析的简便计算</a:t>
            </a:r>
            <a:endParaRPr kumimoji="1" lang="zh-CN" altLang="en-US" dirty="0">
              <a:solidFill>
                <a:srgbClr val="FF0000"/>
              </a:solidFill>
              <a:ea typeface="宋体" charset="-122"/>
            </a:endParaRPr>
          </a:p>
        </p:txBody>
      </p:sp>
      <p:grpSp>
        <p:nvGrpSpPr>
          <p:cNvPr id="6" name="Group 4"/>
          <p:cNvGrpSpPr>
            <a:grpSpLocks/>
          </p:cNvGrpSpPr>
          <p:nvPr/>
        </p:nvGrpSpPr>
        <p:grpSpPr bwMode="auto">
          <a:xfrm>
            <a:off x="4702175" y="1276579"/>
            <a:ext cx="4441825" cy="1616075"/>
            <a:chOff x="480" y="463"/>
            <a:chExt cx="2798" cy="1018"/>
          </a:xfrm>
        </p:grpSpPr>
        <p:sp>
          <p:nvSpPr>
            <p:cNvPr id="7" name="Rectangle 5"/>
            <p:cNvSpPr>
              <a:spLocks noChangeArrowheads="1"/>
            </p:cNvSpPr>
            <p:nvPr/>
          </p:nvSpPr>
          <p:spPr bwMode="auto">
            <a:xfrm>
              <a:off x="1776" y="624"/>
              <a:ext cx="528" cy="33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sz="2000" i="1">
                  <a:ea typeface="宋体" charset="-122"/>
                </a:rPr>
                <a:t>A</a:t>
              </a:r>
            </a:p>
          </p:txBody>
        </p:sp>
        <p:sp>
          <p:nvSpPr>
            <p:cNvPr id="8" name="Rectangle 6"/>
            <p:cNvSpPr>
              <a:spLocks noChangeArrowheads="1"/>
            </p:cNvSpPr>
            <p:nvPr/>
          </p:nvSpPr>
          <p:spPr bwMode="auto">
            <a:xfrm>
              <a:off x="1776" y="1056"/>
              <a:ext cx="528" cy="33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sz="2000" i="1" dirty="0">
                  <a:ea typeface="宋体" charset="-122"/>
                </a:rPr>
                <a:t>F</a:t>
              </a:r>
            </a:p>
          </p:txBody>
        </p:sp>
        <p:sp>
          <p:nvSpPr>
            <p:cNvPr id="9" name="AutoShape 7"/>
            <p:cNvSpPr>
              <a:spLocks noChangeArrowheads="1"/>
            </p:cNvSpPr>
            <p:nvPr/>
          </p:nvSpPr>
          <p:spPr bwMode="auto">
            <a:xfrm>
              <a:off x="1182" y="692"/>
              <a:ext cx="192" cy="192"/>
            </a:xfrm>
            <a:prstGeom prst="flowChartOr">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0" name="Line 8"/>
            <p:cNvSpPr>
              <a:spLocks noChangeShapeType="1"/>
            </p:cNvSpPr>
            <p:nvPr/>
          </p:nvSpPr>
          <p:spPr bwMode="auto">
            <a:xfrm>
              <a:off x="1382" y="786"/>
              <a:ext cx="38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9"/>
            <p:cNvSpPr>
              <a:spLocks noChangeShapeType="1"/>
            </p:cNvSpPr>
            <p:nvPr/>
          </p:nvSpPr>
          <p:spPr bwMode="auto">
            <a:xfrm>
              <a:off x="2304" y="768"/>
              <a:ext cx="57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Freeform 10"/>
            <p:cNvSpPr>
              <a:spLocks/>
            </p:cNvSpPr>
            <p:nvPr/>
          </p:nvSpPr>
          <p:spPr bwMode="auto">
            <a:xfrm>
              <a:off x="2294" y="768"/>
              <a:ext cx="288" cy="480"/>
            </a:xfrm>
            <a:custGeom>
              <a:avLst/>
              <a:gdLst>
                <a:gd name="T0" fmla="*/ 288 w 288"/>
                <a:gd name="T1" fmla="*/ 0 h 576"/>
                <a:gd name="T2" fmla="*/ 288 w 288"/>
                <a:gd name="T3" fmla="*/ 400 h 576"/>
                <a:gd name="T4" fmla="*/ 0 w 288"/>
                <a:gd name="T5" fmla="*/ 400 h 576"/>
                <a:gd name="T6" fmla="*/ 0 60000 65536"/>
                <a:gd name="T7" fmla="*/ 0 60000 65536"/>
                <a:gd name="T8" fmla="*/ 0 60000 65536"/>
                <a:gd name="T9" fmla="*/ 0 w 288"/>
                <a:gd name="T10" fmla="*/ 0 h 576"/>
                <a:gd name="T11" fmla="*/ 288 w 288"/>
                <a:gd name="T12" fmla="*/ 576 h 576"/>
              </a:gdLst>
              <a:ahLst/>
              <a:cxnLst>
                <a:cxn ang="T6">
                  <a:pos x="T0" y="T1"/>
                </a:cxn>
                <a:cxn ang="T7">
                  <a:pos x="T2" y="T3"/>
                </a:cxn>
                <a:cxn ang="T8">
                  <a:pos x="T4" y="T5"/>
                </a:cxn>
              </a:cxnLst>
              <a:rect l="T9" t="T10" r="T11" b="T12"/>
              <a:pathLst>
                <a:path w="288" h="576">
                  <a:moveTo>
                    <a:pt x="288" y="0"/>
                  </a:moveTo>
                  <a:lnTo>
                    <a:pt x="288" y="576"/>
                  </a:lnTo>
                  <a:lnTo>
                    <a:pt x="0" y="576"/>
                  </a:lnTo>
                </a:path>
              </a:pathLst>
            </a:custGeom>
            <a:noFill/>
            <a:ln w="28575" cap="sq">
              <a:solidFill>
                <a:schemeClr val="tx1"/>
              </a:solidFill>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 name="Freeform 11"/>
            <p:cNvSpPr>
              <a:spLocks/>
            </p:cNvSpPr>
            <p:nvPr/>
          </p:nvSpPr>
          <p:spPr bwMode="auto">
            <a:xfrm>
              <a:off x="1268" y="892"/>
              <a:ext cx="508" cy="336"/>
            </a:xfrm>
            <a:custGeom>
              <a:avLst/>
              <a:gdLst>
                <a:gd name="T0" fmla="*/ 414 w 624"/>
                <a:gd name="T1" fmla="*/ 235 h 480"/>
                <a:gd name="T2" fmla="*/ 0 w 624"/>
                <a:gd name="T3" fmla="*/ 235 h 480"/>
                <a:gd name="T4" fmla="*/ 0 w 624"/>
                <a:gd name="T5" fmla="*/ 0 h 480"/>
                <a:gd name="T6" fmla="*/ 0 60000 65536"/>
                <a:gd name="T7" fmla="*/ 0 60000 65536"/>
                <a:gd name="T8" fmla="*/ 0 60000 65536"/>
                <a:gd name="T9" fmla="*/ 0 w 624"/>
                <a:gd name="T10" fmla="*/ 0 h 480"/>
                <a:gd name="T11" fmla="*/ 624 w 624"/>
                <a:gd name="T12" fmla="*/ 480 h 480"/>
              </a:gdLst>
              <a:ahLst/>
              <a:cxnLst>
                <a:cxn ang="T6">
                  <a:pos x="T0" y="T1"/>
                </a:cxn>
                <a:cxn ang="T7">
                  <a:pos x="T2" y="T3"/>
                </a:cxn>
                <a:cxn ang="T8">
                  <a:pos x="T4" y="T5"/>
                </a:cxn>
              </a:cxnLst>
              <a:rect l="T9" t="T10" r="T11" b="T12"/>
              <a:pathLst>
                <a:path w="624" h="480">
                  <a:moveTo>
                    <a:pt x="624" y="480"/>
                  </a:moveTo>
                  <a:lnTo>
                    <a:pt x="0" y="480"/>
                  </a:lnTo>
                  <a:lnTo>
                    <a:pt x="0" y="0"/>
                  </a:lnTo>
                </a:path>
              </a:pathLst>
            </a:custGeom>
            <a:noFill/>
            <a:ln w="28575" cap="sq">
              <a:solidFill>
                <a:schemeClr val="tx1"/>
              </a:solidFill>
              <a:round/>
              <a:headEnd type="none" w="sm" len="sm"/>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4" name="Oval 12"/>
            <p:cNvSpPr>
              <a:spLocks noChangeArrowheads="1"/>
            </p:cNvSpPr>
            <p:nvPr/>
          </p:nvSpPr>
          <p:spPr bwMode="auto">
            <a:xfrm>
              <a:off x="2552" y="748"/>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 name="Text Box 13"/>
            <p:cNvSpPr txBox="1">
              <a:spLocks noChangeArrowheads="1"/>
            </p:cNvSpPr>
            <p:nvPr/>
          </p:nvSpPr>
          <p:spPr bwMode="auto">
            <a:xfrm>
              <a:off x="960" y="559"/>
              <a:ext cx="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a:t>
              </a:r>
            </a:p>
          </p:txBody>
        </p:sp>
        <p:sp>
          <p:nvSpPr>
            <p:cNvPr id="16" name="Text Box 14"/>
            <p:cNvSpPr txBox="1">
              <a:spLocks noChangeArrowheads="1"/>
            </p:cNvSpPr>
            <p:nvPr/>
          </p:nvSpPr>
          <p:spPr bwMode="auto">
            <a:xfrm>
              <a:off x="1056" y="897"/>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latin typeface="宋体" charset="-122"/>
                  <a:ea typeface="宋体" charset="-122"/>
                </a:rPr>
                <a:t>-</a:t>
              </a:r>
              <a:endParaRPr kumimoji="1" lang="en-US" altLang="zh-CN" sz="2000">
                <a:ea typeface="宋体" charset="-122"/>
              </a:endParaRPr>
            </a:p>
          </p:txBody>
        </p:sp>
        <p:sp>
          <p:nvSpPr>
            <p:cNvPr id="17" name="Text Box 15"/>
            <p:cNvSpPr txBox="1">
              <a:spLocks noChangeArrowheads="1"/>
            </p:cNvSpPr>
            <p:nvPr/>
          </p:nvSpPr>
          <p:spPr bwMode="auto">
            <a:xfrm>
              <a:off x="480" y="655"/>
              <a:ext cx="2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X</a:t>
              </a:r>
              <a:r>
                <a:rPr kumimoji="1" lang="en-US" altLang="en-US" sz="2000" baseline="-25000">
                  <a:ea typeface="宋体" charset="-122"/>
                </a:rPr>
                <a:t>i</a:t>
              </a:r>
              <a:endParaRPr kumimoji="1" lang="en-US" altLang="zh-CN" sz="2000">
                <a:ea typeface="宋体" charset="-122"/>
              </a:endParaRPr>
            </a:p>
          </p:txBody>
        </p:sp>
        <p:sp>
          <p:nvSpPr>
            <p:cNvPr id="18" name="Text Box 16"/>
            <p:cNvSpPr txBox="1">
              <a:spLocks noChangeArrowheads="1"/>
            </p:cNvSpPr>
            <p:nvPr/>
          </p:nvSpPr>
          <p:spPr bwMode="auto">
            <a:xfrm>
              <a:off x="912" y="1231"/>
              <a:ext cx="6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X</a:t>
              </a:r>
              <a:r>
                <a:rPr kumimoji="1" lang="en-US" altLang="en-US" sz="2000" baseline="-25000">
                  <a:ea typeface="宋体" charset="-122"/>
                </a:rPr>
                <a:t>f</a:t>
              </a:r>
              <a:r>
                <a:rPr kumimoji="1" lang="en-US" altLang="en-US" sz="2000" i="1">
                  <a:ea typeface="宋体" charset="-122"/>
                </a:rPr>
                <a:t>=FX</a:t>
              </a:r>
              <a:r>
                <a:rPr kumimoji="1" lang="en-US" altLang="en-US" sz="2000" baseline="-25000">
                  <a:ea typeface="宋体" charset="-122"/>
                </a:rPr>
                <a:t>o</a:t>
              </a:r>
              <a:endParaRPr kumimoji="1" lang="en-US" altLang="zh-CN" sz="2000">
                <a:ea typeface="宋体" charset="-122"/>
              </a:endParaRPr>
            </a:p>
          </p:txBody>
        </p:sp>
        <p:sp>
          <p:nvSpPr>
            <p:cNvPr id="19" name="Text Box 17"/>
            <p:cNvSpPr txBox="1">
              <a:spLocks noChangeArrowheads="1"/>
            </p:cNvSpPr>
            <p:nvPr/>
          </p:nvSpPr>
          <p:spPr bwMode="auto">
            <a:xfrm>
              <a:off x="2640" y="847"/>
              <a:ext cx="6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X</a:t>
              </a:r>
              <a:r>
                <a:rPr kumimoji="1" lang="en-US" altLang="en-US" sz="2000" baseline="-25000">
                  <a:ea typeface="宋体" charset="-122"/>
                </a:rPr>
                <a:t>o</a:t>
              </a:r>
              <a:r>
                <a:rPr kumimoji="1" lang="en-US" altLang="en-US" sz="2000" i="1">
                  <a:ea typeface="宋体" charset="-122"/>
                </a:rPr>
                <a:t>=AX</a:t>
              </a:r>
              <a:r>
                <a:rPr kumimoji="1" lang="en-US" altLang="en-US" sz="2000" baseline="-25000">
                  <a:ea typeface="宋体" charset="-122"/>
                </a:rPr>
                <a:t>d</a:t>
              </a:r>
              <a:endParaRPr kumimoji="1" lang="en-US" altLang="zh-CN" sz="2000">
                <a:ea typeface="宋体" charset="-122"/>
              </a:endParaRPr>
            </a:p>
          </p:txBody>
        </p:sp>
        <p:sp>
          <p:nvSpPr>
            <p:cNvPr id="20" name="Line 18"/>
            <p:cNvSpPr>
              <a:spLocks noChangeShapeType="1"/>
            </p:cNvSpPr>
            <p:nvPr/>
          </p:nvSpPr>
          <p:spPr bwMode="auto">
            <a:xfrm>
              <a:off x="748" y="788"/>
              <a:ext cx="432"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Text Box 19"/>
            <p:cNvSpPr txBox="1">
              <a:spLocks noChangeArrowheads="1"/>
            </p:cNvSpPr>
            <p:nvPr/>
          </p:nvSpPr>
          <p:spPr bwMode="auto">
            <a:xfrm>
              <a:off x="1440" y="463"/>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X</a:t>
              </a:r>
              <a:r>
                <a:rPr kumimoji="1" lang="en-US" altLang="en-US" sz="2000" baseline="-25000">
                  <a:ea typeface="宋体" charset="-122"/>
                </a:rPr>
                <a:t>d</a:t>
              </a:r>
              <a:endParaRPr kumimoji="1" lang="en-US" altLang="zh-CN" sz="2000">
                <a:ea typeface="宋体" charset="-122"/>
              </a:endParaRPr>
            </a:p>
          </p:txBody>
        </p:sp>
      </p:grpSp>
      <p:sp>
        <p:nvSpPr>
          <p:cNvPr id="22" name="Text Box 20"/>
          <p:cNvSpPr txBox="1">
            <a:spLocks noChangeArrowheads="1"/>
          </p:cNvSpPr>
          <p:nvPr/>
        </p:nvSpPr>
        <p:spPr bwMode="auto">
          <a:xfrm>
            <a:off x="287100" y="1489980"/>
            <a:ext cx="2659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smtClean="0"/>
              <a:t>深度负反馈条件：</a:t>
            </a:r>
            <a:endParaRPr kumimoji="1" lang="zh-CN" altLang="en-US" dirty="0"/>
          </a:p>
        </p:txBody>
      </p:sp>
      <p:sp>
        <p:nvSpPr>
          <p:cNvPr id="24" name="Text Box 24"/>
          <p:cNvSpPr txBox="1">
            <a:spLocks noChangeArrowheads="1"/>
          </p:cNvSpPr>
          <p:nvPr/>
        </p:nvSpPr>
        <p:spPr bwMode="auto">
          <a:xfrm>
            <a:off x="0" y="2920121"/>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反馈放大电路</a:t>
            </a:r>
            <a:r>
              <a:rPr kumimoji="1" lang="zh-CN" altLang="en-US" dirty="0" smtClean="0"/>
              <a:t>的净输入</a:t>
            </a:r>
            <a:endParaRPr kumimoji="1" lang="zh-CN" altLang="en-US" dirty="0"/>
          </a:p>
        </p:txBody>
      </p:sp>
      <p:sp>
        <p:nvSpPr>
          <p:cNvPr id="26" name="Text Box 26"/>
          <p:cNvSpPr txBox="1">
            <a:spLocks noChangeArrowheads="1"/>
          </p:cNvSpPr>
          <p:nvPr/>
        </p:nvSpPr>
        <p:spPr bwMode="auto">
          <a:xfrm>
            <a:off x="0" y="4647983"/>
            <a:ext cx="355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latin typeface="楷体_GB2312" pitchFamily="49" charset="-122"/>
              </a:rPr>
              <a:t>反馈放大电路的闭环增益</a:t>
            </a:r>
          </a:p>
        </p:txBody>
      </p:sp>
      <p:graphicFrame>
        <p:nvGraphicFramePr>
          <p:cNvPr id="27" name="Object 27"/>
          <p:cNvGraphicFramePr>
            <a:graphicFrameLocks noChangeAspect="1"/>
          </p:cNvGraphicFramePr>
          <p:nvPr>
            <p:extLst>
              <p:ext uri="{D42A27DB-BD31-4B8C-83A1-F6EECF244321}">
                <p14:modId xmlns:p14="http://schemas.microsoft.com/office/powerpoint/2010/main" val="689281900"/>
              </p:ext>
            </p:extLst>
          </p:nvPr>
        </p:nvGraphicFramePr>
        <p:xfrm>
          <a:off x="3717582" y="4433784"/>
          <a:ext cx="3144837" cy="950913"/>
        </p:xfrm>
        <a:graphic>
          <a:graphicData uri="http://schemas.openxmlformats.org/presentationml/2006/ole">
            <mc:AlternateContent xmlns:mc="http://schemas.openxmlformats.org/markup-compatibility/2006">
              <mc:Choice xmlns:v="urn:schemas-microsoft-com:vml" Requires="v">
                <p:oleObj spid="_x0000_s94422" name="Equation" r:id="rId3" imgW="1422360" imgH="431640" progId="Equation.DSMT4">
                  <p:embed/>
                </p:oleObj>
              </mc:Choice>
              <mc:Fallback>
                <p:oleObj name="Equation" r:id="rId3" imgW="1422360" imgH="431640" progId="Equation.DSMT4">
                  <p:embed/>
                  <p:pic>
                    <p:nvPicPr>
                      <p:cNvPr id="0" name=""/>
                      <p:cNvPicPr>
                        <a:picLocks noChangeAspect="1" noChangeArrowheads="1"/>
                      </p:cNvPicPr>
                      <p:nvPr/>
                    </p:nvPicPr>
                    <p:blipFill>
                      <a:blip r:embed="rId4"/>
                      <a:srcRect/>
                      <a:stretch>
                        <a:fillRect/>
                      </a:stretch>
                    </p:blipFill>
                    <p:spPr bwMode="auto">
                      <a:xfrm>
                        <a:off x="3717582" y="4433784"/>
                        <a:ext cx="3144837"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28"/>
          <p:cNvSpPr txBox="1">
            <a:spLocks noChangeArrowheads="1"/>
          </p:cNvSpPr>
          <p:nvPr/>
        </p:nvSpPr>
        <p:spPr bwMode="auto">
          <a:xfrm>
            <a:off x="0" y="2215712"/>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latin typeface="楷体_GB2312" pitchFamily="49" charset="-122"/>
              </a:rPr>
              <a:t>放大环路增益</a:t>
            </a:r>
          </a:p>
        </p:txBody>
      </p:sp>
      <p:graphicFrame>
        <p:nvGraphicFramePr>
          <p:cNvPr id="29" name="Object 29"/>
          <p:cNvGraphicFramePr>
            <a:graphicFrameLocks noChangeAspect="1"/>
          </p:cNvGraphicFramePr>
          <p:nvPr>
            <p:extLst>
              <p:ext uri="{D42A27DB-BD31-4B8C-83A1-F6EECF244321}">
                <p14:modId xmlns:p14="http://schemas.microsoft.com/office/powerpoint/2010/main" val="1516079617"/>
              </p:ext>
            </p:extLst>
          </p:nvPr>
        </p:nvGraphicFramePr>
        <p:xfrm>
          <a:off x="2092325" y="2052638"/>
          <a:ext cx="2652713" cy="949325"/>
        </p:xfrm>
        <a:graphic>
          <a:graphicData uri="http://schemas.openxmlformats.org/presentationml/2006/ole">
            <mc:AlternateContent xmlns:mc="http://schemas.openxmlformats.org/markup-compatibility/2006">
              <mc:Choice xmlns:v="urn:schemas-microsoft-com:vml" Requires="v">
                <p:oleObj spid="_x0000_s94423" name="Equation" r:id="rId5" imgW="1206360" imgH="431640" progId="Equation.DSMT4">
                  <p:embed/>
                </p:oleObj>
              </mc:Choice>
              <mc:Fallback>
                <p:oleObj name="Equation" r:id="rId5" imgW="1206360" imgH="431640" progId="Equation.DSMT4">
                  <p:embed/>
                  <p:pic>
                    <p:nvPicPr>
                      <p:cNvPr id="0" name=""/>
                      <p:cNvPicPr>
                        <a:picLocks noChangeAspect="1" noChangeArrowheads="1"/>
                      </p:cNvPicPr>
                      <p:nvPr/>
                    </p:nvPicPr>
                    <p:blipFill>
                      <a:blip r:embed="rId6"/>
                      <a:srcRect/>
                      <a:stretch>
                        <a:fillRect/>
                      </a:stretch>
                    </p:blipFill>
                    <p:spPr bwMode="auto">
                      <a:xfrm>
                        <a:off x="2092325" y="2052638"/>
                        <a:ext cx="2652713"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3189073143"/>
              </p:ext>
            </p:extLst>
          </p:nvPr>
        </p:nvGraphicFramePr>
        <p:xfrm>
          <a:off x="720725" y="3381786"/>
          <a:ext cx="5248275" cy="865187"/>
        </p:xfrm>
        <a:graphic>
          <a:graphicData uri="http://schemas.openxmlformats.org/presentationml/2006/ole">
            <mc:AlternateContent xmlns:mc="http://schemas.openxmlformats.org/markup-compatibility/2006">
              <mc:Choice xmlns:v="urn:schemas-microsoft-com:vml" Requires="v">
                <p:oleObj spid="_x0000_s94424" name="Equation" r:id="rId7" imgW="2387520" imgH="393480" progId="Equation.DSMT4">
                  <p:embed/>
                </p:oleObj>
              </mc:Choice>
              <mc:Fallback>
                <p:oleObj name="Equation" r:id="rId7" imgW="2387520" imgH="393480" progId="Equation.DSMT4">
                  <p:embed/>
                  <p:pic>
                    <p:nvPicPr>
                      <p:cNvPr id="0" name="Object 29"/>
                      <p:cNvPicPr>
                        <a:picLocks noChangeAspect="1" noChangeArrowheads="1"/>
                      </p:cNvPicPr>
                      <p:nvPr/>
                    </p:nvPicPr>
                    <p:blipFill>
                      <a:blip r:embed="rId8"/>
                      <a:srcRect/>
                      <a:stretch>
                        <a:fillRect/>
                      </a:stretch>
                    </p:blipFill>
                    <p:spPr bwMode="auto">
                      <a:xfrm>
                        <a:off x="720725" y="3381786"/>
                        <a:ext cx="524827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 Box 26"/>
          <p:cNvSpPr txBox="1">
            <a:spLocks noChangeArrowheads="1"/>
          </p:cNvSpPr>
          <p:nvPr/>
        </p:nvSpPr>
        <p:spPr bwMode="auto">
          <a:xfrm>
            <a:off x="152400" y="5731112"/>
            <a:ext cx="82285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latin typeface="楷体_GB2312" pitchFamily="49" charset="-122"/>
              </a:rPr>
              <a:t>由</a:t>
            </a:r>
            <a:r>
              <a:rPr kumimoji="1" lang="zh-CN" altLang="en-US" dirty="0" smtClean="0">
                <a:latin typeface="楷体_GB2312" pitchFamily="49" charset="-122"/>
              </a:rPr>
              <a:t>反馈网络确定</a:t>
            </a:r>
            <a:r>
              <a:rPr kumimoji="1" lang="zh-CN" altLang="en-US" dirty="0">
                <a:latin typeface="楷体_GB2312" pitchFamily="49" charset="-122"/>
              </a:rPr>
              <a:t>，</a:t>
            </a:r>
            <a:r>
              <a:rPr kumimoji="1" lang="zh-CN" altLang="en-US" dirty="0" smtClean="0">
                <a:latin typeface="楷体_GB2312" pitchFamily="49" charset="-122"/>
              </a:rPr>
              <a:t>基本不受放大器中晶体管</a:t>
            </a:r>
            <a:r>
              <a:rPr kumimoji="1" lang="zh-CN" altLang="en-US" dirty="0" smtClean="0">
                <a:solidFill>
                  <a:srgbClr val="FF0000"/>
                </a:solidFill>
                <a:latin typeface="楷体_GB2312" pitchFamily="49" charset="-122"/>
              </a:rPr>
              <a:t>（温度）</a:t>
            </a:r>
            <a:r>
              <a:rPr kumimoji="1" lang="zh-CN" altLang="en-US" dirty="0" smtClean="0">
                <a:latin typeface="楷体_GB2312" pitchFamily="49" charset="-122"/>
              </a:rPr>
              <a:t>影响。</a:t>
            </a:r>
            <a:endParaRPr kumimoji="1" lang="zh-CN" altLang="en-US" dirty="0">
              <a:latin typeface="楷体_GB2312" pitchFamily="49" charset="-122"/>
            </a:endParaRPr>
          </a:p>
        </p:txBody>
      </p:sp>
      <p:graphicFrame>
        <p:nvGraphicFramePr>
          <p:cNvPr id="32" name="对象 31"/>
          <p:cNvGraphicFramePr>
            <a:graphicFrameLocks noChangeAspect="1"/>
          </p:cNvGraphicFramePr>
          <p:nvPr>
            <p:extLst>
              <p:ext uri="{D42A27DB-BD31-4B8C-83A1-F6EECF244321}">
                <p14:modId xmlns:p14="http://schemas.microsoft.com/office/powerpoint/2010/main" val="3799787111"/>
              </p:ext>
            </p:extLst>
          </p:nvPr>
        </p:nvGraphicFramePr>
        <p:xfrm>
          <a:off x="6278782" y="3634242"/>
          <a:ext cx="669925" cy="390525"/>
        </p:xfrm>
        <a:graphic>
          <a:graphicData uri="http://schemas.openxmlformats.org/presentationml/2006/ole">
            <mc:AlternateContent xmlns:mc="http://schemas.openxmlformats.org/markup-compatibility/2006">
              <mc:Choice xmlns:v="urn:schemas-microsoft-com:vml" Requires="v">
                <p:oleObj spid="_x0000_s94425" name="Equation" r:id="rId9" imgW="304560" imgH="177480" progId="Equation.DSMT4">
                  <p:embed/>
                </p:oleObj>
              </mc:Choice>
              <mc:Fallback>
                <p:oleObj name="Equation" r:id="rId9" imgW="304560" imgH="177480" progId="Equation.DSMT4">
                  <p:embed/>
                  <p:pic>
                    <p:nvPicPr>
                      <p:cNvPr id="0" name="对象 29"/>
                      <p:cNvPicPr>
                        <a:picLocks noChangeAspect="1" noChangeArrowheads="1"/>
                      </p:cNvPicPr>
                      <p:nvPr/>
                    </p:nvPicPr>
                    <p:blipFill>
                      <a:blip r:embed="rId10"/>
                      <a:srcRect/>
                      <a:stretch>
                        <a:fillRect/>
                      </a:stretch>
                    </p:blipFill>
                    <p:spPr bwMode="auto">
                      <a:xfrm>
                        <a:off x="6278782" y="3634242"/>
                        <a:ext cx="669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6744392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2"/>
                                        </p:tgtEl>
                                        <p:attrNameLst>
                                          <p:attrName>style.visibility</p:attrName>
                                        </p:attrNameLst>
                                      </p:cBhvr>
                                      <p:to>
                                        <p:strVal val="visible"/>
                                      </p:to>
                                    </p:set>
                                    <p:animEffect transition="in" filter="wipe(left)">
                                      <p:cBhvr>
                                        <p:cTn id="12" dur="75"/>
                                        <p:tgtEl>
                                          <p:spTgt spid="22"/>
                                        </p:tgtEl>
                                      </p:cBhvr>
                                    </p:animEffect>
                                  </p:childTnLst>
                                </p:cTn>
                              </p:par>
                            </p:childTnLst>
                          </p:cTn>
                        </p:par>
                        <p:par>
                          <p:cTn id="13" fill="hold">
                            <p:stCondLst>
                              <p:cond delay="600"/>
                            </p:stCondLst>
                            <p:childTnLst>
                              <p:par>
                                <p:cTn id="14" presetID="22" presetClass="entr" presetSubtype="8"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par>
                          <p:cTn id="17" fill="hold">
                            <p:stCondLst>
                              <p:cond delay="1100"/>
                            </p:stCondLst>
                            <p:childTnLst>
                              <p:par>
                                <p:cTn id="18" presetID="22" presetClass="entr" presetSubtype="8"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type="lt">
                                    <p:tmPct val="100000"/>
                                  </p:iterate>
                                  <p:childTnLst>
                                    <p:set>
                                      <p:cBhvr>
                                        <p:cTn id="24" dur="1" fill="hold">
                                          <p:stCondLst>
                                            <p:cond delay="0"/>
                                          </p:stCondLst>
                                        </p:cTn>
                                        <p:tgtEl>
                                          <p:spTgt spid="24"/>
                                        </p:tgtEl>
                                        <p:attrNameLst>
                                          <p:attrName>style.visibility</p:attrName>
                                        </p:attrNameLst>
                                      </p:cBhvr>
                                      <p:to>
                                        <p:strVal val="visible"/>
                                      </p:to>
                                    </p:set>
                                    <p:animEffect transition="in" filter="wipe(left)">
                                      <p:cBhvr>
                                        <p:cTn id="25" dur="75"/>
                                        <p:tgtEl>
                                          <p:spTgt spid="24"/>
                                        </p:tgtEl>
                                      </p:cBhvr>
                                    </p:animEffect>
                                  </p:childTnLst>
                                </p:cTn>
                              </p:par>
                            </p:childTnLst>
                          </p:cTn>
                        </p:par>
                        <p:par>
                          <p:cTn id="26" fill="hold">
                            <p:stCondLst>
                              <p:cond delay="750"/>
                            </p:stCondLst>
                            <p:childTnLst>
                              <p:par>
                                <p:cTn id="27" presetID="22" presetClass="entr" presetSubtype="8"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iterate type="lt">
                                    <p:tmPct val="100000"/>
                                  </p:iterate>
                                  <p:childTnLst>
                                    <p:set>
                                      <p:cBhvr>
                                        <p:cTn id="33" dur="1" fill="hold">
                                          <p:stCondLst>
                                            <p:cond delay="0"/>
                                          </p:stCondLst>
                                        </p:cTn>
                                        <p:tgtEl>
                                          <p:spTgt spid="26"/>
                                        </p:tgtEl>
                                        <p:attrNameLst>
                                          <p:attrName>style.visibility</p:attrName>
                                        </p:attrNameLst>
                                      </p:cBhvr>
                                      <p:to>
                                        <p:strVal val="visible"/>
                                      </p:to>
                                    </p:set>
                                    <p:animEffect transition="in" filter="wipe(left)">
                                      <p:cBhvr>
                                        <p:cTn id="34" dur="75"/>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iterate type="lt">
                                    <p:tmPct val="100000"/>
                                  </p:iterate>
                                  <p:childTnLst>
                                    <p:set>
                                      <p:cBhvr>
                                        <p:cTn id="43" dur="1" fill="hold">
                                          <p:stCondLst>
                                            <p:cond delay="0"/>
                                          </p:stCondLst>
                                        </p:cTn>
                                        <p:tgtEl>
                                          <p:spTgt spid="31"/>
                                        </p:tgtEl>
                                        <p:attrNameLst>
                                          <p:attrName>style.visibility</p:attrName>
                                        </p:attrNameLst>
                                      </p:cBhvr>
                                      <p:to>
                                        <p:strVal val="visible"/>
                                      </p:to>
                                    </p:set>
                                    <p:animEffect transition="in" filter="wipe(left)">
                                      <p:cBhvr>
                                        <p:cTn id="44" dur="75"/>
                                        <p:tgtEl>
                                          <p:spTgt spid="31"/>
                                        </p:tgtEl>
                                      </p:cBhvr>
                                    </p:animEffect>
                                  </p:childTnLst>
                                </p:cTn>
                              </p:par>
                            </p:childTnLst>
                          </p:cTn>
                        </p:par>
                        <p:par>
                          <p:cTn id="45" fill="hold">
                            <p:stCondLst>
                              <p:cond delay="1950"/>
                            </p:stCondLst>
                            <p:childTnLst>
                              <p:par>
                                <p:cTn id="46" presetID="22" presetClass="entr" presetSubtype="8"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left)">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4" grpId="0" autoUpdateAnimBg="0"/>
      <p:bldP spid="26" grpId="0" autoUpdateAnimBg="0"/>
      <p:bldP spid="28" grpId="0" autoUpdateAnimBg="0"/>
      <p:bldP spid="31" grpId="0"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pPr eaLnBrk="1" hangingPunct="1"/>
            <a:r>
              <a:rPr lang="en-US" altLang="zh-CN" sz="3600" dirty="0" smtClean="0">
                <a:ea typeface="宋体" charset="-122"/>
              </a:rPr>
              <a:t>6.9 </a:t>
            </a:r>
            <a:r>
              <a:rPr lang="zh-CN" altLang="en-US" sz="3600" dirty="0" smtClean="0">
                <a:ea typeface="宋体" charset="-122"/>
              </a:rPr>
              <a:t>放大电路中的负反馈（续</a:t>
            </a:r>
            <a:r>
              <a:rPr lang="en-US" altLang="zh-CN" sz="3600" dirty="0" smtClean="0">
                <a:ea typeface="宋体" charset="-122"/>
              </a:rPr>
              <a:t>9</a:t>
            </a:r>
            <a:r>
              <a:rPr lang="zh-CN" altLang="en-US" sz="3600" dirty="0" smtClean="0">
                <a:ea typeface="宋体" charset="-122"/>
              </a:rPr>
              <a:t>）</a:t>
            </a:r>
            <a:endParaRPr lang="zh-CN" altLang="en-US" dirty="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175</a:t>
            </a:fld>
            <a:endParaRPr lang="zh-CN" altLang="en-US"/>
          </a:p>
        </p:txBody>
      </p:sp>
      <p:sp>
        <p:nvSpPr>
          <p:cNvPr id="76804" name="Rectangle 3"/>
          <p:cNvSpPr>
            <a:spLocks noGrp="1" noChangeArrowheads="1"/>
          </p:cNvSpPr>
          <p:nvPr>
            <p:ph sz="quarter" idx="4294967295"/>
          </p:nvPr>
        </p:nvSpPr>
        <p:spPr>
          <a:xfrm>
            <a:off x="0" y="765175"/>
            <a:ext cx="8891588" cy="5543550"/>
          </a:xfrm>
        </p:spPr>
        <p:txBody>
          <a:bodyPr/>
          <a:lstStyle/>
          <a:p>
            <a:pPr eaLnBrk="1" hangingPunct="1"/>
            <a:r>
              <a:rPr lang="zh-CN" altLang="en-US" dirty="0" smtClean="0">
                <a:ea typeface="宋体" charset="-122"/>
              </a:rPr>
              <a:t>负反馈对放大电路性能的影响</a:t>
            </a:r>
          </a:p>
        </p:txBody>
      </p:sp>
      <p:sp>
        <p:nvSpPr>
          <p:cNvPr id="237572" name="Text Box 4"/>
          <p:cNvSpPr txBox="1">
            <a:spLocks noChangeArrowheads="1"/>
          </p:cNvSpPr>
          <p:nvPr/>
        </p:nvSpPr>
        <p:spPr bwMode="auto">
          <a:xfrm>
            <a:off x="424656" y="1404144"/>
            <a:ext cx="80422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50000"/>
              </a:lnSpc>
            </a:pPr>
            <a:r>
              <a:rPr kumimoji="1" lang="zh-CN" altLang="en-US" dirty="0"/>
              <a:t>负反馈以降低放大电路的放大倍数为代价，放大倍数的稳定性提高了</a:t>
            </a:r>
            <a:r>
              <a:rPr kumimoji="1" lang="en-US" altLang="zh-CN" dirty="0"/>
              <a:t>1+</a:t>
            </a:r>
            <a:r>
              <a:rPr kumimoji="1" lang="en-US" altLang="zh-CN" i="1" dirty="0"/>
              <a:t>AF </a:t>
            </a:r>
            <a:r>
              <a:rPr kumimoji="1" lang="zh-CN" altLang="en-US" dirty="0"/>
              <a:t>倍</a:t>
            </a:r>
          </a:p>
        </p:txBody>
      </p:sp>
      <p:graphicFrame>
        <p:nvGraphicFramePr>
          <p:cNvPr id="237573" name="Object 5"/>
          <p:cNvGraphicFramePr>
            <a:graphicFrameLocks noChangeAspect="1"/>
          </p:cNvGraphicFramePr>
          <p:nvPr>
            <p:extLst>
              <p:ext uri="{D42A27DB-BD31-4B8C-83A1-F6EECF244321}">
                <p14:modId xmlns:p14="http://schemas.microsoft.com/office/powerpoint/2010/main" val="1085431782"/>
              </p:ext>
            </p:extLst>
          </p:nvPr>
        </p:nvGraphicFramePr>
        <p:xfrm>
          <a:off x="1130300" y="3027849"/>
          <a:ext cx="2581275" cy="952500"/>
        </p:xfrm>
        <a:graphic>
          <a:graphicData uri="http://schemas.openxmlformats.org/presentationml/2006/ole">
            <mc:AlternateContent xmlns:mc="http://schemas.openxmlformats.org/markup-compatibility/2006">
              <mc:Choice xmlns:v="urn:schemas-microsoft-com:vml" Requires="v">
                <p:oleObj spid="_x0000_s76879" name="Equation" r:id="rId3" imgW="1168200" imgH="431640" progId="Equation.DSMT4">
                  <p:embed/>
                </p:oleObj>
              </mc:Choice>
              <mc:Fallback>
                <p:oleObj name="Equation" r:id="rId3" imgW="1168200" imgH="431640" progId="Equation.DSMT4">
                  <p:embed/>
                  <p:pic>
                    <p:nvPicPr>
                      <p:cNvPr id="0" name="Object 5"/>
                      <p:cNvPicPr>
                        <a:picLocks noChangeAspect="1" noChangeArrowheads="1"/>
                      </p:cNvPicPr>
                      <p:nvPr/>
                    </p:nvPicPr>
                    <p:blipFill>
                      <a:blip r:embed="rId4"/>
                      <a:srcRect/>
                      <a:stretch>
                        <a:fillRect/>
                      </a:stretch>
                    </p:blipFill>
                    <p:spPr bwMode="auto">
                      <a:xfrm>
                        <a:off x="1130300" y="3027849"/>
                        <a:ext cx="2581275"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7574" name="Text Box 6"/>
          <p:cNvSpPr txBox="1">
            <a:spLocks noChangeArrowheads="1"/>
          </p:cNvSpPr>
          <p:nvPr/>
        </p:nvSpPr>
        <p:spPr bwMode="auto">
          <a:xfrm>
            <a:off x="909638" y="5167313"/>
            <a:ext cx="4779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放大器其他各项性能都得到改善。</a:t>
            </a:r>
          </a:p>
        </p:txBody>
      </p:sp>
      <p:sp>
        <p:nvSpPr>
          <p:cNvPr id="237575" name="AutoShape 7"/>
          <p:cNvSpPr>
            <a:spLocks noChangeArrowheads="1"/>
          </p:cNvSpPr>
          <p:nvPr/>
        </p:nvSpPr>
        <p:spPr bwMode="auto">
          <a:xfrm>
            <a:off x="4150519" y="3725067"/>
            <a:ext cx="4302125" cy="1254125"/>
          </a:xfrm>
          <a:prstGeom prst="wedgeRoundRectCallout">
            <a:avLst>
              <a:gd name="adj1" fmla="val -61992"/>
              <a:gd name="adj2" fmla="val -51575"/>
              <a:gd name="adj3" fmla="val 16667"/>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lnSpc>
                <a:spcPct val="130000"/>
              </a:lnSpc>
            </a:pPr>
            <a:r>
              <a:rPr kumimoji="1" lang="zh-CN" altLang="en-US"/>
              <a:t>电压负反馈稳定输出电压；电流负反馈稳定输出电流。</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7572"/>
                                        </p:tgtEl>
                                        <p:attrNameLst>
                                          <p:attrName>style.visibility</p:attrName>
                                        </p:attrNameLst>
                                      </p:cBhvr>
                                      <p:to>
                                        <p:strVal val="visible"/>
                                      </p:to>
                                    </p:set>
                                    <p:animEffect transition="in" filter="wipe(left)">
                                      <p:cBhvr>
                                        <p:cTn id="7" dur="75"/>
                                        <p:tgtEl>
                                          <p:spTgt spid="237572"/>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37573"/>
                                        </p:tgtEl>
                                        <p:attrNameLst>
                                          <p:attrName>style.visibility</p:attrName>
                                        </p:attrNameLst>
                                      </p:cBhvr>
                                      <p:to>
                                        <p:strVal val="visible"/>
                                      </p:to>
                                    </p:set>
                                    <p:animEffect transition="in" filter="wipe(left)">
                                      <p:cBhvr>
                                        <p:cTn id="12" dur="500"/>
                                        <p:tgtEl>
                                          <p:spTgt spid="237573"/>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12" presetClass="entr" presetSubtype="2" fill="hold" grpId="0" nodeType="clickEffect">
                                  <p:stCondLst>
                                    <p:cond delay="0"/>
                                  </p:stCondLst>
                                  <p:iterate type="lt">
                                    <p:tmPct val="100000"/>
                                  </p:iterate>
                                  <p:childTnLst>
                                    <p:set>
                                      <p:cBhvr>
                                        <p:cTn id="16" dur="1" fill="hold">
                                          <p:stCondLst>
                                            <p:cond delay="0"/>
                                          </p:stCondLst>
                                        </p:cTn>
                                        <p:tgtEl>
                                          <p:spTgt spid="237575"/>
                                        </p:tgtEl>
                                        <p:attrNameLst>
                                          <p:attrName>style.visibility</p:attrName>
                                        </p:attrNameLst>
                                      </p:cBhvr>
                                      <p:to>
                                        <p:strVal val="visible"/>
                                      </p:to>
                                    </p:set>
                                    <p:animEffect transition="in" filter="slide(fromRight)">
                                      <p:cBhvr>
                                        <p:cTn id="17" dur="75"/>
                                        <p:tgtEl>
                                          <p:spTgt spid="2375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237574"/>
                                        </p:tgtEl>
                                        <p:attrNameLst>
                                          <p:attrName>style.visibility</p:attrName>
                                        </p:attrNameLst>
                                      </p:cBhvr>
                                      <p:to>
                                        <p:strVal val="visible"/>
                                      </p:to>
                                    </p:set>
                                    <p:animEffect transition="in" filter="wipe(left)">
                                      <p:cBhvr>
                                        <p:cTn id="22" dur="75"/>
                                        <p:tgtEl>
                                          <p:spTgt spid="237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autoUpdateAnimBg="0"/>
      <p:bldP spid="237574" grpId="0" autoUpdateAnimBg="0"/>
      <p:bldP spid="237575" grpId="0" animBg="1"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r>
              <a:rPr lang="en-US" altLang="zh-CN" sz="3600" dirty="0" smtClean="0">
                <a:ea typeface="宋体" charset="-122"/>
              </a:rPr>
              <a:t>6.9 </a:t>
            </a:r>
            <a:r>
              <a:rPr lang="zh-CN" altLang="en-US" sz="3600" dirty="0" smtClean="0">
                <a:ea typeface="宋体" charset="-122"/>
              </a:rPr>
              <a:t>放大电路中的负反馈（续</a:t>
            </a:r>
            <a:r>
              <a:rPr lang="en-US" altLang="zh-CN" sz="3600" dirty="0" smtClean="0">
                <a:ea typeface="宋体" charset="-122"/>
              </a:rPr>
              <a:t>10</a:t>
            </a:r>
            <a:r>
              <a:rPr lang="zh-CN" altLang="en-US" sz="3600" dirty="0" smtClean="0">
                <a:ea typeface="宋体" charset="-122"/>
              </a:rPr>
              <a:t>）</a:t>
            </a:r>
            <a:endParaRPr lang="zh-CN" altLang="en-US" dirty="0" smtClean="0">
              <a:ea typeface="楷体_GB2312" pitchFamily="49" charset="-122"/>
            </a:endParaRPr>
          </a:p>
        </p:txBody>
      </p:sp>
      <p:sp>
        <p:nvSpPr>
          <p:cNvPr id="4" name="灯片编号占位符 3"/>
          <p:cNvSpPr>
            <a:spLocks noGrp="1"/>
          </p:cNvSpPr>
          <p:nvPr>
            <p:ph type="sldNum" sz="quarter" idx="12"/>
          </p:nvPr>
        </p:nvSpPr>
        <p:spPr/>
        <p:txBody>
          <a:bodyPr/>
          <a:lstStyle/>
          <a:p>
            <a:pPr>
              <a:defRPr/>
            </a:pPr>
            <a:fld id="{E4DCDFD6-397A-4776-9F04-AECACB83C822}" type="slidenum">
              <a:rPr lang="zh-CN" altLang="en-US" smtClean="0"/>
              <a:pPr>
                <a:defRPr/>
              </a:pPr>
              <a:t>176</a:t>
            </a:fld>
            <a:endParaRPr lang="zh-CN" altLang="en-US"/>
          </a:p>
        </p:txBody>
      </p:sp>
      <p:grpSp>
        <p:nvGrpSpPr>
          <p:cNvPr id="2" name="Group 4"/>
          <p:cNvGrpSpPr>
            <a:grpSpLocks/>
          </p:cNvGrpSpPr>
          <p:nvPr/>
        </p:nvGrpSpPr>
        <p:grpSpPr bwMode="auto">
          <a:xfrm>
            <a:off x="474428" y="951586"/>
            <a:ext cx="8010525" cy="701675"/>
            <a:chOff x="48" y="273"/>
            <a:chExt cx="5665" cy="442"/>
          </a:xfrm>
        </p:grpSpPr>
        <p:sp>
          <p:nvSpPr>
            <p:cNvPr id="167978" name="Text Box 5"/>
            <p:cNvSpPr txBox="1">
              <a:spLocks noChangeArrowheads="1"/>
            </p:cNvSpPr>
            <p:nvPr/>
          </p:nvSpPr>
          <p:spPr bwMode="auto">
            <a:xfrm>
              <a:off x="48" y="430"/>
              <a:ext cx="10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负反馈类型</a:t>
              </a:r>
            </a:p>
          </p:txBody>
        </p:sp>
        <p:sp>
          <p:nvSpPr>
            <p:cNvPr id="167979" name="Text Box 6"/>
            <p:cNvSpPr txBox="1">
              <a:spLocks noChangeArrowheads="1"/>
            </p:cNvSpPr>
            <p:nvPr/>
          </p:nvSpPr>
          <p:spPr bwMode="auto">
            <a:xfrm>
              <a:off x="1298" y="430"/>
              <a:ext cx="8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放大倍数</a:t>
              </a:r>
            </a:p>
          </p:txBody>
        </p:sp>
        <p:sp>
          <p:nvSpPr>
            <p:cNvPr id="167980" name="Text Box 7"/>
            <p:cNvSpPr txBox="1">
              <a:spLocks noChangeArrowheads="1"/>
            </p:cNvSpPr>
            <p:nvPr/>
          </p:nvSpPr>
          <p:spPr bwMode="auto">
            <a:xfrm>
              <a:off x="2342" y="430"/>
              <a:ext cx="8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输入电阻</a:t>
              </a:r>
            </a:p>
          </p:txBody>
        </p:sp>
        <p:sp>
          <p:nvSpPr>
            <p:cNvPr id="167981" name="Text Box 8"/>
            <p:cNvSpPr txBox="1">
              <a:spLocks noChangeArrowheads="1"/>
            </p:cNvSpPr>
            <p:nvPr/>
          </p:nvSpPr>
          <p:spPr bwMode="auto">
            <a:xfrm>
              <a:off x="3350" y="430"/>
              <a:ext cx="8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输出电阻</a:t>
              </a:r>
            </a:p>
          </p:txBody>
        </p:sp>
        <p:sp>
          <p:nvSpPr>
            <p:cNvPr id="167982" name="Text Box 9"/>
            <p:cNvSpPr txBox="1">
              <a:spLocks noChangeArrowheads="1"/>
            </p:cNvSpPr>
            <p:nvPr/>
          </p:nvSpPr>
          <p:spPr bwMode="auto">
            <a:xfrm>
              <a:off x="4406" y="430"/>
              <a:ext cx="4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频带</a:t>
              </a:r>
            </a:p>
          </p:txBody>
        </p:sp>
        <p:sp>
          <p:nvSpPr>
            <p:cNvPr id="167983" name="Text Box 10"/>
            <p:cNvSpPr txBox="1">
              <a:spLocks noChangeArrowheads="1"/>
            </p:cNvSpPr>
            <p:nvPr/>
          </p:nvSpPr>
          <p:spPr bwMode="auto">
            <a:xfrm>
              <a:off x="5041" y="273"/>
              <a:ext cx="6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sz="2000"/>
                <a:t>非线性</a:t>
              </a:r>
            </a:p>
            <a:p>
              <a:pPr algn="ctr" eaLnBrk="1" hangingPunct="1"/>
              <a:r>
                <a:rPr kumimoji="1" lang="zh-CN" altLang="en-US" sz="2000"/>
                <a:t>失真</a:t>
              </a:r>
            </a:p>
          </p:txBody>
        </p:sp>
      </p:grpSp>
      <p:sp>
        <p:nvSpPr>
          <p:cNvPr id="238603" name="Text Box 11"/>
          <p:cNvSpPr txBox="1">
            <a:spLocks noChangeArrowheads="1"/>
          </p:cNvSpPr>
          <p:nvPr/>
        </p:nvSpPr>
        <p:spPr bwMode="auto">
          <a:xfrm>
            <a:off x="569678" y="1865986"/>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电压串联</a:t>
            </a:r>
          </a:p>
        </p:txBody>
      </p:sp>
      <p:sp>
        <p:nvSpPr>
          <p:cNvPr id="238604" name="Text Box 12"/>
          <p:cNvSpPr txBox="1">
            <a:spLocks noChangeArrowheads="1"/>
          </p:cNvSpPr>
          <p:nvPr/>
        </p:nvSpPr>
        <p:spPr bwMode="auto">
          <a:xfrm>
            <a:off x="2082566" y="1862811"/>
            <a:ext cx="1562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降低</a:t>
            </a:r>
            <a:r>
              <a:rPr kumimoji="1" lang="en-US" altLang="zh-CN" sz="2000"/>
              <a:t>1+</a:t>
            </a:r>
            <a:r>
              <a:rPr kumimoji="1" lang="en-US" altLang="zh-CN" sz="2000" i="1"/>
              <a:t>AF</a:t>
            </a:r>
            <a:r>
              <a:rPr kumimoji="1" lang="zh-CN" altLang="en-US" sz="2000"/>
              <a:t>倍</a:t>
            </a:r>
          </a:p>
        </p:txBody>
      </p:sp>
      <p:sp>
        <p:nvSpPr>
          <p:cNvPr id="238605" name="Text Box 13"/>
          <p:cNvSpPr txBox="1">
            <a:spLocks noChangeArrowheads="1"/>
          </p:cNvSpPr>
          <p:nvPr/>
        </p:nvSpPr>
        <p:spPr bwMode="auto">
          <a:xfrm>
            <a:off x="4082816" y="1907261"/>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增大</a:t>
            </a:r>
          </a:p>
        </p:txBody>
      </p:sp>
      <p:sp>
        <p:nvSpPr>
          <p:cNvPr id="238606" name="Text Box 14"/>
          <p:cNvSpPr txBox="1">
            <a:spLocks noChangeArrowheads="1"/>
          </p:cNvSpPr>
          <p:nvPr/>
        </p:nvSpPr>
        <p:spPr bwMode="auto">
          <a:xfrm>
            <a:off x="5487753" y="1851699"/>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减小</a:t>
            </a:r>
          </a:p>
        </p:txBody>
      </p:sp>
      <p:sp>
        <p:nvSpPr>
          <p:cNvPr id="238607" name="Text Box 15"/>
          <p:cNvSpPr txBox="1">
            <a:spLocks noChangeArrowheads="1"/>
          </p:cNvSpPr>
          <p:nvPr/>
        </p:nvSpPr>
        <p:spPr bwMode="auto">
          <a:xfrm>
            <a:off x="6603766" y="1865986"/>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展宽</a:t>
            </a:r>
          </a:p>
        </p:txBody>
      </p:sp>
      <p:sp>
        <p:nvSpPr>
          <p:cNvPr id="238608" name="Text Box 16"/>
          <p:cNvSpPr txBox="1">
            <a:spLocks noChangeArrowheads="1"/>
          </p:cNvSpPr>
          <p:nvPr/>
        </p:nvSpPr>
        <p:spPr bwMode="auto">
          <a:xfrm>
            <a:off x="7575316" y="1865986"/>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减小</a:t>
            </a:r>
          </a:p>
        </p:txBody>
      </p:sp>
      <p:sp>
        <p:nvSpPr>
          <p:cNvPr id="238609" name="Line 17"/>
          <p:cNvSpPr>
            <a:spLocks noChangeShapeType="1"/>
          </p:cNvSpPr>
          <p:nvPr/>
        </p:nvSpPr>
        <p:spPr bwMode="auto">
          <a:xfrm>
            <a:off x="418866" y="2346999"/>
            <a:ext cx="8145462" cy="158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10" name="Text Box 18"/>
          <p:cNvSpPr txBox="1">
            <a:spLocks noChangeArrowheads="1"/>
          </p:cNvSpPr>
          <p:nvPr/>
        </p:nvSpPr>
        <p:spPr bwMode="auto">
          <a:xfrm>
            <a:off x="569678" y="2559724"/>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电压并联</a:t>
            </a:r>
          </a:p>
        </p:txBody>
      </p:sp>
      <p:sp>
        <p:nvSpPr>
          <p:cNvPr id="238611" name="Text Box 19"/>
          <p:cNvSpPr txBox="1">
            <a:spLocks noChangeArrowheads="1"/>
          </p:cNvSpPr>
          <p:nvPr/>
        </p:nvSpPr>
        <p:spPr bwMode="auto">
          <a:xfrm>
            <a:off x="2082566" y="2559724"/>
            <a:ext cx="1562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降低</a:t>
            </a:r>
            <a:r>
              <a:rPr kumimoji="1" lang="en-US" altLang="zh-CN" sz="2000"/>
              <a:t>1+</a:t>
            </a:r>
            <a:r>
              <a:rPr kumimoji="1" lang="en-US" altLang="zh-CN" sz="2000" i="1"/>
              <a:t>AF</a:t>
            </a:r>
            <a:r>
              <a:rPr kumimoji="1" lang="zh-CN" altLang="en-US" sz="2000"/>
              <a:t>倍</a:t>
            </a:r>
          </a:p>
        </p:txBody>
      </p:sp>
      <p:sp>
        <p:nvSpPr>
          <p:cNvPr id="238612" name="Text Box 20"/>
          <p:cNvSpPr txBox="1">
            <a:spLocks noChangeArrowheads="1"/>
          </p:cNvSpPr>
          <p:nvPr/>
        </p:nvSpPr>
        <p:spPr bwMode="auto">
          <a:xfrm>
            <a:off x="4082816" y="337887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增大</a:t>
            </a:r>
          </a:p>
        </p:txBody>
      </p:sp>
      <p:sp>
        <p:nvSpPr>
          <p:cNvPr id="238613" name="Text Box 21"/>
          <p:cNvSpPr txBox="1">
            <a:spLocks noChangeArrowheads="1"/>
          </p:cNvSpPr>
          <p:nvPr/>
        </p:nvSpPr>
        <p:spPr bwMode="auto">
          <a:xfrm>
            <a:off x="4082816" y="2600999"/>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减小</a:t>
            </a:r>
          </a:p>
        </p:txBody>
      </p:sp>
      <p:sp>
        <p:nvSpPr>
          <p:cNvPr id="238614" name="Text Box 22"/>
          <p:cNvSpPr txBox="1">
            <a:spLocks noChangeArrowheads="1"/>
          </p:cNvSpPr>
          <p:nvPr/>
        </p:nvSpPr>
        <p:spPr bwMode="auto">
          <a:xfrm>
            <a:off x="6603766" y="255972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展宽</a:t>
            </a:r>
          </a:p>
        </p:txBody>
      </p:sp>
      <p:sp>
        <p:nvSpPr>
          <p:cNvPr id="238615" name="Text Box 23"/>
          <p:cNvSpPr txBox="1">
            <a:spLocks noChangeArrowheads="1"/>
          </p:cNvSpPr>
          <p:nvPr/>
        </p:nvSpPr>
        <p:spPr bwMode="auto">
          <a:xfrm>
            <a:off x="7575316" y="255972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减小</a:t>
            </a:r>
          </a:p>
        </p:txBody>
      </p:sp>
      <p:sp>
        <p:nvSpPr>
          <p:cNvPr id="238616" name="Text Box 24"/>
          <p:cNvSpPr txBox="1">
            <a:spLocks noChangeArrowheads="1"/>
          </p:cNvSpPr>
          <p:nvPr/>
        </p:nvSpPr>
        <p:spPr bwMode="auto">
          <a:xfrm>
            <a:off x="5487753" y="255972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减小</a:t>
            </a:r>
          </a:p>
        </p:txBody>
      </p:sp>
      <p:sp>
        <p:nvSpPr>
          <p:cNvPr id="238617" name="Text Box 25"/>
          <p:cNvSpPr txBox="1">
            <a:spLocks noChangeArrowheads="1"/>
          </p:cNvSpPr>
          <p:nvPr/>
        </p:nvSpPr>
        <p:spPr bwMode="auto">
          <a:xfrm>
            <a:off x="569678" y="3337599"/>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电流串联</a:t>
            </a:r>
          </a:p>
        </p:txBody>
      </p:sp>
      <p:sp>
        <p:nvSpPr>
          <p:cNvPr id="238618" name="Text Box 26"/>
          <p:cNvSpPr txBox="1">
            <a:spLocks noChangeArrowheads="1"/>
          </p:cNvSpPr>
          <p:nvPr/>
        </p:nvSpPr>
        <p:spPr bwMode="auto">
          <a:xfrm>
            <a:off x="569678" y="4175799"/>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电流并联</a:t>
            </a:r>
          </a:p>
        </p:txBody>
      </p:sp>
      <p:sp>
        <p:nvSpPr>
          <p:cNvPr id="238619" name="Text Box 27"/>
          <p:cNvSpPr txBox="1">
            <a:spLocks noChangeArrowheads="1"/>
          </p:cNvSpPr>
          <p:nvPr/>
        </p:nvSpPr>
        <p:spPr bwMode="auto">
          <a:xfrm>
            <a:off x="2082566" y="3337599"/>
            <a:ext cx="1562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降低</a:t>
            </a:r>
            <a:r>
              <a:rPr kumimoji="1" lang="en-US" altLang="zh-CN" sz="2000"/>
              <a:t>1+</a:t>
            </a:r>
            <a:r>
              <a:rPr kumimoji="1" lang="en-US" altLang="zh-CN" sz="2000" i="1"/>
              <a:t>AF</a:t>
            </a:r>
            <a:r>
              <a:rPr kumimoji="1" lang="zh-CN" altLang="en-US" sz="2000"/>
              <a:t>倍</a:t>
            </a:r>
          </a:p>
        </p:txBody>
      </p:sp>
      <p:sp>
        <p:nvSpPr>
          <p:cNvPr id="238620" name="Text Box 28"/>
          <p:cNvSpPr txBox="1">
            <a:spLocks noChangeArrowheads="1"/>
          </p:cNvSpPr>
          <p:nvPr/>
        </p:nvSpPr>
        <p:spPr bwMode="auto">
          <a:xfrm>
            <a:off x="2082566" y="4175799"/>
            <a:ext cx="1562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降低</a:t>
            </a:r>
            <a:r>
              <a:rPr kumimoji="1" lang="en-US" altLang="zh-CN" sz="2000"/>
              <a:t>1+</a:t>
            </a:r>
            <a:r>
              <a:rPr kumimoji="1" lang="en-US" altLang="zh-CN" sz="2000" i="1"/>
              <a:t>AF</a:t>
            </a:r>
            <a:r>
              <a:rPr kumimoji="1" lang="zh-CN" altLang="en-US" sz="2000"/>
              <a:t>倍</a:t>
            </a:r>
          </a:p>
        </p:txBody>
      </p:sp>
      <p:sp>
        <p:nvSpPr>
          <p:cNvPr id="238621" name="Text Box 29"/>
          <p:cNvSpPr txBox="1">
            <a:spLocks noChangeArrowheads="1"/>
          </p:cNvSpPr>
          <p:nvPr/>
        </p:nvSpPr>
        <p:spPr bwMode="auto">
          <a:xfrm>
            <a:off x="5487753" y="3337599"/>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增大</a:t>
            </a:r>
          </a:p>
        </p:txBody>
      </p:sp>
      <p:sp>
        <p:nvSpPr>
          <p:cNvPr id="238622" name="Text Box 30"/>
          <p:cNvSpPr txBox="1">
            <a:spLocks noChangeArrowheads="1"/>
          </p:cNvSpPr>
          <p:nvPr/>
        </p:nvSpPr>
        <p:spPr bwMode="auto">
          <a:xfrm>
            <a:off x="5487753" y="4175799"/>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增大</a:t>
            </a:r>
          </a:p>
        </p:txBody>
      </p:sp>
      <p:sp>
        <p:nvSpPr>
          <p:cNvPr id="238623" name="Text Box 31"/>
          <p:cNvSpPr txBox="1">
            <a:spLocks noChangeArrowheads="1"/>
          </p:cNvSpPr>
          <p:nvPr/>
        </p:nvSpPr>
        <p:spPr bwMode="auto">
          <a:xfrm>
            <a:off x="4082816" y="4217074"/>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减小</a:t>
            </a:r>
          </a:p>
        </p:txBody>
      </p:sp>
      <p:sp>
        <p:nvSpPr>
          <p:cNvPr id="238624" name="Text Box 32"/>
          <p:cNvSpPr txBox="1">
            <a:spLocks noChangeArrowheads="1"/>
          </p:cNvSpPr>
          <p:nvPr/>
        </p:nvSpPr>
        <p:spPr bwMode="auto">
          <a:xfrm>
            <a:off x="6603766" y="3337599"/>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展宽</a:t>
            </a:r>
          </a:p>
        </p:txBody>
      </p:sp>
      <p:sp>
        <p:nvSpPr>
          <p:cNvPr id="238625" name="Text Box 33"/>
          <p:cNvSpPr txBox="1">
            <a:spLocks noChangeArrowheads="1"/>
          </p:cNvSpPr>
          <p:nvPr/>
        </p:nvSpPr>
        <p:spPr bwMode="auto">
          <a:xfrm>
            <a:off x="7575316" y="3337599"/>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减小</a:t>
            </a:r>
          </a:p>
        </p:txBody>
      </p:sp>
      <p:sp>
        <p:nvSpPr>
          <p:cNvPr id="238626" name="Text Box 34"/>
          <p:cNvSpPr txBox="1">
            <a:spLocks noChangeArrowheads="1"/>
          </p:cNvSpPr>
          <p:nvPr/>
        </p:nvSpPr>
        <p:spPr bwMode="auto">
          <a:xfrm>
            <a:off x="6603766" y="4175799"/>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展宽</a:t>
            </a:r>
          </a:p>
        </p:txBody>
      </p:sp>
      <p:sp>
        <p:nvSpPr>
          <p:cNvPr id="238627" name="Text Box 35"/>
          <p:cNvSpPr txBox="1">
            <a:spLocks noChangeArrowheads="1"/>
          </p:cNvSpPr>
          <p:nvPr/>
        </p:nvSpPr>
        <p:spPr bwMode="auto">
          <a:xfrm>
            <a:off x="7575316" y="4175799"/>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sz="2000"/>
              <a:t>减小</a:t>
            </a:r>
          </a:p>
        </p:txBody>
      </p:sp>
      <p:sp>
        <p:nvSpPr>
          <p:cNvPr id="238628" name="Line 36"/>
          <p:cNvSpPr>
            <a:spLocks noChangeShapeType="1"/>
          </p:cNvSpPr>
          <p:nvPr/>
        </p:nvSpPr>
        <p:spPr bwMode="auto">
          <a:xfrm>
            <a:off x="422041" y="3108999"/>
            <a:ext cx="8145462" cy="158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629" name="Line 37"/>
          <p:cNvSpPr>
            <a:spLocks noChangeShapeType="1"/>
          </p:cNvSpPr>
          <p:nvPr/>
        </p:nvSpPr>
        <p:spPr bwMode="auto">
          <a:xfrm>
            <a:off x="418866" y="3947199"/>
            <a:ext cx="8145462" cy="158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38"/>
          <p:cNvGrpSpPr>
            <a:grpSpLocks/>
          </p:cNvGrpSpPr>
          <p:nvPr/>
        </p:nvGrpSpPr>
        <p:grpSpPr bwMode="auto">
          <a:xfrm>
            <a:off x="418866" y="975399"/>
            <a:ext cx="8145462" cy="3810000"/>
            <a:chOff x="0" y="1392"/>
            <a:chExt cx="5760" cy="2400"/>
          </a:xfrm>
        </p:grpSpPr>
        <p:grpSp>
          <p:nvGrpSpPr>
            <p:cNvPr id="167969" name="Group 39"/>
            <p:cNvGrpSpPr>
              <a:grpSpLocks/>
            </p:cNvGrpSpPr>
            <p:nvPr/>
          </p:nvGrpSpPr>
          <p:grpSpPr bwMode="auto">
            <a:xfrm>
              <a:off x="0" y="1440"/>
              <a:ext cx="5760" cy="2352"/>
              <a:chOff x="0" y="336"/>
              <a:chExt cx="5760" cy="2352"/>
            </a:xfrm>
          </p:grpSpPr>
          <p:sp>
            <p:nvSpPr>
              <p:cNvPr id="167972" name="Line 40"/>
              <p:cNvSpPr>
                <a:spLocks noChangeShapeType="1"/>
              </p:cNvSpPr>
              <p:nvPr/>
            </p:nvSpPr>
            <p:spPr bwMode="auto">
              <a:xfrm>
                <a:off x="0" y="720"/>
                <a:ext cx="57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73" name="Line 41"/>
              <p:cNvSpPr>
                <a:spLocks noChangeShapeType="1"/>
              </p:cNvSpPr>
              <p:nvPr/>
            </p:nvSpPr>
            <p:spPr bwMode="auto">
              <a:xfrm>
                <a:off x="1152" y="336"/>
                <a:ext cx="0" cy="235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74" name="Line 42"/>
              <p:cNvSpPr>
                <a:spLocks noChangeShapeType="1"/>
              </p:cNvSpPr>
              <p:nvPr/>
            </p:nvSpPr>
            <p:spPr bwMode="auto">
              <a:xfrm>
                <a:off x="2256" y="336"/>
                <a:ext cx="0" cy="235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75" name="Line 43"/>
              <p:cNvSpPr>
                <a:spLocks noChangeShapeType="1"/>
              </p:cNvSpPr>
              <p:nvPr/>
            </p:nvSpPr>
            <p:spPr bwMode="auto">
              <a:xfrm>
                <a:off x="3312" y="336"/>
                <a:ext cx="0" cy="235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76" name="Line 44"/>
              <p:cNvSpPr>
                <a:spLocks noChangeShapeType="1"/>
              </p:cNvSpPr>
              <p:nvPr/>
            </p:nvSpPr>
            <p:spPr bwMode="auto">
              <a:xfrm>
                <a:off x="4272" y="336"/>
                <a:ext cx="0" cy="235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77" name="Line 45"/>
              <p:cNvSpPr>
                <a:spLocks noChangeShapeType="1"/>
              </p:cNvSpPr>
              <p:nvPr/>
            </p:nvSpPr>
            <p:spPr bwMode="auto">
              <a:xfrm>
                <a:off x="4944" y="336"/>
                <a:ext cx="0" cy="235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7970" name="Line 46"/>
            <p:cNvSpPr>
              <a:spLocks noChangeShapeType="1"/>
            </p:cNvSpPr>
            <p:nvPr/>
          </p:nvSpPr>
          <p:spPr bwMode="auto">
            <a:xfrm>
              <a:off x="0" y="3792"/>
              <a:ext cx="57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971" name="Line 47"/>
            <p:cNvSpPr>
              <a:spLocks noChangeShapeType="1"/>
            </p:cNvSpPr>
            <p:nvPr/>
          </p:nvSpPr>
          <p:spPr bwMode="auto">
            <a:xfrm>
              <a:off x="0" y="1392"/>
              <a:ext cx="57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8640" name="Text Box 48"/>
          <p:cNvSpPr txBox="1">
            <a:spLocks noChangeArrowheads="1"/>
          </p:cNvSpPr>
          <p:nvPr/>
        </p:nvSpPr>
        <p:spPr bwMode="auto">
          <a:xfrm>
            <a:off x="166453" y="4753649"/>
            <a:ext cx="8345488"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zh-CN" altLang="en-US"/>
              <a:t>实际上，负反馈通过降低净输入来压缩非线性器件的工作范围达到改善线性的目的，但同时输出幅度也降低了。注意，负反馈只能改善放大器自身非线性器件引入的非线性失真。</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iterate type="lt">
                                    <p:tmPct val="100000"/>
                                  </p:iterate>
                                  <p:childTnLst>
                                    <p:set>
                                      <p:cBhvr>
                                        <p:cTn id="15" dur="1" fill="hold">
                                          <p:stCondLst>
                                            <p:cond delay="0"/>
                                          </p:stCondLst>
                                        </p:cTn>
                                        <p:tgtEl>
                                          <p:spTgt spid="238603"/>
                                        </p:tgtEl>
                                        <p:attrNameLst>
                                          <p:attrName>style.visibility</p:attrName>
                                        </p:attrNameLst>
                                      </p:cBhvr>
                                      <p:to>
                                        <p:strVal val="visible"/>
                                      </p:to>
                                    </p:set>
                                    <p:animEffect transition="in" filter="wipe(left)">
                                      <p:cBhvr>
                                        <p:cTn id="16" dur="75"/>
                                        <p:tgtEl>
                                          <p:spTgt spid="238603"/>
                                        </p:tgtEl>
                                      </p:cBhvr>
                                    </p:animEffect>
                                  </p:childTnLst>
                                </p:cTn>
                              </p:par>
                            </p:childTnLst>
                          </p:cTn>
                        </p:par>
                        <p:par>
                          <p:cTn id="17" fill="hold" nodeType="afterGroup">
                            <p:stCondLst>
                              <p:cond delay="300"/>
                            </p:stCondLst>
                            <p:childTnLst>
                              <p:par>
                                <p:cTn id="18" presetID="22" presetClass="entr" presetSubtype="8" fill="hold" grpId="0" nodeType="afterEffect">
                                  <p:stCondLst>
                                    <p:cond delay="0"/>
                                  </p:stCondLst>
                                  <p:iterate type="lt">
                                    <p:tmPct val="100000"/>
                                  </p:iterate>
                                  <p:childTnLst>
                                    <p:set>
                                      <p:cBhvr>
                                        <p:cTn id="19" dur="1" fill="hold">
                                          <p:stCondLst>
                                            <p:cond delay="0"/>
                                          </p:stCondLst>
                                        </p:cTn>
                                        <p:tgtEl>
                                          <p:spTgt spid="238604"/>
                                        </p:tgtEl>
                                        <p:attrNameLst>
                                          <p:attrName>style.visibility</p:attrName>
                                        </p:attrNameLst>
                                      </p:cBhvr>
                                      <p:to>
                                        <p:strVal val="visible"/>
                                      </p:to>
                                    </p:set>
                                    <p:animEffect transition="in" filter="wipe(left)">
                                      <p:cBhvr>
                                        <p:cTn id="20" dur="75"/>
                                        <p:tgtEl>
                                          <p:spTgt spid="238604"/>
                                        </p:tgtEl>
                                      </p:cBhvr>
                                    </p:animEffect>
                                  </p:childTnLst>
                                </p:cTn>
                              </p:par>
                            </p:childTnLst>
                          </p:cTn>
                        </p:par>
                        <p:par>
                          <p:cTn id="21" fill="hold" nodeType="afterGroup">
                            <p:stCondLst>
                              <p:cond delay="825"/>
                            </p:stCondLst>
                            <p:childTnLst>
                              <p:par>
                                <p:cTn id="22" presetID="22" presetClass="entr" presetSubtype="8" fill="hold" grpId="0" nodeType="afterEffect">
                                  <p:stCondLst>
                                    <p:cond delay="0"/>
                                  </p:stCondLst>
                                  <p:iterate type="lt">
                                    <p:tmPct val="100000"/>
                                  </p:iterate>
                                  <p:childTnLst>
                                    <p:set>
                                      <p:cBhvr>
                                        <p:cTn id="23" dur="1" fill="hold">
                                          <p:stCondLst>
                                            <p:cond delay="0"/>
                                          </p:stCondLst>
                                        </p:cTn>
                                        <p:tgtEl>
                                          <p:spTgt spid="238605"/>
                                        </p:tgtEl>
                                        <p:attrNameLst>
                                          <p:attrName>style.visibility</p:attrName>
                                        </p:attrNameLst>
                                      </p:cBhvr>
                                      <p:to>
                                        <p:strVal val="visible"/>
                                      </p:to>
                                    </p:set>
                                    <p:animEffect transition="in" filter="wipe(left)">
                                      <p:cBhvr>
                                        <p:cTn id="24" dur="75"/>
                                        <p:tgtEl>
                                          <p:spTgt spid="238605"/>
                                        </p:tgtEl>
                                      </p:cBhvr>
                                    </p:animEffect>
                                  </p:childTnLst>
                                </p:cTn>
                              </p:par>
                            </p:childTnLst>
                          </p:cTn>
                        </p:par>
                        <p:par>
                          <p:cTn id="25" fill="hold" nodeType="afterGroup">
                            <p:stCondLst>
                              <p:cond delay="975"/>
                            </p:stCondLst>
                            <p:childTnLst>
                              <p:par>
                                <p:cTn id="26" presetID="22" presetClass="entr" presetSubtype="8" fill="hold" grpId="0" nodeType="afterEffect">
                                  <p:stCondLst>
                                    <p:cond delay="0"/>
                                  </p:stCondLst>
                                  <p:iterate type="lt">
                                    <p:tmPct val="100000"/>
                                  </p:iterate>
                                  <p:childTnLst>
                                    <p:set>
                                      <p:cBhvr>
                                        <p:cTn id="27" dur="1" fill="hold">
                                          <p:stCondLst>
                                            <p:cond delay="0"/>
                                          </p:stCondLst>
                                        </p:cTn>
                                        <p:tgtEl>
                                          <p:spTgt spid="238606"/>
                                        </p:tgtEl>
                                        <p:attrNameLst>
                                          <p:attrName>style.visibility</p:attrName>
                                        </p:attrNameLst>
                                      </p:cBhvr>
                                      <p:to>
                                        <p:strVal val="visible"/>
                                      </p:to>
                                    </p:set>
                                    <p:animEffect transition="in" filter="wipe(left)">
                                      <p:cBhvr>
                                        <p:cTn id="28" dur="75"/>
                                        <p:tgtEl>
                                          <p:spTgt spid="238606"/>
                                        </p:tgtEl>
                                      </p:cBhvr>
                                    </p:animEffect>
                                  </p:childTnLst>
                                </p:cTn>
                              </p:par>
                            </p:childTnLst>
                          </p:cTn>
                        </p:par>
                        <p:par>
                          <p:cTn id="29" fill="hold" nodeType="afterGroup">
                            <p:stCondLst>
                              <p:cond delay="1125"/>
                            </p:stCondLst>
                            <p:childTnLst>
                              <p:par>
                                <p:cTn id="30" presetID="22" presetClass="entr" presetSubtype="8" fill="hold" grpId="0" nodeType="afterEffect">
                                  <p:stCondLst>
                                    <p:cond delay="0"/>
                                  </p:stCondLst>
                                  <p:iterate type="lt">
                                    <p:tmPct val="100000"/>
                                  </p:iterate>
                                  <p:childTnLst>
                                    <p:set>
                                      <p:cBhvr>
                                        <p:cTn id="31" dur="1" fill="hold">
                                          <p:stCondLst>
                                            <p:cond delay="0"/>
                                          </p:stCondLst>
                                        </p:cTn>
                                        <p:tgtEl>
                                          <p:spTgt spid="238607"/>
                                        </p:tgtEl>
                                        <p:attrNameLst>
                                          <p:attrName>style.visibility</p:attrName>
                                        </p:attrNameLst>
                                      </p:cBhvr>
                                      <p:to>
                                        <p:strVal val="visible"/>
                                      </p:to>
                                    </p:set>
                                    <p:animEffect transition="in" filter="wipe(left)">
                                      <p:cBhvr>
                                        <p:cTn id="32" dur="75"/>
                                        <p:tgtEl>
                                          <p:spTgt spid="238607"/>
                                        </p:tgtEl>
                                      </p:cBhvr>
                                    </p:animEffect>
                                  </p:childTnLst>
                                </p:cTn>
                              </p:par>
                            </p:childTnLst>
                          </p:cTn>
                        </p:par>
                        <p:par>
                          <p:cTn id="33" fill="hold" nodeType="afterGroup">
                            <p:stCondLst>
                              <p:cond delay="1275"/>
                            </p:stCondLst>
                            <p:childTnLst>
                              <p:par>
                                <p:cTn id="34" presetID="22" presetClass="entr" presetSubtype="8" fill="hold" grpId="0" nodeType="afterEffect">
                                  <p:stCondLst>
                                    <p:cond delay="0"/>
                                  </p:stCondLst>
                                  <p:iterate type="lt">
                                    <p:tmPct val="100000"/>
                                  </p:iterate>
                                  <p:childTnLst>
                                    <p:set>
                                      <p:cBhvr>
                                        <p:cTn id="35" dur="1" fill="hold">
                                          <p:stCondLst>
                                            <p:cond delay="0"/>
                                          </p:stCondLst>
                                        </p:cTn>
                                        <p:tgtEl>
                                          <p:spTgt spid="238608"/>
                                        </p:tgtEl>
                                        <p:attrNameLst>
                                          <p:attrName>style.visibility</p:attrName>
                                        </p:attrNameLst>
                                      </p:cBhvr>
                                      <p:to>
                                        <p:strVal val="visible"/>
                                      </p:to>
                                    </p:set>
                                    <p:animEffect transition="in" filter="wipe(left)">
                                      <p:cBhvr>
                                        <p:cTn id="36" dur="75"/>
                                        <p:tgtEl>
                                          <p:spTgt spid="238608"/>
                                        </p:tgtEl>
                                      </p:cBhvr>
                                    </p:animEffect>
                                  </p:childTnLst>
                                </p:cTn>
                              </p:par>
                            </p:childTnLst>
                          </p:cTn>
                        </p:par>
                        <p:par>
                          <p:cTn id="37" fill="hold" nodeType="afterGroup">
                            <p:stCondLst>
                              <p:cond delay="1425"/>
                            </p:stCondLst>
                            <p:childTnLst>
                              <p:par>
                                <p:cTn id="38" presetID="22" presetClass="entr" presetSubtype="8" fill="hold" grpId="0" nodeType="afterEffect">
                                  <p:stCondLst>
                                    <p:cond delay="0"/>
                                  </p:stCondLst>
                                  <p:childTnLst>
                                    <p:set>
                                      <p:cBhvr>
                                        <p:cTn id="39" dur="1" fill="hold">
                                          <p:stCondLst>
                                            <p:cond delay="0"/>
                                          </p:stCondLst>
                                        </p:cTn>
                                        <p:tgtEl>
                                          <p:spTgt spid="238609"/>
                                        </p:tgtEl>
                                        <p:attrNameLst>
                                          <p:attrName>style.visibility</p:attrName>
                                        </p:attrNameLst>
                                      </p:cBhvr>
                                      <p:to>
                                        <p:strVal val="visible"/>
                                      </p:to>
                                    </p:set>
                                    <p:animEffect transition="in" filter="wipe(left)">
                                      <p:cBhvr>
                                        <p:cTn id="40" dur="500"/>
                                        <p:tgtEl>
                                          <p:spTgt spid="23860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iterate type="lt">
                                    <p:tmPct val="100000"/>
                                  </p:iterate>
                                  <p:childTnLst>
                                    <p:set>
                                      <p:cBhvr>
                                        <p:cTn id="44" dur="1" fill="hold">
                                          <p:stCondLst>
                                            <p:cond delay="0"/>
                                          </p:stCondLst>
                                        </p:cTn>
                                        <p:tgtEl>
                                          <p:spTgt spid="238610"/>
                                        </p:tgtEl>
                                        <p:attrNameLst>
                                          <p:attrName>style.visibility</p:attrName>
                                        </p:attrNameLst>
                                      </p:cBhvr>
                                      <p:to>
                                        <p:strVal val="visible"/>
                                      </p:to>
                                    </p:set>
                                    <p:animEffect transition="in" filter="wipe(left)">
                                      <p:cBhvr>
                                        <p:cTn id="45" dur="75"/>
                                        <p:tgtEl>
                                          <p:spTgt spid="238610"/>
                                        </p:tgtEl>
                                      </p:cBhvr>
                                    </p:animEffect>
                                  </p:childTnLst>
                                </p:cTn>
                              </p:par>
                            </p:childTnLst>
                          </p:cTn>
                        </p:par>
                        <p:par>
                          <p:cTn id="46" fill="hold" nodeType="afterGroup">
                            <p:stCondLst>
                              <p:cond delay="300"/>
                            </p:stCondLst>
                            <p:childTnLst>
                              <p:par>
                                <p:cTn id="47" presetID="22" presetClass="entr" presetSubtype="8" fill="hold" grpId="0" nodeType="afterEffect">
                                  <p:stCondLst>
                                    <p:cond delay="0"/>
                                  </p:stCondLst>
                                  <p:iterate type="lt">
                                    <p:tmPct val="100000"/>
                                  </p:iterate>
                                  <p:childTnLst>
                                    <p:set>
                                      <p:cBhvr>
                                        <p:cTn id="48" dur="1" fill="hold">
                                          <p:stCondLst>
                                            <p:cond delay="0"/>
                                          </p:stCondLst>
                                        </p:cTn>
                                        <p:tgtEl>
                                          <p:spTgt spid="238611"/>
                                        </p:tgtEl>
                                        <p:attrNameLst>
                                          <p:attrName>style.visibility</p:attrName>
                                        </p:attrNameLst>
                                      </p:cBhvr>
                                      <p:to>
                                        <p:strVal val="visible"/>
                                      </p:to>
                                    </p:set>
                                    <p:animEffect transition="in" filter="wipe(left)">
                                      <p:cBhvr>
                                        <p:cTn id="49" dur="75"/>
                                        <p:tgtEl>
                                          <p:spTgt spid="238611"/>
                                        </p:tgtEl>
                                      </p:cBhvr>
                                    </p:animEffect>
                                  </p:childTnLst>
                                </p:cTn>
                              </p:par>
                            </p:childTnLst>
                          </p:cTn>
                        </p:par>
                        <p:par>
                          <p:cTn id="50" fill="hold" nodeType="afterGroup">
                            <p:stCondLst>
                              <p:cond delay="825"/>
                            </p:stCondLst>
                            <p:childTnLst>
                              <p:par>
                                <p:cTn id="51" presetID="22" presetClass="entr" presetSubtype="8" fill="hold" grpId="0" nodeType="afterEffect">
                                  <p:stCondLst>
                                    <p:cond delay="0"/>
                                  </p:stCondLst>
                                  <p:iterate type="lt">
                                    <p:tmPct val="100000"/>
                                  </p:iterate>
                                  <p:childTnLst>
                                    <p:set>
                                      <p:cBhvr>
                                        <p:cTn id="52" dur="1" fill="hold">
                                          <p:stCondLst>
                                            <p:cond delay="0"/>
                                          </p:stCondLst>
                                        </p:cTn>
                                        <p:tgtEl>
                                          <p:spTgt spid="238613"/>
                                        </p:tgtEl>
                                        <p:attrNameLst>
                                          <p:attrName>style.visibility</p:attrName>
                                        </p:attrNameLst>
                                      </p:cBhvr>
                                      <p:to>
                                        <p:strVal val="visible"/>
                                      </p:to>
                                    </p:set>
                                    <p:animEffect transition="in" filter="wipe(left)">
                                      <p:cBhvr>
                                        <p:cTn id="53" dur="75"/>
                                        <p:tgtEl>
                                          <p:spTgt spid="238613"/>
                                        </p:tgtEl>
                                      </p:cBhvr>
                                    </p:animEffect>
                                  </p:childTnLst>
                                </p:cTn>
                              </p:par>
                            </p:childTnLst>
                          </p:cTn>
                        </p:par>
                        <p:par>
                          <p:cTn id="54" fill="hold" nodeType="afterGroup">
                            <p:stCondLst>
                              <p:cond delay="975"/>
                            </p:stCondLst>
                            <p:childTnLst>
                              <p:par>
                                <p:cTn id="55" presetID="22" presetClass="entr" presetSubtype="8" fill="hold" grpId="0" nodeType="afterEffect">
                                  <p:stCondLst>
                                    <p:cond delay="0"/>
                                  </p:stCondLst>
                                  <p:iterate type="lt">
                                    <p:tmPct val="100000"/>
                                  </p:iterate>
                                  <p:childTnLst>
                                    <p:set>
                                      <p:cBhvr>
                                        <p:cTn id="56" dur="1" fill="hold">
                                          <p:stCondLst>
                                            <p:cond delay="0"/>
                                          </p:stCondLst>
                                        </p:cTn>
                                        <p:tgtEl>
                                          <p:spTgt spid="238616"/>
                                        </p:tgtEl>
                                        <p:attrNameLst>
                                          <p:attrName>style.visibility</p:attrName>
                                        </p:attrNameLst>
                                      </p:cBhvr>
                                      <p:to>
                                        <p:strVal val="visible"/>
                                      </p:to>
                                    </p:set>
                                    <p:animEffect transition="in" filter="wipe(left)">
                                      <p:cBhvr>
                                        <p:cTn id="57" dur="75"/>
                                        <p:tgtEl>
                                          <p:spTgt spid="238616"/>
                                        </p:tgtEl>
                                      </p:cBhvr>
                                    </p:animEffect>
                                  </p:childTnLst>
                                </p:cTn>
                              </p:par>
                            </p:childTnLst>
                          </p:cTn>
                        </p:par>
                        <p:par>
                          <p:cTn id="58" fill="hold" nodeType="afterGroup">
                            <p:stCondLst>
                              <p:cond delay="1125"/>
                            </p:stCondLst>
                            <p:childTnLst>
                              <p:par>
                                <p:cTn id="59" presetID="22" presetClass="entr" presetSubtype="8" fill="hold" grpId="0" nodeType="afterEffect">
                                  <p:stCondLst>
                                    <p:cond delay="0"/>
                                  </p:stCondLst>
                                  <p:iterate type="lt">
                                    <p:tmPct val="100000"/>
                                  </p:iterate>
                                  <p:childTnLst>
                                    <p:set>
                                      <p:cBhvr>
                                        <p:cTn id="60" dur="1" fill="hold">
                                          <p:stCondLst>
                                            <p:cond delay="0"/>
                                          </p:stCondLst>
                                        </p:cTn>
                                        <p:tgtEl>
                                          <p:spTgt spid="238614"/>
                                        </p:tgtEl>
                                        <p:attrNameLst>
                                          <p:attrName>style.visibility</p:attrName>
                                        </p:attrNameLst>
                                      </p:cBhvr>
                                      <p:to>
                                        <p:strVal val="visible"/>
                                      </p:to>
                                    </p:set>
                                    <p:animEffect transition="in" filter="wipe(left)">
                                      <p:cBhvr>
                                        <p:cTn id="61" dur="75"/>
                                        <p:tgtEl>
                                          <p:spTgt spid="238614"/>
                                        </p:tgtEl>
                                      </p:cBhvr>
                                    </p:animEffect>
                                  </p:childTnLst>
                                </p:cTn>
                              </p:par>
                            </p:childTnLst>
                          </p:cTn>
                        </p:par>
                        <p:par>
                          <p:cTn id="62" fill="hold" nodeType="afterGroup">
                            <p:stCondLst>
                              <p:cond delay="1275"/>
                            </p:stCondLst>
                            <p:childTnLst>
                              <p:par>
                                <p:cTn id="63" presetID="22" presetClass="entr" presetSubtype="8" fill="hold" grpId="0" nodeType="afterEffect">
                                  <p:stCondLst>
                                    <p:cond delay="0"/>
                                  </p:stCondLst>
                                  <p:iterate type="lt">
                                    <p:tmPct val="100000"/>
                                  </p:iterate>
                                  <p:childTnLst>
                                    <p:set>
                                      <p:cBhvr>
                                        <p:cTn id="64" dur="1" fill="hold">
                                          <p:stCondLst>
                                            <p:cond delay="0"/>
                                          </p:stCondLst>
                                        </p:cTn>
                                        <p:tgtEl>
                                          <p:spTgt spid="238615"/>
                                        </p:tgtEl>
                                        <p:attrNameLst>
                                          <p:attrName>style.visibility</p:attrName>
                                        </p:attrNameLst>
                                      </p:cBhvr>
                                      <p:to>
                                        <p:strVal val="visible"/>
                                      </p:to>
                                    </p:set>
                                    <p:animEffect transition="in" filter="wipe(left)">
                                      <p:cBhvr>
                                        <p:cTn id="65" dur="75"/>
                                        <p:tgtEl>
                                          <p:spTgt spid="238615"/>
                                        </p:tgtEl>
                                      </p:cBhvr>
                                    </p:animEffect>
                                  </p:childTnLst>
                                </p:cTn>
                              </p:par>
                            </p:childTnLst>
                          </p:cTn>
                        </p:par>
                        <p:par>
                          <p:cTn id="66" fill="hold" nodeType="afterGroup">
                            <p:stCondLst>
                              <p:cond delay="1425"/>
                            </p:stCondLst>
                            <p:childTnLst>
                              <p:par>
                                <p:cTn id="67" presetID="22" presetClass="entr" presetSubtype="8" fill="hold" grpId="0" nodeType="afterEffect">
                                  <p:stCondLst>
                                    <p:cond delay="0"/>
                                  </p:stCondLst>
                                  <p:childTnLst>
                                    <p:set>
                                      <p:cBhvr>
                                        <p:cTn id="68" dur="1" fill="hold">
                                          <p:stCondLst>
                                            <p:cond delay="0"/>
                                          </p:stCondLst>
                                        </p:cTn>
                                        <p:tgtEl>
                                          <p:spTgt spid="238628"/>
                                        </p:tgtEl>
                                        <p:attrNameLst>
                                          <p:attrName>style.visibility</p:attrName>
                                        </p:attrNameLst>
                                      </p:cBhvr>
                                      <p:to>
                                        <p:strVal val="visible"/>
                                      </p:to>
                                    </p:set>
                                    <p:animEffect transition="in" filter="wipe(left)">
                                      <p:cBhvr>
                                        <p:cTn id="69" dur="500"/>
                                        <p:tgtEl>
                                          <p:spTgt spid="23862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iterate type="lt">
                                    <p:tmPct val="100000"/>
                                  </p:iterate>
                                  <p:childTnLst>
                                    <p:set>
                                      <p:cBhvr>
                                        <p:cTn id="73" dur="1" fill="hold">
                                          <p:stCondLst>
                                            <p:cond delay="0"/>
                                          </p:stCondLst>
                                        </p:cTn>
                                        <p:tgtEl>
                                          <p:spTgt spid="238617"/>
                                        </p:tgtEl>
                                        <p:attrNameLst>
                                          <p:attrName>style.visibility</p:attrName>
                                        </p:attrNameLst>
                                      </p:cBhvr>
                                      <p:to>
                                        <p:strVal val="visible"/>
                                      </p:to>
                                    </p:set>
                                    <p:animEffect transition="in" filter="wipe(left)">
                                      <p:cBhvr>
                                        <p:cTn id="74" dur="75"/>
                                        <p:tgtEl>
                                          <p:spTgt spid="238617"/>
                                        </p:tgtEl>
                                      </p:cBhvr>
                                    </p:animEffect>
                                  </p:childTnLst>
                                </p:cTn>
                              </p:par>
                            </p:childTnLst>
                          </p:cTn>
                        </p:par>
                        <p:par>
                          <p:cTn id="75" fill="hold" nodeType="afterGroup">
                            <p:stCondLst>
                              <p:cond delay="300"/>
                            </p:stCondLst>
                            <p:childTnLst>
                              <p:par>
                                <p:cTn id="76" presetID="22" presetClass="entr" presetSubtype="8" fill="hold" grpId="0" nodeType="afterEffect">
                                  <p:stCondLst>
                                    <p:cond delay="0"/>
                                  </p:stCondLst>
                                  <p:iterate type="lt">
                                    <p:tmPct val="100000"/>
                                  </p:iterate>
                                  <p:childTnLst>
                                    <p:set>
                                      <p:cBhvr>
                                        <p:cTn id="77" dur="1" fill="hold">
                                          <p:stCondLst>
                                            <p:cond delay="0"/>
                                          </p:stCondLst>
                                        </p:cTn>
                                        <p:tgtEl>
                                          <p:spTgt spid="238619"/>
                                        </p:tgtEl>
                                        <p:attrNameLst>
                                          <p:attrName>style.visibility</p:attrName>
                                        </p:attrNameLst>
                                      </p:cBhvr>
                                      <p:to>
                                        <p:strVal val="visible"/>
                                      </p:to>
                                    </p:set>
                                    <p:animEffect transition="in" filter="wipe(left)">
                                      <p:cBhvr>
                                        <p:cTn id="78" dur="75"/>
                                        <p:tgtEl>
                                          <p:spTgt spid="238619"/>
                                        </p:tgtEl>
                                      </p:cBhvr>
                                    </p:animEffect>
                                  </p:childTnLst>
                                </p:cTn>
                              </p:par>
                            </p:childTnLst>
                          </p:cTn>
                        </p:par>
                        <p:par>
                          <p:cTn id="79" fill="hold" nodeType="afterGroup">
                            <p:stCondLst>
                              <p:cond delay="825"/>
                            </p:stCondLst>
                            <p:childTnLst>
                              <p:par>
                                <p:cTn id="80" presetID="22" presetClass="entr" presetSubtype="8" fill="hold" grpId="0" nodeType="afterEffect">
                                  <p:stCondLst>
                                    <p:cond delay="0"/>
                                  </p:stCondLst>
                                  <p:iterate type="lt">
                                    <p:tmPct val="100000"/>
                                  </p:iterate>
                                  <p:childTnLst>
                                    <p:set>
                                      <p:cBhvr>
                                        <p:cTn id="81" dur="1" fill="hold">
                                          <p:stCondLst>
                                            <p:cond delay="0"/>
                                          </p:stCondLst>
                                        </p:cTn>
                                        <p:tgtEl>
                                          <p:spTgt spid="238612"/>
                                        </p:tgtEl>
                                        <p:attrNameLst>
                                          <p:attrName>style.visibility</p:attrName>
                                        </p:attrNameLst>
                                      </p:cBhvr>
                                      <p:to>
                                        <p:strVal val="visible"/>
                                      </p:to>
                                    </p:set>
                                    <p:animEffect transition="in" filter="wipe(left)">
                                      <p:cBhvr>
                                        <p:cTn id="82" dur="75"/>
                                        <p:tgtEl>
                                          <p:spTgt spid="238612"/>
                                        </p:tgtEl>
                                      </p:cBhvr>
                                    </p:animEffect>
                                  </p:childTnLst>
                                </p:cTn>
                              </p:par>
                            </p:childTnLst>
                          </p:cTn>
                        </p:par>
                        <p:par>
                          <p:cTn id="83" fill="hold" nodeType="afterGroup">
                            <p:stCondLst>
                              <p:cond delay="975"/>
                            </p:stCondLst>
                            <p:childTnLst>
                              <p:par>
                                <p:cTn id="84" presetID="22" presetClass="entr" presetSubtype="8" fill="hold" grpId="0" nodeType="afterEffect">
                                  <p:stCondLst>
                                    <p:cond delay="0"/>
                                  </p:stCondLst>
                                  <p:iterate type="lt">
                                    <p:tmPct val="100000"/>
                                  </p:iterate>
                                  <p:childTnLst>
                                    <p:set>
                                      <p:cBhvr>
                                        <p:cTn id="85" dur="1" fill="hold">
                                          <p:stCondLst>
                                            <p:cond delay="0"/>
                                          </p:stCondLst>
                                        </p:cTn>
                                        <p:tgtEl>
                                          <p:spTgt spid="238621"/>
                                        </p:tgtEl>
                                        <p:attrNameLst>
                                          <p:attrName>style.visibility</p:attrName>
                                        </p:attrNameLst>
                                      </p:cBhvr>
                                      <p:to>
                                        <p:strVal val="visible"/>
                                      </p:to>
                                    </p:set>
                                    <p:animEffect transition="in" filter="wipe(left)">
                                      <p:cBhvr>
                                        <p:cTn id="86" dur="75"/>
                                        <p:tgtEl>
                                          <p:spTgt spid="238621"/>
                                        </p:tgtEl>
                                      </p:cBhvr>
                                    </p:animEffect>
                                  </p:childTnLst>
                                </p:cTn>
                              </p:par>
                            </p:childTnLst>
                          </p:cTn>
                        </p:par>
                        <p:par>
                          <p:cTn id="87" fill="hold" nodeType="afterGroup">
                            <p:stCondLst>
                              <p:cond delay="1125"/>
                            </p:stCondLst>
                            <p:childTnLst>
                              <p:par>
                                <p:cTn id="88" presetID="22" presetClass="entr" presetSubtype="8" fill="hold" grpId="0" nodeType="afterEffect">
                                  <p:stCondLst>
                                    <p:cond delay="0"/>
                                  </p:stCondLst>
                                  <p:iterate type="lt">
                                    <p:tmPct val="100000"/>
                                  </p:iterate>
                                  <p:childTnLst>
                                    <p:set>
                                      <p:cBhvr>
                                        <p:cTn id="89" dur="1" fill="hold">
                                          <p:stCondLst>
                                            <p:cond delay="0"/>
                                          </p:stCondLst>
                                        </p:cTn>
                                        <p:tgtEl>
                                          <p:spTgt spid="238624"/>
                                        </p:tgtEl>
                                        <p:attrNameLst>
                                          <p:attrName>style.visibility</p:attrName>
                                        </p:attrNameLst>
                                      </p:cBhvr>
                                      <p:to>
                                        <p:strVal val="visible"/>
                                      </p:to>
                                    </p:set>
                                    <p:animEffect transition="in" filter="wipe(left)">
                                      <p:cBhvr>
                                        <p:cTn id="90" dur="75"/>
                                        <p:tgtEl>
                                          <p:spTgt spid="238624"/>
                                        </p:tgtEl>
                                      </p:cBhvr>
                                    </p:animEffect>
                                  </p:childTnLst>
                                </p:cTn>
                              </p:par>
                            </p:childTnLst>
                          </p:cTn>
                        </p:par>
                        <p:par>
                          <p:cTn id="91" fill="hold" nodeType="afterGroup">
                            <p:stCondLst>
                              <p:cond delay="1275"/>
                            </p:stCondLst>
                            <p:childTnLst>
                              <p:par>
                                <p:cTn id="92" presetID="22" presetClass="entr" presetSubtype="8" fill="hold" grpId="0" nodeType="afterEffect">
                                  <p:stCondLst>
                                    <p:cond delay="0"/>
                                  </p:stCondLst>
                                  <p:iterate type="lt">
                                    <p:tmPct val="100000"/>
                                  </p:iterate>
                                  <p:childTnLst>
                                    <p:set>
                                      <p:cBhvr>
                                        <p:cTn id="93" dur="1" fill="hold">
                                          <p:stCondLst>
                                            <p:cond delay="0"/>
                                          </p:stCondLst>
                                        </p:cTn>
                                        <p:tgtEl>
                                          <p:spTgt spid="238625"/>
                                        </p:tgtEl>
                                        <p:attrNameLst>
                                          <p:attrName>style.visibility</p:attrName>
                                        </p:attrNameLst>
                                      </p:cBhvr>
                                      <p:to>
                                        <p:strVal val="visible"/>
                                      </p:to>
                                    </p:set>
                                    <p:animEffect transition="in" filter="wipe(left)">
                                      <p:cBhvr>
                                        <p:cTn id="94" dur="75"/>
                                        <p:tgtEl>
                                          <p:spTgt spid="238625"/>
                                        </p:tgtEl>
                                      </p:cBhvr>
                                    </p:animEffect>
                                  </p:childTnLst>
                                </p:cTn>
                              </p:par>
                            </p:childTnLst>
                          </p:cTn>
                        </p:par>
                        <p:par>
                          <p:cTn id="95" fill="hold" nodeType="afterGroup">
                            <p:stCondLst>
                              <p:cond delay="1425"/>
                            </p:stCondLst>
                            <p:childTnLst>
                              <p:par>
                                <p:cTn id="96" presetID="22" presetClass="entr" presetSubtype="8" fill="hold" grpId="0" nodeType="afterEffect">
                                  <p:stCondLst>
                                    <p:cond delay="0"/>
                                  </p:stCondLst>
                                  <p:childTnLst>
                                    <p:set>
                                      <p:cBhvr>
                                        <p:cTn id="97" dur="1" fill="hold">
                                          <p:stCondLst>
                                            <p:cond delay="0"/>
                                          </p:stCondLst>
                                        </p:cTn>
                                        <p:tgtEl>
                                          <p:spTgt spid="238629"/>
                                        </p:tgtEl>
                                        <p:attrNameLst>
                                          <p:attrName>style.visibility</p:attrName>
                                        </p:attrNameLst>
                                      </p:cBhvr>
                                      <p:to>
                                        <p:strVal val="visible"/>
                                      </p:to>
                                    </p:set>
                                    <p:animEffect transition="in" filter="wipe(left)">
                                      <p:cBhvr>
                                        <p:cTn id="98" dur="500"/>
                                        <p:tgtEl>
                                          <p:spTgt spid="23862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iterate type="lt">
                                    <p:tmPct val="100000"/>
                                  </p:iterate>
                                  <p:childTnLst>
                                    <p:set>
                                      <p:cBhvr>
                                        <p:cTn id="102" dur="1" fill="hold">
                                          <p:stCondLst>
                                            <p:cond delay="0"/>
                                          </p:stCondLst>
                                        </p:cTn>
                                        <p:tgtEl>
                                          <p:spTgt spid="238618"/>
                                        </p:tgtEl>
                                        <p:attrNameLst>
                                          <p:attrName>style.visibility</p:attrName>
                                        </p:attrNameLst>
                                      </p:cBhvr>
                                      <p:to>
                                        <p:strVal val="visible"/>
                                      </p:to>
                                    </p:set>
                                    <p:animEffect transition="in" filter="wipe(left)">
                                      <p:cBhvr>
                                        <p:cTn id="103" dur="75"/>
                                        <p:tgtEl>
                                          <p:spTgt spid="238618"/>
                                        </p:tgtEl>
                                      </p:cBhvr>
                                    </p:animEffect>
                                  </p:childTnLst>
                                </p:cTn>
                              </p:par>
                            </p:childTnLst>
                          </p:cTn>
                        </p:par>
                        <p:par>
                          <p:cTn id="104" fill="hold" nodeType="afterGroup">
                            <p:stCondLst>
                              <p:cond delay="300"/>
                            </p:stCondLst>
                            <p:childTnLst>
                              <p:par>
                                <p:cTn id="105" presetID="22" presetClass="entr" presetSubtype="8" fill="hold" grpId="0" nodeType="afterEffect">
                                  <p:stCondLst>
                                    <p:cond delay="0"/>
                                  </p:stCondLst>
                                  <p:iterate type="lt">
                                    <p:tmPct val="100000"/>
                                  </p:iterate>
                                  <p:childTnLst>
                                    <p:set>
                                      <p:cBhvr>
                                        <p:cTn id="106" dur="1" fill="hold">
                                          <p:stCondLst>
                                            <p:cond delay="0"/>
                                          </p:stCondLst>
                                        </p:cTn>
                                        <p:tgtEl>
                                          <p:spTgt spid="238620"/>
                                        </p:tgtEl>
                                        <p:attrNameLst>
                                          <p:attrName>style.visibility</p:attrName>
                                        </p:attrNameLst>
                                      </p:cBhvr>
                                      <p:to>
                                        <p:strVal val="visible"/>
                                      </p:to>
                                    </p:set>
                                    <p:animEffect transition="in" filter="wipe(left)">
                                      <p:cBhvr>
                                        <p:cTn id="107" dur="75"/>
                                        <p:tgtEl>
                                          <p:spTgt spid="238620"/>
                                        </p:tgtEl>
                                      </p:cBhvr>
                                    </p:animEffect>
                                  </p:childTnLst>
                                </p:cTn>
                              </p:par>
                            </p:childTnLst>
                          </p:cTn>
                        </p:par>
                        <p:par>
                          <p:cTn id="108" fill="hold" nodeType="afterGroup">
                            <p:stCondLst>
                              <p:cond delay="825"/>
                            </p:stCondLst>
                            <p:childTnLst>
                              <p:par>
                                <p:cTn id="109" presetID="22" presetClass="entr" presetSubtype="8" fill="hold" grpId="0" nodeType="afterEffect">
                                  <p:stCondLst>
                                    <p:cond delay="0"/>
                                  </p:stCondLst>
                                  <p:iterate type="lt">
                                    <p:tmPct val="100000"/>
                                  </p:iterate>
                                  <p:childTnLst>
                                    <p:set>
                                      <p:cBhvr>
                                        <p:cTn id="110" dur="1" fill="hold">
                                          <p:stCondLst>
                                            <p:cond delay="0"/>
                                          </p:stCondLst>
                                        </p:cTn>
                                        <p:tgtEl>
                                          <p:spTgt spid="238623"/>
                                        </p:tgtEl>
                                        <p:attrNameLst>
                                          <p:attrName>style.visibility</p:attrName>
                                        </p:attrNameLst>
                                      </p:cBhvr>
                                      <p:to>
                                        <p:strVal val="visible"/>
                                      </p:to>
                                    </p:set>
                                    <p:animEffect transition="in" filter="wipe(left)">
                                      <p:cBhvr>
                                        <p:cTn id="111" dur="75"/>
                                        <p:tgtEl>
                                          <p:spTgt spid="238623"/>
                                        </p:tgtEl>
                                      </p:cBhvr>
                                    </p:animEffect>
                                  </p:childTnLst>
                                </p:cTn>
                              </p:par>
                            </p:childTnLst>
                          </p:cTn>
                        </p:par>
                        <p:par>
                          <p:cTn id="112" fill="hold" nodeType="afterGroup">
                            <p:stCondLst>
                              <p:cond delay="975"/>
                            </p:stCondLst>
                            <p:childTnLst>
                              <p:par>
                                <p:cTn id="113" presetID="22" presetClass="entr" presetSubtype="8" fill="hold" grpId="0" nodeType="afterEffect">
                                  <p:stCondLst>
                                    <p:cond delay="0"/>
                                  </p:stCondLst>
                                  <p:iterate type="lt">
                                    <p:tmPct val="100000"/>
                                  </p:iterate>
                                  <p:childTnLst>
                                    <p:set>
                                      <p:cBhvr>
                                        <p:cTn id="114" dur="1" fill="hold">
                                          <p:stCondLst>
                                            <p:cond delay="0"/>
                                          </p:stCondLst>
                                        </p:cTn>
                                        <p:tgtEl>
                                          <p:spTgt spid="238622"/>
                                        </p:tgtEl>
                                        <p:attrNameLst>
                                          <p:attrName>style.visibility</p:attrName>
                                        </p:attrNameLst>
                                      </p:cBhvr>
                                      <p:to>
                                        <p:strVal val="visible"/>
                                      </p:to>
                                    </p:set>
                                    <p:animEffect transition="in" filter="wipe(left)">
                                      <p:cBhvr>
                                        <p:cTn id="115" dur="75"/>
                                        <p:tgtEl>
                                          <p:spTgt spid="238622"/>
                                        </p:tgtEl>
                                      </p:cBhvr>
                                    </p:animEffect>
                                  </p:childTnLst>
                                </p:cTn>
                              </p:par>
                            </p:childTnLst>
                          </p:cTn>
                        </p:par>
                        <p:par>
                          <p:cTn id="116" fill="hold" nodeType="afterGroup">
                            <p:stCondLst>
                              <p:cond delay="1125"/>
                            </p:stCondLst>
                            <p:childTnLst>
                              <p:par>
                                <p:cTn id="117" presetID="22" presetClass="entr" presetSubtype="8" fill="hold" grpId="0" nodeType="afterEffect">
                                  <p:stCondLst>
                                    <p:cond delay="0"/>
                                  </p:stCondLst>
                                  <p:iterate type="lt">
                                    <p:tmPct val="100000"/>
                                  </p:iterate>
                                  <p:childTnLst>
                                    <p:set>
                                      <p:cBhvr>
                                        <p:cTn id="118" dur="1" fill="hold">
                                          <p:stCondLst>
                                            <p:cond delay="0"/>
                                          </p:stCondLst>
                                        </p:cTn>
                                        <p:tgtEl>
                                          <p:spTgt spid="238626"/>
                                        </p:tgtEl>
                                        <p:attrNameLst>
                                          <p:attrName>style.visibility</p:attrName>
                                        </p:attrNameLst>
                                      </p:cBhvr>
                                      <p:to>
                                        <p:strVal val="visible"/>
                                      </p:to>
                                    </p:set>
                                    <p:animEffect transition="in" filter="wipe(left)">
                                      <p:cBhvr>
                                        <p:cTn id="119" dur="75"/>
                                        <p:tgtEl>
                                          <p:spTgt spid="238626"/>
                                        </p:tgtEl>
                                      </p:cBhvr>
                                    </p:animEffect>
                                  </p:childTnLst>
                                </p:cTn>
                              </p:par>
                            </p:childTnLst>
                          </p:cTn>
                        </p:par>
                        <p:par>
                          <p:cTn id="120" fill="hold" nodeType="afterGroup">
                            <p:stCondLst>
                              <p:cond delay="1275"/>
                            </p:stCondLst>
                            <p:childTnLst>
                              <p:par>
                                <p:cTn id="121" presetID="22" presetClass="entr" presetSubtype="8" fill="hold" grpId="0" nodeType="afterEffect">
                                  <p:stCondLst>
                                    <p:cond delay="0"/>
                                  </p:stCondLst>
                                  <p:iterate type="lt">
                                    <p:tmPct val="100000"/>
                                  </p:iterate>
                                  <p:childTnLst>
                                    <p:set>
                                      <p:cBhvr>
                                        <p:cTn id="122" dur="1" fill="hold">
                                          <p:stCondLst>
                                            <p:cond delay="0"/>
                                          </p:stCondLst>
                                        </p:cTn>
                                        <p:tgtEl>
                                          <p:spTgt spid="238627"/>
                                        </p:tgtEl>
                                        <p:attrNameLst>
                                          <p:attrName>style.visibility</p:attrName>
                                        </p:attrNameLst>
                                      </p:cBhvr>
                                      <p:to>
                                        <p:strVal val="visible"/>
                                      </p:to>
                                    </p:set>
                                    <p:animEffect transition="in" filter="wipe(left)">
                                      <p:cBhvr>
                                        <p:cTn id="123" dur="75"/>
                                        <p:tgtEl>
                                          <p:spTgt spid="238627"/>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 presetClass="entr" presetSubtype="0" fill="hold" grpId="0" nodeType="clickEffect">
                                  <p:stCondLst>
                                    <p:cond delay="0"/>
                                  </p:stCondLst>
                                  <p:iterate type="lt">
                                    <p:tmAbs val="100"/>
                                  </p:iterate>
                                  <p:childTnLst>
                                    <p:set>
                                      <p:cBhvr>
                                        <p:cTn id="127" dur="1" fill="hold">
                                          <p:stCondLst>
                                            <p:cond delay="0"/>
                                          </p:stCondLst>
                                        </p:cTn>
                                        <p:tgtEl>
                                          <p:spTgt spid="238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03" grpId="0" autoUpdateAnimBg="0"/>
      <p:bldP spid="238604" grpId="0" autoUpdateAnimBg="0"/>
      <p:bldP spid="238605" grpId="0" autoUpdateAnimBg="0"/>
      <p:bldP spid="238606" grpId="0" autoUpdateAnimBg="0"/>
      <p:bldP spid="238607" grpId="0" autoUpdateAnimBg="0"/>
      <p:bldP spid="238608" grpId="0" autoUpdateAnimBg="0"/>
      <p:bldP spid="238609" grpId="0" animBg="1"/>
      <p:bldP spid="238610" grpId="0" autoUpdateAnimBg="0"/>
      <p:bldP spid="238611" grpId="0" autoUpdateAnimBg="0"/>
      <p:bldP spid="238612" grpId="0" autoUpdateAnimBg="0"/>
      <p:bldP spid="238613" grpId="0" autoUpdateAnimBg="0"/>
      <p:bldP spid="238614" grpId="0" autoUpdateAnimBg="0"/>
      <p:bldP spid="238615" grpId="0" autoUpdateAnimBg="0"/>
      <p:bldP spid="238616" grpId="0" autoUpdateAnimBg="0"/>
      <p:bldP spid="238617" grpId="0" autoUpdateAnimBg="0"/>
      <p:bldP spid="238618" grpId="0" autoUpdateAnimBg="0"/>
      <p:bldP spid="238619" grpId="0" autoUpdateAnimBg="0"/>
      <p:bldP spid="238620" grpId="0" autoUpdateAnimBg="0"/>
      <p:bldP spid="238621" grpId="0" autoUpdateAnimBg="0"/>
      <p:bldP spid="238622" grpId="0" autoUpdateAnimBg="0"/>
      <p:bldP spid="238623" grpId="0" autoUpdateAnimBg="0"/>
      <p:bldP spid="238624" grpId="0" autoUpdateAnimBg="0"/>
      <p:bldP spid="238625" grpId="0" autoUpdateAnimBg="0"/>
      <p:bldP spid="238626" grpId="0" autoUpdateAnimBg="0"/>
      <p:bldP spid="238627" grpId="0" autoUpdateAnimBg="0"/>
      <p:bldP spid="238628" grpId="0" animBg="1"/>
      <p:bldP spid="238629" grpId="0" animBg="1"/>
      <p:bldP spid="238640"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altLang="zh-CN" sz="3600" dirty="0" smtClean="0">
                <a:ea typeface="宋体" charset="-122"/>
              </a:rPr>
              <a:t>6.9 </a:t>
            </a:r>
            <a:r>
              <a:rPr lang="zh-CN" altLang="en-US" sz="3600" dirty="0" smtClean="0">
                <a:ea typeface="宋体" charset="-122"/>
              </a:rPr>
              <a:t>放大电路中的负反馈（续</a:t>
            </a:r>
            <a:r>
              <a:rPr lang="en-US" altLang="zh-CN" sz="3600" dirty="0" smtClean="0">
                <a:ea typeface="宋体" charset="-122"/>
              </a:rPr>
              <a:t>11</a:t>
            </a:r>
            <a:r>
              <a:rPr lang="zh-CN" altLang="en-US" sz="3600" dirty="0" smtClean="0">
                <a:ea typeface="宋体" charset="-122"/>
              </a:rPr>
              <a:t>）</a:t>
            </a:r>
            <a:endParaRPr lang="zh-CN" altLang="en-US" dirty="0" smtClean="0">
              <a:ea typeface="楷体_GB2312" pitchFamily="49" charset="-122"/>
            </a:endParaRPr>
          </a:p>
        </p:txBody>
      </p:sp>
      <p:sp>
        <p:nvSpPr>
          <p:cNvPr id="6" name="灯片编号占位符 5"/>
          <p:cNvSpPr>
            <a:spLocks noGrp="1"/>
          </p:cNvSpPr>
          <p:nvPr>
            <p:ph type="sldNum" sz="quarter" idx="12"/>
          </p:nvPr>
        </p:nvSpPr>
        <p:spPr/>
        <p:txBody>
          <a:bodyPr/>
          <a:lstStyle/>
          <a:p>
            <a:pPr>
              <a:defRPr/>
            </a:pPr>
            <a:fld id="{E4DCDFD6-397A-4776-9F04-AECACB83C822}" type="slidenum">
              <a:rPr lang="zh-CN" altLang="en-US" smtClean="0"/>
              <a:pPr>
                <a:defRPr/>
              </a:pPr>
              <a:t>177</a:t>
            </a:fld>
            <a:endParaRPr lang="zh-CN" altLang="en-US"/>
          </a:p>
        </p:txBody>
      </p:sp>
      <p:sp>
        <p:nvSpPr>
          <p:cNvPr id="168963" name="Rectangle 3"/>
          <p:cNvSpPr>
            <a:spLocks noGrp="1" noChangeArrowheads="1"/>
          </p:cNvSpPr>
          <p:nvPr>
            <p:ph sz="quarter" idx="4294967295"/>
          </p:nvPr>
        </p:nvSpPr>
        <p:spPr>
          <a:xfrm>
            <a:off x="0" y="765175"/>
            <a:ext cx="8891588" cy="5543550"/>
          </a:xfrm>
        </p:spPr>
        <p:txBody>
          <a:bodyPr/>
          <a:lstStyle/>
          <a:p>
            <a:pPr eaLnBrk="1" hangingPunct="1"/>
            <a:r>
              <a:rPr lang="zh-CN" altLang="en-US" smtClean="0">
                <a:ea typeface="宋体" charset="-122"/>
              </a:rPr>
              <a:t>典型反馈放大电路仿真实验</a:t>
            </a:r>
          </a:p>
        </p:txBody>
      </p:sp>
      <p:grpSp>
        <p:nvGrpSpPr>
          <p:cNvPr id="2" name="Group 7"/>
          <p:cNvGrpSpPr>
            <a:grpSpLocks/>
          </p:cNvGrpSpPr>
          <p:nvPr/>
        </p:nvGrpSpPr>
        <p:grpSpPr bwMode="auto">
          <a:xfrm>
            <a:off x="1404938" y="1839913"/>
            <a:ext cx="2328862" cy="1847850"/>
            <a:chOff x="736" y="1418"/>
            <a:chExt cx="1467" cy="1164"/>
          </a:xfrm>
        </p:grpSpPr>
        <p:pic>
          <p:nvPicPr>
            <p:cNvPr id="168974" name="Picture 5">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 y="1418"/>
              <a:ext cx="1152"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68975" name="Rectangle 6"/>
            <p:cNvSpPr>
              <a:spLocks noChangeArrowheads="1"/>
            </p:cNvSpPr>
            <p:nvPr/>
          </p:nvSpPr>
          <p:spPr bwMode="auto">
            <a:xfrm>
              <a:off x="736" y="2294"/>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kumimoji="1" lang="zh-CN" altLang="en-US"/>
                <a:t>电压串联负反馈</a:t>
              </a:r>
            </a:p>
          </p:txBody>
        </p:sp>
      </p:grpSp>
      <p:grpSp>
        <p:nvGrpSpPr>
          <p:cNvPr id="3" name="Group 10"/>
          <p:cNvGrpSpPr>
            <a:grpSpLocks/>
          </p:cNvGrpSpPr>
          <p:nvPr/>
        </p:nvGrpSpPr>
        <p:grpSpPr bwMode="auto">
          <a:xfrm>
            <a:off x="5329238" y="1839913"/>
            <a:ext cx="2328862" cy="1847850"/>
            <a:chOff x="3290" y="1159"/>
            <a:chExt cx="1467" cy="1164"/>
          </a:xfrm>
        </p:grpSpPr>
        <p:sp>
          <p:nvSpPr>
            <p:cNvPr id="168972" name="Rectangle 8"/>
            <p:cNvSpPr>
              <a:spLocks noChangeArrowheads="1"/>
            </p:cNvSpPr>
            <p:nvPr/>
          </p:nvSpPr>
          <p:spPr bwMode="auto">
            <a:xfrm>
              <a:off x="3290" y="2035"/>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kumimoji="1" lang="zh-CN" altLang="en-US"/>
                <a:t>电压并联负反馈</a:t>
              </a:r>
            </a:p>
          </p:txBody>
        </p:sp>
        <p:pic>
          <p:nvPicPr>
            <p:cNvPr id="168973" name="Picture 9">
              <a:hlinkClick r:id="rId5" action="ppaction://hlinkfil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7" y="1159"/>
              <a:ext cx="1154"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4"/>
          <p:cNvGrpSpPr>
            <a:grpSpLocks/>
          </p:cNvGrpSpPr>
          <p:nvPr/>
        </p:nvGrpSpPr>
        <p:grpSpPr bwMode="auto">
          <a:xfrm>
            <a:off x="1404938" y="4216400"/>
            <a:ext cx="2328862" cy="1817688"/>
            <a:chOff x="899" y="2656"/>
            <a:chExt cx="1467" cy="1145"/>
          </a:xfrm>
        </p:grpSpPr>
        <p:pic>
          <p:nvPicPr>
            <p:cNvPr id="168970" name="Picture 12">
              <a:hlinkClick r:id="rId7" action="ppaction://hlinkfile"/>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 y="2656"/>
              <a:ext cx="1152"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68971" name="Rectangle 13"/>
            <p:cNvSpPr>
              <a:spLocks noChangeArrowheads="1"/>
            </p:cNvSpPr>
            <p:nvPr/>
          </p:nvSpPr>
          <p:spPr bwMode="auto">
            <a:xfrm>
              <a:off x="899" y="3513"/>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kumimoji="1" lang="zh-CN" altLang="en-US"/>
                <a:t>电流串联负反馈</a:t>
              </a:r>
            </a:p>
          </p:txBody>
        </p:sp>
      </p:grpSp>
      <p:grpSp>
        <p:nvGrpSpPr>
          <p:cNvPr id="5" name="Group 17"/>
          <p:cNvGrpSpPr>
            <a:grpSpLocks/>
          </p:cNvGrpSpPr>
          <p:nvPr/>
        </p:nvGrpSpPr>
        <p:grpSpPr bwMode="auto">
          <a:xfrm>
            <a:off x="5328444" y="4216400"/>
            <a:ext cx="2328862" cy="1817688"/>
            <a:chOff x="3424" y="2656"/>
            <a:chExt cx="1467" cy="1145"/>
          </a:xfrm>
        </p:grpSpPr>
        <p:pic>
          <p:nvPicPr>
            <p:cNvPr id="168968" name="Picture 15">
              <a:hlinkClick r:id="rId9" action="ppaction://hlinkfile"/>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81" y="2656"/>
              <a:ext cx="1152"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9" name="Rectangle 16"/>
            <p:cNvSpPr>
              <a:spLocks noChangeArrowheads="1"/>
            </p:cNvSpPr>
            <p:nvPr/>
          </p:nvSpPr>
          <p:spPr bwMode="auto">
            <a:xfrm>
              <a:off x="3424" y="3513"/>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kumimoji="1" lang="zh-CN" altLang="en-US"/>
                <a:t>电流并联负反馈</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childTnLst>
                          </p:cTn>
                        </p:par>
                        <p:par>
                          <p:cTn id="12" fill="hold" nodeType="afterGroup">
                            <p:stCondLst>
                              <p:cond delay="1000"/>
                            </p:stCondLst>
                            <p:childTnLst>
                              <p:par>
                                <p:cTn id="13" presetID="1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lide(fromBottom)">
                                      <p:cBhvr>
                                        <p:cTn id="15" dur="500"/>
                                        <p:tgtEl>
                                          <p:spTgt spid="4"/>
                                        </p:tgtEl>
                                      </p:cBhvr>
                                    </p:animEffect>
                                  </p:childTnLst>
                                </p:cTn>
                              </p:par>
                            </p:childTnLst>
                          </p:cTn>
                        </p:par>
                        <p:par>
                          <p:cTn id="16" fill="hold" nodeType="afterGroup">
                            <p:stCondLst>
                              <p:cond delay="1500"/>
                            </p:stCondLst>
                            <p:childTnLst>
                              <p:par>
                                <p:cTn id="17" presetID="1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zh-CN" altLang="en-US" dirty="0" smtClean="0">
                <a:latin typeface="黑体" panose="02010609060101010101" pitchFamily="49" charset="-122"/>
                <a:cs typeface="Times New Roman" pitchFamily="18" charset="0"/>
              </a:rPr>
              <a:t>负反馈放大电路的稳定性</a:t>
            </a:r>
          </a:p>
        </p:txBody>
      </p:sp>
      <p:sp>
        <p:nvSpPr>
          <p:cNvPr id="60419" name="Text Box 9">
            <a:hlinkClick r:id="rId3" action="ppaction://hlinksldjump"/>
          </p:cNvPr>
          <p:cNvSpPr txBox="1">
            <a:spLocks noChangeArrowheads="1"/>
          </p:cNvSpPr>
          <p:nvPr/>
        </p:nvSpPr>
        <p:spPr bwMode="auto">
          <a:xfrm>
            <a:off x="597233" y="965646"/>
            <a:ext cx="54737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spcBef>
                <a:spcPct val="20000"/>
              </a:spcBef>
            </a:pPr>
            <a:r>
              <a:rPr kumimoji="1" lang="zh-CN" altLang="en-US" sz="2800" b="1" dirty="0">
                <a:latin typeface="宋体" panose="02010600030101010101" pitchFamily="2" charset="-122"/>
              </a:rPr>
              <a:t>一、自激振荡产生的原因及条件</a:t>
            </a:r>
          </a:p>
        </p:txBody>
      </p:sp>
      <p:sp>
        <p:nvSpPr>
          <p:cNvPr id="60420" name="Text Box 10">
            <a:hlinkClick r:id="rId4" action="ppaction://hlinksldjump"/>
          </p:cNvPr>
          <p:cNvSpPr txBox="1">
            <a:spLocks noChangeArrowheads="1"/>
          </p:cNvSpPr>
          <p:nvPr/>
        </p:nvSpPr>
        <p:spPr bwMode="auto">
          <a:xfrm>
            <a:off x="597233" y="1838317"/>
            <a:ext cx="56880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800" b="1" dirty="0">
                <a:latin typeface="宋体" panose="02010600030101010101" pitchFamily="2" charset="-122"/>
              </a:rPr>
              <a:t>二、负反馈放大电路稳定性的分析</a:t>
            </a:r>
          </a:p>
        </p:txBody>
      </p:sp>
      <p:sp>
        <p:nvSpPr>
          <p:cNvPr id="60421" name="Text Box 11">
            <a:hlinkClick r:id="rId5" action="ppaction://hlinksldjump"/>
          </p:cNvPr>
          <p:cNvSpPr txBox="1">
            <a:spLocks noChangeArrowheads="1"/>
          </p:cNvSpPr>
          <p:nvPr/>
        </p:nvSpPr>
        <p:spPr bwMode="auto">
          <a:xfrm>
            <a:off x="597233" y="2753850"/>
            <a:ext cx="56880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800" b="1">
                <a:latin typeface="宋体" panose="02010600030101010101" pitchFamily="2" charset="-122"/>
              </a:rPr>
              <a:t>三、负反馈放大电路稳定性的判断</a:t>
            </a:r>
          </a:p>
        </p:txBody>
      </p:sp>
      <p:sp>
        <p:nvSpPr>
          <p:cNvPr id="60422" name="Text Box 12">
            <a:hlinkClick r:id="rId6" action="ppaction://hlinksldjump"/>
          </p:cNvPr>
          <p:cNvSpPr txBox="1">
            <a:spLocks noChangeArrowheads="1"/>
          </p:cNvSpPr>
          <p:nvPr/>
        </p:nvSpPr>
        <p:spPr bwMode="auto">
          <a:xfrm>
            <a:off x="597233" y="3669385"/>
            <a:ext cx="4465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800" b="1" dirty="0">
                <a:latin typeface="宋体" panose="02010600030101010101" pitchFamily="2" charset="-122"/>
              </a:rPr>
              <a:t>四、消除自激振荡的方法</a:t>
            </a:r>
          </a:p>
        </p:txBody>
      </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178</a:t>
            </a:fld>
            <a:endParaRPr lang="zh-CN" altLang="en-US"/>
          </a:p>
        </p:txBody>
      </p:sp>
    </p:spTree>
    <p:extLst>
      <p:ext uri="{BB962C8B-B14F-4D97-AF65-F5344CB8AC3E}">
        <p14:creationId xmlns:p14="http://schemas.microsoft.com/office/powerpoint/2010/main" val="189169777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0419"/>
                                        </p:tgtEl>
                                        <p:attrNameLst>
                                          <p:attrName>style.visibility</p:attrName>
                                        </p:attrNameLst>
                                      </p:cBhvr>
                                      <p:to>
                                        <p:strVal val="visible"/>
                                      </p:to>
                                    </p:set>
                                    <p:anim calcmode="lin" valueType="num">
                                      <p:cBhvr additive="base">
                                        <p:cTn id="7" dur="500" fill="hold"/>
                                        <p:tgtEl>
                                          <p:spTgt spid="60419"/>
                                        </p:tgtEl>
                                        <p:attrNameLst>
                                          <p:attrName>ppt_x</p:attrName>
                                        </p:attrNameLst>
                                      </p:cBhvr>
                                      <p:tavLst>
                                        <p:tav tm="0">
                                          <p:val>
                                            <p:strVal val="#ppt_x"/>
                                          </p:val>
                                        </p:tav>
                                        <p:tav tm="100000">
                                          <p:val>
                                            <p:strVal val="#ppt_x"/>
                                          </p:val>
                                        </p:tav>
                                      </p:tavLst>
                                    </p:anim>
                                    <p:anim calcmode="lin" valueType="num">
                                      <p:cBhvr additive="base">
                                        <p:cTn id="8" dur="500" fill="hold"/>
                                        <p:tgtEl>
                                          <p:spTgt spid="604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0420"/>
                                        </p:tgtEl>
                                        <p:attrNameLst>
                                          <p:attrName>style.visibility</p:attrName>
                                        </p:attrNameLst>
                                      </p:cBhvr>
                                      <p:to>
                                        <p:strVal val="visible"/>
                                      </p:to>
                                    </p:set>
                                    <p:anim calcmode="lin" valueType="num">
                                      <p:cBhvr additive="base">
                                        <p:cTn id="12" dur="500" fill="hold"/>
                                        <p:tgtEl>
                                          <p:spTgt spid="60420"/>
                                        </p:tgtEl>
                                        <p:attrNameLst>
                                          <p:attrName>ppt_x</p:attrName>
                                        </p:attrNameLst>
                                      </p:cBhvr>
                                      <p:tavLst>
                                        <p:tav tm="0">
                                          <p:val>
                                            <p:strVal val="#ppt_x"/>
                                          </p:val>
                                        </p:tav>
                                        <p:tav tm="100000">
                                          <p:val>
                                            <p:strVal val="#ppt_x"/>
                                          </p:val>
                                        </p:tav>
                                      </p:tavLst>
                                    </p:anim>
                                    <p:anim calcmode="lin" valueType="num">
                                      <p:cBhvr additive="base">
                                        <p:cTn id="13" dur="500" fill="hold"/>
                                        <p:tgtEl>
                                          <p:spTgt spid="604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0421"/>
                                        </p:tgtEl>
                                        <p:attrNameLst>
                                          <p:attrName>style.visibility</p:attrName>
                                        </p:attrNameLst>
                                      </p:cBhvr>
                                      <p:to>
                                        <p:strVal val="visible"/>
                                      </p:to>
                                    </p:set>
                                    <p:anim calcmode="lin" valueType="num">
                                      <p:cBhvr additive="base">
                                        <p:cTn id="17" dur="500" fill="hold"/>
                                        <p:tgtEl>
                                          <p:spTgt spid="60421"/>
                                        </p:tgtEl>
                                        <p:attrNameLst>
                                          <p:attrName>ppt_x</p:attrName>
                                        </p:attrNameLst>
                                      </p:cBhvr>
                                      <p:tavLst>
                                        <p:tav tm="0">
                                          <p:val>
                                            <p:strVal val="#ppt_x"/>
                                          </p:val>
                                        </p:tav>
                                        <p:tav tm="100000">
                                          <p:val>
                                            <p:strVal val="#ppt_x"/>
                                          </p:val>
                                        </p:tav>
                                      </p:tavLst>
                                    </p:anim>
                                    <p:anim calcmode="lin" valueType="num">
                                      <p:cBhvr additive="base">
                                        <p:cTn id="18" dur="500" fill="hold"/>
                                        <p:tgtEl>
                                          <p:spTgt spid="6042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0422"/>
                                        </p:tgtEl>
                                        <p:attrNameLst>
                                          <p:attrName>style.visibility</p:attrName>
                                        </p:attrNameLst>
                                      </p:cBhvr>
                                      <p:to>
                                        <p:strVal val="visible"/>
                                      </p:to>
                                    </p:set>
                                    <p:anim calcmode="lin" valueType="num">
                                      <p:cBhvr additive="base">
                                        <p:cTn id="22" dur="500" fill="hold"/>
                                        <p:tgtEl>
                                          <p:spTgt spid="60422"/>
                                        </p:tgtEl>
                                        <p:attrNameLst>
                                          <p:attrName>ppt_x</p:attrName>
                                        </p:attrNameLst>
                                      </p:cBhvr>
                                      <p:tavLst>
                                        <p:tav tm="0">
                                          <p:val>
                                            <p:strVal val="#ppt_x"/>
                                          </p:val>
                                        </p:tav>
                                        <p:tav tm="100000">
                                          <p:val>
                                            <p:strVal val="#ppt_x"/>
                                          </p:val>
                                        </p:tav>
                                      </p:tavLst>
                                    </p:anim>
                                    <p:anim calcmode="lin" valueType="num">
                                      <p:cBhvr additive="base">
                                        <p:cTn id="23" dur="500" fill="hold"/>
                                        <p:tgtEl>
                                          <p:spTgt spid="604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0" grpId="0"/>
      <p:bldP spid="60421" grpId="0"/>
      <p:bldP spid="6042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dirty="0" smtClean="0">
                <a:latin typeface="黑体" panose="02010609060101010101" pitchFamily="49" charset="-122"/>
              </a:rPr>
              <a:t>负反馈放大器的自激振荡</a:t>
            </a:r>
          </a:p>
        </p:txBody>
      </p:sp>
      <p:sp>
        <p:nvSpPr>
          <p:cNvPr id="84995" name="Text Box 3"/>
          <p:cNvSpPr txBox="1">
            <a:spLocks noChangeArrowheads="1"/>
          </p:cNvSpPr>
          <p:nvPr/>
        </p:nvSpPr>
        <p:spPr bwMode="auto">
          <a:xfrm>
            <a:off x="395536" y="692696"/>
            <a:ext cx="850309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1438275" indent="-1438275" eaLnBrk="1" hangingPunct="1">
              <a:lnSpc>
                <a:spcPct val="150000"/>
              </a:lnSpc>
              <a:spcBef>
                <a:spcPct val="50000"/>
              </a:spcBef>
              <a:tabLst>
                <a:tab pos="179388" algn="l"/>
              </a:tabLst>
            </a:pPr>
            <a:r>
              <a:rPr kumimoji="1" lang="zh-CN" altLang="en-US" sz="2800" dirty="0" smtClean="0">
                <a:solidFill>
                  <a:srgbClr val="FF0000"/>
                </a:solidFill>
                <a:latin typeface="黑体" panose="02010609060101010101" pitchFamily="49" charset="-122"/>
                <a:ea typeface="黑体" panose="02010609060101010101" pitchFamily="49" charset="-122"/>
              </a:rPr>
              <a:t>自激振荡</a:t>
            </a:r>
            <a:r>
              <a:rPr kumimoji="1" lang="zh-CN" altLang="en-US" sz="2800" b="1" dirty="0" smtClean="0">
                <a:solidFill>
                  <a:srgbClr val="FF0000"/>
                </a:solidFill>
                <a:latin typeface="宋体" pitchFamily="2" charset="-122"/>
              </a:rPr>
              <a:t>：</a:t>
            </a:r>
            <a:r>
              <a:rPr kumimoji="1" lang="zh-CN" altLang="en-US" sz="2800" b="1" dirty="0" smtClean="0">
                <a:latin typeface="宋体" pitchFamily="2" charset="-122"/>
              </a:rPr>
              <a:t>没有输入信号时</a:t>
            </a:r>
            <a:r>
              <a:rPr kumimoji="1" lang="zh-CN" altLang="en-US" sz="2800" b="1" dirty="0">
                <a:latin typeface="宋体" pitchFamily="2" charset="-122"/>
              </a:rPr>
              <a:t>，</a:t>
            </a:r>
            <a:r>
              <a:rPr kumimoji="1" lang="zh-CN" altLang="en-US" sz="2800" b="1" dirty="0" smtClean="0">
                <a:latin typeface="宋体" pitchFamily="2" charset="-122"/>
              </a:rPr>
              <a:t>输出端却出现一定</a:t>
            </a:r>
            <a:r>
              <a:rPr kumimoji="1" lang="zh-CN" altLang="en-US" sz="2800" b="1" dirty="0">
                <a:latin typeface="宋体" pitchFamily="2" charset="-122"/>
              </a:rPr>
              <a:t>幅值、一定频率的信号，称电路产生了自激振荡。</a:t>
            </a:r>
          </a:p>
        </p:txBody>
      </p:sp>
      <p:sp>
        <p:nvSpPr>
          <p:cNvPr id="84996" name="Text Box 4"/>
          <p:cNvSpPr txBox="1">
            <a:spLocks noChangeArrowheads="1"/>
          </p:cNvSpPr>
          <p:nvPr/>
        </p:nvSpPr>
        <p:spPr bwMode="auto">
          <a:xfrm>
            <a:off x="467544" y="2348880"/>
            <a:ext cx="8675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800" b="1" dirty="0">
                <a:latin typeface="Times New Roman" pitchFamily="18" charset="0"/>
              </a:rPr>
              <a:t>负反馈放大电路自激振荡的</a:t>
            </a:r>
            <a:r>
              <a:rPr kumimoji="1" lang="zh-CN" altLang="en-US" sz="2800" b="1" dirty="0" smtClean="0">
                <a:latin typeface="Times New Roman" pitchFamily="18" charset="0"/>
              </a:rPr>
              <a:t>频率可在</a:t>
            </a:r>
            <a:r>
              <a:rPr kumimoji="1" lang="zh-CN" altLang="en-US" sz="2800" b="1" dirty="0">
                <a:latin typeface="Times New Roman" pitchFamily="18" charset="0"/>
              </a:rPr>
              <a:t>低频段或高频段。</a:t>
            </a:r>
          </a:p>
        </p:txBody>
      </p:sp>
      <p:sp>
        <p:nvSpPr>
          <p:cNvPr id="85001" name="AutoShape 9"/>
          <p:cNvSpPr>
            <a:spLocks/>
          </p:cNvSpPr>
          <p:nvPr/>
        </p:nvSpPr>
        <p:spPr bwMode="auto">
          <a:xfrm>
            <a:off x="971550" y="3284438"/>
            <a:ext cx="935038" cy="2706687"/>
          </a:xfrm>
          <a:prstGeom prst="borderCallout1">
            <a:avLst>
              <a:gd name="adj1" fmla="val 4222"/>
              <a:gd name="adj2" fmla="val 108148"/>
              <a:gd name="adj3" fmla="val 23986"/>
              <a:gd name="adj4" fmla="val 184889"/>
            </a:avLst>
          </a:prstGeom>
          <a:noFill/>
          <a:ln w="19050">
            <a:solidFill>
              <a:srgbClr val="FF0000"/>
            </a:solidFill>
            <a:miter lim="800000"/>
            <a:headEnd/>
            <a:tailEnd/>
          </a:ln>
          <a:effectLst/>
          <a:extLst/>
        </p:spPr>
        <p:txBody>
          <a:bodyPr/>
          <a:lstStyle/>
          <a:p>
            <a:pPr algn="ctr"/>
            <a:r>
              <a:rPr kumimoji="1" lang="zh-CN" altLang="en-US" sz="2400" b="1" dirty="0">
                <a:latin typeface="Times New Roman" pitchFamily="18" charset="0"/>
              </a:rPr>
              <a:t>低频干扰或产生了轻微低频振荡</a:t>
            </a:r>
          </a:p>
        </p:txBody>
      </p:sp>
      <p:sp>
        <p:nvSpPr>
          <p:cNvPr id="85002" name="AutoShape 10"/>
          <p:cNvSpPr>
            <a:spLocks/>
          </p:cNvSpPr>
          <p:nvPr/>
        </p:nvSpPr>
        <p:spPr bwMode="auto">
          <a:xfrm>
            <a:off x="6516688" y="3357463"/>
            <a:ext cx="931862" cy="2663825"/>
          </a:xfrm>
          <a:prstGeom prst="borderCallout1">
            <a:avLst>
              <a:gd name="adj1" fmla="val 4292"/>
              <a:gd name="adj2" fmla="val -8176"/>
              <a:gd name="adj3" fmla="val 18653"/>
              <a:gd name="adj4" fmla="val -150769"/>
            </a:avLst>
          </a:prstGeom>
          <a:noFill/>
          <a:ln w="19050">
            <a:solidFill>
              <a:srgbClr val="FF0000"/>
            </a:solidFill>
            <a:miter lim="800000"/>
            <a:headEnd/>
            <a:tailEnd/>
          </a:ln>
          <a:effectLst/>
          <a:extLst/>
        </p:spPr>
        <p:txBody>
          <a:bodyPr/>
          <a:lstStyle/>
          <a:p>
            <a:pPr algn="ctr"/>
            <a:r>
              <a:rPr kumimoji="1" lang="zh-CN" altLang="en-US" sz="2400" b="1">
                <a:latin typeface="Times New Roman" pitchFamily="18" charset="0"/>
              </a:rPr>
              <a:t>高频干扰或产生了轻微高频振荡</a:t>
            </a:r>
          </a:p>
        </p:txBody>
      </p:sp>
      <p:grpSp>
        <p:nvGrpSpPr>
          <p:cNvPr id="85003" name="Group 11"/>
          <p:cNvGrpSpPr>
            <a:grpSpLocks/>
          </p:cNvGrpSpPr>
          <p:nvPr/>
        </p:nvGrpSpPr>
        <p:grpSpPr bwMode="auto">
          <a:xfrm>
            <a:off x="2484438" y="3428900"/>
            <a:ext cx="3743325" cy="2514600"/>
            <a:chOff x="1565" y="2024"/>
            <a:chExt cx="2358" cy="1584"/>
          </a:xfrm>
        </p:grpSpPr>
        <p:graphicFrame>
          <p:nvGraphicFramePr>
            <p:cNvPr id="61448" name="Object 12"/>
            <p:cNvGraphicFramePr>
              <a:graphicFrameLocks noChangeAspect="1"/>
            </p:cNvGraphicFramePr>
            <p:nvPr/>
          </p:nvGraphicFramePr>
          <p:xfrm>
            <a:off x="1565" y="2024"/>
            <a:ext cx="2358" cy="1584"/>
          </p:xfrm>
          <a:graphic>
            <a:graphicData uri="http://schemas.openxmlformats.org/presentationml/2006/ole">
              <mc:AlternateContent xmlns:mc="http://schemas.openxmlformats.org/markup-compatibility/2006">
                <mc:Choice xmlns:v="urn:schemas-microsoft-com:vml" Requires="v">
                  <p:oleObj spid="_x0000_s95274" name="VISIO" r:id="rId3" imgW="1979676" imgH="1331976" progId="Visio.Drawing.5">
                    <p:embed/>
                  </p:oleObj>
                </mc:Choice>
                <mc:Fallback>
                  <p:oleObj name="VISIO" r:id="rId3" imgW="1979676" imgH="1331976" progId="Visio.Drawing.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 y="2024"/>
                          <a:ext cx="2358" cy="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9" name="Text Box 13"/>
            <p:cNvSpPr txBox="1">
              <a:spLocks noChangeArrowheads="1"/>
            </p:cNvSpPr>
            <p:nvPr/>
          </p:nvSpPr>
          <p:spPr bwMode="auto">
            <a:xfrm>
              <a:off x="2200" y="2069"/>
              <a:ext cx="68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solidFill>
                    <a:srgbClr val="A50021"/>
                  </a:solidFill>
                  <a:latin typeface="Times New Roman" pitchFamily="18" charset="0"/>
                </a:rPr>
                <a:t>实验波形</a:t>
              </a:r>
            </a:p>
          </p:txBody>
        </p:sp>
      </p:gr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179</a:t>
            </a:fld>
            <a:endParaRPr lang="zh-CN" altLang="en-US"/>
          </a:p>
        </p:txBody>
      </p:sp>
    </p:spTree>
    <p:extLst>
      <p:ext uri="{BB962C8B-B14F-4D97-AF65-F5344CB8AC3E}">
        <p14:creationId xmlns:p14="http://schemas.microsoft.com/office/powerpoint/2010/main" val="349463344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left)">
                                      <p:cBhvr>
                                        <p:cTn id="7" dur="500"/>
                                        <p:tgtEl>
                                          <p:spTgt spid="84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996">
                                            <p:txEl>
                                              <p:pRg st="0" end="0"/>
                                            </p:txEl>
                                          </p:spTgt>
                                        </p:tgtEl>
                                        <p:attrNameLst>
                                          <p:attrName>style.visibility</p:attrName>
                                        </p:attrNameLst>
                                      </p:cBhvr>
                                      <p:to>
                                        <p:strVal val="visible"/>
                                      </p:to>
                                    </p:set>
                                    <p:animEffect transition="in" filter="wipe(left)">
                                      <p:cBhvr>
                                        <p:cTn id="12" dur="500"/>
                                        <p:tgtEl>
                                          <p:spTgt spid="8499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5003"/>
                                        </p:tgtEl>
                                        <p:attrNameLst>
                                          <p:attrName>style.visibility</p:attrName>
                                        </p:attrNameLst>
                                      </p:cBhvr>
                                      <p:to>
                                        <p:strVal val="visible"/>
                                      </p:to>
                                    </p:set>
                                    <p:animEffect transition="in" filter="wipe(left)">
                                      <p:cBhvr>
                                        <p:cTn id="17" dur="500"/>
                                        <p:tgtEl>
                                          <p:spTgt spid="850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85001"/>
                                        </p:tgtEl>
                                        <p:attrNameLst>
                                          <p:attrName>style.visibility</p:attrName>
                                        </p:attrNameLst>
                                      </p:cBhvr>
                                      <p:to>
                                        <p:strVal val="visible"/>
                                      </p:to>
                                    </p:set>
                                    <p:animEffect transition="in" filter="wipe(right)">
                                      <p:cBhvr>
                                        <p:cTn id="22" dur="500"/>
                                        <p:tgtEl>
                                          <p:spTgt spid="850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5002"/>
                                        </p:tgtEl>
                                        <p:attrNameLst>
                                          <p:attrName>style.visibility</p:attrName>
                                        </p:attrNameLst>
                                      </p:cBhvr>
                                      <p:to>
                                        <p:strVal val="visible"/>
                                      </p:to>
                                    </p:set>
                                    <p:animEffect transition="in" filter="wipe(left)">
                                      <p:cBhvr>
                                        <p:cTn id="27" dur="500"/>
                                        <p:tgtEl>
                                          <p:spTgt spid="85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autoUpdateAnimBg="0"/>
      <p:bldP spid="84996" grpId="0" build="p" autoUpdateAnimBg="0"/>
      <p:bldP spid="85001" grpId="0" animBg="1"/>
      <p:bldP spid="8500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sz="3200" smtClean="0">
                <a:ea typeface="宋体" charset="-122"/>
              </a:rPr>
              <a:t>6.2 </a:t>
            </a:r>
            <a:r>
              <a:rPr lang="zh-CN" altLang="en-US" sz="3200" smtClean="0">
                <a:ea typeface="宋体" charset="-122"/>
              </a:rPr>
              <a:t>双极型晶体三极管及其电路模型（续</a:t>
            </a:r>
            <a:r>
              <a:rPr lang="en-US" altLang="zh-CN" sz="3200" smtClean="0">
                <a:ea typeface="宋体" charset="-122"/>
              </a:rPr>
              <a:t>1</a:t>
            </a:r>
            <a:r>
              <a:rPr lang="zh-CN" altLang="en-US" sz="3200" smtClean="0">
                <a:ea typeface="宋体" charset="-122"/>
              </a:rPr>
              <a:t>）</a:t>
            </a:r>
            <a:endParaRPr lang="zh-CN" altLang="en-US" sz="3600" smtClean="0">
              <a:ea typeface="楷体_GB2312" pitchFamily="49" charset="-122"/>
            </a:endParaRPr>
          </a:p>
        </p:txBody>
      </p:sp>
      <p:sp>
        <p:nvSpPr>
          <p:cNvPr id="40964" name="Rectangle 4"/>
          <p:cNvSpPr>
            <a:spLocks noChangeArrowheads="1"/>
          </p:cNvSpPr>
          <p:nvPr/>
        </p:nvSpPr>
        <p:spPr bwMode="auto">
          <a:xfrm>
            <a:off x="0" y="871760"/>
            <a:ext cx="2978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190500" indent="-190500" algn="just">
              <a:lnSpc>
                <a:spcPct val="120000"/>
              </a:lnSpc>
              <a:spcBef>
                <a:spcPct val="20000"/>
              </a:spcBef>
              <a:buClr>
                <a:srgbClr val="000000"/>
              </a:buClr>
              <a:buSzPct val="80000"/>
              <a:buFont typeface="Wingdings" pitchFamily="2" charset="2"/>
              <a:buNone/>
            </a:pPr>
            <a:r>
              <a:rPr lang="en-US" altLang="zh-CN">
                <a:solidFill>
                  <a:srgbClr val="FF0000"/>
                </a:solidFill>
              </a:rPr>
              <a:t>  BJT</a:t>
            </a:r>
            <a:r>
              <a:rPr lang="zh-CN" altLang="en-US">
                <a:solidFill>
                  <a:srgbClr val="FF0000"/>
                </a:solidFill>
              </a:rPr>
              <a:t>结构特点：</a:t>
            </a:r>
          </a:p>
        </p:txBody>
      </p:sp>
      <p:sp>
        <p:nvSpPr>
          <p:cNvPr id="40965" name="Rectangle 5"/>
          <p:cNvSpPr>
            <a:spLocks noChangeArrowheads="1"/>
          </p:cNvSpPr>
          <p:nvPr/>
        </p:nvSpPr>
        <p:spPr bwMode="auto">
          <a:xfrm>
            <a:off x="533400" y="1328960"/>
            <a:ext cx="8610600"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190500" indent="-190500" algn="just">
              <a:lnSpc>
                <a:spcPct val="120000"/>
              </a:lnSpc>
              <a:spcBef>
                <a:spcPct val="20000"/>
              </a:spcBef>
              <a:buClr>
                <a:srgbClr val="000000"/>
              </a:buClr>
              <a:buSzPct val="80000"/>
              <a:buFont typeface="Wingdings" pitchFamily="2" charset="2"/>
              <a:buNone/>
            </a:pPr>
            <a:r>
              <a:rPr lang="zh-CN" altLang="en-US">
                <a:solidFill>
                  <a:schemeClr val="tx2"/>
                </a:solidFill>
                <a:latin typeface="楷体_GB2312" pitchFamily="49" charset="-122"/>
              </a:rPr>
              <a:t>发射区的掺杂浓度最高；</a:t>
            </a:r>
          </a:p>
          <a:p>
            <a:pPr marL="190500" indent="-190500" algn="just">
              <a:lnSpc>
                <a:spcPct val="120000"/>
              </a:lnSpc>
              <a:spcBef>
                <a:spcPct val="20000"/>
              </a:spcBef>
              <a:buClr>
                <a:srgbClr val="000000"/>
              </a:buClr>
              <a:buSzPct val="80000"/>
              <a:buFont typeface="Wingdings" pitchFamily="2" charset="2"/>
              <a:buNone/>
            </a:pPr>
            <a:r>
              <a:rPr lang="zh-CN" altLang="en-US">
                <a:solidFill>
                  <a:schemeClr val="tx2"/>
                </a:solidFill>
                <a:latin typeface="楷体_GB2312" pitchFamily="49" charset="-122"/>
              </a:rPr>
              <a:t>集电区掺杂浓度低于发射区，且面积大；</a:t>
            </a:r>
          </a:p>
          <a:p>
            <a:pPr marL="190500" indent="-190500" algn="just">
              <a:lnSpc>
                <a:spcPct val="120000"/>
              </a:lnSpc>
              <a:spcBef>
                <a:spcPct val="20000"/>
              </a:spcBef>
              <a:buClr>
                <a:srgbClr val="000000"/>
              </a:buClr>
              <a:buSzPct val="80000"/>
              <a:buFont typeface="Wingdings" pitchFamily="2" charset="2"/>
              <a:buNone/>
            </a:pPr>
            <a:r>
              <a:rPr lang="zh-CN" altLang="en-US">
                <a:solidFill>
                  <a:schemeClr val="tx2"/>
                </a:solidFill>
                <a:latin typeface="楷体_GB2312" pitchFamily="49" charset="-122"/>
              </a:rPr>
              <a:t>基区很薄，一般在几个微米至几十个微米，且掺杂浓度最低。</a:t>
            </a:r>
          </a:p>
          <a:p>
            <a:pPr marL="190500" indent="-190500" algn="just">
              <a:lnSpc>
                <a:spcPct val="120000"/>
              </a:lnSpc>
              <a:spcBef>
                <a:spcPct val="20000"/>
              </a:spcBef>
              <a:buClr>
                <a:srgbClr val="000000"/>
              </a:buClr>
              <a:buSzPct val="80000"/>
              <a:buFont typeface="Wingdings" pitchFamily="2" charset="2"/>
              <a:buNone/>
            </a:pPr>
            <a:endParaRPr lang="en-US" altLang="zh-CN">
              <a:solidFill>
                <a:schemeClr val="tx2"/>
              </a:solidFill>
              <a:latin typeface="楷体_GB2312" pitchFamily="49" charset="-122"/>
            </a:endParaRPr>
          </a:p>
        </p:txBody>
      </p:sp>
      <p:sp>
        <p:nvSpPr>
          <p:cNvPr id="40969" name="Rectangle 9"/>
          <p:cNvSpPr>
            <a:spLocks noChangeArrowheads="1"/>
          </p:cNvSpPr>
          <p:nvPr/>
        </p:nvSpPr>
        <p:spPr bwMode="auto">
          <a:xfrm>
            <a:off x="2803525" y="5642198"/>
            <a:ext cx="3352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190500" indent="-190500" algn="ctr">
              <a:lnSpc>
                <a:spcPct val="120000"/>
              </a:lnSpc>
              <a:spcBef>
                <a:spcPct val="20000"/>
              </a:spcBef>
              <a:buClr>
                <a:srgbClr val="000000"/>
              </a:buClr>
              <a:buSzPct val="80000"/>
              <a:buFont typeface="Wingdings" pitchFamily="2" charset="2"/>
              <a:buNone/>
            </a:pPr>
            <a:r>
              <a:rPr lang="en-US" altLang="zh-CN">
                <a:solidFill>
                  <a:schemeClr val="tx2"/>
                </a:solidFill>
              </a:rPr>
              <a:t>BJT</a:t>
            </a:r>
            <a:r>
              <a:rPr lang="zh-CN" altLang="en-US">
                <a:solidFill>
                  <a:schemeClr val="tx2"/>
                </a:solidFill>
              </a:rPr>
              <a:t>管芯结构剖面图</a:t>
            </a:r>
          </a:p>
        </p:txBody>
      </p:sp>
      <p:pic>
        <p:nvPicPr>
          <p:cNvPr id="40971"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l="5592" t="9125" r="8542" b="11128"/>
          <a:stretch>
            <a:fillRect/>
          </a:stretch>
        </p:blipFill>
        <p:spPr bwMode="auto">
          <a:xfrm>
            <a:off x="2486025" y="3208560"/>
            <a:ext cx="3973513"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additive="base">
                                        <p:cTn id="7" dur="500" fill="hold"/>
                                        <p:tgtEl>
                                          <p:spTgt spid="40964"/>
                                        </p:tgtEl>
                                        <p:attrNameLst>
                                          <p:attrName>ppt_x</p:attrName>
                                        </p:attrNameLst>
                                      </p:cBhvr>
                                      <p:tavLst>
                                        <p:tav tm="0">
                                          <p:val>
                                            <p:strVal val="#ppt_x"/>
                                          </p:val>
                                        </p:tav>
                                        <p:tav tm="100000">
                                          <p:val>
                                            <p:strVal val="#ppt_x"/>
                                          </p:val>
                                        </p:tav>
                                      </p:tavLst>
                                    </p:anim>
                                    <p:anim calcmode="lin" valueType="num">
                                      <p:cBhvr additive="base">
                                        <p:cTn id="8" dur="500" fill="hold"/>
                                        <p:tgtEl>
                                          <p:spTgt spid="4096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40971"/>
                                        </p:tgtEl>
                                        <p:attrNameLst>
                                          <p:attrName>style.visibility</p:attrName>
                                        </p:attrNameLst>
                                      </p:cBhvr>
                                      <p:to>
                                        <p:strVal val="visible"/>
                                      </p:to>
                                    </p:set>
                                    <p:animEffect transition="in" filter="slide(fromBottom)">
                                      <p:cBhvr>
                                        <p:cTn id="13" dur="500"/>
                                        <p:tgtEl>
                                          <p:spTgt spid="40971"/>
                                        </p:tgtEl>
                                      </p:cBhvr>
                                    </p:animEffect>
                                  </p:childTnLst>
                                </p:cTn>
                              </p:par>
                            </p:childTnLst>
                          </p:cTn>
                        </p:par>
                        <p:par>
                          <p:cTn id="14" fill="hold" nodeType="afterGroup">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40969"/>
                                        </p:tgtEl>
                                        <p:attrNameLst>
                                          <p:attrName>style.visibility</p:attrName>
                                        </p:attrNameLst>
                                      </p:cBhvr>
                                      <p:to>
                                        <p:strVal val="visible"/>
                                      </p:to>
                                    </p:set>
                                    <p:animEffect transition="in" filter="wipe(left)">
                                      <p:cBhvr>
                                        <p:cTn id="17" dur="500"/>
                                        <p:tgtEl>
                                          <p:spTgt spid="409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40965">
                                            <p:txEl>
                                              <p:pRg st="0" end="0"/>
                                            </p:txEl>
                                          </p:spTgt>
                                        </p:tgtEl>
                                        <p:attrNameLst>
                                          <p:attrName>style.visibility</p:attrName>
                                        </p:attrNameLst>
                                      </p:cBhvr>
                                      <p:to>
                                        <p:strVal val="visible"/>
                                      </p:to>
                                    </p:set>
                                    <p:anim calcmode="lin" valueType="num">
                                      <p:cBhvr additive="base">
                                        <p:cTn id="22" dur="500" fill="hold"/>
                                        <p:tgtEl>
                                          <p:spTgt spid="40965">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4096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40965">
                                            <p:txEl>
                                              <p:pRg st="1" end="1"/>
                                            </p:txEl>
                                          </p:spTgt>
                                        </p:tgtEl>
                                        <p:attrNameLst>
                                          <p:attrName>style.visibility</p:attrName>
                                        </p:attrNameLst>
                                      </p:cBhvr>
                                      <p:to>
                                        <p:strVal val="visible"/>
                                      </p:to>
                                    </p:set>
                                    <p:anim calcmode="lin" valueType="num">
                                      <p:cBhvr additive="base">
                                        <p:cTn id="28" dur="500" fill="hold"/>
                                        <p:tgtEl>
                                          <p:spTgt spid="40965">
                                            <p:txEl>
                                              <p:pRg st="1" end="1"/>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4096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40965">
                                            <p:txEl>
                                              <p:pRg st="2" end="2"/>
                                            </p:txEl>
                                          </p:spTgt>
                                        </p:tgtEl>
                                        <p:attrNameLst>
                                          <p:attrName>style.visibility</p:attrName>
                                        </p:attrNameLst>
                                      </p:cBhvr>
                                      <p:to>
                                        <p:strVal val="visible"/>
                                      </p:to>
                                    </p:set>
                                    <p:anim calcmode="lin" valueType="num">
                                      <p:cBhvr additive="base">
                                        <p:cTn id="34" dur="500" fill="hold"/>
                                        <p:tgtEl>
                                          <p:spTgt spid="40965">
                                            <p:txEl>
                                              <p:pRg st="2" end="2"/>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4096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P spid="40965" grpId="0" build="p" autoUpdateAnimBg="0"/>
      <p:bldP spid="40969"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ct 2"/>
          <p:cNvGraphicFramePr>
            <a:graphicFrameLocks noChangeAspect="1"/>
          </p:cNvGraphicFramePr>
          <p:nvPr>
            <p:extLst/>
          </p:nvPr>
        </p:nvGraphicFramePr>
        <p:xfrm>
          <a:off x="2124075" y="4148808"/>
          <a:ext cx="4643438" cy="614362"/>
        </p:xfrm>
        <a:graphic>
          <a:graphicData uri="http://schemas.openxmlformats.org/presentationml/2006/ole">
            <mc:AlternateContent xmlns:mc="http://schemas.openxmlformats.org/markup-compatibility/2006">
              <mc:Choice xmlns:v="urn:schemas-microsoft-com:vml" Requires="v">
                <p:oleObj spid="_x0000_s96378" name="Equation" r:id="rId4" imgW="2108200" imgH="279400" progId="Equation.3">
                  <p:embed/>
                </p:oleObj>
              </mc:Choice>
              <mc:Fallback>
                <p:oleObj name="Equation" r:id="rId4" imgW="21082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4148808"/>
                        <a:ext cx="4643438" cy="614362"/>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67" name="Object 3"/>
          <p:cNvGraphicFramePr>
            <a:graphicFrameLocks noChangeAspect="1"/>
          </p:cNvGraphicFramePr>
          <p:nvPr>
            <p:extLst/>
          </p:nvPr>
        </p:nvGraphicFramePr>
        <p:xfrm>
          <a:off x="5148263" y="1053183"/>
          <a:ext cx="3200400" cy="1766887"/>
        </p:xfrm>
        <a:graphic>
          <a:graphicData uri="http://schemas.openxmlformats.org/presentationml/2006/ole">
            <mc:AlternateContent xmlns:mc="http://schemas.openxmlformats.org/markup-compatibility/2006">
              <mc:Choice xmlns:v="urn:schemas-microsoft-com:vml" Requires="v">
                <p:oleObj spid="_x0000_s96379" name="Photo Editor 照片" r:id="rId6" imgW="10295238" imgH="5687219" progId="MSPhotoEd.3">
                  <p:embed/>
                </p:oleObj>
              </mc:Choice>
              <mc:Fallback>
                <p:oleObj name="Photo Editor 照片" r:id="rId6" imgW="10295238" imgH="5687219"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263" y="1053183"/>
                        <a:ext cx="3200400" cy="176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020" name="Text Box 4"/>
          <p:cNvSpPr txBox="1">
            <a:spLocks noChangeArrowheads="1"/>
          </p:cNvSpPr>
          <p:nvPr/>
        </p:nvSpPr>
        <p:spPr bwMode="auto">
          <a:xfrm>
            <a:off x="611188" y="3140745"/>
            <a:ext cx="80645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en-US" altLang="zh-CN" sz="2400" b="1">
                <a:latin typeface="Times New Roman" pitchFamily="18" charset="0"/>
              </a:rPr>
              <a:t>    </a:t>
            </a:r>
            <a:r>
              <a:rPr kumimoji="1" lang="zh-CN" altLang="en-US" sz="2400" b="1">
                <a:latin typeface="Times New Roman" pitchFamily="18" charset="0"/>
              </a:rPr>
              <a:t>在电扰动下，如合闸通电，必含有频率为</a:t>
            </a:r>
            <a:r>
              <a:rPr kumimoji="1" lang="en-US" altLang="zh-CN" sz="2400" b="1" i="1">
                <a:latin typeface="Times New Roman" pitchFamily="18" charset="0"/>
              </a:rPr>
              <a:t>f</a:t>
            </a:r>
            <a:r>
              <a:rPr kumimoji="1" lang="en-US" altLang="zh-CN" sz="2400" b="1" baseline="-25000">
                <a:latin typeface="Times New Roman" pitchFamily="18" charset="0"/>
              </a:rPr>
              <a:t>0</a:t>
            </a:r>
            <a:r>
              <a:rPr kumimoji="1" lang="zh-CN" altLang="en-US" sz="2400" b="1">
                <a:latin typeface="Times New Roman" pitchFamily="18" charset="0"/>
              </a:rPr>
              <a:t>的信号，对于</a:t>
            </a:r>
            <a:r>
              <a:rPr kumimoji="1" lang="en-US" altLang="zh-CN" sz="2400" b="1" i="1">
                <a:latin typeface="Times New Roman" pitchFamily="18" charset="0"/>
              </a:rPr>
              <a:t>f </a:t>
            </a:r>
            <a:r>
              <a:rPr kumimoji="1" lang="en-US" altLang="zh-CN" sz="2400" b="1">
                <a:latin typeface="Times New Roman" pitchFamily="18" charset="0"/>
              </a:rPr>
              <a:t>= </a:t>
            </a:r>
            <a:r>
              <a:rPr kumimoji="1" lang="en-US" altLang="zh-CN" sz="2400" b="1" i="1">
                <a:latin typeface="Times New Roman" pitchFamily="18" charset="0"/>
              </a:rPr>
              <a:t>f</a:t>
            </a:r>
            <a:r>
              <a:rPr kumimoji="1" lang="en-US" altLang="zh-CN" sz="2400" b="1" baseline="-25000">
                <a:latin typeface="Times New Roman" pitchFamily="18" charset="0"/>
              </a:rPr>
              <a:t>0 </a:t>
            </a:r>
            <a:r>
              <a:rPr kumimoji="1" lang="zh-CN" altLang="en-US" sz="2400" b="1">
                <a:latin typeface="Times New Roman" pitchFamily="18" charset="0"/>
              </a:rPr>
              <a:t>的信号，产生正反馈过程</a:t>
            </a:r>
          </a:p>
        </p:txBody>
      </p:sp>
      <p:sp>
        <p:nvSpPr>
          <p:cNvPr id="86021" name="Text Box 5"/>
          <p:cNvSpPr txBox="1">
            <a:spLocks noChangeArrowheads="1"/>
          </p:cNvSpPr>
          <p:nvPr/>
        </p:nvSpPr>
        <p:spPr bwMode="auto">
          <a:xfrm>
            <a:off x="684213" y="4869533"/>
            <a:ext cx="79914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400" b="1" dirty="0">
                <a:latin typeface="Times New Roman" pitchFamily="18" charset="0"/>
              </a:rPr>
              <a:t>    </a:t>
            </a:r>
            <a:r>
              <a:rPr kumimoji="1" lang="zh-CN" altLang="en-US" sz="2400" b="1" dirty="0">
                <a:latin typeface="Times New Roman" pitchFamily="18" charset="0"/>
              </a:rPr>
              <a:t>输出量逐渐增大，直至达到动态平衡，电路产生了自激振荡。</a:t>
            </a:r>
          </a:p>
        </p:txBody>
      </p:sp>
      <p:grpSp>
        <p:nvGrpSpPr>
          <p:cNvPr id="86023" name="Group 7"/>
          <p:cNvGrpSpPr>
            <a:grpSpLocks/>
          </p:cNvGrpSpPr>
          <p:nvPr/>
        </p:nvGrpSpPr>
        <p:grpSpPr bwMode="auto">
          <a:xfrm>
            <a:off x="611188" y="908720"/>
            <a:ext cx="4392612" cy="2027238"/>
            <a:chOff x="385" y="799"/>
            <a:chExt cx="2767" cy="1277"/>
          </a:xfrm>
        </p:grpSpPr>
        <p:graphicFrame>
          <p:nvGraphicFramePr>
            <p:cNvPr id="62473" name="Object 8"/>
            <p:cNvGraphicFramePr>
              <a:graphicFrameLocks noChangeAspect="1"/>
            </p:cNvGraphicFramePr>
            <p:nvPr>
              <p:extLst/>
            </p:nvPr>
          </p:nvGraphicFramePr>
          <p:xfrm>
            <a:off x="1247" y="1706"/>
            <a:ext cx="1344" cy="370"/>
          </p:xfrm>
          <a:graphic>
            <a:graphicData uri="http://schemas.openxmlformats.org/presentationml/2006/ole">
              <mc:AlternateContent xmlns:mc="http://schemas.openxmlformats.org/markup-compatibility/2006">
                <mc:Choice xmlns:v="urn:schemas-microsoft-com:vml" Requires="v">
                  <p:oleObj spid="_x0000_s96380" name="公式" r:id="rId8" imgW="1016000" imgH="279400" progId="Equation.3">
                    <p:embed/>
                  </p:oleObj>
                </mc:Choice>
                <mc:Fallback>
                  <p:oleObj name="公式" r:id="rId8" imgW="1016000" imgH="279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7" y="1706"/>
                          <a:ext cx="1344" cy="370"/>
                        </a:xfrm>
                        <a:prstGeom prst="rect">
                          <a:avLst/>
                        </a:prstGeom>
                        <a:noFill/>
                        <a:ln w="9525">
                          <a:solidFill>
                            <a:srgbClr val="FF3300"/>
                          </a:solidFill>
                          <a:miter lim="800000"/>
                          <a:headEnd/>
                          <a:tailEnd/>
                        </a:ln>
                        <a:effectLst/>
                        <a:extLst/>
                      </p:spPr>
                    </p:pic>
                  </p:oleObj>
                </mc:Fallback>
              </mc:AlternateContent>
            </a:graphicData>
          </a:graphic>
        </p:graphicFrame>
        <p:sp>
          <p:nvSpPr>
            <p:cNvPr id="62474" name="Text Box 9"/>
            <p:cNvSpPr txBox="1">
              <a:spLocks noChangeArrowheads="1"/>
            </p:cNvSpPr>
            <p:nvPr/>
          </p:nvSpPr>
          <p:spPr bwMode="auto">
            <a:xfrm>
              <a:off x="385" y="799"/>
              <a:ext cx="276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400" b="1" dirty="0">
                  <a:latin typeface="Times New Roman" pitchFamily="18" charset="0"/>
                </a:rPr>
                <a:t>     </a:t>
              </a:r>
              <a:r>
                <a:rPr kumimoji="1" lang="zh-CN" altLang="en-US" sz="2400" b="1" dirty="0">
                  <a:latin typeface="Times New Roman" pitchFamily="18" charset="0"/>
                </a:rPr>
                <a:t>在低频段或高频段，若存在一个频率</a:t>
              </a:r>
              <a:r>
                <a:rPr kumimoji="1" lang="en-US" altLang="zh-CN" sz="2400" b="1" i="1" dirty="0">
                  <a:latin typeface="Times New Roman" pitchFamily="18" charset="0"/>
                </a:rPr>
                <a:t>f</a:t>
              </a:r>
              <a:r>
                <a:rPr kumimoji="1" lang="en-US" altLang="zh-CN" sz="2400" b="1" baseline="-25000" dirty="0">
                  <a:latin typeface="Times New Roman" pitchFamily="18" charset="0"/>
                </a:rPr>
                <a:t>0</a:t>
              </a:r>
              <a:r>
                <a:rPr kumimoji="1" lang="zh-CN" altLang="en-US" sz="2400" b="1" dirty="0">
                  <a:latin typeface="Times New Roman" pitchFamily="18" charset="0"/>
                </a:rPr>
                <a:t>，</a:t>
              </a:r>
              <a:r>
                <a:rPr kumimoji="1" lang="zh-CN" altLang="zh-CN" sz="2400" b="1" dirty="0">
                  <a:latin typeface="Times New Roman" pitchFamily="18" charset="0"/>
                </a:rPr>
                <a:t>且当</a:t>
              </a:r>
              <a:r>
                <a:rPr kumimoji="1" lang="zh-CN" altLang="en-US" sz="2400" b="1" dirty="0">
                  <a:latin typeface="Times New Roman" pitchFamily="18" charset="0"/>
                </a:rPr>
                <a:t> </a:t>
              </a:r>
              <a:r>
                <a:rPr kumimoji="1" lang="en-US" altLang="zh-CN" sz="2400" b="1" i="1" dirty="0">
                  <a:latin typeface="Times New Roman" pitchFamily="18" charset="0"/>
                </a:rPr>
                <a:t>f</a:t>
              </a:r>
              <a:r>
                <a:rPr kumimoji="1" lang="zh-CN" altLang="en-US" sz="2400" b="1" dirty="0">
                  <a:latin typeface="Times New Roman" pitchFamily="18" charset="0"/>
                </a:rPr>
                <a:t>＝ </a:t>
              </a:r>
              <a:r>
                <a:rPr kumimoji="1" lang="en-US" altLang="zh-CN" sz="2400" b="1" i="1" dirty="0">
                  <a:latin typeface="Times New Roman" pitchFamily="18" charset="0"/>
                </a:rPr>
                <a:t>f</a:t>
              </a:r>
              <a:r>
                <a:rPr kumimoji="1" lang="en-US" altLang="zh-CN" sz="2400" b="1" baseline="-25000" dirty="0">
                  <a:latin typeface="Times New Roman" pitchFamily="18" charset="0"/>
                </a:rPr>
                <a:t>0 </a:t>
              </a:r>
              <a:r>
                <a:rPr kumimoji="1" lang="zh-CN" altLang="zh-CN" sz="2400" b="1" dirty="0">
                  <a:latin typeface="Times New Roman" pitchFamily="18" charset="0"/>
                </a:rPr>
                <a:t>时</a:t>
              </a:r>
              <a:r>
                <a:rPr kumimoji="1" lang="zh-CN" altLang="en-US" sz="2400" b="1" dirty="0">
                  <a:latin typeface="Times New Roman" pitchFamily="18" charset="0"/>
                </a:rPr>
                <a:t>附加相移为</a:t>
              </a:r>
              <a:r>
                <a:rPr kumimoji="1" lang="en-US" altLang="zh-CN" sz="2400" b="1" dirty="0">
                  <a:latin typeface="Times New Roman" pitchFamily="18" charset="0"/>
                </a:rPr>
                <a:t>±π</a:t>
              </a:r>
              <a:r>
                <a:rPr kumimoji="1" lang="zh-CN" altLang="en-US" sz="2400" b="1" dirty="0">
                  <a:latin typeface="Times New Roman" pitchFamily="18" charset="0"/>
                </a:rPr>
                <a:t>，</a:t>
              </a:r>
              <a:r>
                <a:rPr kumimoji="1" lang="zh-CN" altLang="zh-CN" sz="2400" b="1" dirty="0">
                  <a:latin typeface="Times New Roman" pitchFamily="18" charset="0"/>
                </a:rPr>
                <a:t>则</a:t>
              </a:r>
              <a:endParaRPr kumimoji="1" lang="zh-CN" altLang="en-US" sz="2400" dirty="0">
                <a:latin typeface="Times New Roman" pitchFamily="18" charset="0"/>
              </a:endParaRPr>
            </a:p>
          </p:txBody>
        </p:sp>
      </p:grpSp>
      <p:sp>
        <p:nvSpPr>
          <p:cNvPr id="62472" name="标题 1"/>
          <p:cNvSpPr>
            <a:spLocks noGrp="1"/>
          </p:cNvSpPr>
          <p:nvPr>
            <p:ph type="title"/>
          </p:nvPr>
        </p:nvSpPr>
        <p:spPr/>
        <p:txBody>
          <a:bodyPr/>
          <a:lstStyle/>
          <a:p>
            <a:pPr eaLnBrk="1" hangingPunct="1">
              <a:spcBef>
                <a:spcPct val="50000"/>
              </a:spcBef>
            </a:pPr>
            <a:r>
              <a:rPr kumimoji="1" lang="zh-CN" altLang="en-US" dirty="0" smtClean="0">
                <a:latin typeface="黑体" panose="02010609060101010101" pitchFamily="49" charset="-122"/>
              </a:rPr>
              <a:t>产生自激振荡</a:t>
            </a:r>
            <a:r>
              <a:rPr kumimoji="1" lang="zh-CN" altLang="en-US" dirty="0">
                <a:latin typeface="黑体" panose="02010609060101010101" pitchFamily="49" charset="-122"/>
              </a:rPr>
              <a:t>原因</a:t>
            </a:r>
          </a:p>
        </p:txBody>
      </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180</a:t>
            </a:fld>
            <a:endParaRPr lang="zh-CN" altLang="en-US"/>
          </a:p>
        </p:txBody>
      </p:sp>
    </p:spTree>
    <p:extLst>
      <p:ext uri="{BB962C8B-B14F-4D97-AF65-F5344CB8AC3E}">
        <p14:creationId xmlns:p14="http://schemas.microsoft.com/office/powerpoint/2010/main" val="316605087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6023"/>
                                        </p:tgtEl>
                                        <p:attrNameLst>
                                          <p:attrName>style.visibility</p:attrName>
                                        </p:attrNameLst>
                                      </p:cBhvr>
                                      <p:to>
                                        <p:strVal val="visible"/>
                                      </p:to>
                                    </p:set>
                                    <p:animEffect transition="in" filter="wipe(left)">
                                      <p:cBhvr>
                                        <p:cTn id="7" dur="500"/>
                                        <p:tgtEl>
                                          <p:spTgt spid="860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020">
                                            <p:txEl>
                                              <p:pRg st="0" end="0"/>
                                            </p:txEl>
                                          </p:spTgt>
                                        </p:tgtEl>
                                        <p:attrNameLst>
                                          <p:attrName>style.visibility</p:attrName>
                                        </p:attrNameLst>
                                      </p:cBhvr>
                                      <p:to>
                                        <p:strVal val="visible"/>
                                      </p:to>
                                    </p:set>
                                    <p:animEffect transition="in" filter="wipe(left)">
                                      <p:cBhvr>
                                        <p:cTn id="12" dur="500"/>
                                        <p:tgtEl>
                                          <p:spTgt spid="8602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6018"/>
                                        </p:tgtEl>
                                        <p:attrNameLst>
                                          <p:attrName>style.visibility</p:attrName>
                                        </p:attrNameLst>
                                      </p:cBhvr>
                                      <p:to>
                                        <p:strVal val="visible"/>
                                      </p:to>
                                    </p:set>
                                    <p:animEffect transition="in" filter="wipe(left)">
                                      <p:cBhvr>
                                        <p:cTn id="17" dur="500"/>
                                        <p:tgtEl>
                                          <p:spTgt spid="860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6021">
                                            <p:txEl>
                                              <p:pRg st="0" end="0"/>
                                            </p:txEl>
                                          </p:spTgt>
                                        </p:tgtEl>
                                        <p:attrNameLst>
                                          <p:attrName>style.visibility</p:attrName>
                                        </p:attrNameLst>
                                      </p:cBhvr>
                                      <p:to>
                                        <p:strVal val="visible"/>
                                      </p:to>
                                    </p:set>
                                    <p:animEffect transition="in" filter="wipe(left)">
                                      <p:cBhvr>
                                        <p:cTn id="22" dur="500"/>
                                        <p:tgtEl>
                                          <p:spTgt spid="860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build="p" autoUpdateAnimBg="0"/>
      <p:bldP spid="86021" grpId="0" build="p"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2"/>
          <p:cNvGraphicFramePr>
            <a:graphicFrameLocks noChangeAspect="1"/>
          </p:cNvGraphicFramePr>
          <p:nvPr>
            <p:extLst/>
          </p:nvPr>
        </p:nvGraphicFramePr>
        <p:xfrm>
          <a:off x="5106988" y="980728"/>
          <a:ext cx="3055937" cy="531813"/>
        </p:xfrm>
        <a:graphic>
          <a:graphicData uri="http://schemas.openxmlformats.org/presentationml/2006/ole">
            <mc:AlternateContent xmlns:mc="http://schemas.openxmlformats.org/markup-compatibility/2006">
              <mc:Choice xmlns:v="urn:schemas-microsoft-com:vml" Requires="v">
                <p:oleObj spid="_x0000_s97522" name="公式" r:id="rId3" imgW="1384300" imgH="241300" progId="Equation.3">
                  <p:embed/>
                </p:oleObj>
              </mc:Choice>
              <mc:Fallback>
                <p:oleObj name="公式" r:id="rId3" imgW="13843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988" y="980728"/>
                        <a:ext cx="3055937" cy="5318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3" name="Object 3"/>
          <p:cNvGraphicFramePr>
            <a:graphicFrameLocks noChangeAspect="1"/>
          </p:cNvGraphicFramePr>
          <p:nvPr>
            <p:extLst/>
          </p:nvPr>
        </p:nvGraphicFramePr>
        <p:xfrm>
          <a:off x="5148263" y="1483966"/>
          <a:ext cx="1828800" cy="530225"/>
        </p:xfrm>
        <a:graphic>
          <a:graphicData uri="http://schemas.openxmlformats.org/presentationml/2006/ole">
            <mc:AlternateContent xmlns:mc="http://schemas.openxmlformats.org/markup-compatibility/2006">
              <mc:Choice xmlns:v="urn:schemas-microsoft-com:vml" Requires="v">
                <p:oleObj spid="_x0000_s97523" name="公式" r:id="rId5" imgW="825500" imgH="241300" progId="Equation.3">
                  <p:embed/>
                </p:oleObj>
              </mc:Choice>
              <mc:Fallback>
                <p:oleObj name="公式" r:id="rId5" imgW="8255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1483966"/>
                        <a:ext cx="1828800" cy="5302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4" name="Object 4"/>
          <p:cNvGraphicFramePr>
            <a:graphicFrameLocks noChangeAspect="1"/>
          </p:cNvGraphicFramePr>
          <p:nvPr>
            <p:extLst/>
          </p:nvPr>
        </p:nvGraphicFramePr>
        <p:xfrm>
          <a:off x="1258888" y="3715991"/>
          <a:ext cx="1227137" cy="392112"/>
        </p:xfrm>
        <a:graphic>
          <a:graphicData uri="http://schemas.openxmlformats.org/presentationml/2006/ole">
            <mc:AlternateContent xmlns:mc="http://schemas.openxmlformats.org/markup-compatibility/2006">
              <mc:Choice xmlns:v="urn:schemas-microsoft-com:vml" Requires="v">
                <p:oleObj spid="_x0000_s97524" name="Equation" r:id="rId7" imgW="558800" imgH="190500" progId="Equation.3">
                  <p:embed/>
                </p:oleObj>
              </mc:Choice>
              <mc:Fallback>
                <p:oleObj name="Equation" r:id="rId7" imgW="558800" imgH="190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3715991"/>
                        <a:ext cx="1227137" cy="392112"/>
                      </a:xfrm>
                      <a:prstGeom prst="rect">
                        <a:avLst/>
                      </a:prstGeom>
                      <a:noFill/>
                      <a:ln w="9525">
                        <a:solidFill>
                          <a:srgbClr val="FF3300"/>
                        </a:solidFill>
                        <a:miter lim="800000"/>
                        <a:headEnd/>
                        <a:tailEnd/>
                      </a:ln>
                      <a:effectLst/>
                      <a:extLst/>
                    </p:spPr>
                  </p:pic>
                </p:oleObj>
              </mc:Fallback>
            </mc:AlternateContent>
          </a:graphicData>
        </a:graphic>
      </p:graphicFrame>
      <p:sp>
        <p:nvSpPr>
          <p:cNvPr id="63493" name="Rectangle 5"/>
          <p:cNvSpPr>
            <a:spLocks noGrp="1" noChangeArrowheads="1"/>
          </p:cNvSpPr>
          <p:nvPr>
            <p:ph type="title"/>
          </p:nvPr>
        </p:nvSpPr>
        <p:spPr/>
        <p:txBody>
          <a:bodyPr/>
          <a:lstStyle/>
          <a:p>
            <a:r>
              <a:rPr lang="zh-CN" altLang="en-US" dirty="0" smtClean="0">
                <a:latin typeface="黑体" panose="02010609060101010101" pitchFamily="49" charset="-122"/>
              </a:rPr>
              <a:t>自激振荡的条件</a:t>
            </a:r>
          </a:p>
        </p:txBody>
      </p:sp>
      <p:graphicFrame>
        <p:nvGraphicFramePr>
          <p:cNvPr id="92166" name="Object 6"/>
          <p:cNvGraphicFramePr>
            <a:graphicFrameLocks noChangeAspect="1"/>
          </p:cNvGraphicFramePr>
          <p:nvPr>
            <p:extLst/>
          </p:nvPr>
        </p:nvGraphicFramePr>
        <p:xfrm>
          <a:off x="4140200" y="5300316"/>
          <a:ext cx="1127125" cy="620712"/>
        </p:xfrm>
        <a:graphic>
          <a:graphicData uri="http://schemas.openxmlformats.org/presentationml/2006/ole">
            <mc:AlternateContent xmlns:mc="http://schemas.openxmlformats.org/markup-compatibility/2006">
              <mc:Choice xmlns:v="urn:schemas-microsoft-com:vml" Requires="v">
                <p:oleObj spid="_x0000_s97525" name="Equation" r:id="rId9" imgW="508000" imgH="279400" progId="Equation.3">
                  <p:embed/>
                </p:oleObj>
              </mc:Choice>
              <mc:Fallback>
                <p:oleObj name="Equation" r:id="rId9" imgW="508000" imgH="279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0200" y="5300316"/>
                        <a:ext cx="1127125" cy="620712"/>
                      </a:xfrm>
                      <a:prstGeom prst="rect">
                        <a:avLst/>
                      </a:prstGeom>
                      <a:noFill/>
                      <a:ln w="9525">
                        <a:solidFill>
                          <a:srgbClr val="FF3300"/>
                        </a:solidFill>
                        <a:miter lim="800000"/>
                        <a:headEnd/>
                        <a:tailEnd/>
                      </a:ln>
                      <a:effectLst/>
                      <a:extLst/>
                    </p:spPr>
                  </p:pic>
                </p:oleObj>
              </mc:Fallback>
            </mc:AlternateContent>
          </a:graphicData>
        </a:graphic>
      </p:graphicFrame>
      <p:graphicFrame>
        <p:nvGraphicFramePr>
          <p:cNvPr id="92167" name="Object 7"/>
          <p:cNvGraphicFramePr>
            <a:graphicFrameLocks noChangeAspect="1"/>
          </p:cNvGraphicFramePr>
          <p:nvPr>
            <p:extLst/>
          </p:nvPr>
        </p:nvGraphicFramePr>
        <p:xfrm>
          <a:off x="900113" y="1123603"/>
          <a:ext cx="3657600" cy="1857375"/>
        </p:xfrm>
        <a:graphic>
          <a:graphicData uri="http://schemas.openxmlformats.org/presentationml/2006/ole">
            <mc:AlternateContent xmlns:mc="http://schemas.openxmlformats.org/markup-compatibility/2006">
              <mc:Choice xmlns:v="urn:schemas-microsoft-com:vml" Requires="v">
                <p:oleObj spid="_x0000_s97526" name="Photo Editor 照片" r:id="rId11" imgW="11761905" imgH="5971429" progId="MSPhotoEd.3">
                  <p:embed/>
                </p:oleObj>
              </mc:Choice>
              <mc:Fallback>
                <p:oleObj name="Photo Editor 照片" r:id="rId11" imgW="11761905" imgH="5971429"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0113" y="1123603"/>
                        <a:ext cx="36576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168" name="Group 8"/>
          <p:cNvGrpSpPr>
            <a:grpSpLocks/>
          </p:cNvGrpSpPr>
          <p:nvPr/>
        </p:nvGrpSpPr>
        <p:grpSpPr bwMode="auto">
          <a:xfrm>
            <a:off x="2771775" y="3212753"/>
            <a:ext cx="5516563" cy="1152525"/>
            <a:chOff x="1728" y="2160"/>
            <a:chExt cx="3475" cy="726"/>
          </a:xfrm>
          <a:noFill/>
        </p:grpSpPr>
        <p:graphicFrame>
          <p:nvGraphicFramePr>
            <p:cNvPr id="63501" name="Object 9"/>
            <p:cNvGraphicFramePr>
              <a:graphicFrameLocks noChangeAspect="1"/>
            </p:cNvGraphicFramePr>
            <p:nvPr>
              <p:extLst/>
            </p:nvPr>
          </p:nvGraphicFramePr>
          <p:xfrm>
            <a:off x="2321" y="2160"/>
            <a:ext cx="2882" cy="726"/>
          </p:xfrm>
          <a:graphic>
            <a:graphicData uri="http://schemas.openxmlformats.org/presentationml/2006/ole">
              <mc:AlternateContent xmlns:mc="http://schemas.openxmlformats.org/markup-compatibility/2006">
                <mc:Choice xmlns:v="urn:schemas-microsoft-com:vml" Requires="v">
                  <p:oleObj spid="_x0000_s97527" name="Equation" r:id="rId13" imgW="2082800" imgH="558800" progId="Equation.3">
                    <p:embed/>
                  </p:oleObj>
                </mc:Choice>
                <mc:Fallback>
                  <p:oleObj name="Equation" r:id="rId13" imgW="2082800" imgH="558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21" y="2160"/>
                          <a:ext cx="2882" cy="726"/>
                        </a:xfrm>
                        <a:prstGeom prst="rect">
                          <a:avLst/>
                        </a:prstGeom>
                        <a:noFill/>
                        <a:ln w="9525">
                          <a:solidFill>
                            <a:srgbClr val="FF3300"/>
                          </a:solidFill>
                          <a:miter lim="800000"/>
                          <a:headEnd/>
                          <a:tailEnd/>
                        </a:ln>
                        <a:effectLst/>
                        <a:extLst/>
                      </p:spPr>
                    </p:pic>
                  </p:oleObj>
                </mc:Fallback>
              </mc:AlternateContent>
            </a:graphicData>
          </a:graphic>
        </p:graphicFrame>
        <p:sp>
          <p:nvSpPr>
            <p:cNvPr id="63502" name="AutoShape 10"/>
            <p:cNvSpPr>
              <a:spLocks noChangeArrowheads="1"/>
            </p:cNvSpPr>
            <p:nvPr/>
          </p:nvSpPr>
          <p:spPr bwMode="auto">
            <a:xfrm>
              <a:off x="1728" y="2496"/>
              <a:ext cx="336" cy="144"/>
            </a:xfrm>
            <a:prstGeom prst="rightArrow">
              <a:avLst>
                <a:gd name="adj1" fmla="val 50000"/>
                <a:gd name="adj2" fmla="val 58333"/>
              </a:avLst>
            </a:prstGeom>
            <a:grp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171" name="Text Box 11"/>
          <p:cNvSpPr txBox="1">
            <a:spLocks noChangeArrowheads="1"/>
          </p:cNvSpPr>
          <p:nvPr/>
        </p:nvSpPr>
        <p:spPr bwMode="auto">
          <a:xfrm>
            <a:off x="1066800" y="4503391"/>
            <a:ext cx="7467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400" b="1">
                <a:latin typeface="Times New Roman" pitchFamily="18" charset="0"/>
              </a:rPr>
              <a:t>    </a:t>
            </a:r>
            <a:r>
              <a:rPr kumimoji="1" lang="zh-CN" altLang="en-US" sz="2400" b="1">
                <a:latin typeface="Times New Roman" pitchFamily="18" charset="0"/>
              </a:rPr>
              <a:t>由于电路通电后输出量有一个从小到大直至稳幅的过程，起振条件为</a:t>
            </a:r>
          </a:p>
        </p:txBody>
      </p:sp>
      <p:grpSp>
        <p:nvGrpSpPr>
          <p:cNvPr id="92172" name="Group 12"/>
          <p:cNvGrpSpPr>
            <a:grpSpLocks/>
          </p:cNvGrpSpPr>
          <p:nvPr/>
        </p:nvGrpSpPr>
        <p:grpSpPr bwMode="auto">
          <a:xfrm>
            <a:off x="5076825" y="2060228"/>
            <a:ext cx="3235325" cy="1081088"/>
            <a:chOff x="3198" y="1389"/>
            <a:chExt cx="2038" cy="681"/>
          </a:xfrm>
        </p:grpSpPr>
        <p:sp>
          <p:nvSpPr>
            <p:cNvPr id="63499" name="AutoShape 13"/>
            <p:cNvSpPr>
              <a:spLocks/>
            </p:cNvSpPr>
            <p:nvPr/>
          </p:nvSpPr>
          <p:spPr bwMode="auto">
            <a:xfrm>
              <a:off x="3198" y="1389"/>
              <a:ext cx="1494" cy="317"/>
            </a:xfrm>
            <a:prstGeom prst="borderCallout1">
              <a:avLst>
                <a:gd name="adj1" fmla="val 22713"/>
                <a:gd name="adj2" fmla="val -3213"/>
                <a:gd name="adj3" fmla="val 271926"/>
                <a:gd name="adj4" fmla="val -17806"/>
              </a:avLst>
            </a:prstGeom>
            <a:no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400" b="1" dirty="0">
                  <a:latin typeface="Times New Roman" pitchFamily="18" charset="0"/>
                </a:rPr>
                <a:t>幅值平衡条件</a:t>
              </a:r>
            </a:p>
          </p:txBody>
        </p:sp>
        <p:sp>
          <p:nvSpPr>
            <p:cNvPr id="63500" name="AutoShape 14"/>
            <p:cNvSpPr>
              <a:spLocks/>
            </p:cNvSpPr>
            <p:nvPr/>
          </p:nvSpPr>
          <p:spPr bwMode="auto">
            <a:xfrm>
              <a:off x="3787" y="1752"/>
              <a:ext cx="1449" cy="318"/>
            </a:xfrm>
            <a:prstGeom prst="borderCallout1">
              <a:avLst>
                <a:gd name="adj1" fmla="val 22644"/>
                <a:gd name="adj2" fmla="val -3315"/>
                <a:gd name="adj3" fmla="val 279560"/>
                <a:gd name="adj4" fmla="val -40306"/>
              </a:avLst>
            </a:prstGeom>
            <a:no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400" b="1" dirty="0">
                  <a:latin typeface="Times New Roman" pitchFamily="18" charset="0"/>
                </a:rPr>
                <a:t>相位平衡条件</a:t>
              </a:r>
            </a:p>
          </p:txBody>
        </p:sp>
      </p:gr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181</a:t>
            </a:fld>
            <a:endParaRPr lang="zh-CN" altLang="en-US"/>
          </a:p>
        </p:txBody>
      </p:sp>
    </p:spTree>
    <p:extLst>
      <p:ext uri="{BB962C8B-B14F-4D97-AF65-F5344CB8AC3E}">
        <p14:creationId xmlns:p14="http://schemas.microsoft.com/office/powerpoint/2010/main" val="48002002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2167"/>
                                        </p:tgtEl>
                                        <p:attrNameLst>
                                          <p:attrName>style.visibility</p:attrName>
                                        </p:attrNameLst>
                                      </p:cBhvr>
                                      <p:to>
                                        <p:strVal val="visible"/>
                                      </p:to>
                                    </p:set>
                                    <p:animEffect transition="in" filter="wipe(left)">
                                      <p:cBhvr>
                                        <p:cTn id="7" dur="500"/>
                                        <p:tgtEl>
                                          <p:spTgt spid="921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2162"/>
                                        </p:tgtEl>
                                        <p:attrNameLst>
                                          <p:attrName>style.visibility</p:attrName>
                                        </p:attrNameLst>
                                      </p:cBhvr>
                                      <p:to>
                                        <p:strVal val="visible"/>
                                      </p:to>
                                    </p:set>
                                    <p:animEffect transition="in" filter="wipe(left)">
                                      <p:cBhvr>
                                        <p:cTn id="12" dur="500"/>
                                        <p:tgtEl>
                                          <p:spTgt spid="921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2163"/>
                                        </p:tgtEl>
                                        <p:attrNameLst>
                                          <p:attrName>style.visibility</p:attrName>
                                        </p:attrNameLst>
                                      </p:cBhvr>
                                      <p:to>
                                        <p:strVal val="visible"/>
                                      </p:to>
                                    </p:set>
                                    <p:animEffect transition="in" filter="wipe(left)">
                                      <p:cBhvr>
                                        <p:cTn id="17" dur="500"/>
                                        <p:tgtEl>
                                          <p:spTgt spid="921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2164"/>
                                        </p:tgtEl>
                                        <p:attrNameLst>
                                          <p:attrName>style.visibility</p:attrName>
                                        </p:attrNameLst>
                                      </p:cBhvr>
                                      <p:to>
                                        <p:strVal val="visible"/>
                                      </p:to>
                                    </p:set>
                                    <p:animEffect transition="in" filter="wipe(left)">
                                      <p:cBhvr>
                                        <p:cTn id="22" dur="500"/>
                                        <p:tgtEl>
                                          <p:spTgt spid="921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2168"/>
                                        </p:tgtEl>
                                        <p:attrNameLst>
                                          <p:attrName>style.visibility</p:attrName>
                                        </p:attrNameLst>
                                      </p:cBhvr>
                                      <p:to>
                                        <p:strVal val="visible"/>
                                      </p:to>
                                    </p:set>
                                    <p:animEffect transition="in" filter="wipe(left)">
                                      <p:cBhvr>
                                        <p:cTn id="27" dur="500"/>
                                        <p:tgtEl>
                                          <p:spTgt spid="921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2172"/>
                                        </p:tgtEl>
                                        <p:attrNameLst>
                                          <p:attrName>style.visibility</p:attrName>
                                        </p:attrNameLst>
                                      </p:cBhvr>
                                      <p:to>
                                        <p:strVal val="visible"/>
                                      </p:to>
                                    </p:set>
                                    <p:animEffect transition="in" filter="wipe(left)">
                                      <p:cBhvr>
                                        <p:cTn id="32" dur="500"/>
                                        <p:tgtEl>
                                          <p:spTgt spid="9217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2171">
                                            <p:txEl>
                                              <p:pRg st="0" end="0"/>
                                            </p:txEl>
                                          </p:spTgt>
                                        </p:tgtEl>
                                        <p:attrNameLst>
                                          <p:attrName>style.visibility</p:attrName>
                                        </p:attrNameLst>
                                      </p:cBhvr>
                                      <p:to>
                                        <p:strVal val="visible"/>
                                      </p:to>
                                    </p:set>
                                    <p:animEffect transition="in" filter="wipe(left)">
                                      <p:cBhvr>
                                        <p:cTn id="37" dur="500"/>
                                        <p:tgtEl>
                                          <p:spTgt spid="92171">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2166"/>
                                        </p:tgtEl>
                                        <p:attrNameLst>
                                          <p:attrName>style.visibility</p:attrName>
                                        </p:attrNameLst>
                                      </p:cBhvr>
                                      <p:to>
                                        <p:strVal val="visible"/>
                                      </p:to>
                                    </p:set>
                                    <p:animEffect transition="in" filter="wipe(left)">
                                      <p:cBhvr>
                                        <p:cTn id="42" dur="500"/>
                                        <p:tgtEl>
                                          <p:spTgt spid="92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1" grpId="0" build="p"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extLst>
            <a:ext uri="{909E8E84-426E-40DD-AFC4-6F175D3DCCD1}">
              <a14:hiddenFill xmlns:a14="http://schemas.microsoft.com/office/drawing/2010/main">
                <a:gradFill rotWithShape="0">
                  <a:gsLst>
                    <a:gs pos="0">
                      <a:srgbClr val="76765E"/>
                    </a:gs>
                    <a:gs pos="50000">
                      <a:srgbClr val="FFFFCC"/>
                    </a:gs>
                    <a:gs pos="100000">
                      <a:srgbClr val="76765E"/>
                    </a:gs>
                  </a:gsLst>
                  <a:lin ang="5400000" scaled="1"/>
                </a:gradFill>
              </a14:hiddenFill>
            </a:ext>
          </a:extLst>
        </p:spPr>
        <p:txBody>
          <a:bodyPr/>
          <a:lstStyle/>
          <a:p>
            <a:r>
              <a:rPr lang="zh-CN" altLang="en-US" dirty="0" smtClean="0">
                <a:latin typeface="黑体" panose="02010609060101010101" pitchFamily="49" charset="-122"/>
              </a:rPr>
              <a:t>负反馈放大电路稳定性的分析</a:t>
            </a:r>
          </a:p>
        </p:txBody>
      </p:sp>
      <p:sp>
        <p:nvSpPr>
          <p:cNvPr id="93187" name="Text Box 3"/>
          <p:cNvSpPr txBox="1">
            <a:spLocks noChangeArrowheads="1"/>
          </p:cNvSpPr>
          <p:nvPr/>
        </p:nvSpPr>
        <p:spPr bwMode="auto">
          <a:xfrm>
            <a:off x="773113" y="1324075"/>
            <a:ext cx="64008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10000"/>
              </a:lnSpc>
            </a:pPr>
            <a:r>
              <a:rPr kumimoji="1" lang="en-US" altLang="zh-CN" sz="2400" b="1" dirty="0">
                <a:latin typeface="Times New Roman" pitchFamily="18" charset="0"/>
              </a:rPr>
              <a:t>①</a:t>
            </a:r>
            <a:r>
              <a:rPr kumimoji="1" lang="zh-CN" altLang="en-US" sz="2400" b="1" dirty="0">
                <a:latin typeface="Times New Roman" pitchFamily="18" charset="0"/>
              </a:rPr>
              <a:t>附加相移由放大电路决定</a:t>
            </a:r>
            <a:r>
              <a:rPr kumimoji="1" lang="en-US" altLang="zh-CN" sz="2400" b="1" dirty="0">
                <a:latin typeface="Times New Roman" pitchFamily="18" charset="0"/>
              </a:rPr>
              <a:t>;</a:t>
            </a:r>
          </a:p>
          <a:p>
            <a:pPr eaLnBrk="1" hangingPunct="1">
              <a:lnSpc>
                <a:spcPct val="110000"/>
              </a:lnSpc>
            </a:pPr>
            <a:r>
              <a:rPr kumimoji="1" lang="en-US" altLang="zh-CN" sz="2400" b="1" dirty="0">
                <a:latin typeface="Times New Roman" pitchFamily="18" charset="0"/>
              </a:rPr>
              <a:t>②</a:t>
            </a:r>
            <a:r>
              <a:rPr kumimoji="1" lang="zh-CN" altLang="en-US" sz="2400" b="1" dirty="0">
                <a:latin typeface="Times New Roman" pitchFamily="18" charset="0"/>
              </a:rPr>
              <a:t>振荡只可能产生在高频段。</a:t>
            </a:r>
          </a:p>
        </p:txBody>
      </p:sp>
      <p:graphicFrame>
        <p:nvGraphicFramePr>
          <p:cNvPr id="93188" name="Object 4"/>
          <p:cNvGraphicFramePr>
            <a:graphicFrameLocks noChangeAspect="1"/>
          </p:cNvGraphicFramePr>
          <p:nvPr>
            <p:extLst/>
          </p:nvPr>
        </p:nvGraphicFramePr>
        <p:xfrm>
          <a:off x="3363913" y="2390875"/>
          <a:ext cx="4343400" cy="547687"/>
        </p:xfrm>
        <a:graphic>
          <a:graphicData uri="http://schemas.openxmlformats.org/presentationml/2006/ole">
            <mc:AlternateContent xmlns:mc="http://schemas.openxmlformats.org/markup-compatibility/2006">
              <mc:Choice xmlns:v="urn:schemas-microsoft-com:vml" Requires="v">
                <p:oleObj spid="_x0000_s98426" name="Equation" r:id="rId3" imgW="1943100" imgH="279400" progId="Equation.3">
                  <p:embed/>
                </p:oleObj>
              </mc:Choice>
              <mc:Fallback>
                <p:oleObj name="Equation" r:id="rId3" imgW="1943100" imgH="279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913" y="2390875"/>
                        <a:ext cx="4343400" cy="547687"/>
                      </a:xfrm>
                      <a:prstGeom prst="rect">
                        <a:avLst/>
                      </a:prstGeom>
                      <a:noFill/>
                      <a:ln>
                        <a:noFill/>
                      </a:ln>
                      <a:effectLst/>
                      <a:extLst/>
                    </p:spPr>
                  </p:pic>
                </p:oleObj>
              </mc:Fallback>
            </mc:AlternateContent>
          </a:graphicData>
        </a:graphic>
      </p:graphicFrame>
      <p:sp>
        <p:nvSpPr>
          <p:cNvPr id="93189" name="Text Box 5"/>
          <p:cNvSpPr txBox="1">
            <a:spLocks noChangeArrowheads="1"/>
          </p:cNvSpPr>
          <p:nvPr/>
        </p:nvSpPr>
        <p:spPr bwMode="auto">
          <a:xfrm>
            <a:off x="250825" y="836712"/>
            <a:ext cx="868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800" b="1">
                <a:latin typeface="宋体" pitchFamily="2" charset="-122"/>
              </a:rPr>
              <a:t>设反馈网络为电阻网络，放大电路为直接耦合形式。</a:t>
            </a:r>
          </a:p>
        </p:txBody>
      </p:sp>
      <p:sp>
        <p:nvSpPr>
          <p:cNvPr id="93190" name="Text Box 6"/>
          <p:cNvSpPr txBox="1">
            <a:spLocks noChangeArrowheads="1"/>
          </p:cNvSpPr>
          <p:nvPr/>
        </p:nvSpPr>
        <p:spPr bwMode="auto">
          <a:xfrm>
            <a:off x="468313" y="2924275"/>
            <a:ext cx="8675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solidFill>
                  <a:srgbClr val="990033"/>
                </a:solidFill>
                <a:latin typeface="Times New Roman" pitchFamily="18" charset="0"/>
              </a:rPr>
              <a:t>因没有满足相位条件的频率，故引入负反馈后不可能振荡。</a:t>
            </a:r>
          </a:p>
        </p:txBody>
      </p:sp>
      <p:graphicFrame>
        <p:nvGraphicFramePr>
          <p:cNvPr id="93191" name="Object 7"/>
          <p:cNvGraphicFramePr>
            <a:graphicFrameLocks noChangeAspect="1"/>
          </p:cNvGraphicFramePr>
          <p:nvPr>
            <p:extLst/>
          </p:nvPr>
        </p:nvGraphicFramePr>
        <p:xfrm>
          <a:off x="3363913" y="3381475"/>
          <a:ext cx="4632325" cy="560387"/>
        </p:xfrm>
        <a:graphic>
          <a:graphicData uri="http://schemas.openxmlformats.org/presentationml/2006/ole">
            <mc:AlternateContent xmlns:mc="http://schemas.openxmlformats.org/markup-compatibility/2006">
              <mc:Choice xmlns:v="urn:schemas-microsoft-com:vml" Requires="v">
                <p:oleObj spid="_x0000_s98427" name="Equation" r:id="rId5" imgW="2019300" imgH="279400" progId="Equation.3">
                  <p:embed/>
                </p:oleObj>
              </mc:Choice>
              <mc:Fallback>
                <p:oleObj name="Equation" r:id="rId5" imgW="2019300" imgH="27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3913" y="3381475"/>
                        <a:ext cx="4632325" cy="560387"/>
                      </a:xfrm>
                      <a:prstGeom prst="rect">
                        <a:avLst/>
                      </a:prstGeom>
                      <a:noFill/>
                      <a:ln>
                        <a:noFill/>
                      </a:ln>
                      <a:effectLst/>
                      <a:extLst/>
                    </p:spPr>
                  </p:pic>
                </p:oleObj>
              </mc:Fallback>
            </mc:AlternateContent>
          </a:graphicData>
        </a:graphic>
      </p:graphicFrame>
      <p:sp>
        <p:nvSpPr>
          <p:cNvPr id="93192" name="Text Box 8"/>
          <p:cNvSpPr txBox="1">
            <a:spLocks noChangeArrowheads="1"/>
          </p:cNvSpPr>
          <p:nvPr/>
        </p:nvSpPr>
        <p:spPr bwMode="auto">
          <a:xfrm>
            <a:off x="468313" y="3991075"/>
            <a:ext cx="8675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solidFill>
                  <a:srgbClr val="990033"/>
                </a:solidFill>
                <a:latin typeface="Times New Roman" pitchFamily="18" charset="0"/>
              </a:rPr>
              <a:t>因没有满足幅值条件的频率，故引入负反馈后不可能振荡。</a:t>
            </a:r>
          </a:p>
        </p:txBody>
      </p:sp>
      <p:graphicFrame>
        <p:nvGraphicFramePr>
          <p:cNvPr id="93193" name="Object 9"/>
          <p:cNvGraphicFramePr>
            <a:graphicFrameLocks noChangeAspect="1"/>
          </p:cNvGraphicFramePr>
          <p:nvPr>
            <p:extLst/>
          </p:nvPr>
        </p:nvGraphicFramePr>
        <p:xfrm>
          <a:off x="3287713" y="4524475"/>
          <a:ext cx="4619625" cy="560387"/>
        </p:xfrm>
        <a:graphic>
          <a:graphicData uri="http://schemas.openxmlformats.org/presentationml/2006/ole">
            <mc:AlternateContent xmlns:mc="http://schemas.openxmlformats.org/markup-compatibility/2006">
              <mc:Choice xmlns:v="urn:schemas-microsoft-com:vml" Requires="v">
                <p:oleObj spid="_x0000_s98428" name="Equation" r:id="rId7" imgW="2019300" imgH="279400" progId="Equation.3">
                  <p:embed/>
                </p:oleObj>
              </mc:Choice>
              <mc:Fallback>
                <p:oleObj name="Equation" r:id="rId7" imgW="2019300" imgH="279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7713" y="4524475"/>
                        <a:ext cx="4619625" cy="560387"/>
                      </a:xfrm>
                      <a:prstGeom prst="rect">
                        <a:avLst/>
                      </a:prstGeom>
                      <a:noFill/>
                      <a:ln>
                        <a:noFill/>
                      </a:ln>
                      <a:effectLst/>
                      <a:extLst/>
                    </p:spPr>
                  </p:pic>
                </p:oleObj>
              </mc:Fallback>
            </mc:AlternateContent>
          </a:graphicData>
        </a:graphic>
      </p:graphicFrame>
      <p:sp>
        <p:nvSpPr>
          <p:cNvPr id="93194" name="Text Box 10"/>
          <p:cNvSpPr txBox="1">
            <a:spLocks noChangeArrowheads="1"/>
          </p:cNvSpPr>
          <p:nvPr/>
        </p:nvSpPr>
        <p:spPr bwMode="auto">
          <a:xfrm>
            <a:off x="468313" y="5134075"/>
            <a:ext cx="84963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dirty="0">
                <a:solidFill>
                  <a:srgbClr val="990033"/>
                </a:solidFill>
                <a:latin typeface="Times New Roman" pitchFamily="18" charset="0"/>
              </a:rPr>
              <a:t>对于产生－</a:t>
            </a:r>
            <a:r>
              <a:rPr kumimoji="1" lang="en-US" altLang="zh-CN" sz="2400" b="1" dirty="0">
                <a:solidFill>
                  <a:srgbClr val="990033"/>
                </a:solidFill>
                <a:latin typeface="Times New Roman" pitchFamily="18" charset="0"/>
              </a:rPr>
              <a:t>180</a:t>
            </a:r>
            <a:r>
              <a:rPr kumimoji="1" lang="en-US" altLang="zh-CN" sz="2400" b="1" dirty="0">
                <a:solidFill>
                  <a:srgbClr val="990033"/>
                </a:solidFill>
                <a:latin typeface="Times New Roman" pitchFamily="18" charset="0"/>
                <a:cs typeface="Times New Roman" pitchFamily="18" charset="0"/>
              </a:rPr>
              <a:t>º</a:t>
            </a:r>
            <a:r>
              <a:rPr kumimoji="1" lang="zh-CN" altLang="en-US" sz="2400" b="1" dirty="0">
                <a:solidFill>
                  <a:srgbClr val="990033"/>
                </a:solidFill>
                <a:latin typeface="Times New Roman" pitchFamily="18" charset="0"/>
              </a:rPr>
              <a:t>附加相移的信号频率，有可能满足起振条件，故引入负反馈后可能振荡。</a:t>
            </a:r>
          </a:p>
        </p:txBody>
      </p:sp>
      <p:sp>
        <p:nvSpPr>
          <p:cNvPr id="93195" name="Text Box 11"/>
          <p:cNvSpPr txBox="1">
            <a:spLocks noChangeArrowheads="1"/>
          </p:cNvSpPr>
          <p:nvPr/>
        </p:nvSpPr>
        <p:spPr bwMode="auto">
          <a:xfrm>
            <a:off x="468313" y="2467075"/>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latin typeface="Times New Roman" pitchFamily="18" charset="0"/>
              </a:rPr>
              <a:t>对于单管放大电路</a:t>
            </a:r>
            <a:r>
              <a:rPr kumimoji="1" lang="en-US" altLang="zh-CN" sz="2400" b="1">
                <a:latin typeface="Times New Roman" pitchFamily="18" charset="0"/>
              </a:rPr>
              <a:t>:</a:t>
            </a:r>
          </a:p>
        </p:txBody>
      </p:sp>
      <p:sp>
        <p:nvSpPr>
          <p:cNvPr id="93196" name="Text Box 12"/>
          <p:cNvSpPr txBox="1">
            <a:spLocks noChangeArrowheads="1"/>
          </p:cNvSpPr>
          <p:nvPr/>
        </p:nvSpPr>
        <p:spPr bwMode="auto">
          <a:xfrm>
            <a:off x="468313" y="3457675"/>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latin typeface="Times New Roman" pitchFamily="18" charset="0"/>
              </a:rPr>
              <a:t>对于两级放大电路</a:t>
            </a:r>
            <a:r>
              <a:rPr kumimoji="1" lang="en-US" altLang="zh-CN" sz="2400" b="1">
                <a:latin typeface="Times New Roman" pitchFamily="18" charset="0"/>
              </a:rPr>
              <a:t>:</a:t>
            </a:r>
          </a:p>
        </p:txBody>
      </p:sp>
      <p:sp>
        <p:nvSpPr>
          <p:cNvPr id="93197" name="Text Box 13"/>
          <p:cNvSpPr txBox="1">
            <a:spLocks noChangeArrowheads="1"/>
          </p:cNvSpPr>
          <p:nvPr/>
        </p:nvSpPr>
        <p:spPr bwMode="auto">
          <a:xfrm>
            <a:off x="468313" y="4524475"/>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latin typeface="Times New Roman" pitchFamily="18" charset="0"/>
              </a:rPr>
              <a:t>对于三级放大电路</a:t>
            </a:r>
            <a:r>
              <a:rPr kumimoji="1" lang="en-US" altLang="zh-CN" sz="2400" b="1">
                <a:latin typeface="Times New Roman" pitchFamily="18" charset="0"/>
              </a:rPr>
              <a:t>:</a:t>
            </a:r>
          </a:p>
        </p:txBody>
      </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182</a:t>
            </a:fld>
            <a:endParaRPr lang="zh-CN" altLang="en-US"/>
          </a:p>
        </p:txBody>
      </p:sp>
    </p:spTree>
    <p:extLst>
      <p:ext uri="{BB962C8B-B14F-4D97-AF65-F5344CB8AC3E}">
        <p14:creationId xmlns:p14="http://schemas.microsoft.com/office/powerpoint/2010/main" val="262815991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189">
                                            <p:txEl>
                                              <p:pRg st="0" end="0"/>
                                            </p:txEl>
                                          </p:spTgt>
                                        </p:tgtEl>
                                        <p:attrNameLst>
                                          <p:attrName>style.visibility</p:attrName>
                                        </p:attrNameLst>
                                      </p:cBhvr>
                                      <p:to>
                                        <p:strVal val="visible"/>
                                      </p:to>
                                    </p:set>
                                    <p:animEffect transition="in" filter="wipe(left)">
                                      <p:cBhvr>
                                        <p:cTn id="7" dur="500"/>
                                        <p:tgtEl>
                                          <p:spTgt spid="931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87">
                                            <p:txEl>
                                              <p:pRg st="0" end="0"/>
                                            </p:txEl>
                                          </p:spTgt>
                                        </p:tgtEl>
                                        <p:attrNameLst>
                                          <p:attrName>style.visibility</p:attrName>
                                        </p:attrNameLst>
                                      </p:cBhvr>
                                      <p:to>
                                        <p:strVal val="visible"/>
                                      </p:to>
                                    </p:set>
                                    <p:animEffect transition="in" filter="wipe(left)">
                                      <p:cBhvr>
                                        <p:cTn id="12" dur="500"/>
                                        <p:tgtEl>
                                          <p:spTgt spid="9318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187">
                                            <p:txEl>
                                              <p:pRg st="1" end="1"/>
                                            </p:txEl>
                                          </p:spTgt>
                                        </p:tgtEl>
                                        <p:attrNameLst>
                                          <p:attrName>style.visibility</p:attrName>
                                        </p:attrNameLst>
                                      </p:cBhvr>
                                      <p:to>
                                        <p:strVal val="visible"/>
                                      </p:to>
                                    </p:set>
                                    <p:animEffect transition="in" filter="wipe(left)">
                                      <p:cBhvr>
                                        <p:cTn id="17" dur="500"/>
                                        <p:tgtEl>
                                          <p:spTgt spid="9318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3195">
                                            <p:txEl>
                                              <p:pRg st="0" end="0"/>
                                            </p:txEl>
                                          </p:spTgt>
                                        </p:tgtEl>
                                        <p:attrNameLst>
                                          <p:attrName>style.visibility</p:attrName>
                                        </p:attrNameLst>
                                      </p:cBhvr>
                                      <p:to>
                                        <p:strVal val="visible"/>
                                      </p:to>
                                    </p:set>
                                    <p:animEffect transition="in" filter="wipe(left)">
                                      <p:cBhvr>
                                        <p:cTn id="22" dur="500"/>
                                        <p:tgtEl>
                                          <p:spTgt spid="9319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3188"/>
                                        </p:tgtEl>
                                        <p:attrNameLst>
                                          <p:attrName>style.visibility</p:attrName>
                                        </p:attrNameLst>
                                      </p:cBhvr>
                                      <p:to>
                                        <p:strVal val="visible"/>
                                      </p:to>
                                    </p:set>
                                    <p:animEffect transition="in" filter="wipe(left)">
                                      <p:cBhvr>
                                        <p:cTn id="27" dur="500"/>
                                        <p:tgtEl>
                                          <p:spTgt spid="931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3190">
                                            <p:txEl>
                                              <p:pRg st="0" end="0"/>
                                            </p:txEl>
                                          </p:spTgt>
                                        </p:tgtEl>
                                        <p:attrNameLst>
                                          <p:attrName>style.visibility</p:attrName>
                                        </p:attrNameLst>
                                      </p:cBhvr>
                                      <p:to>
                                        <p:strVal val="visible"/>
                                      </p:to>
                                    </p:set>
                                    <p:animEffect transition="in" filter="wipe(left)">
                                      <p:cBhvr>
                                        <p:cTn id="32" dur="500"/>
                                        <p:tgtEl>
                                          <p:spTgt spid="93190">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3196">
                                            <p:txEl>
                                              <p:pRg st="0" end="0"/>
                                            </p:txEl>
                                          </p:spTgt>
                                        </p:tgtEl>
                                        <p:attrNameLst>
                                          <p:attrName>style.visibility</p:attrName>
                                        </p:attrNameLst>
                                      </p:cBhvr>
                                      <p:to>
                                        <p:strVal val="visible"/>
                                      </p:to>
                                    </p:set>
                                    <p:animEffect transition="in" filter="wipe(left)">
                                      <p:cBhvr>
                                        <p:cTn id="37" dur="500"/>
                                        <p:tgtEl>
                                          <p:spTgt spid="93196">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3191"/>
                                        </p:tgtEl>
                                        <p:attrNameLst>
                                          <p:attrName>style.visibility</p:attrName>
                                        </p:attrNameLst>
                                      </p:cBhvr>
                                      <p:to>
                                        <p:strVal val="visible"/>
                                      </p:to>
                                    </p:set>
                                    <p:animEffect transition="in" filter="wipe(left)">
                                      <p:cBhvr>
                                        <p:cTn id="42" dur="500"/>
                                        <p:tgtEl>
                                          <p:spTgt spid="9319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3192">
                                            <p:txEl>
                                              <p:pRg st="0" end="0"/>
                                            </p:txEl>
                                          </p:spTgt>
                                        </p:tgtEl>
                                        <p:attrNameLst>
                                          <p:attrName>style.visibility</p:attrName>
                                        </p:attrNameLst>
                                      </p:cBhvr>
                                      <p:to>
                                        <p:strVal val="visible"/>
                                      </p:to>
                                    </p:set>
                                    <p:animEffect transition="in" filter="wipe(left)">
                                      <p:cBhvr>
                                        <p:cTn id="47" dur="500"/>
                                        <p:tgtEl>
                                          <p:spTgt spid="93192">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3197">
                                            <p:txEl>
                                              <p:pRg st="0" end="0"/>
                                            </p:txEl>
                                          </p:spTgt>
                                        </p:tgtEl>
                                        <p:attrNameLst>
                                          <p:attrName>style.visibility</p:attrName>
                                        </p:attrNameLst>
                                      </p:cBhvr>
                                      <p:to>
                                        <p:strVal val="visible"/>
                                      </p:to>
                                    </p:set>
                                    <p:animEffect transition="in" filter="wipe(left)">
                                      <p:cBhvr>
                                        <p:cTn id="52" dur="500"/>
                                        <p:tgtEl>
                                          <p:spTgt spid="93197">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93193"/>
                                        </p:tgtEl>
                                        <p:attrNameLst>
                                          <p:attrName>style.visibility</p:attrName>
                                        </p:attrNameLst>
                                      </p:cBhvr>
                                      <p:to>
                                        <p:strVal val="visible"/>
                                      </p:to>
                                    </p:set>
                                    <p:animEffect transition="in" filter="wipe(left)">
                                      <p:cBhvr>
                                        <p:cTn id="57" dur="500"/>
                                        <p:tgtEl>
                                          <p:spTgt spid="931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3194">
                                            <p:txEl>
                                              <p:pRg st="0" end="0"/>
                                            </p:txEl>
                                          </p:spTgt>
                                        </p:tgtEl>
                                        <p:attrNameLst>
                                          <p:attrName>style.visibility</p:attrName>
                                        </p:attrNameLst>
                                      </p:cBhvr>
                                      <p:to>
                                        <p:strVal val="visible"/>
                                      </p:to>
                                    </p:set>
                                    <p:animEffect transition="in" filter="wipe(left)">
                                      <p:cBhvr>
                                        <p:cTn id="62" dur="500"/>
                                        <p:tgtEl>
                                          <p:spTgt spid="931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P spid="93189" grpId="0" build="p" autoUpdateAnimBg="0"/>
      <p:bldP spid="93190" grpId="0" build="p" autoUpdateAnimBg="0"/>
      <p:bldP spid="93192" grpId="0" build="p" autoUpdateAnimBg="0"/>
      <p:bldP spid="93194" grpId="0" build="p" autoUpdateAnimBg="0"/>
      <p:bldP spid="93195" grpId="0" build="p" autoUpdateAnimBg="0"/>
      <p:bldP spid="93196" grpId="0" build="p" autoUpdateAnimBg="0"/>
      <p:bldP spid="93197" grpId="0" build="p"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extLst>
            <a:ext uri="{909E8E84-426E-40DD-AFC4-6F175D3DCCD1}">
              <a14:hiddenFill xmlns:a14="http://schemas.microsoft.com/office/drawing/2010/main">
                <a:gradFill rotWithShape="0">
                  <a:gsLst>
                    <a:gs pos="0">
                      <a:srgbClr val="76765E"/>
                    </a:gs>
                    <a:gs pos="50000">
                      <a:srgbClr val="FFFFCC"/>
                    </a:gs>
                    <a:gs pos="100000">
                      <a:srgbClr val="76765E"/>
                    </a:gs>
                  </a:gsLst>
                  <a:lin ang="5400000" scaled="1"/>
                </a:gradFill>
              </a14:hiddenFill>
            </a:ext>
          </a:extLst>
        </p:spPr>
        <p:txBody>
          <a:bodyPr/>
          <a:lstStyle/>
          <a:p>
            <a:r>
              <a:rPr lang="zh-CN" altLang="en-US" dirty="0" smtClean="0">
                <a:latin typeface="黑体" panose="02010609060101010101" pitchFamily="49" charset="-122"/>
              </a:rPr>
              <a:t>容易</a:t>
            </a:r>
            <a:r>
              <a:rPr lang="zh-CN" altLang="en-US" dirty="0">
                <a:latin typeface="黑体" panose="02010609060101010101" pitchFamily="49" charset="-122"/>
              </a:rPr>
              <a:t>产生自激振荡</a:t>
            </a:r>
            <a:r>
              <a:rPr lang="zh-CN" altLang="en-US" dirty="0" smtClean="0">
                <a:latin typeface="黑体" panose="02010609060101010101" pitchFamily="49" charset="-122"/>
              </a:rPr>
              <a:t>的</a:t>
            </a:r>
            <a:r>
              <a:rPr lang="zh-CN" altLang="en-US" dirty="0">
                <a:latin typeface="黑体" panose="02010609060101010101" pitchFamily="49" charset="-122"/>
              </a:rPr>
              <a:t>负反馈放大</a:t>
            </a:r>
            <a:r>
              <a:rPr lang="zh-CN" altLang="en-US" dirty="0" smtClean="0">
                <a:latin typeface="黑体" panose="02010609060101010101" pitchFamily="49" charset="-122"/>
              </a:rPr>
              <a:t>电路</a:t>
            </a:r>
          </a:p>
        </p:txBody>
      </p:sp>
      <p:sp>
        <p:nvSpPr>
          <p:cNvPr id="94211" name="Text Box 3"/>
          <p:cNvSpPr txBox="1">
            <a:spLocks noChangeArrowheads="1"/>
          </p:cNvSpPr>
          <p:nvPr/>
        </p:nvSpPr>
        <p:spPr bwMode="auto">
          <a:xfrm>
            <a:off x="251520" y="677595"/>
            <a:ext cx="867568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spcBef>
                <a:spcPct val="50000"/>
              </a:spcBef>
            </a:pPr>
            <a:r>
              <a:rPr kumimoji="1" lang="zh-CN" altLang="en-US" sz="2800" b="1" dirty="0" smtClean="0">
                <a:latin typeface="Times New Roman" pitchFamily="18" charset="0"/>
              </a:rPr>
              <a:t>三</a:t>
            </a:r>
            <a:r>
              <a:rPr kumimoji="1" lang="zh-CN" altLang="en-US" sz="2800" b="1" dirty="0">
                <a:latin typeface="Times New Roman" pitchFamily="18" charset="0"/>
              </a:rPr>
              <a:t>级或三级以上放大电路引入负反馈后有可能产生高频振荡；同理，耦合电容、旁路电容等为三个或三个以上的放大电路，引入负反馈后有可能产生低频振荡。</a:t>
            </a:r>
          </a:p>
        </p:txBody>
      </p:sp>
      <p:sp>
        <p:nvSpPr>
          <p:cNvPr id="94212" name="Text Box 4"/>
          <p:cNvSpPr txBox="1">
            <a:spLocks noChangeArrowheads="1"/>
          </p:cNvSpPr>
          <p:nvPr/>
        </p:nvSpPr>
        <p:spPr bwMode="auto">
          <a:xfrm>
            <a:off x="251520" y="3933056"/>
            <a:ext cx="8568952" cy="2308324"/>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spcBef>
                <a:spcPct val="50000"/>
              </a:spcBef>
            </a:pPr>
            <a:r>
              <a:rPr kumimoji="1" lang="en-US" altLang="zh-CN" sz="2400" dirty="0">
                <a:latin typeface="Times New Roman" pitchFamily="18" charset="0"/>
              </a:rPr>
              <a:t>      </a:t>
            </a:r>
            <a:r>
              <a:rPr kumimoji="1" lang="zh-CN" altLang="en-US" sz="3200" b="1" dirty="0">
                <a:solidFill>
                  <a:srgbClr val="990033"/>
                </a:solidFill>
                <a:latin typeface="Times New Roman" pitchFamily="18" charset="0"/>
                <a:ea typeface="隶书" pitchFamily="49" charset="-122"/>
              </a:rPr>
              <a:t>放大电路的级数越多，耦合电容、旁路电容越多，引入的负反馈越深，产生自激振荡的可能性越大。</a:t>
            </a:r>
          </a:p>
        </p:txBody>
      </p:sp>
      <p:sp>
        <p:nvSpPr>
          <p:cNvPr id="94213" name="Text Box 5"/>
          <p:cNvSpPr txBox="1">
            <a:spLocks noChangeArrowheads="1"/>
          </p:cNvSpPr>
          <p:nvPr/>
        </p:nvSpPr>
        <p:spPr bwMode="auto">
          <a:xfrm>
            <a:off x="251520" y="2636912"/>
            <a:ext cx="8675687" cy="130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spcBef>
                <a:spcPct val="50000"/>
              </a:spcBef>
            </a:pPr>
            <a:r>
              <a:rPr kumimoji="1" lang="en-US" altLang="zh-CN" sz="2800" b="1" dirty="0">
                <a:latin typeface="Times New Roman" pitchFamily="18" charset="0"/>
              </a:rPr>
              <a:t>    </a:t>
            </a:r>
            <a:r>
              <a:rPr kumimoji="1" lang="zh-CN" altLang="en-US" sz="2800" b="1" dirty="0">
                <a:latin typeface="Times New Roman" pitchFamily="18" charset="0"/>
              </a:rPr>
              <a:t>环路放大倍数</a:t>
            </a:r>
            <a:r>
              <a:rPr kumimoji="1" lang="en-US" altLang="zh-CN" sz="2800" b="1" i="1" dirty="0">
                <a:latin typeface="Times New Roman" pitchFamily="18" charset="0"/>
              </a:rPr>
              <a:t>AF</a:t>
            </a:r>
            <a:r>
              <a:rPr kumimoji="1" lang="zh-CN" altLang="en-US" sz="2800" b="1" dirty="0">
                <a:latin typeface="Times New Roman" pitchFamily="18" charset="0"/>
              </a:rPr>
              <a:t>越大，越容易满足起振条件，闭环后越容易产生自激振荡。</a:t>
            </a:r>
          </a:p>
        </p:txBody>
      </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183</a:t>
            </a:fld>
            <a:endParaRPr lang="zh-CN" altLang="en-US"/>
          </a:p>
        </p:txBody>
      </p:sp>
    </p:spTree>
    <p:extLst>
      <p:ext uri="{BB962C8B-B14F-4D97-AF65-F5344CB8AC3E}">
        <p14:creationId xmlns:p14="http://schemas.microsoft.com/office/powerpoint/2010/main" val="407029129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wipe(left)">
                                      <p:cBhvr>
                                        <p:cTn id="7" dur="500"/>
                                        <p:tgtEl>
                                          <p:spTgt spid="94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213"/>
                                        </p:tgtEl>
                                        <p:attrNameLst>
                                          <p:attrName>style.visibility</p:attrName>
                                        </p:attrNameLst>
                                      </p:cBhvr>
                                      <p:to>
                                        <p:strVal val="visible"/>
                                      </p:to>
                                    </p:set>
                                    <p:animEffect transition="in" filter="wipe(left)">
                                      <p:cBhvr>
                                        <p:cTn id="12" dur="500"/>
                                        <p:tgtEl>
                                          <p:spTgt spid="942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4212"/>
                                        </p:tgtEl>
                                        <p:attrNameLst>
                                          <p:attrName>style.visibility</p:attrName>
                                        </p:attrNameLst>
                                      </p:cBhvr>
                                      <p:to>
                                        <p:strVal val="visible"/>
                                      </p:to>
                                    </p:set>
                                    <p:animEffect transition="in" filter="wipe(left)">
                                      <p:cBhvr>
                                        <p:cTn id="17" dur="500"/>
                                        <p:tgtEl>
                                          <p:spTgt spid="94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autoUpdateAnimBg="0"/>
      <p:bldP spid="94212" grpId="0" autoUpdateAnimBg="0"/>
      <p:bldP spid="94213" grpId="0"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extLst>
            <a:ext uri="{909E8E84-426E-40DD-AFC4-6F175D3DCCD1}">
              <a14:hiddenFill xmlns:a14="http://schemas.microsoft.com/office/drawing/2010/main">
                <a:gradFill rotWithShape="0">
                  <a:gsLst>
                    <a:gs pos="0">
                      <a:srgbClr val="76765E"/>
                    </a:gs>
                    <a:gs pos="50000">
                      <a:srgbClr val="FFFFCC"/>
                    </a:gs>
                    <a:gs pos="100000">
                      <a:srgbClr val="76765E"/>
                    </a:gs>
                  </a:gsLst>
                  <a:lin ang="5400000" scaled="1"/>
                </a:gradFill>
              </a14:hiddenFill>
            </a:ext>
          </a:extLst>
        </p:spPr>
        <p:txBody>
          <a:bodyPr/>
          <a:lstStyle/>
          <a:p>
            <a:r>
              <a:rPr lang="zh-CN" altLang="en-US" dirty="0" smtClean="0">
                <a:latin typeface="黑体" panose="02010609060101010101" pitchFamily="49" charset="-122"/>
              </a:rPr>
              <a:t>负反馈放大电路稳定性的判断</a:t>
            </a:r>
          </a:p>
        </p:txBody>
      </p:sp>
      <p:sp>
        <p:nvSpPr>
          <p:cNvPr id="95235" name="Text Box 3"/>
          <p:cNvSpPr txBox="1">
            <a:spLocks noChangeArrowheads="1"/>
          </p:cNvSpPr>
          <p:nvPr/>
        </p:nvSpPr>
        <p:spPr bwMode="auto">
          <a:xfrm>
            <a:off x="622300" y="764704"/>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latin typeface="宋体" pitchFamily="2" charset="-122"/>
              </a:rPr>
              <a:t>已知环路增益的频率特性来判断闭环后电路的稳定性。</a:t>
            </a:r>
          </a:p>
        </p:txBody>
      </p:sp>
      <p:sp>
        <p:nvSpPr>
          <p:cNvPr id="95236" name="Text Box 4"/>
          <p:cNvSpPr txBox="1">
            <a:spLocks noChangeArrowheads="1"/>
          </p:cNvSpPr>
          <p:nvPr/>
        </p:nvSpPr>
        <p:spPr bwMode="auto">
          <a:xfrm>
            <a:off x="622300" y="1145704"/>
            <a:ext cx="70104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sz="2400" b="1">
                <a:latin typeface="Times New Roman" pitchFamily="18" charset="0"/>
              </a:rPr>
              <a:t>使环路增益下降到</a:t>
            </a:r>
            <a:r>
              <a:rPr kumimoji="1" lang="en-US" altLang="zh-CN" sz="2400" b="1">
                <a:latin typeface="Times New Roman" pitchFamily="18" charset="0"/>
              </a:rPr>
              <a:t>0dB</a:t>
            </a:r>
            <a:r>
              <a:rPr kumimoji="1" lang="zh-CN" altLang="en-US" sz="2400" b="1">
                <a:latin typeface="Times New Roman" pitchFamily="18" charset="0"/>
              </a:rPr>
              <a:t>的频率，记作</a:t>
            </a:r>
            <a:r>
              <a:rPr kumimoji="1" lang="en-US" altLang="zh-CN" sz="2400" b="1" i="1">
                <a:latin typeface="Times New Roman" pitchFamily="18" charset="0"/>
              </a:rPr>
              <a:t>f</a:t>
            </a:r>
            <a:r>
              <a:rPr kumimoji="1" lang="en-US" altLang="zh-CN" sz="2400" b="1" baseline="-25000">
                <a:latin typeface="Times New Roman" pitchFamily="18" charset="0"/>
              </a:rPr>
              <a:t>c</a:t>
            </a:r>
            <a:r>
              <a:rPr kumimoji="1" lang="zh-CN" altLang="en-US" sz="2400" b="1">
                <a:latin typeface="Times New Roman" pitchFamily="18" charset="0"/>
              </a:rPr>
              <a:t>；</a:t>
            </a:r>
          </a:p>
          <a:p>
            <a:pPr eaLnBrk="1" hangingPunct="1">
              <a:lnSpc>
                <a:spcPct val="120000"/>
              </a:lnSpc>
            </a:pPr>
            <a:r>
              <a:rPr kumimoji="1" lang="zh-CN" altLang="en-US" sz="2400" b="1">
                <a:latin typeface="Times New Roman" pitchFamily="18" charset="0"/>
              </a:rPr>
              <a:t>使</a:t>
            </a:r>
            <a:r>
              <a:rPr kumimoji="1" lang="en-US" altLang="zh-CN" sz="2400" b="1" i="1">
                <a:latin typeface="Times New Roman" pitchFamily="18" charset="0"/>
                <a:cs typeface="Times New Roman" pitchFamily="18" charset="0"/>
              </a:rPr>
              <a:t>φ</a:t>
            </a:r>
            <a:r>
              <a:rPr kumimoji="1" lang="en-US" altLang="zh-CN" sz="2400" b="1" baseline="-25000">
                <a:latin typeface="Times New Roman" pitchFamily="18" charset="0"/>
                <a:cs typeface="Times New Roman" pitchFamily="18" charset="0"/>
              </a:rPr>
              <a:t>A</a:t>
            </a:r>
            <a:r>
              <a:rPr kumimoji="1" lang="zh-CN" altLang="en-US" sz="2400" b="1">
                <a:latin typeface="Times New Roman" pitchFamily="18" charset="0"/>
              </a:rPr>
              <a:t>＋</a:t>
            </a:r>
            <a:r>
              <a:rPr kumimoji="1" lang="en-US" altLang="zh-CN" sz="2400" b="1" i="1">
                <a:latin typeface="Times New Roman" pitchFamily="18" charset="0"/>
                <a:cs typeface="Times New Roman" pitchFamily="18" charset="0"/>
              </a:rPr>
              <a:t>φ</a:t>
            </a:r>
            <a:r>
              <a:rPr kumimoji="1" lang="en-US" altLang="zh-CN" sz="2400" b="1" baseline="-25000">
                <a:latin typeface="Times New Roman" pitchFamily="18" charset="0"/>
                <a:cs typeface="Times New Roman" pitchFamily="18" charset="0"/>
              </a:rPr>
              <a:t>F</a:t>
            </a:r>
            <a:r>
              <a:rPr kumimoji="1" lang="zh-CN" altLang="en-US" sz="2400" b="1">
                <a:latin typeface="Times New Roman" pitchFamily="18" charset="0"/>
              </a:rPr>
              <a:t>＝</a:t>
            </a:r>
            <a:r>
              <a:rPr kumimoji="1" lang="en-US" altLang="zh-CN" sz="2400" b="1">
                <a:latin typeface="Times New Roman" pitchFamily="18" charset="0"/>
              </a:rPr>
              <a:t>(2</a:t>
            </a:r>
            <a:r>
              <a:rPr kumimoji="1" lang="en-US" altLang="zh-CN" sz="2400" b="1" i="1">
                <a:latin typeface="Times New Roman" pitchFamily="18" charset="0"/>
              </a:rPr>
              <a:t>n</a:t>
            </a:r>
            <a:r>
              <a:rPr kumimoji="1" lang="zh-CN" altLang="en-US" sz="2400" b="1">
                <a:latin typeface="Times New Roman" pitchFamily="18" charset="0"/>
              </a:rPr>
              <a:t>＋</a:t>
            </a:r>
            <a:r>
              <a:rPr kumimoji="1" lang="en-US" altLang="zh-CN" sz="2400" b="1">
                <a:latin typeface="Times New Roman" pitchFamily="18" charset="0"/>
              </a:rPr>
              <a:t>1)</a:t>
            </a:r>
            <a:r>
              <a:rPr kumimoji="1" lang="en-US" altLang="zh-CN" sz="2400" b="1">
                <a:latin typeface="Times New Roman" pitchFamily="18" charset="0"/>
                <a:cs typeface="Times New Roman" pitchFamily="18" charset="0"/>
              </a:rPr>
              <a:t>π </a:t>
            </a:r>
            <a:r>
              <a:rPr kumimoji="1" lang="zh-CN" altLang="en-US" sz="2400" b="1">
                <a:latin typeface="Times New Roman" pitchFamily="18" charset="0"/>
              </a:rPr>
              <a:t>的频率，记作</a:t>
            </a:r>
            <a:r>
              <a:rPr kumimoji="1" lang="en-US" altLang="zh-CN" sz="2400" b="1" i="1">
                <a:latin typeface="Times New Roman" pitchFamily="18" charset="0"/>
              </a:rPr>
              <a:t>f</a:t>
            </a:r>
            <a:r>
              <a:rPr kumimoji="1" lang="en-US" altLang="zh-CN" sz="2400" b="1" baseline="-25000">
                <a:latin typeface="Times New Roman" pitchFamily="18" charset="0"/>
              </a:rPr>
              <a:t>0</a:t>
            </a:r>
            <a:r>
              <a:rPr kumimoji="1" lang="zh-CN" altLang="en-US" sz="2400" b="1">
                <a:latin typeface="Times New Roman" pitchFamily="18" charset="0"/>
              </a:rPr>
              <a:t>。</a:t>
            </a:r>
            <a:endParaRPr kumimoji="1" lang="zh-CN" altLang="en-US" sz="2400" b="1" baseline="-25000">
              <a:latin typeface="Times New Roman" pitchFamily="18" charset="0"/>
            </a:endParaRPr>
          </a:p>
        </p:txBody>
      </p:sp>
      <p:graphicFrame>
        <p:nvGraphicFramePr>
          <p:cNvPr id="95237" name="Object 5"/>
          <p:cNvGraphicFramePr>
            <a:graphicFrameLocks noChangeAspect="1"/>
          </p:cNvGraphicFramePr>
          <p:nvPr>
            <p:extLst/>
          </p:nvPr>
        </p:nvGraphicFramePr>
        <p:xfrm>
          <a:off x="1384300" y="2136304"/>
          <a:ext cx="2895600" cy="3770313"/>
        </p:xfrm>
        <a:graphic>
          <a:graphicData uri="http://schemas.openxmlformats.org/presentationml/2006/ole">
            <mc:AlternateContent xmlns:mc="http://schemas.openxmlformats.org/markup-compatibility/2006">
              <mc:Choice xmlns:v="urn:schemas-microsoft-com:vml" Requires="v">
                <p:oleObj spid="_x0000_s99410" name="Photo Editor 照片" r:id="rId3" imgW="24733333" imgH="15933333" progId="MSPhotoEd.3">
                  <p:embed/>
                </p:oleObj>
              </mc:Choice>
              <mc:Fallback>
                <p:oleObj name="Photo Editor 照片" r:id="rId3" imgW="24733333" imgH="15933333"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3087"/>
                      <a:stretch>
                        <a:fillRect/>
                      </a:stretch>
                    </p:blipFill>
                    <p:spPr bwMode="auto">
                      <a:xfrm>
                        <a:off x="1384300" y="2136304"/>
                        <a:ext cx="2895600" cy="37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38" name="Object 6"/>
          <p:cNvGraphicFramePr>
            <a:graphicFrameLocks noChangeAspect="1"/>
          </p:cNvGraphicFramePr>
          <p:nvPr>
            <p:extLst/>
          </p:nvPr>
        </p:nvGraphicFramePr>
        <p:xfrm>
          <a:off x="4356100" y="2136304"/>
          <a:ext cx="3200400" cy="3770313"/>
        </p:xfrm>
        <a:graphic>
          <a:graphicData uri="http://schemas.openxmlformats.org/presentationml/2006/ole">
            <mc:AlternateContent xmlns:mc="http://schemas.openxmlformats.org/markup-compatibility/2006">
              <mc:Choice xmlns:v="urn:schemas-microsoft-com:vml" Requires="v">
                <p:oleObj spid="_x0000_s99411" name="Photo Editor 照片" r:id="rId5" imgW="24733333" imgH="15933333" progId="MSPhotoEd.3">
                  <p:embed/>
                </p:oleObj>
              </mc:Choice>
              <mc:Fallback>
                <p:oleObj name="Photo Editor 照片" r:id="rId5" imgW="24733333" imgH="15933333"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48148"/>
                      <a:stretch>
                        <a:fillRect/>
                      </a:stretch>
                    </p:blipFill>
                    <p:spPr bwMode="auto">
                      <a:xfrm>
                        <a:off x="4356100" y="2136304"/>
                        <a:ext cx="3200400" cy="37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5239" name="Group 7"/>
          <p:cNvGrpSpPr>
            <a:grpSpLocks/>
          </p:cNvGrpSpPr>
          <p:nvPr/>
        </p:nvGrpSpPr>
        <p:grpSpPr bwMode="auto">
          <a:xfrm>
            <a:off x="1917700" y="3465042"/>
            <a:ext cx="2057400" cy="1828800"/>
            <a:chOff x="1200" y="2469"/>
            <a:chExt cx="1296" cy="1152"/>
          </a:xfrm>
        </p:grpSpPr>
        <p:sp>
          <p:nvSpPr>
            <p:cNvPr id="66574" name="Text Box 8"/>
            <p:cNvSpPr txBox="1">
              <a:spLocks noChangeArrowheads="1"/>
            </p:cNvSpPr>
            <p:nvPr/>
          </p:nvSpPr>
          <p:spPr bwMode="auto">
            <a:xfrm>
              <a:off x="2256" y="2469"/>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000" b="1" i="1">
                  <a:solidFill>
                    <a:srgbClr val="FF0000"/>
                  </a:solidFill>
                  <a:latin typeface="Times New Roman" pitchFamily="18" charset="0"/>
                </a:rPr>
                <a:t>f</a:t>
              </a:r>
              <a:r>
                <a:rPr kumimoji="1" lang="en-US" altLang="zh-CN" sz="2000" b="1" baseline="-25000">
                  <a:solidFill>
                    <a:srgbClr val="FF0000"/>
                  </a:solidFill>
                  <a:latin typeface="Times New Roman" pitchFamily="18" charset="0"/>
                </a:rPr>
                <a:t>c</a:t>
              </a:r>
              <a:endParaRPr kumimoji="1" lang="en-US" altLang="zh-CN" sz="2000" b="1">
                <a:solidFill>
                  <a:srgbClr val="FF0000"/>
                </a:solidFill>
                <a:latin typeface="Times New Roman" pitchFamily="18" charset="0"/>
              </a:endParaRPr>
            </a:p>
          </p:txBody>
        </p:sp>
        <p:sp>
          <p:nvSpPr>
            <p:cNvPr id="66575" name="Line 9"/>
            <p:cNvSpPr>
              <a:spLocks noChangeShapeType="1"/>
            </p:cNvSpPr>
            <p:nvPr/>
          </p:nvSpPr>
          <p:spPr bwMode="auto">
            <a:xfrm>
              <a:off x="1200" y="3621"/>
              <a:ext cx="912" cy="0"/>
            </a:xfrm>
            <a:prstGeom prst="line">
              <a:avLst/>
            </a:prstGeom>
            <a:noFill/>
            <a:ln w="9525">
              <a:solidFill>
                <a:srgbClr val="CC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6" name="Line 10"/>
            <p:cNvSpPr>
              <a:spLocks noChangeShapeType="1"/>
            </p:cNvSpPr>
            <p:nvPr/>
          </p:nvSpPr>
          <p:spPr bwMode="auto">
            <a:xfrm flipV="1">
              <a:off x="2090" y="3189"/>
              <a:ext cx="0" cy="432"/>
            </a:xfrm>
            <a:prstGeom prst="line">
              <a:avLst/>
            </a:prstGeom>
            <a:noFill/>
            <a:ln w="9525">
              <a:solidFill>
                <a:srgbClr val="CC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7" name="Text Box 11"/>
            <p:cNvSpPr txBox="1">
              <a:spLocks noChangeArrowheads="1"/>
            </p:cNvSpPr>
            <p:nvPr/>
          </p:nvSpPr>
          <p:spPr bwMode="auto">
            <a:xfrm>
              <a:off x="1968" y="2949"/>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000" b="1" i="1">
                  <a:solidFill>
                    <a:srgbClr val="FF0000"/>
                  </a:solidFill>
                  <a:latin typeface="Times New Roman" pitchFamily="18" charset="0"/>
                </a:rPr>
                <a:t>f</a:t>
              </a:r>
              <a:r>
                <a:rPr kumimoji="1" lang="en-US" altLang="zh-CN" sz="2000" b="1" baseline="-25000">
                  <a:solidFill>
                    <a:srgbClr val="FF0000"/>
                  </a:solidFill>
                  <a:latin typeface="Times New Roman" pitchFamily="18" charset="0"/>
                </a:rPr>
                <a:t>0</a:t>
              </a:r>
              <a:endParaRPr kumimoji="1" lang="en-US" altLang="zh-CN" sz="2000" b="1">
                <a:solidFill>
                  <a:srgbClr val="FF0000"/>
                </a:solidFill>
                <a:latin typeface="Times New Roman" pitchFamily="18" charset="0"/>
              </a:endParaRPr>
            </a:p>
          </p:txBody>
        </p:sp>
        <p:sp>
          <p:nvSpPr>
            <p:cNvPr id="66578" name="Oval 12"/>
            <p:cNvSpPr>
              <a:spLocks noChangeArrowheads="1"/>
            </p:cNvSpPr>
            <p:nvPr/>
          </p:nvSpPr>
          <p:spPr bwMode="auto">
            <a:xfrm>
              <a:off x="2064" y="3189"/>
              <a:ext cx="48" cy="48"/>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245" name="Group 13"/>
          <p:cNvGrpSpPr>
            <a:grpSpLocks/>
          </p:cNvGrpSpPr>
          <p:nvPr/>
        </p:nvGrpSpPr>
        <p:grpSpPr bwMode="auto">
          <a:xfrm>
            <a:off x="4889500" y="3465042"/>
            <a:ext cx="2438400" cy="1828800"/>
            <a:chOff x="3072" y="2469"/>
            <a:chExt cx="1536" cy="1152"/>
          </a:xfrm>
        </p:grpSpPr>
        <p:sp>
          <p:nvSpPr>
            <p:cNvPr id="66569" name="Text Box 14"/>
            <p:cNvSpPr txBox="1">
              <a:spLocks noChangeArrowheads="1"/>
            </p:cNvSpPr>
            <p:nvPr/>
          </p:nvSpPr>
          <p:spPr bwMode="auto">
            <a:xfrm>
              <a:off x="4320" y="2469"/>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c</a:t>
              </a:r>
              <a:endParaRPr kumimoji="1" lang="en-US" altLang="zh-CN" sz="2000" b="1">
                <a:solidFill>
                  <a:srgbClr val="FF3300"/>
                </a:solidFill>
                <a:latin typeface="Times New Roman" pitchFamily="18" charset="0"/>
              </a:endParaRPr>
            </a:p>
          </p:txBody>
        </p:sp>
        <p:sp>
          <p:nvSpPr>
            <p:cNvPr id="66570" name="Line 15"/>
            <p:cNvSpPr>
              <a:spLocks noChangeShapeType="1"/>
            </p:cNvSpPr>
            <p:nvPr/>
          </p:nvSpPr>
          <p:spPr bwMode="auto">
            <a:xfrm>
              <a:off x="3072" y="3621"/>
              <a:ext cx="1440" cy="0"/>
            </a:xfrm>
            <a:prstGeom prst="line">
              <a:avLst/>
            </a:prstGeom>
            <a:noFill/>
            <a:ln w="9525">
              <a:solidFill>
                <a:srgbClr val="CC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1" name="Line 16"/>
            <p:cNvSpPr>
              <a:spLocks noChangeShapeType="1"/>
            </p:cNvSpPr>
            <p:nvPr/>
          </p:nvSpPr>
          <p:spPr bwMode="auto">
            <a:xfrm flipV="1">
              <a:off x="4500" y="3189"/>
              <a:ext cx="0" cy="432"/>
            </a:xfrm>
            <a:prstGeom prst="line">
              <a:avLst/>
            </a:prstGeom>
            <a:noFill/>
            <a:ln w="9525">
              <a:solidFill>
                <a:srgbClr val="CC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72" name="Text Box 17"/>
            <p:cNvSpPr txBox="1">
              <a:spLocks noChangeArrowheads="1"/>
            </p:cNvSpPr>
            <p:nvPr/>
          </p:nvSpPr>
          <p:spPr bwMode="auto">
            <a:xfrm>
              <a:off x="4368" y="2949"/>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0</a:t>
              </a:r>
              <a:endParaRPr kumimoji="1" lang="en-US" altLang="zh-CN" sz="2000" b="1">
                <a:solidFill>
                  <a:srgbClr val="FF3300"/>
                </a:solidFill>
                <a:latin typeface="Times New Roman" pitchFamily="18" charset="0"/>
              </a:endParaRPr>
            </a:p>
          </p:txBody>
        </p:sp>
        <p:sp>
          <p:nvSpPr>
            <p:cNvPr id="66573" name="Oval 18"/>
            <p:cNvSpPr>
              <a:spLocks noChangeArrowheads="1"/>
            </p:cNvSpPr>
            <p:nvPr/>
          </p:nvSpPr>
          <p:spPr bwMode="auto">
            <a:xfrm>
              <a:off x="4470" y="3195"/>
              <a:ext cx="48" cy="48"/>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184</a:t>
            </a:fld>
            <a:endParaRPr lang="zh-CN" altLang="en-US"/>
          </a:p>
        </p:txBody>
      </p:sp>
    </p:spTree>
    <p:extLst>
      <p:ext uri="{BB962C8B-B14F-4D97-AF65-F5344CB8AC3E}">
        <p14:creationId xmlns:p14="http://schemas.microsoft.com/office/powerpoint/2010/main" val="95334964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35"/>
                                        </p:tgtEl>
                                        <p:attrNameLst>
                                          <p:attrName>style.visibility</p:attrName>
                                        </p:attrNameLst>
                                      </p:cBhvr>
                                      <p:to>
                                        <p:strVal val="visible"/>
                                      </p:to>
                                    </p:set>
                                    <p:animEffect transition="in" filter="blinds(horizontal)">
                                      <p:cBhvr>
                                        <p:cTn id="7" dur="500"/>
                                        <p:tgtEl>
                                          <p:spTgt spid="952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5236">
                                            <p:txEl>
                                              <p:pRg st="0" end="0"/>
                                            </p:txEl>
                                          </p:spTgt>
                                        </p:tgtEl>
                                        <p:attrNameLst>
                                          <p:attrName>style.visibility</p:attrName>
                                        </p:attrNameLst>
                                      </p:cBhvr>
                                      <p:to>
                                        <p:strVal val="visible"/>
                                      </p:to>
                                    </p:set>
                                    <p:animEffect transition="in" filter="wipe(left)">
                                      <p:cBhvr>
                                        <p:cTn id="12" dur="500"/>
                                        <p:tgtEl>
                                          <p:spTgt spid="9523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5236">
                                            <p:txEl>
                                              <p:pRg st="1" end="1"/>
                                            </p:txEl>
                                          </p:spTgt>
                                        </p:tgtEl>
                                        <p:attrNameLst>
                                          <p:attrName>style.visibility</p:attrName>
                                        </p:attrNameLst>
                                      </p:cBhvr>
                                      <p:to>
                                        <p:strVal val="visible"/>
                                      </p:to>
                                    </p:set>
                                    <p:animEffect transition="in" filter="wipe(left)">
                                      <p:cBhvr>
                                        <p:cTn id="17" dur="500"/>
                                        <p:tgtEl>
                                          <p:spTgt spid="9523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5237"/>
                                        </p:tgtEl>
                                        <p:attrNameLst>
                                          <p:attrName>style.visibility</p:attrName>
                                        </p:attrNameLst>
                                      </p:cBhvr>
                                      <p:to>
                                        <p:strVal val="visible"/>
                                      </p:to>
                                    </p:set>
                                    <p:animEffect transition="in" filter="wipe(left)">
                                      <p:cBhvr>
                                        <p:cTn id="22" dur="500"/>
                                        <p:tgtEl>
                                          <p:spTgt spid="952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523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95238"/>
                                        </p:tgtEl>
                                        <p:attrNameLst>
                                          <p:attrName>style.visibility</p:attrName>
                                        </p:attrNameLst>
                                      </p:cBhvr>
                                      <p:to>
                                        <p:strVal val="visible"/>
                                      </p:to>
                                    </p:set>
                                    <p:animEffect transition="in" filter="wipe(left)">
                                      <p:cBhvr>
                                        <p:cTn id="31" dur="500"/>
                                        <p:tgtEl>
                                          <p:spTgt spid="952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95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build="p"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extLst>
            <a:ext uri="{909E8E84-426E-40DD-AFC4-6F175D3DCCD1}">
              <a14:hiddenFill xmlns:a14="http://schemas.microsoft.com/office/drawing/2010/main">
                <a:gradFill rotWithShape="0">
                  <a:gsLst>
                    <a:gs pos="0">
                      <a:srgbClr val="76765E"/>
                    </a:gs>
                    <a:gs pos="50000">
                      <a:srgbClr val="FFFFCC"/>
                    </a:gs>
                    <a:gs pos="100000">
                      <a:srgbClr val="76765E"/>
                    </a:gs>
                  </a:gsLst>
                  <a:lin ang="5400000" scaled="1"/>
                </a:gradFill>
              </a14:hiddenFill>
            </a:ext>
          </a:extLst>
        </p:spPr>
        <p:txBody>
          <a:bodyPr/>
          <a:lstStyle/>
          <a:p>
            <a:r>
              <a:rPr lang="zh-CN" altLang="en-US" dirty="0" smtClean="0">
                <a:latin typeface="黑体" panose="02010609060101010101" pitchFamily="49" charset="-122"/>
              </a:rPr>
              <a:t>稳定性的判断</a:t>
            </a:r>
          </a:p>
        </p:txBody>
      </p:sp>
      <p:graphicFrame>
        <p:nvGraphicFramePr>
          <p:cNvPr id="67587" name="Object 3"/>
          <p:cNvGraphicFramePr>
            <a:graphicFrameLocks noChangeAspect="1"/>
          </p:cNvGraphicFramePr>
          <p:nvPr>
            <p:extLst>
              <p:ext uri="{D42A27DB-BD31-4B8C-83A1-F6EECF244321}">
                <p14:modId xmlns:p14="http://schemas.microsoft.com/office/powerpoint/2010/main" val="301985586"/>
              </p:ext>
            </p:extLst>
          </p:nvPr>
        </p:nvGraphicFramePr>
        <p:xfrm>
          <a:off x="787772" y="1442074"/>
          <a:ext cx="2895600" cy="3770313"/>
        </p:xfrm>
        <a:graphic>
          <a:graphicData uri="http://schemas.openxmlformats.org/presentationml/2006/ole">
            <mc:AlternateContent xmlns:mc="http://schemas.openxmlformats.org/markup-compatibility/2006">
              <mc:Choice xmlns:v="urn:schemas-microsoft-com:vml" Requires="v">
                <p:oleObj spid="_x0000_s100434" name="Photo Editor 照片" r:id="rId3" imgW="24733333" imgH="15933333" progId="MSPhotoEd.3">
                  <p:embed/>
                </p:oleObj>
              </mc:Choice>
              <mc:Fallback>
                <p:oleObj name="Photo Editor 照片" r:id="rId3" imgW="24733333" imgH="15933333"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3087"/>
                      <a:stretch>
                        <a:fillRect/>
                      </a:stretch>
                    </p:blipFill>
                    <p:spPr bwMode="auto">
                      <a:xfrm>
                        <a:off x="787772" y="1442074"/>
                        <a:ext cx="2895600" cy="37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588" name="Text Box 4"/>
          <p:cNvSpPr txBox="1">
            <a:spLocks noChangeArrowheads="1"/>
          </p:cNvSpPr>
          <p:nvPr/>
        </p:nvSpPr>
        <p:spPr bwMode="auto">
          <a:xfrm>
            <a:off x="2997572" y="2770812"/>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c</a:t>
            </a:r>
            <a:endParaRPr kumimoji="1" lang="en-US" altLang="zh-CN" sz="2000" b="1">
              <a:solidFill>
                <a:srgbClr val="FF3300"/>
              </a:solidFill>
              <a:latin typeface="Times New Roman" pitchFamily="18" charset="0"/>
            </a:endParaRPr>
          </a:p>
        </p:txBody>
      </p:sp>
      <p:sp>
        <p:nvSpPr>
          <p:cNvPr id="67589" name="Line 5"/>
          <p:cNvSpPr>
            <a:spLocks noChangeShapeType="1"/>
          </p:cNvSpPr>
          <p:nvPr/>
        </p:nvSpPr>
        <p:spPr bwMode="auto">
          <a:xfrm>
            <a:off x="1321172" y="4599612"/>
            <a:ext cx="1447800" cy="0"/>
          </a:xfrm>
          <a:prstGeom prst="line">
            <a:avLst/>
          </a:prstGeom>
          <a:noFill/>
          <a:ln w="9525">
            <a:solidFill>
              <a:srgbClr val="CC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0" name="Line 6"/>
          <p:cNvSpPr>
            <a:spLocks noChangeShapeType="1"/>
          </p:cNvSpPr>
          <p:nvPr/>
        </p:nvSpPr>
        <p:spPr bwMode="auto">
          <a:xfrm flipV="1">
            <a:off x="2734047" y="3913812"/>
            <a:ext cx="0" cy="685800"/>
          </a:xfrm>
          <a:prstGeom prst="line">
            <a:avLst/>
          </a:prstGeom>
          <a:noFill/>
          <a:ln w="9525">
            <a:solidFill>
              <a:srgbClr val="CC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1" name="Text Box 7"/>
          <p:cNvSpPr txBox="1">
            <a:spLocks noChangeArrowheads="1"/>
          </p:cNvSpPr>
          <p:nvPr/>
        </p:nvSpPr>
        <p:spPr bwMode="auto">
          <a:xfrm>
            <a:off x="2411785" y="3504237"/>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0</a:t>
            </a:r>
            <a:endParaRPr kumimoji="1" lang="en-US" altLang="zh-CN" sz="2000" b="1">
              <a:solidFill>
                <a:srgbClr val="FF3300"/>
              </a:solidFill>
              <a:latin typeface="Times New Roman" pitchFamily="18" charset="0"/>
            </a:endParaRPr>
          </a:p>
        </p:txBody>
      </p:sp>
      <p:grpSp>
        <p:nvGrpSpPr>
          <p:cNvPr id="96264" name="Group 8"/>
          <p:cNvGrpSpPr>
            <a:grpSpLocks/>
          </p:cNvGrpSpPr>
          <p:nvPr/>
        </p:nvGrpSpPr>
        <p:grpSpPr bwMode="auto">
          <a:xfrm>
            <a:off x="1244972" y="2508874"/>
            <a:ext cx="1482725" cy="1447800"/>
            <a:chOff x="1056" y="1488"/>
            <a:chExt cx="934" cy="912"/>
          </a:xfrm>
        </p:grpSpPr>
        <p:sp>
          <p:nvSpPr>
            <p:cNvPr id="67626" name="Line 9"/>
            <p:cNvSpPr>
              <a:spLocks noChangeShapeType="1"/>
            </p:cNvSpPr>
            <p:nvPr/>
          </p:nvSpPr>
          <p:spPr bwMode="auto">
            <a:xfrm flipV="1">
              <a:off x="1990" y="1488"/>
              <a:ext cx="0" cy="912"/>
            </a:xfrm>
            <a:prstGeom prst="line">
              <a:avLst/>
            </a:prstGeom>
            <a:noFill/>
            <a:ln w="9525">
              <a:solidFill>
                <a:schemeClr val="accent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27" name="Line 10"/>
            <p:cNvSpPr>
              <a:spLocks noChangeShapeType="1"/>
            </p:cNvSpPr>
            <p:nvPr/>
          </p:nvSpPr>
          <p:spPr bwMode="auto">
            <a:xfrm flipH="1">
              <a:off x="1056" y="1513"/>
              <a:ext cx="912" cy="0"/>
            </a:xfrm>
            <a:prstGeom prst="line">
              <a:avLst/>
            </a:prstGeom>
            <a:noFill/>
            <a:ln w="9525">
              <a:solidFill>
                <a:schemeClr val="accent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7593" name="Oval 11"/>
          <p:cNvSpPr>
            <a:spLocks noChangeArrowheads="1"/>
          </p:cNvSpPr>
          <p:nvPr/>
        </p:nvSpPr>
        <p:spPr bwMode="auto">
          <a:xfrm>
            <a:off x="2692772" y="3915399"/>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68" name="AutoShape 12"/>
          <p:cNvSpPr>
            <a:spLocks/>
          </p:cNvSpPr>
          <p:nvPr/>
        </p:nvSpPr>
        <p:spPr bwMode="auto">
          <a:xfrm>
            <a:off x="2573710" y="1567487"/>
            <a:ext cx="1033462" cy="712787"/>
          </a:xfrm>
          <a:prstGeom prst="borderCallout1">
            <a:avLst>
              <a:gd name="adj1" fmla="val 16037"/>
              <a:gd name="adj2" fmla="val -7375"/>
              <a:gd name="adj3" fmla="val 136079"/>
              <a:gd name="adj4" fmla="val -125347"/>
            </a:avLst>
          </a:prstGeom>
          <a:noFill/>
          <a:ln w="19050">
            <a:solidFill>
              <a:srgbClr val="FF3300"/>
            </a:solidFill>
            <a:miter lim="800000"/>
            <a:headEnd/>
            <a:tailEnd/>
          </a:ln>
          <a:effectLst/>
          <a:extLst/>
        </p:spPr>
        <p:txBody>
          <a:bodyPr/>
          <a:lstStyle/>
          <a:p>
            <a:pPr algn="ctr"/>
            <a:r>
              <a:rPr kumimoji="1" lang="zh-CN" altLang="en-US" sz="2000" b="1">
                <a:latin typeface="Times New Roman" pitchFamily="18" charset="0"/>
              </a:rPr>
              <a:t>满足起振条件</a:t>
            </a:r>
          </a:p>
        </p:txBody>
      </p:sp>
      <p:sp>
        <p:nvSpPr>
          <p:cNvPr id="96269" name="Text Box 13"/>
          <p:cNvSpPr txBox="1">
            <a:spLocks noChangeArrowheads="1"/>
          </p:cNvSpPr>
          <p:nvPr/>
        </p:nvSpPr>
        <p:spPr bwMode="auto">
          <a:xfrm>
            <a:off x="1332285" y="5015537"/>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solidFill>
                  <a:srgbClr val="990033"/>
                </a:solidFill>
                <a:latin typeface="Times New Roman" pitchFamily="18" charset="0"/>
              </a:rPr>
              <a:t>电路不稳定</a:t>
            </a:r>
          </a:p>
        </p:txBody>
      </p:sp>
      <p:sp>
        <p:nvSpPr>
          <p:cNvPr id="67596" name="Text Box 14"/>
          <p:cNvSpPr txBox="1">
            <a:spLocks noChangeArrowheads="1"/>
          </p:cNvSpPr>
          <p:nvPr/>
        </p:nvSpPr>
        <p:spPr bwMode="auto">
          <a:xfrm>
            <a:off x="4826372" y="4871074"/>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solidFill>
                  <a:srgbClr val="D60093"/>
                </a:solidFill>
                <a:latin typeface="Times New Roman" pitchFamily="18" charset="0"/>
              </a:rPr>
              <a:t>电路稳定</a:t>
            </a:r>
          </a:p>
        </p:txBody>
      </p:sp>
      <p:sp>
        <p:nvSpPr>
          <p:cNvPr id="96271" name="Text Box 15"/>
          <p:cNvSpPr txBox="1">
            <a:spLocks noChangeArrowheads="1"/>
          </p:cNvSpPr>
          <p:nvPr/>
        </p:nvSpPr>
        <p:spPr bwMode="auto">
          <a:xfrm>
            <a:off x="611560" y="5520362"/>
            <a:ext cx="7467600" cy="831850"/>
          </a:xfrm>
          <a:prstGeom prst="rect">
            <a:avLst/>
          </a:prstGeom>
          <a:noFill/>
          <a:ln w="9525">
            <a:solidFill>
              <a:srgbClr val="FF3300"/>
            </a:solidFill>
            <a:miter lim="800000"/>
            <a:headEnd/>
            <a:tailEnd/>
          </a:ln>
          <a:effectLs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400" i="1" dirty="0">
                <a:latin typeface="Times New Roman" pitchFamily="18" charset="0"/>
              </a:rPr>
              <a:t>      </a:t>
            </a:r>
            <a:r>
              <a:rPr kumimoji="1" lang="en-US" altLang="zh-CN" sz="2400" b="1" i="1" dirty="0">
                <a:latin typeface="Times New Roman" pitchFamily="18" charset="0"/>
              </a:rPr>
              <a:t>f</a:t>
            </a:r>
            <a:r>
              <a:rPr kumimoji="1" lang="en-US" altLang="zh-CN" sz="2400" b="1" baseline="-25000" dirty="0">
                <a:latin typeface="Times New Roman" pitchFamily="18" charset="0"/>
              </a:rPr>
              <a:t>0</a:t>
            </a:r>
            <a:r>
              <a:rPr kumimoji="1" lang="zh-CN" altLang="en-US" sz="2400" b="1" dirty="0">
                <a:latin typeface="Times New Roman" pitchFamily="18" charset="0"/>
              </a:rPr>
              <a:t>＜ </a:t>
            </a:r>
            <a:r>
              <a:rPr kumimoji="1" lang="en-US" altLang="zh-CN" sz="2400" b="1" i="1" dirty="0">
                <a:latin typeface="Times New Roman" pitchFamily="18" charset="0"/>
              </a:rPr>
              <a:t>f</a:t>
            </a:r>
            <a:r>
              <a:rPr kumimoji="1" lang="en-US" altLang="zh-CN" sz="2400" b="1" baseline="-25000" dirty="0">
                <a:latin typeface="Times New Roman" pitchFamily="18" charset="0"/>
              </a:rPr>
              <a:t>c</a:t>
            </a:r>
            <a:r>
              <a:rPr kumimoji="1" lang="zh-CN" altLang="en-US" sz="2400" b="1" dirty="0">
                <a:latin typeface="Times New Roman" pitchFamily="18" charset="0"/>
              </a:rPr>
              <a:t>，电路不稳定，会产生自激振荡； </a:t>
            </a:r>
            <a:r>
              <a:rPr kumimoji="1" lang="en-US" altLang="zh-CN" sz="2400" b="1" i="1" dirty="0">
                <a:latin typeface="Times New Roman" pitchFamily="18" charset="0"/>
              </a:rPr>
              <a:t>f</a:t>
            </a:r>
            <a:r>
              <a:rPr kumimoji="1" lang="en-US" altLang="zh-CN" sz="2400" b="1" baseline="-25000" dirty="0">
                <a:latin typeface="Times New Roman" pitchFamily="18" charset="0"/>
              </a:rPr>
              <a:t>0 </a:t>
            </a:r>
            <a:r>
              <a:rPr kumimoji="1" lang="zh-CN" altLang="en-US" sz="2400" b="1" dirty="0">
                <a:latin typeface="Times New Roman" pitchFamily="18" charset="0"/>
              </a:rPr>
              <a:t>＞</a:t>
            </a:r>
            <a:r>
              <a:rPr kumimoji="1" lang="zh-CN" altLang="en-US" sz="2400" b="1" baseline="-25000" dirty="0">
                <a:latin typeface="Times New Roman" pitchFamily="18" charset="0"/>
              </a:rPr>
              <a:t> </a:t>
            </a:r>
            <a:r>
              <a:rPr kumimoji="1" lang="zh-CN" altLang="en-US" sz="2400" b="1" dirty="0">
                <a:latin typeface="Times New Roman" pitchFamily="18" charset="0"/>
              </a:rPr>
              <a:t> </a:t>
            </a:r>
            <a:r>
              <a:rPr kumimoji="1" lang="en-US" altLang="zh-CN" sz="2400" b="1" i="1" dirty="0">
                <a:latin typeface="Times New Roman" pitchFamily="18" charset="0"/>
              </a:rPr>
              <a:t>f</a:t>
            </a:r>
            <a:r>
              <a:rPr kumimoji="1" lang="en-US" altLang="zh-CN" sz="2400" b="1" baseline="-25000" dirty="0">
                <a:latin typeface="Times New Roman" pitchFamily="18" charset="0"/>
              </a:rPr>
              <a:t>c</a:t>
            </a:r>
            <a:r>
              <a:rPr kumimoji="1" lang="zh-CN" altLang="en-US" sz="2400" b="1" dirty="0">
                <a:latin typeface="Times New Roman" pitchFamily="18" charset="0"/>
              </a:rPr>
              <a:t>，电路稳定，不会产生自激振荡。</a:t>
            </a:r>
          </a:p>
        </p:txBody>
      </p:sp>
      <p:grpSp>
        <p:nvGrpSpPr>
          <p:cNvPr id="67598" name="Group 16"/>
          <p:cNvGrpSpPr>
            <a:grpSpLocks/>
          </p:cNvGrpSpPr>
          <p:nvPr/>
        </p:nvGrpSpPr>
        <p:grpSpPr bwMode="auto">
          <a:xfrm>
            <a:off x="3780210" y="1559549"/>
            <a:ext cx="3200400" cy="3770313"/>
            <a:chOff x="2304" y="672"/>
            <a:chExt cx="2016" cy="2375"/>
          </a:xfrm>
        </p:grpSpPr>
        <p:graphicFrame>
          <p:nvGraphicFramePr>
            <p:cNvPr id="67620" name="Object 17"/>
            <p:cNvGraphicFramePr>
              <a:graphicFrameLocks noChangeAspect="1"/>
            </p:cNvGraphicFramePr>
            <p:nvPr/>
          </p:nvGraphicFramePr>
          <p:xfrm>
            <a:off x="2304" y="672"/>
            <a:ext cx="2016" cy="2375"/>
          </p:xfrm>
          <a:graphic>
            <a:graphicData uri="http://schemas.openxmlformats.org/presentationml/2006/ole">
              <mc:AlternateContent xmlns:mc="http://schemas.openxmlformats.org/markup-compatibility/2006">
                <mc:Choice xmlns:v="urn:schemas-microsoft-com:vml" Requires="v">
                  <p:oleObj spid="_x0000_s100435" name="Photo Editor 照片" r:id="rId5" imgW="24733333" imgH="15933333" progId="MSPhotoEd.3">
                    <p:embed/>
                  </p:oleObj>
                </mc:Choice>
                <mc:Fallback>
                  <p:oleObj name="Photo Editor 照片" r:id="rId5" imgW="24733333" imgH="15933333"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48148"/>
                        <a:stretch>
                          <a:fillRect/>
                        </a:stretch>
                      </p:blipFill>
                      <p:spPr bwMode="auto">
                        <a:xfrm>
                          <a:off x="2304" y="672"/>
                          <a:ext cx="2016" cy="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621" name="Text Box 18"/>
            <p:cNvSpPr txBox="1">
              <a:spLocks noChangeArrowheads="1"/>
            </p:cNvSpPr>
            <p:nvPr/>
          </p:nvSpPr>
          <p:spPr bwMode="auto">
            <a:xfrm>
              <a:off x="3888" y="1509"/>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c</a:t>
              </a:r>
              <a:endParaRPr kumimoji="1" lang="en-US" altLang="zh-CN" sz="2000" b="1">
                <a:solidFill>
                  <a:srgbClr val="FF3300"/>
                </a:solidFill>
                <a:latin typeface="Times New Roman" pitchFamily="18" charset="0"/>
              </a:endParaRPr>
            </a:p>
          </p:txBody>
        </p:sp>
        <p:sp>
          <p:nvSpPr>
            <p:cNvPr id="67622" name="Line 19"/>
            <p:cNvSpPr>
              <a:spLocks noChangeShapeType="1"/>
            </p:cNvSpPr>
            <p:nvPr/>
          </p:nvSpPr>
          <p:spPr bwMode="auto">
            <a:xfrm>
              <a:off x="2640" y="2661"/>
              <a:ext cx="1440" cy="0"/>
            </a:xfrm>
            <a:prstGeom prst="line">
              <a:avLst/>
            </a:prstGeom>
            <a:noFill/>
            <a:ln w="9525">
              <a:solidFill>
                <a:srgbClr val="CC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23" name="Line 20"/>
            <p:cNvSpPr>
              <a:spLocks noChangeShapeType="1"/>
            </p:cNvSpPr>
            <p:nvPr/>
          </p:nvSpPr>
          <p:spPr bwMode="auto">
            <a:xfrm flipV="1">
              <a:off x="4068" y="2229"/>
              <a:ext cx="0" cy="432"/>
            </a:xfrm>
            <a:prstGeom prst="line">
              <a:avLst/>
            </a:prstGeom>
            <a:noFill/>
            <a:ln w="9525">
              <a:solidFill>
                <a:srgbClr val="CC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24" name="Text Box 21"/>
            <p:cNvSpPr txBox="1">
              <a:spLocks noChangeArrowheads="1"/>
            </p:cNvSpPr>
            <p:nvPr/>
          </p:nvSpPr>
          <p:spPr bwMode="auto">
            <a:xfrm>
              <a:off x="3840" y="201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000" b="1" i="1">
                  <a:solidFill>
                    <a:srgbClr val="FF3300"/>
                  </a:solidFill>
                  <a:latin typeface="Times New Roman" pitchFamily="18" charset="0"/>
                </a:rPr>
                <a:t>f</a:t>
              </a:r>
              <a:r>
                <a:rPr kumimoji="1" lang="en-US" altLang="zh-CN" sz="2000" b="1" baseline="-25000">
                  <a:solidFill>
                    <a:srgbClr val="FF3300"/>
                  </a:solidFill>
                  <a:latin typeface="Times New Roman" pitchFamily="18" charset="0"/>
                </a:rPr>
                <a:t>0</a:t>
              </a:r>
              <a:endParaRPr kumimoji="1" lang="en-US" altLang="zh-CN" sz="2000" b="1">
                <a:solidFill>
                  <a:srgbClr val="FF3300"/>
                </a:solidFill>
                <a:latin typeface="Times New Roman" pitchFamily="18" charset="0"/>
              </a:endParaRPr>
            </a:p>
          </p:txBody>
        </p:sp>
        <p:sp>
          <p:nvSpPr>
            <p:cNvPr id="67625" name="Oval 22"/>
            <p:cNvSpPr>
              <a:spLocks noChangeArrowheads="1"/>
            </p:cNvSpPr>
            <p:nvPr/>
          </p:nvSpPr>
          <p:spPr bwMode="auto">
            <a:xfrm>
              <a:off x="4038" y="2235"/>
              <a:ext cx="48" cy="48"/>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6279" name="Group 23"/>
          <p:cNvGrpSpPr>
            <a:grpSpLocks/>
          </p:cNvGrpSpPr>
          <p:nvPr/>
        </p:nvGrpSpPr>
        <p:grpSpPr bwMode="auto">
          <a:xfrm>
            <a:off x="6599610" y="3118474"/>
            <a:ext cx="1066800" cy="803275"/>
            <a:chOff x="4429" y="1872"/>
            <a:chExt cx="672" cy="506"/>
          </a:xfrm>
        </p:grpSpPr>
        <p:grpSp>
          <p:nvGrpSpPr>
            <p:cNvPr id="67614" name="Group 24"/>
            <p:cNvGrpSpPr>
              <a:grpSpLocks/>
            </p:cNvGrpSpPr>
            <p:nvPr/>
          </p:nvGrpSpPr>
          <p:grpSpPr bwMode="auto">
            <a:xfrm>
              <a:off x="4429" y="1872"/>
              <a:ext cx="480" cy="506"/>
              <a:chOff x="4080" y="1654"/>
              <a:chExt cx="480" cy="506"/>
            </a:xfrm>
          </p:grpSpPr>
          <p:sp>
            <p:nvSpPr>
              <p:cNvPr id="67616" name="Line 25"/>
              <p:cNvSpPr>
                <a:spLocks noChangeShapeType="1"/>
              </p:cNvSpPr>
              <p:nvPr/>
            </p:nvSpPr>
            <p:spPr bwMode="auto">
              <a:xfrm>
                <a:off x="4080" y="2016"/>
                <a:ext cx="480"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7" name="Line 26"/>
              <p:cNvSpPr>
                <a:spLocks noChangeShapeType="1"/>
              </p:cNvSpPr>
              <p:nvPr/>
            </p:nvSpPr>
            <p:spPr bwMode="auto">
              <a:xfrm>
                <a:off x="4464" y="1654"/>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8" name="Line 27"/>
              <p:cNvSpPr>
                <a:spLocks noChangeShapeType="1"/>
              </p:cNvSpPr>
              <p:nvPr/>
            </p:nvSpPr>
            <p:spPr bwMode="auto">
              <a:xfrm flipV="1">
                <a:off x="4464" y="2016"/>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9" name="Line 28"/>
              <p:cNvSpPr>
                <a:spLocks noChangeShapeType="1"/>
              </p:cNvSpPr>
              <p:nvPr/>
            </p:nvSpPr>
            <p:spPr bwMode="auto">
              <a:xfrm>
                <a:off x="4223" y="1802"/>
                <a:ext cx="336"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7615" name="Text Box 29"/>
            <p:cNvSpPr txBox="1">
              <a:spLocks noChangeArrowheads="1"/>
            </p:cNvSpPr>
            <p:nvPr/>
          </p:nvSpPr>
          <p:spPr bwMode="auto">
            <a:xfrm>
              <a:off x="4621" y="1994"/>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000" b="1" i="1">
                  <a:solidFill>
                    <a:schemeClr val="accent2"/>
                  </a:solidFill>
                  <a:latin typeface="Times New Roman" pitchFamily="18" charset="0"/>
                </a:rPr>
                <a:t>G</a:t>
              </a:r>
              <a:r>
                <a:rPr kumimoji="1" lang="en-US" altLang="zh-CN" sz="2000" b="1" baseline="-25000">
                  <a:solidFill>
                    <a:schemeClr val="accent2"/>
                  </a:solidFill>
                  <a:latin typeface="Times New Roman" pitchFamily="18" charset="0"/>
                </a:rPr>
                <a:t>m</a:t>
              </a:r>
              <a:endParaRPr kumimoji="1" lang="en-US" altLang="zh-CN" sz="2000" b="1">
                <a:solidFill>
                  <a:schemeClr val="accent2"/>
                </a:solidFill>
                <a:latin typeface="Times New Roman" pitchFamily="18" charset="0"/>
              </a:endParaRPr>
            </a:p>
          </p:txBody>
        </p:sp>
      </p:grpSp>
      <p:sp>
        <p:nvSpPr>
          <p:cNvPr id="96286" name="AutoShape 30"/>
          <p:cNvSpPr>
            <a:spLocks/>
          </p:cNvSpPr>
          <p:nvPr/>
        </p:nvSpPr>
        <p:spPr bwMode="auto">
          <a:xfrm>
            <a:off x="7664823" y="2654924"/>
            <a:ext cx="936625" cy="863600"/>
          </a:xfrm>
          <a:prstGeom prst="borderCallout1">
            <a:avLst>
              <a:gd name="adj1" fmla="val 13236"/>
              <a:gd name="adj2" fmla="val -8134"/>
              <a:gd name="adj3" fmla="val 115440"/>
              <a:gd name="adj4" fmla="val -32375"/>
            </a:avLst>
          </a:prstGeom>
          <a:noFill/>
          <a:ln w="19050">
            <a:solidFill>
              <a:srgbClr val="FF3300"/>
            </a:solidFill>
            <a:miter lim="800000"/>
            <a:headEnd/>
            <a:tailEnd/>
          </a:ln>
          <a:effectLst/>
          <a:extLst/>
        </p:spPr>
        <p:txBody>
          <a:bodyPr/>
          <a:lstStyle/>
          <a:p>
            <a:pPr algn="ctr"/>
            <a:r>
              <a:rPr kumimoji="1" lang="zh-CN" altLang="en-US" sz="2400" b="1" dirty="0">
                <a:latin typeface="Times New Roman" pitchFamily="18" charset="0"/>
              </a:rPr>
              <a:t>幅值裕度</a:t>
            </a:r>
          </a:p>
        </p:txBody>
      </p:sp>
      <p:grpSp>
        <p:nvGrpSpPr>
          <p:cNvPr id="96287" name="Group 31"/>
          <p:cNvGrpSpPr>
            <a:grpSpLocks/>
          </p:cNvGrpSpPr>
          <p:nvPr/>
        </p:nvGrpSpPr>
        <p:grpSpPr bwMode="auto">
          <a:xfrm>
            <a:off x="6294810" y="3388349"/>
            <a:ext cx="284162" cy="1219200"/>
            <a:chOff x="4237" y="2042"/>
            <a:chExt cx="179" cy="768"/>
          </a:xfrm>
        </p:grpSpPr>
        <p:sp>
          <p:nvSpPr>
            <p:cNvPr id="67612" name="Line 32"/>
            <p:cNvSpPr>
              <a:spLocks noChangeShapeType="1"/>
            </p:cNvSpPr>
            <p:nvPr/>
          </p:nvSpPr>
          <p:spPr bwMode="auto">
            <a:xfrm flipV="1">
              <a:off x="4416" y="2234"/>
              <a:ext cx="0" cy="240"/>
            </a:xfrm>
            <a:prstGeom prst="line">
              <a:avLst/>
            </a:prstGeom>
            <a:noFill/>
            <a:ln w="9525">
              <a:solidFill>
                <a:schemeClr val="accent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3" name="Line 33"/>
            <p:cNvSpPr>
              <a:spLocks noChangeShapeType="1"/>
            </p:cNvSpPr>
            <p:nvPr/>
          </p:nvSpPr>
          <p:spPr bwMode="auto">
            <a:xfrm>
              <a:off x="4237" y="2042"/>
              <a:ext cx="0" cy="768"/>
            </a:xfrm>
            <a:prstGeom prst="line">
              <a:avLst/>
            </a:prstGeom>
            <a:noFill/>
            <a:ln w="9525">
              <a:solidFill>
                <a:schemeClr val="accent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6290" name="Group 34"/>
          <p:cNvGrpSpPr>
            <a:grpSpLocks/>
          </p:cNvGrpSpPr>
          <p:nvPr/>
        </p:nvGrpSpPr>
        <p:grpSpPr bwMode="auto">
          <a:xfrm>
            <a:off x="5151810" y="4266237"/>
            <a:ext cx="1143000" cy="679450"/>
            <a:chOff x="3517" y="2595"/>
            <a:chExt cx="720" cy="428"/>
          </a:xfrm>
        </p:grpSpPr>
        <p:sp>
          <p:nvSpPr>
            <p:cNvPr id="67607" name="Line 35"/>
            <p:cNvSpPr>
              <a:spLocks noChangeShapeType="1"/>
            </p:cNvSpPr>
            <p:nvPr/>
          </p:nvSpPr>
          <p:spPr bwMode="auto">
            <a:xfrm flipH="1">
              <a:off x="3517" y="2738"/>
              <a:ext cx="720" cy="0"/>
            </a:xfrm>
            <a:prstGeom prst="line">
              <a:avLst/>
            </a:prstGeom>
            <a:noFill/>
            <a:ln w="63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7608" name="Group 36"/>
            <p:cNvGrpSpPr>
              <a:grpSpLocks/>
            </p:cNvGrpSpPr>
            <p:nvPr/>
          </p:nvGrpSpPr>
          <p:grpSpPr bwMode="auto">
            <a:xfrm>
              <a:off x="3613" y="2595"/>
              <a:ext cx="384" cy="428"/>
              <a:chOff x="1536" y="2665"/>
              <a:chExt cx="384" cy="428"/>
            </a:xfrm>
          </p:grpSpPr>
          <p:sp>
            <p:nvSpPr>
              <p:cNvPr id="67609" name="Line 37"/>
              <p:cNvSpPr>
                <a:spLocks noChangeShapeType="1"/>
              </p:cNvSpPr>
              <p:nvPr/>
            </p:nvSpPr>
            <p:spPr bwMode="auto">
              <a:xfrm>
                <a:off x="1728" y="2665"/>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0" name="Line 38"/>
              <p:cNvSpPr>
                <a:spLocks noChangeShapeType="1"/>
              </p:cNvSpPr>
              <p:nvPr/>
            </p:nvSpPr>
            <p:spPr bwMode="auto">
              <a:xfrm flipV="1">
                <a:off x="1728" y="2949"/>
                <a:ext cx="0" cy="14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1" name="Text Box 39"/>
              <p:cNvSpPr txBox="1">
                <a:spLocks noChangeArrowheads="1"/>
              </p:cNvSpPr>
              <p:nvPr/>
            </p:nvSpPr>
            <p:spPr bwMode="auto">
              <a:xfrm>
                <a:off x="1536" y="2721"/>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000" b="1" i="1">
                    <a:latin typeface="Times New Roman" pitchFamily="18" charset="0"/>
                    <a:cs typeface="Times New Roman" pitchFamily="18" charset="0"/>
                  </a:rPr>
                  <a:t>φ</a:t>
                </a:r>
                <a:r>
                  <a:rPr kumimoji="1" lang="en-US" altLang="zh-CN" sz="2000" b="1" baseline="-25000">
                    <a:latin typeface="Times New Roman" pitchFamily="18" charset="0"/>
                    <a:cs typeface="Times New Roman" pitchFamily="18" charset="0"/>
                  </a:rPr>
                  <a:t>m</a:t>
                </a:r>
                <a:endParaRPr kumimoji="1" lang="en-US" altLang="zh-CN" sz="2000" b="1">
                  <a:latin typeface="Times New Roman" pitchFamily="18" charset="0"/>
                </a:endParaRPr>
              </a:p>
            </p:txBody>
          </p:sp>
        </p:grpSp>
      </p:grpSp>
      <p:sp>
        <p:nvSpPr>
          <p:cNvPr id="96296" name="AutoShape 40"/>
          <p:cNvSpPr>
            <a:spLocks/>
          </p:cNvSpPr>
          <p:nvPr/>
        </p:nvSpPr>
        <p:spPr bwMode="auto">
          <a:xfrm>
            <a:off x="6804397" y="4871074"/>
            <a:ext cx="1524000" cy="457200"/>
          </a:xfrm>
          <a:prstGeom prst="borderCallout1">
            <a:avLst>
              <a:gd name="adj1" fmla="val 25000"/>
              <a:gd name="adj2" fmla="val -5000"/>
              <a:gd name="adj3" fmla="val -59028"/>
              <a:gd name="adj4" fmla="val -67606"/>
            </a:avLst>
          </a:prstGeom>
          <a:noFill/>
          <a:ln w="19050">
            <a:solidFill>
              <a:srgbClr val="FF3300"/>
            </a:solidFill>
            <a:miter lim="800000"/>
            <a:headEnd/>
            <a:tailEnd/>
          </a:ln>
          <a:effectLst/>
          <a:extLst/>
        </p:spPr>
        <p:txBody>
          <a:bodyPr/>
          <a:lstStyle/>
          <a:p>
            <a:pPr algn="ctr"/>
            <a:r>
              <a:rPr kumimoji="1" lang="zh-CN" altLang="en-US" sz="2400" b="1" dirty="0">
                <a:latin typeface="Times New Roman" pitchFamily="18" charset="0"/>
              </a:rPr>
              <a:t>相位裕度</a:t>
            </a:r>
          </a:p>
        </p:txBody>
      </p:sp>
      <p:sp>
        <p:nvSpPr>
          <p:cNvPr id="96297" name="Text Box 41"/>
          <p:cNvSpPr txBox="1">
            <a:spLocks noChangeArrowheads="1"/>
          </p:cNvSpPr>
          <p:nvPr/>
        </p:nvSpPr>
        <p:spPr bwMode="auto">
          <a:xfrm>
            <a:off x="4572372" y="5015537"/>
            <a:ext cx="194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a:solidFill>
                  <a:srgbClr val="990033"/>
                </a:solidFill>
                <a:latin typeface="Times New Roman" pitchFamily="18" charset="0"/>
              </a:rPr>
              <a:t>电路稳定</a:t>
            </a:r>
          </a:p>
        </p:txBody>
      </p:sp>
      <p:sp>
        <p:nvSpPr>
          <p:cNvPr id="96298" name="Text Box 42"/>
          <p:cNvSpPr txBox="1">
            <a:spLocks noChangeArrowheads="1"/>
          </p:cNvSpPr>
          <p:nvPr/>
        </p:nvSpPr>
        <p:spPr bwMode="auto">
          <a:xfrm>
            <a:off x="194861" y="721393"/>
            <a:ext cx="77057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spcBef>
                <a:spcPct val="50000"/>
              </a:spcBef>
            </a:pPr>
            <a:r>
              <a:rPr kumimoji="1" lang="zh-CN" altLang="en-US" sz="2400" b="1" dirty="0">
                <a:solidFill>
                  <a:srgbClr val="990033"/>
                </a:solidFill>
                <a:latin typeface="Times New Roman" pitchFamily="18" charset="0"/>
              </a:rPr>
              <a:t>当</a:t>
            </a:r>
            <a:r>
              <a:rPr kumimoji="1" lang="en-US" altLang="zh-CN" sz="2400" b="1" i="1" dirty="0" err="1">
                <a:solidFill>
                  <a:srgbClr val="990033"/>
                </a:solidFill>
                <a:latin typeface="Times New Roman" pitchFamily="18" charset="0"/>
              </a:rPr>
              <a:t>G</a:t>
            </a:r>
            <a:r>
              <a:rPr kumimoji="1" lang="en-US" altLang="zh-CN" sz="2400" b="1" baseline="-25000" dirty="0" err="1">
                <a:solidFill>
                  <a:srgbClr val="990033"/>
                </a:solidFill>
                <a:latin typeface="Times New Roman" pitchFamily="18" charset="0"/>
              </a:rPr>
              <a:t>m</a:t>
            </a:r>
            <a:r>
              <a:rPr kumimoji="1" lang="en-US" altLang="zh-CN" sz="2400" b="1" dirty="0">
                <a:solidFill>
                  <a:srgbClr val="990033"/>
                </a:solidFill>
                <a:latin typeface="Times New Roman" pitchFamily="18" charset="0"/>
              </a:rPr>
              <a:t>≤</a:t>
            </a:r>
            <a:r>
              <a:rPr kumimoji="1" lang="zh-CN" altLang="en-US" sz="2400" b="1" dirty="0">
                <a:solidFill>
                  <a:srgbClr val="990033"/>
                </a:solidFill>
                <a:latin typeface="Times New Roman" pitchFamily="18" charset="0"/>
              </a:rPr>
              <a:t>－</a:t>
            </a:r>
            <a:r>
              <a:rPr kumimoji="1" lang="en-US" altLang="zh-CN" sz="2400" b="1" dirty="0">
                <a:solidFill>
                  <a:srgbClr val="990033"/>
                </a:solidFill>
                <a:latin typeface="Times New Roman" pitchFamily="18" charset="0"/>
              </a:rPr>
              <a:t>10dB</a:t>
            </a:r>
            <a:r>
              <a:rPr kumimoji="1" lang="zh-CN" altLang="en-US" sz="2400" b="1" dirty="0">
                <a:solidFill>
                  <a:srgbClr val="990033"/>
                </a:solidFill>
                <a:latin typeface="Times New Roman" pitchFamily="18" charset="0"/>
              </a:rPr>
              <a:t>且</a:t>
            </a:r>
            <a:r>
              <a:rPr kumimoji="1" lang="el-GR" altLang="zh-CN" sz="2400" b="1" i="1" dirty="0">
                <a:solidFill>
                  <a:srgbClr val="990033"/>
                </a:solidFill>
                <a:latin typeface="Times New Roman" pitchFamily="18" charset="0"/>
                <a:cs typeface="Times New Roman" pitchFamily="18" charset="0"/>
              </a:rPr>
              <a:t>φ</a:t>
            </a:r>
            <a:r>
              <a:rPr kumimoji="1" lang="en-US" altLang="zh-CN" sz="2400" b="1" baseline="-25000" dirty="0">
                <a:solidFill>
                  <a:srgbClr val="990033"/>
                </a:solidFill>
                <a:latin typeface="Times New Roman" pitchFamily="18" charset="0"/>
                <a:cs typeface="Times New Roman" pitchFamily="18" charset="0"/>
              </a:rPr>
              <a:t>m</a:t>
            </a:r>
            <a:r>
              <a:rPr kumimoji="1" lang="zh-CN" altLang="en-US" sz="2400" b="1" dirty="0">
                <a:solidFill>
                  <a:srgbClr val="990033"/>
                </a:solidFill>
                <a:latin typeface="Times New Roman" pitchFamily="18" charset="0"/>
                <a:cs typeface="Times New Roman" pitchFamily="18" charset="0"/>
              </a:rPr>
              <a:t>＞</a:t>
            </a:r>
            <a:r>
              <a:rPr kumimoji="1" lang="en-US" altLang="zh-CN" sz="2400" b="1" dirty="0">
                <a:solidFill>
                  <a:srgbClr val="990033"/>
                </a:solidFill>
                <a:latin typeface="Times New Roman" pitchFamily="18" charset="0"/>
                <a:cs typeface="Times New Roman" pitchFamily="18" charset="0"/>
              </a:rPr>
              <a:t>45º</a:t>
            </a:r>
            <a:r>
              <a:rPr kumimoji="1" lang="zh-CN" altLang="en-US" sz="2400" b="1" dirty="0">
                <a:solidFill>
                  <a:srgbClr val="990033"/>
                </a:solidFill>
                <a:latin typeface="Times New Roman" pitchFamily="18" charset="0"/>
                <a:cs typeface="Times New Roman" pitchFamily="18" charset="0"/>
              </a:rPr>
              <a:t>，才具有可靠的稳定性。</a:t>
            </a:r>
          </a:p>
        </p:txBody>
      </p:sp>
      <p:sp>
        <p:nvSpPr>
          <p:cNvPr id="96299" name="AutoShape 43"/>
          <p:cNvSpPr>
            <a:spLocks/>
          </p:cNvSpPr>
          <p:nvPr/>
        </p:nvSpPr>
        <p:spPr bwMode="auto">
          <a:xfrm>
            <a:off x="6877422" y="1704512"/>
            <a:ext cx="1296988" cy="690563"/>
          </a:xfrm>
          <a:prstGeom prst="borderCallout1">
            <a:avLst>
              <a:gd name="adj1" fmla="val 16551"/>
              <a:gd name="adj2" fmla="val -5875"/>
              <a:gd name="adj3" fmla="val 308278"/>
              <a:gd name="adj4" fmla="val -22889"/>
            </a:avLst>
          </a:prstGeom>
          <a:noFill/>
          <a:ln w="19050">
            <a:solidFill>
              <a:srgbClr val="FF0000"/>
            </a:solidFill>
            <a:miter lim="800000"/>
            <a:headEnd/>
            <a:tailEnd/>
          </a:ln>
          <a:effectLst/>
          <a:extLst/>
        </p:spPr>
        <p:txBody>
          <a:bodyPr/>
          <a:lstStyle/>
          <a:p>
            <a:pPr algn="ctr"/>
            <a:r>
              <a:rPr kumimoji="1" lang="zh-CN" altLang="en-US" sz="2000" b="1" dirty="0">
                <a:latin typeface="Times New Roman" pitchFamily="18" charset="0"/>
              </a:rPr>
              <a:t>不满足</a:t>
            </a:r>
          </a:p>
          <a:p>
            <a:pPr algn="ctr"/>
            <a:r>
              <a:rPr kumimoji="1" lang="zh-CN" altLang="en-US" sz="2000" b="1" dirty="0">
                <a:latin typeface="Times New Roman" pitchFamily="18" charset="0"/>
              </a:rPr>
              <a:t>起振条件</a:t>
            </a:r>
          </a:p>
        </p:txBody>
      </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185</a:t>
            </a:fld>
            <a:endParaRPr lang="zh-CN" altLang="en-US"/>
          </a:p>
        </p:txBody>
      </p:sp>
    </p:spTree>
    <p:extLst>
      <p:ext uri="{BB962C8B-B14F-4D97-AF65-F5344CB8AC3E}">
        <p14:creationId xmlns:p14="http://schemas.microsoft.com/office/powerpoint/2010/main" val="100554981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6264"/>
                                        </p:tgtEl>
                                        <p:attrNameLst>
                                          <p:attrName>style.visibility</p:attrName>
                                        </p:attrNameLst>
                                      </p:cBhvr>
                                      <p:to>
                                        <p:strVal val="visible"/>
                                      </p:to>
                                    </p:set>
                                    <p:animEffect transition="in" filter="wipe(down)">
                                      <p:cBhvr>
                                        <p:cTn id="7" dur="500"/>
                                        <p:tgtEl>
                                          <p:spTgt spid="962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626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6269"/>
                                        </p:tgtEl>
                                        <p:attrNameLst>
                                          <p:attrName>style.visibility</p:attrName>
                                        </p:attrNameLst>
                                      </p:cBhvr>
                                      <p:to>
                                        <p:strVal val="visible"/>
                                      </p:to>
                                    </p:set>
                                    <p:animEffect transition="in" filter="wipe(left)">
                                      <p:cBhvr>
                                        <p:cTn id="16" dur="500"/>
                                        <p:tgtEl>
                                          <p:spTgt spid="962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96287"/>
                                        </p:tgtEl>
                                        <p:attrNameLst>
                                          <p:attrName>style.visibility</p:attrName>
                                        </p:attrNameLst>
                                      </p:cBhvr>
                                      <p:to>
                                        <p:strVal val="visible"/>
                                      </p:to>
                                    </p:set>
                                    <p:animEffect transition="in" filter="wipe(down)">
                                      <p:cBhvr>
                                        <p:cTn id="21" dur="500"/>
                                        <p:tgtEl>
                                          <p:spTgt spid="9628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629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6297"/>
                                        </p:tgtEl>
                                        <p:attrNameLst>
                                          <p:attrName>style.visibility</p:attrName>
                                        </p:attrNameLst>
                                      </p:cBhvr>
                                      <p:to>
                                        <p:strVal val="visible"/>
                                      </p:to>
                                    </p:set>
                                    <p:animEffect transition="in" filter="wipe(left)">
                                      <p:cBhvr>
                                        <p:cTn id="30" dur="500"/>
                                        <p:tgtEl>
                                          <p:spTgt spid="9629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6271"/>
                                        </p:tgtEl>
                                        <p:attrNameLst>
                                          <p:attrName>style.visibility</p:attrName>
                                        </p:attrNameLst>
                                      </p:cBhvr>
                                      <p:to>
                                        <p:strVal val="visible"/>
                                      </p:to>
                                    </p:set>
                                    <p:animEffect transition="in" filter="wipe(left)">
                                      <p:cBhvr>
                                        <p:cTn id="35" dur="500"/>
                                        <p:tgtEl>
                                          <p:spTgt spid="9627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96279"/>
                                        </p:tgtEl>
                                        <p:attrNameLst>
                                          <p:attrName>style.visibility</p:attrName>
                                        </p:attrNameLst>
                                      </p:cBhvr>
                                      <p:to>
                                        <p:strVal val="visible"/>
                                      </p:to>
                                    </p:set>
                                    <p:animEffect transition="in" filter="wipe(left)">
                                      <p:cBhvr>
                                        <p:cTn id="40" dur="500"/>
                                        <p:tgtEl>
                                          <p:spTgt spid="9627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628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2" fill="hold" nodeType="clickEffect">
                                  <p:stCondLst>
                                    <p:cond delay="0"/>
                                  </p:stCondLst>
                                  <p:childTnLst>
                                    <p:set>
                                      <p:cBhvr>
                                        <p:cTn id="48" dur="1" fill="hold">
                                          <p:stCondLst>
                                            <p:cond delay="0"/>
                                          </p:stCondLst>
                                        </p:cTn>
                                        <p:tgtEl>
                                          <p:spTgt spid="96290"/>
                                        </p:tgtEl>
                                        <p:attrNameLst>
                                          <p:attrName>style.visibility</p:attrName>
                                        </p:attrNameLst>
                                      </p:cBhvr>
                                      <p:to>
                                        <p:strVal val="visible"/>
                                      </p:to>
                                    </p:set>
                                    <p:animEffect transition="in" filter="wipe(right)">
                                      <p:cBhvr>
                                        <p:cTn id="49" dur="500"/>
                                        <p:tgtEl>
                                          <p:spTgt spid="9629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96296"/>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6298"/>
                                        </p:tgtEl>
                                        <p:attrNameLst>
                                          <p:attrName>style.visibility</p:attrName>
                                        </p:attrNameLst>
                                      </p:cBhvr>
                                      <p:to>
                                        <p:strVal val="visible"/>
                                      </p:to>
                                    </p:set>
                                    <p:animEffect transition="in" filter="wipe(left)">
                                      <p:cBhvr>
                                        <p:cTn id="58" dur="500"/>
                                        <p:tgtEl>
                                          <p:spTgt spid="96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8" grpId="0" animBg="1"/>
      <p:bldP spid="96269" grpId="0"/>
      <p:bldP spid="96271" grpId="0" animBg="1"/>
      <p:bldP spid="96286" grpId="0" animBg="1"/>
      <p:bldP spid="96296" grpId="0" animBg="1"/>
      <p:bldP spid="96297" grpId="0"/>
      <p:bldP spid="96298" grpId="0"/>
      <p:bldP spid="96299"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xtLst>
            <a:ext uri="{909E8E84-426E-40DD-AFC4-6F175D3DCCD1}">
              <a14:hiddenFill xmlns:a14="http://schemas.microsoft.com/office/drawing/2010/main">
                <a:gradFill rotWithShape="0">
                  <a:gsLst>
                    <a:gs pos="0">
                      <a:srgbClr val="76765E"/>
                    </a:gs>
                    <a:gs pos="50000">
                      <a:srgbClr val="FFFFCC"/>
                    </a:gs>
                    <a:gs pos="100000">
                      <a:srgbClr val="76765E"/>
                    </a:gs>
                  </a:gsLst>
                  <a:lin ang="5400000" scaled="1"/>
                </a:gradFill>
              </a14:hiddenFill>
            </a:ext>
          </a:extLst>
        </p:spPr>
        <p:txBody>
          <a:bodyPr/>
          <a:lstStyle/>
          <a:p>
            <a:r>
              <a:rPr lang="zh-CN" altLang="en-US" dirty="0" smtClean="0">
                <a:latin typeface="黑体" panose="02010609060101010101" pitchFamily="49" charset="-122"/>
              </a:rPr>
              <a:t>消除自激振荡的方法</a:t>
            </a:r>
          </a:p>
        </p:txBody>
      </p:sp>
      <p:sp>
        <p:nvSpPr>
          <p:cNvPr id="97283" name="Text Box 3"/>
          <p:cNvSpPr txBox="1">
            <a:spLocks noChangeArrowheads="1"/>
          </p:cNvSpPr>
          <p:nvPr/>
        </p:nvSpPr>
        <p:spPr bwMode="auto">
          <a:xfrm>
            <a:off x="-41665" y="1660810"/>
            <a:ext cx="426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800" dirty="0">
                <a:solidFill>
                  <a:srgbClr val="FF0000"/>
                </a:solidFill>
                <a:latin typeface="+mj-lt"/>
                <a:ea typeface="华文行楷" pitchFamily="2" charset="-122"/>
              </a:rPr>
              <a:t>1. </a:t>
            </a:r>
            <a:r>
              <a:rPr kumimoji="1" lang="zh-CN" altLang="en-US" sz="2800" dirty="0">
                <a:solidFill>
                  <a:srgbClr val="FF0000"/>
                </a:solidFill>
                <a:latin typeface="+mj-lt"/>
                <a:ea typeface="华文行楷" pitchFamily="2" charset="-122"/>
              </a:rPr>
              <a:t>简单滞后补偿</a:t>
            </a:r>
          </a:p>
        </p:txBody>
      </p:sp>
      <p:pic>
        <p:nvPicPr>
          <p:cNvPr id="97284" name="Picture 4" descr="Dz05060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981"/>
          <a:stretch>
            <a:fillRect/>
          </a:stretch>
        </p:blipFill>
        <p:spPr bwMode="auto">
          <a:xfrm>
            <a:off x="4787900" y="4063083"/>
            <a:ext cx="4114800" cy="1209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97285" name="Object 5"/>
          <p:cNvGraphicFramePr>
            <a:graphicFrameLocks noChangeAspect="1"/>
          </p:cNvGraphicFramePr>
          <p:nvPr>
            <p:extLst/>
          </p:nvPr>
        </p:nvGraphicFramePr>
        <p:xfrm>
          <a:off x="4864100" y="1853283"/>
          <a:ext cx="3810000" cy="1106487"/>
        </p:xfrm>
        <a:graphic>
          <a:graphicData uri="http://schemas.openxmlformats.org/presentationml/2006/ole">
            <mc:AlternateContent xmlns:mc="http://schemas.openxmlformats.org/markup-compatibility/2006">
              <mc:Choice xmlns:v="urn:schemas-microsoft-com:vml" Requires="v">
                <p:oleObj spid="_x0000_s101498" name="公式" r:id="rId4" imgW="2235200" imgH="647700" progId="Equation.3">
                  <p:embed/>
                </p:oleObj>
              </mc:Choice>
              <mc:Fallback>
                <p:oleObj name="公式" r:id="rId4" imgW="2235200" imgH="647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4100" y="1853283"/>
                        <a:ext cx="3810000" cy="1106487"/>
                      </a:xfrm>
                      <a:prstGeom prst="rect">
                        <a:avLst/>
                      </a:prstGeom>
                      <a:noFill/>
                      <a:ln w="9525">
                        <a:solidFill>
                          <a:srgbClr val="FF3300"/>
                        </a:solidFill>
                        <a:miter lim="800000"/>
                        <a:headEnd/>
                        <a:tailEnd/>
                      </a:ln>
                      <a:effectLst/>
                      <a:extLst/>
                    </p:spPr>
                  </p:pic>
                </p:oleObj>
              </mc:Fallback>
            </mc:AlternateContent>
          </a:graphicData>
        </a:graphic>
      </p:graphicFrame>
      <p:sp>
        <p:nvSpPr>
          <p:cNvPr id="97286" name="Text Box 6"/>
          <p:cNvSpPr txBox="1">
            <a:spLocks noChangeArrowheads="1"/>
          </p:cNvSpPr>
          <p:nvPr/>
        </p:nvSpPr>
        <p:spPr bwMode="auto">
          <a:xfrm>
            <a:off x="395536" y="764704"/>
            <a:ext cx="7467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zh-CN" altLang="en-US" sz="2400" b="1" dirty="0">
                <a:latin typeface="宋体" pitchFamily="2" charset="-122"/>
              </a:rPr>
              <a:t>常用的方法为滞后补偿方法。</a:t>
            </a:r>
            <a:br>
              <a:rPr kumimoji="1" lang="zh-CN" altLang="en-US" sz="2400" b="1" dirty="0">
                <a:latin typeface="宋体" pitchFamily="2" charset="-122"/>
              </a:rPr>
            </a:br>
            <a:r>
              <a:rPr kumimoji="1" lang="zh-CN" altLang="en-US" sz="2400" b="1" dirty="0">
                <a:latin typeface="宋体" pitchFamily="2" charset="-122"/>
              </a:rPr>
              <a:t>设放大电路为直接耦合方式，反馈网络为电阻网络。</a:t>
            </a:r>
          </a:p>
        </p:txBody>
      </p:sp>
      <p:graphicFrame>
        <p:nvGraphicFramePr>
          <p:cNvPr id="97287" name="Object 7"/>
          <p:cNvGraphicFramePr>
            <a:graphicFrameLocks noChangeAspect="1"/>
          </p:cNvGraphicFramePr>
          <p:nvPr>
            <p:extLst/>
          </p:nvPr>
        </p:nvGraphicFramePr>
        <p:xfrm>
          <a:off x="368300" y="2158083"/>
          <a:ext cx="4419600" cy="3194050"/>
        </p:xfrm>
        <a:graphic>
          <a:graphicData uri="http://schemas.openxmlformats.org/presentationml/2006/ole">
            <mc:AlternateContent xmlns:mc="http://schemas.openxmlformats.org/markup-compatibility/2006">
              <mc:Choice xmlns:v="urn:schemas-microsoft-com:vml" Requires="v">
                <p:oleObj spid="_x0000_s101499" name="VISIO" r:id="rId6" imgW="4149852" imgH="2985516" progId="Visio.Drawing.5">
                  <p:embed/>
                </p:oleObj>
              </mc:Choice>
              <mc:Fallback>
                <p:oleObj name="VISIO" r:id="rId6" imgW="4149852" imgH="2985516" progId="Visio.Drawing.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 y="2158083"/>
                        <a:ext cx="4419600"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8" name="Text Box 8"/>
          <p:cNvSpPr txBox="1">
            <a:spLocks noChangeArrowheads="1"/>
          </p:cNvSpPr>
          <p:nvPr/>
        </p:nvSpPr>
        <p:spPr bwMode="auto">
          <a:xfrm>
            <a:off x="4787900" y="2996283"/>
            <a:ext cx="4038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400" b="1">
                <a:latin typeface="宋体" pitchFamily="2" charset="-122"/>
              </a:rPr>
              <a:t>  </a:t>
            </a:r>
            <a:r>
              <a:rPr kumimoji="1" lang="zh-CN" altLang="zh-CN" sz="2400" b="1">
                <a:latin typeface="宋体" pitchFamily="2" charset="-122"/>
              </a:rPr>
              <a:t>在</a:t>
            </a:r>
            <a:r>
              <a:rPr kumimoji="1" lang="zh-CN" altLang="en-US" sz="2400" b="1">
                <a:latin typeface="宋体" pitchFamily="2" charset="-122"/>
              </a:rPr>
              <a:t>最低的上限频率所在回路加补偿电容。</a:t>
            </a:r>
          </a:p>
        </p:txBody>
      </p:sp>
      <p:sp>
        <p:nvSpPr>
          <p:cNvPr id="97289" name="AutoShape 9"/>
          <p:cNvSpPr>
            <a:spLocks/>
          </p:cNvSpPr>
          <p:nvPr/>
        </p:nvSpPr>
        <p:spPr bwMode="auto">
          <a:xfrm>
            <a:off x="7302500" y="3529683"/>
            <a:ext cx="1447800" cy="457200"/>
          </a:xfrm>
          <a:prstGeom prst="borderCallout1">
            <a:avLst>
              <a:gd name="adj1" fmla="val 25000"/>
              <a:gd name="adj2" fmla="val -5264"/>
              <a:gd name="adj3" fmla="val 217014"/>
              <a:gd name="adj4" fmla="val -25329"/>
            </a:avLst>
          </a:prstGeom>
          <a:noFill/>
          <a:ln w="19050">
            <a:solidFill>
              <a:srgbClr val="FF3300"/>
            </a:solidFill>
            <a:miter lim="800000"/>
            <a:headEnd/>
            <a:tailEnd/>
          </a:ln>
          <a:effectLst/>
          <a:extLst/>
        </p:spPr>
        <p:txBody>
          <a:bodyPr/>
          <a:lstStyle/>
          <a:p>
            <a:pPr algn="ctr"/>
            <a:r>
              <a:rPr kumimoji="1" lang="zh-CN" altLang="en-US" sz="2000" b="1">
                <a:latin typeface="Times New Roman" pitchFamily="18" charset="0"/>
              </a:rPr>
              <a:t>补偿电容</a:t>
            </a:r>
          </a:p>
        </p:txBody>
      </p:sp>
      <p:grpSp>
        <p:nvGrpSpPr>
          <p:cNvPr id="97290" name="Group 10"/>
          <p:cNvGrpSpPr>
            <a:grpSpLocks/>
          </p:cNvGrpSpPr>
          <p:nvPr/>
        </p:nvGrpSpPr>
        <p:grpSpPr bwMode="auto">
          <a:xfrm>
            <a:off x="977900" y="3072483"/>
            <a:ext cx="304800" cy="2286000"/>
            <a:chOff x="624" y="2208"/>
            <a:chExt cx="192" cy="1440"/>
          </a:xfrm>
        </p:grpSpPr>
        <p:sp>
          <p:nvSpPr>
            <p:cNvPr id="68623" name="Line 11"/>
            <p:cNvSpPr>
              <a:spLocks noChangeShapeType="1"/>
            </p:cNvSpPr>
            <p:nvPr/>
          </p:nvSpPr>
          <p:spPr bwMode="auto">
            <a:xfrm>
              <a:off x="720" y="2208"/>
              <a:ext cx="0" cy="1200"/>
            </a:xfrm>
            <a:prstGeom prst="line">
              <a:avLst/>
            </a:prstGeom>
            <a:noFill/>
            <a:ln w="9525">
              <a:solidFill>
                <a:srgbClr val="FF33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8624" name="Object 12"/>
            <p:cNvGraphicFramePr>
              <a:graphicFrameLocks noChangeAspect="1"/>
            </p:cNvGraphicFramePr>
            <p:nvPr/>
          </p:nvGraphicFramePr>
          <p:xfrm>
            <a:off x="624" y="3456"/>
            <a:ext cx="192" cy="192"/>
          </p:xfrm>
          <a:graphic>
            <a:graphicData uri="http://schemas.openxmlformats.org/presentationml/2006/ole">
              <mc:AlternateContent xmlns:mc="http://schemas.openxmlformats.org/markup-compatibility/2006">
                <mc:Choice xmlns:v="urn:schemas-microsoft-com:vml" Requires="v">
                  <p:oleObj spid="_x0000_s101500" name="Equation" r:id="rId8" imgW="228600" imgH="228600" progId="Equation.3">
                    <p:embed/>
                  </p:oleObj>
                </mc:Choice>
                <mc:Fallback>
                  <p:oleObj name="Equation" r:id="rId8" imgW="2286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 y="3456"/>
                          <a:ext cx="192" cy="192"/>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7293" name="Group 13"/>
          <p:cNvGrpSpPr>
            <a:grpSpLocks/>
          </p:cNvGrpSpPr>
          <p:nvPr/>
        </p:nvGrpSpPr>
        <p:grpSpPr bwMode="auto">
          <a:xfrm>
            <a:off x="825500" y="3031208"/>
            <a:ext cx="2057400" cy="2174875"/>
            <a:chOff x="528" y="2038"/>
            <a:chExt cx="1296" cy="1370"/>
          </a:xfrm>
        </p:grpSpPr>
        <p:sp>
          <p:nvSpPr>
            <p:cNvPr id="68620" name="Line 14"/>
            <p:cNvSpPr>
              <a:spLocks noChangeShapeType="1"/>
            </p:cNvSpPr>
            <p:nvPr/>
          </p:nvSpPr>
          <p:spPr bwMode="auto">
            <a:xfrm>
              <a:off x="720" y="2038"/>
              <a:ext cx="1008" cy="1177"/>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1" name="Line 15"/>
            <p:cNvSpPr>
              <a:spLocks noChangeShapeType="1"/>
            </p:cNvSpPr>
            <p:nvPr/>
          </p:nvSpPr>
          <p:spPr bwMode="auto">
            <a:xfrm>
              <a:off x="1728" y="3216"/>
              <a:ext cx="96" cy="192"/>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22" name="Line 16"/>
            <p:cNvSpPr>
              <a:spLocks noChangeShapeType="1"/>
            </p:cNvSpPr>
            <p:nvPr/>
          </p:nvSpPr>
          <p:spPr bwMode="auto">
            <a:xfrm flipH="1">
              <a:off x="528" y="2039"/>
              <a:ext cx="192"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186</a:t>
            </a:fld>
            <a:endParaRPr lang="zh-CN" altLang="en-US"/>
          </a:p>
        </p:txBody>
      </p:sp>
    </p:spTree>
    <p:extLst>
      <p:ext uri="{BB962C8B-B14F-4D97-AF65-F5344CB8AC3E}">
        <p14:creationId xmlns:p14="http://schemas.microsoft.com/office/powerpoint/2010/main" val="23538754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286">
                                            <p:txEl>
                                              <p:pRg st="0" end="0"/>
                                            </p:txEl>
                                          </p:spTgt>
                                        </p:tgtEl>
                                        <p:attrNameLst>
                                          <p:attrName>style.visibility</p:attrName>
                                        </p:attrNameLst>
                                      </p:cBhvr>
                                      <p:to>
                                        <p:strVal val="visible"/>
                                      </p:to>
                                    </p:set>
                                    <p:animEffect transition="in" filter="wipe(left)">
                                      <p:cBhvr>
                                        <p:cTn id="7" dur="500"/>
                                        <p:tgtEl>
                                          <p:spTgt spid="972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7283">
                                            <p:txEl>
                                              <p:pRg st="0" end="0"/>
                                            </p:txEl>
                                          </p:spTgt>
                                        </p:tgtEl>
                                        <p:attrNameLst>
                                          <p:attrName>style.visibility</p:attrName>
                                        </p:attrNameLst>
                                      </p:cBhvr>
                                      <p:to>
                                        <p:strVal val="visible"/>
                                      </p:to>
                                    </p:set>
                                    <p:animEffect transition="in" filter="wipe(left)">
                                      <p:cBhvr>
                                        <p:cTn id="12" dur="500"/>
                                        <p:tgtEl>
                                          <p:spTgt spid="972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7287"/>
                                        </p:tgtEl>
                                        <p:attrNameLst>
                                          <p:attrName>style.visibility</p:attrName>
                                        </p:attrNameLst>
                                      </p:cBhvr>
                                      <p:to>
                                        <p:strVal val="visible"/>
                                      </p:to>
                                    </p:set>
                                    <p:animEffect transition="in" filter="wipe(left)">
                                      <p:cBhvr>
                                        <p:cTn id="17" dur="500"/>
                                        <p:tgtEl>
                                          <p:spTgt spid="972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7285"/>
                                        </p:tgtEl>
                                        <p:attrNameLst>
                                          <p:attrName>style.visibility</p:attrName>
                                        </p:attrNameLst>
                                      </p:cBhvr>
                                      <p:to>
                                        <p:strVal val="visible"/>
                                      </p:to>
                                    </p:set>
                                    <p:animEffect transition="in" filter="wipe(left)">
                                      <p:cBhvr>
                                        <p:cTn id="22" dur="500"/>
                                        <p:tgtEl>
                                          <p:spTgt spid="972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7288">
                                            <p:txEl>
                                              <p:pRg st="0" end="0"/>
                                            </p:txEl>
                                          </p:spTgt>
                                        </p:tgtEl>
                                        <p:attrNameLst>
                                          <p:attrName>style.visibility</p:attrName>
                                        </p:attrNameLst>
                                      </p:cBhvr>
                                      <p:to>
                                        <p:strVal val="visible"/>
                                      </p:to>
                                    </p:set>
                                    <p:animEffect transition="in" filter="wipe(left)">
                                      <p:cBhvr>
                                        <p:cTn id="27" dur="500"/>
                                        <p:tgtEl>
                                          <p:spTgt spid="97288">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7284"/>
                                        </p:tgtEl>
                                        <p:attrNameLst>
                                          <p:attrName>style.visibility</p:attrName>
                                        </p:attrNameLst>
                                      </p:cBhvr>
                                      <p:to>
                                        <p:strVal val="visible"/>
                                      </p:to>
                                    </p:set>
                                    <p:animEffect transition="in" filter="wipe(left)">
                                      <p:cBhvr>
                                        <p:cTn id="32" dur="500"/>
                                        <p:tgtEl>
                                          <p:spTgt spid="9728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9728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97293"/>
                                        </p:tgtEl>
                                        <p:attrNameLst>
                                          <p:attrName>style.visibility</p:attrName>
                                        </p:attrNameLst>
                                      </p:cBhvr>
                                      <p:to>
                                        <p:strVal val="visible"/>
                                      </p:to>
                                    </p:set>
                                    <p:animEffect transition="in" filter="wipe(up)">
                                      <p:cBhvr>
                                        <p:cTn id="41" dur="500"/>
                                        <p:tgtEl>
                                          <p:spTgt spid="9729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97290"/>
                                        </p:tgtEl>
                                        <p:attrNameLst>
                                          <p:attrName>style.visibility</p:attrName>
                                        </p:attrNameLst>
                                      </p:cBhvr>
                                      <p:to>
                                        <p:strVal val="visible"/>
                                      </p:to>
                                    </p:set>
                                    <p:animEffect transition="in" filter="wipe(up)">
                                      <p:cBhvr>
                                        <p:cTn id="46" dur="500"/>
                                        <p:tgtEl>
                                          <p:spTgt spid="97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autoUpdateAnimBg="0"/>
      <p:bldP spid="97286" grpId="0" build="p" autoUpdateAnimBg="0"/>
      <p:bldP spid="97288" grpId="0" build="p" autoUpdateAnimBg="0"/>
      <p:bldP spid="97289" grpId="0" animBg="1"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Dz0606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713" y="2030512"/>
            <a:ext cx="4343400"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3"/>
          <p:cNvSpPr>
            <a:spLocks noGrp="1" noChangeArrowheads="1"/>
          </p:cNvSpPr>
          <p:nvPr>
            <p:ph type="title"/>
          </p:nvPr>
        </p:nvSpPr>
        <p:spPr>
          <a:extLst>
            <a:ext uri="{909E8E84-426E-40DD-AFC4-6F175D3DCCD1}">
              <a14:hiddenFill xmlns:a14="http://schemas.microsoft.com/office/drawing/2010/main">
                <a:gradFill rotWithShape="0">
                  <a:gsLst>
                    <a:gs pos="0">
                      <a:srgbClr val="76765E"/>
                    </a:gs>
                    <a:gs pos="50000">
                      <a:srgbClr val="FFFFCC"/>
                    </a:gs>
                    <a:gs pos="100000">
                      <a:srgbClr val="76765E"/>
                    </a:gs>
                  </a:gsLst>
                  <a:lin ang="5400000" scaled="1"/>
                </a:gradFill>
              </a14:hiddenFill>
            </a:ext>
          </a:extLst>
        </p:spPr>
        <p:txBody>
          <a:bodyPr/>
          <a:lstStyle/>
          <a:p>
            <a:r>
              <a:rPr lang="en-US" altLang="zh-CN" dirty="0" smtClean="0">
                <a:ea typeface="华文行楷" pitchFamily="2" charset="-122"/>
              </a:rPr>
              <a:t>1. </a:t>
            </a:r>
            <a:r>
              <a:rPr lang="zh-CN" altLang="en-US" dirty="0" smtClean="0">
                <a:ea typeface="华文行楷" pitchFamily="2" charset="-122"/>
              </a:rPr>
              <a:t>简单滞后补偿</a:t>
            </a:r>
            <a:endParaRPr lang="zh-CN" altLang="en-US" sz="4400" dirty="0" smtClean="0">
              <a:ea typeface="华文行楷" pitchFamily="2" charset="-122"/>
            </a:endParaRPr>
          </a:p>
        </p:txBody>
      </p:sp>
      <p:sp>
        <p:nvSpPr>
          <p:cNvPr id="98308" name="AutoShape 4"/>
          <p:cNvSpPr>
            <a:spLocks/>
          </p:cNvSpPr>
          <p:nvPr/>
        </p:nvSpPr>
        <p:spPr bwMode="auto">
          <a:xfrm>
            <a:off x="1763713" y="5002312"/>
            <a:ext cx="1752600" cy="839788"/>
          </a:xfrm>
          <a:prstGeom prst="borderCallout2">
            <a:avLst>
              <a:gd name="adj1" fmla="val 13611"/>
              <a:gd name="adj2" fmla="val 104347"/>
              <a:gd name="adj3" fmla="val 13611"/>
              <a:gd name="adj4" fmla="val 127991"/>
              <a:gd name="adj5" fmla="val -66731"/>
              <a:gd name="adj6" fmla="val 152264"/>
            </a:avLst>
          </a:prstGeom>
          <a:noFill/>
          <a:ln w="19050" cap="sq">
            <a:solidFill>
              <a:srgbClr val="FF3300"/>
            </a:solidFill>
            <a:miter lim="800000"/>
            <a:headEnd type="none" w="sm" len="sm"/>
            <a:tailEnd type="none" w="sm" len="sm"/>
          </a:ln>
          <a:effectLst/>
          <a:extLst/>
        </p:spPr>
        <p:txBody>
          <a:bodyPr/>
          <a:lstStyle/>
          <a:p>
            <a:pPr eaLnBrk="0" hangingPunct="0"/>
            <a:r>
              <a:rPr lang="zh-CN" altLang="en-US" sz="2400" b="1" dirty="0">
                <a:latin typeface="Times New Roman" pitchFamily="18" charset="0"/>
              </a:rPr>
              <a:t>最大附加相移为</a:t>
            </a:r>
            <a:r>
              <a:rPr lang="en-US" altLang="zh-CN" sz="2400" b="1" dirty="0">
                <a:latin typeface="Times New Roman" pitchFamily="18" charset="0"/>
              </a:rPr>
              <a:t>-135°</a:t>
            </a:r>
          </a:p>
        </p:txBody>
      </p:sp>
      <p:sp>
        <p:nvSpPr>
          <p:cNvPr id="98309" name="AutoShape 5"/>
          <p:cNvSpPr>
            <a:spLocks/>
          </p:cNvSpPr>
          <p:nvPr/>
        </p:nvSpPr>
        <p:spPr bwMode="auto">
          <a:xfrm>
            <a:off x="4659313" y="5078512"/>
            <a:ext cx="2895600" cy="800100"/>
          </a:xfrm>
          <a:prstGeom prst="borderCallout2">
            <a:avLst>
              <a:gd name="adj1" fmla="val 14287"/>
              <a:gd name="adj2" fmla="val -2630"/>
              <a:gd name="adj3" fmla="val 14287"/>
              <a:gd name="adj4" fmla="val -20338"/>
              <a:gd name="adj5" fmla="val 72222"/>
              <a:gd name="adj6" fmla="val -38653"/>
            </a:avLst>
          </a:prstGeom>
          <a:noFill/>
          <a:ln w="19050" cap="sq">
            <a:solidFill>
              <a:srgbClr val="FF3300"/>
            </a:solidFill>
            <a:miter lim="800000"/>
            <a:headEnd type="none" w="sm" len="sm"/>
            <a:tailEnd type="none" w="sm" len="sm"/>
          </a:ln>
          <a:effectLst/>
          <a:extLst/>
        </p:spPr>
        <p:txBody>
          <a:bodyPr/>
          <a:lstStyle/>
          <a:p>
            <a:pPr eaLnBrk="0" hangingPunct="0"/>
            <a:r>
              <a:rPr lang="en-US" altLang="zh-CN" sz="2400" dirty="0">
                <a:latin typeface="Times New Roman" pitchFamily="18" charset="0"/>
              </a:rPr>
              <a:t>    </a:t>
            </a:r>
            <a:r>
              <a:rPr lang="zh-CN" altLang="en-US" sz="2400" b="1" dirty="0">
                <a:latin typeface="Times New Roman" pitchFamily="18" charset="0"/>
              </a:rPr>
              <a:t>具有</a:t>
            </a:r>
            <a:r>
              <a:rPr lang="en-US" altLang="zh-CN" sz="2400" b="1" dirty="0">
                <a:latin typeface="Times New Roman" pitchFamily="18" charset="0"/>
              </a:rPr>
              <a:t>45°</a:t>
            </a:r>
            <a:r>
              <a:rPr lang="zh-CN" altLang="en-US" sz="2400" b="1" dirty="0">
                <a:latin typeface="Times New Roman" pitchFamily="18" charset="0"/>
              </a:rPr>
              <a:t>的相位裕度，故电路稳定</a:t>
            </a:r>
          </a:p>
        </p:txBody>
      </p:sp>
      <p:grpSp>
        <p:nvGrpSpPr>
          <p:cNvPr id="98310" name="Group 6"/>
          <p:cNvGrpSpPr>
            <a:grpSpLocks/>
          </p:cNvGrpSpPr>
          <p:nvPr/>
        </p:nvGrpSpPr>
        <p:grpSpPr bwMode="auto">
          <a:xfrm>
            <a:off x="544513" y="1801912"/>
            <a:ext cx="5576887" cy="2570163"/>
            <a:chOff x="336" y="1296"/>
            <a:chExt cx="3513" cy="1619"/>
          </a:xfrm>
        </p:grpSpPr>
        <p:sp>
          <p:nvSpPr>
            <p:cNvPr id="69642" name="AutoShape 7"/>
            <p:cNvSpPr>
              <a:spLocks/>
            </p:cNvSpPr>
            <p:nvPr/>
          </p:nvSpPr>
          <p:spPr bwMode="auto">
            <a:xfrm>
              <a:off x="2928" y="1296"/>
              <a:ext cx="921" cy="321"/>
            </a:xfrm>
            <a:prstGeom prst="borderCallout1">
              <a:avLst>
                <a:gd name="adj1" fmla="val 22431"/>
                <a:gd name="adj2" fmla="val -5213"/>
                <a:gd name="adj3" fmla="val 162931"/>
                <a:gd name="adj4" fmla="val -86102"/>
              </a:avLst>
            </a:prstGeom>
            <a:no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400" b="1" dirty="0">
                  <a:latin typeface="Times New Roman" pitchFamily="18" charset="0"/>
                </a:rPr>
                <a:t>补偿前</a:t>
              </a:r>
            </a:p>
          </p:txBody>
        </p:sp>
        <p:sp>
          <p:nvSpPr>
            <p:cNvPr id="69643" name="AutoShape 8"/>
            <p:cNvSpPr>
              <a:spLocks/>
            </p:cNvSpPr>
            <p:nvPr/>
          </p:nvSpPr>
          <p:spPr bwMode="auto">
            <a:xfrm>
              <a:off x="336" y="2640"/>
              <a:ext cx="850" cy="275"/>
            </a:xfrm>
            <a:prstGeom prst="borderCallout1">
              <a:avLst>
                <a:gd name="adj1" fmla="val 26181"/>
                <a:gd name="adj2" fmla="val 105648"/>
                <a:gd name="adj3" fmla="val -70546"/>
                <a:gd name="adj4" fmla="val 221884"/>
              </a:avLst>
            </a:prstGeom>
            <a:no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400" b="1" dirty="0">
                  <a:latin typeface="Times New Roman" pitchFamily="18" charset="0"/>
                </a:rPr>
                <a:t>补偿后</a:t>
              </a:r>
            </a:p>
          </p:txBody>
        </p:sp>
      </p:grpSp>
      <p:graphicFrame>
        <p:nvGraphicFramePr>
          <p:cNvPr id="98313" name="Object 9"/>
          <p:cNvGraphicFramePr>
            <a:graphicFrameLocks noChangeAspect="1"/>
          </p:cNvGraphicFramePr>
          <p:nvPr>
            <p:extLst/>
          </p:nvPr>
        </p:nvGraphicFramePr>
        <p:xfrm>
          <a:off x="4295775" y="1116112"/>
          <a:ext cx="4689475" cy="527050"/>
        </p:xfrm>
        <a:graphic>
          <a:graphicData uri="http://schemas.openxmlformats.org/presentationml/2006/ole">
            <mc:AlternateContent xmlns:mc="http://schemas.openxmlformats.org/markup-compatibility/2006">
              <mc:Choice xmlns:v="urn:schemas-microsoft-com:vml" Requires="v">
                <p:oleObj spid="_x0000_s102482" name="公式" r:id="rId4" imgW="2489200" imgH="279400" progId="Equation.3">
                  <p:embed/>
                </p:oleObj>
              </mc:Choice>
              <mc:Fallback>
                <p:oleObj name="公式" r:id="rId4" imgW="24892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75" y="1116112"/>
                        <a:ext cx="4689475" cy="527050"/>
                      </a:xfrm>
                      <a:prstGeom prst="rect">
                        <a:avLst/>
                      </a:prstGeom>
                      <a:noFill/>
                      <a:ln w="9525">
                        <a:solidFill>
                          <a:srgbClr val="FF3300"/>
                        </a:solidFill>
                        <a:miter lim="800000"/>
                        <a:headEnd/>
                        <a:tailEnd/>
                      </a:ln>
                      <a:effectLst/>
                      <a:extLst/>
                    </p:spPr>
                  </p:pic>
                </p:oleObj>
              </mc:Fallback>
            </mc:AlternateContent>
          </a:graphicData>
        </a:graphic>
      </p:graphicFrame>
      <p:sp>
        <p:nvSpPr>
          <p:cNvPr id="98314" name="Text Box 10"/>
          <p:cNvSpPr txBox="1">
            <a:spLocks noChangeArrowheads="1"/>
          </p:cNvSpPr>
          <p:nvPr/>
        </p:nvSpPr>
        <p:spPr bwMode="auto">
          <a:xfrm>
            <a:off x="6335713" y="3021112"/>
            <a:ext cx="2514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400">
                <a:latin typeface="Times New Roman" pitchFamily="18" charset="0"/>
              </a:rPr>
              <a:t>    </a:t>
            </a:r>
            <a:r>
              <a:rPr kumimoji="1" lang="zh-CN" altLang="en-US" sz="2400" b="1">
                <a:latin typeface="Times New Roman" pitchFamily="18" charset="0"/>
              </a:rPr>
              <a:t>滞后补偿法是以频带变窄为代价来消除自激振荡的。</a:t>
            </a:r>
          </a:p>
        </p:txBody>
      </p:sp>
      <p:graphicFrame>
        <p:nvGraphicFramePr>
          <p:cNvPr id="98315" name="Object 11"/>
          <p:cNvGraphicFramePr>
            <a:graphicFrameLocks noChangeAspect="1"/>
          </p:cNvGraphicFramePr>
          <p:nvPr>
            <p:extLst/>
          </p:nvPr>
        </p:nvGraphicFramePr>
        <p:xfrm>
          <a:off x="544513" y="836712"/>
          <a:ext cx="3606800" cy="1044575"/>
        </p:xfrm>
        <a:graphic>
          <a:graphicData uri="http://schemas.openxmlformats.org/presentationml/2006/ole">
            <mc:AlternateContent xmlns:mc="http://schemas.openxmlformats.org/markup-compatibility/2006">
              <mc:Choice xmlns:v="urn:schemas-microsoft-com:vml" Requires="v">
                <p:oleObj spid="_x0000_s102483" name="Equation" r:id="rId6" imgW="2235200" imgH="647700" progId="Equation.3">
                  <p:embed/>
                </p:oleObj>
              </mc:Choice>
              <mc:Fallback>
                <p:oleObj name="Equation" r:id="rId6" imgW="2235200" imgH="647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13" y="836712"/>
                        <a:ext cx="3606800" cy="1044575"/>
                      </a:xfrm>
                      <a:prstGeom prst="rect">
                        <a:avLst/>
                      </a:prstGeom>
                      <a:noFill/>
                      <a:ln w="9525">
                        <a:solidFill>
                          <a:srgbClr val="FF3300"/>
                        </a:solidFill>
                        <a:miter lim="800000"/>
                        <a:headEnd/>
                        <a:tailEnd/>
                      </a:ln>
                      <a:effectLs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187</a:t>
            </a:fld>
            <a:endParaRPr lang="zh-CN" altLang="en-US"/>
          </a:p>
        </p:txBody>
      </p:sp>
    </p:spTree>
    <p:extLst>
      <p:ext uri="{BB962C8B-B14F-4D97-AF65-F5344CB8AC3E}">
        <p14:creationId xmlns:p14="http://schemas.microsoft.com/office/powerpoint/2010/main" val="393048280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3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98315"/>
                                        </p:tgtEl>
                                        <p:attrNameLst>
                                          <p:attrName>style.visibility</p:attrName>
                                        </p:attrNameLst>
                                      </p:cBhvr>
                                      <p:to>
                                        <p:strVal val="visible"/>
                                      </p:to>
                                    </p:set>
                                    <p:animEffect transition="in" filter="wipe(left)">
                                      <p:cBhvr>
                                        <p:cTn id="11" dur="500"/>
                                        <p:tgtEl>
                                          <p:spTgt spid="983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8313"/>
                                        </p:tgtEl>
                                        <p:attrNameLst>
                                          <p:attrName>style.visibility</p:attrName>
                                        </p:attrNameLst>
                                      </p:cBhvr>
                                      <p:to>
                                        <p:strVal val="visible"/>
                                      </p:to>
                                    </p:set>
                                    <p:animEffect transition="in" filter="wipe(left)">
                                      <p:cBhvr>
                                        <p:cTn id="16" dur="500"/>
                                        <p:tgtEl>
                                          <p:spTgt spid="983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9830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9830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8314">
                                            <p:txEl>
                                              <p:pRg st="0" end="0"/>
                                            </p:txEl>
                                          </p:spTgt>
                                        </p:tgtEl>
                                        <p:attrNameLst>
                                          <p:attrName>style.visibility</p:attrName>
                                        </p:attrNameLst>
                                      </p:cBhvr>
                                      <p:to>
                                        <p:strVal val="visible"/>
                                      </p:to>
                                    </p:set>
                                    <p:animEffect transition="in" filter="wipe(left)">
                                      <p:cBhvr>
                                        <p:cTn id="29" dur="500"/>
                                        <p:tgtEl>
                                          <p:spTgt spid="983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nimBg="1" autoUpdateAnimBg="0"/>
      <p:bldP spid="98309" grpId="0" animBg="1" autoUpdateAnimBg="0"/>
      <p:bldP spid="98314" grpId="0" build="p"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lnSpc>
                <a:spcPct val="120000"/>
              </a:lnSpc>
            </a:pPr>
            <a:r>
              <a:rPr lang="en-US" altLang="zh-CN" dirty="0" smtClean="0">
                <a:ea typeface="华文行楷" pitchFamily="2" charset="-122"/>
              </a:rPr>
              <a:t>2. </a:t>
            </a:r>
            <a:r>
              <a:rPr lang="zh-CN" altLang="en-US" dirty="0" smtClean="0">
                <a:ea typeface="华文行楷" pitchFamily="2" charset="-122"/>
              </a:rPr>
              <a:t>密勒补偿</a:t>
            </a:r>
          </a:p>
        </p:txBody>
      </p:sp>
      <p:pic>
        <p:nvPicPr>
          <p:cNvPr id="99331" name="Picture 3" descr="Dz060607"/>
          <p:cNvPicPr>
            <a:picLocks noChangeAspect="1" noChangeArrowheads="1"/>
          </p:cNvPicPr>
          <p:nvPr/>
        </p:nvPicPr>
        <p:blipFill>
          <a:blip r:embed="rId3" cstate="print">
            <a:extLst>
              <a:ext uri="{28A0092B-C50C-407E-A947-70E740481C1C}">
                <a14:useLocalDpi xmlns:a14="http://schemas.microsoft.com/office/drawing/2010/main" val="0"/>
              </a:ext>
            </a:extLst>
          </a:blip>
          <a:srcRect r="50247" b="11111"/>
          <a:stretch>
            <a:fillRect/>
          </a:stretch>
        </p:blipFill>
        <p:spPr bwMode="auto">
          <a:xfrm>
            <a:off x="976313" y="1340520"/>
            <a:ext cx="3581400"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32" name="Group 4"/>
          <p:cNvGrpSpPr>
            <a:grpSpLocks/>
          </p:cNvGrpSpPr>
          <p:nvPr/>
        </p:nvGrpSpPr>
        <p:grpSpPr bwMode="auto">
          <a:xfrm>
            <a:off x="2043113" y="2331120"/>
            <a:ext cx="744537" cy="609600"/>
            <a:chOff x="1296" y="1440"/>
            <a:chExt cx="469" cy="384"/>
          </a:xfrm>
        </p:grpSpPr>
        <p:grpSp>
          <p:nvGrpSpPr>
            <p:cNvPr id="70670" name="Group 5"/>
            <p:cNvGrpSpPr>
              <a:grpSpLocks/>
            </p:cNvGrpSpPr>
            <p:nvPr/>
          </p:nvGrpSpPr>
          <p:grpSpPr bwMode="auto">
            <a:xfrm>
              <a:off x="1525" y="1440"/>
              <a:ext cx="240" cy="384"/>
              <a:chOff x="1607" y="1824"/>
              <a:chExt cx="240" cy="384"/>
            </a:xfrm>
          </p:grpSpPr>
          <p:sp>
            <p:nvSpPr>
              <p:cNvPr id="70672" name="Line 6"/>
              <p:cNvSpPr>
                <a:spLocks noChangeShapeType="1"/>
              </p:cNvSpPr>
              <p:nvPr/>
            </p:nvSpPr>
            <p:spPr bwMode="auto">
              <a:xfrm>
                <a:off x="1607" y="1968"/>
                <a:ext cx="240" cy="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3" name="Line 7"/>
              <p:cNvSpPr>
                <a:spLocks noChangeShapeType="1"/>
              </p:cNvSpPr>
              <p:nvPr/>
            </p:nvSpPr>
            <p:spPr bwMode="auto">
              <a:xfrm>
                <a:off x="1607" y="2064"/>
                <a:ext cx="240" cy="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4" name="Line 8"/>
              <p:cNvSpPr>
                <a:spLocks noChangeShapeType="1"/>
              </p:cNvSpPr>
              <p:nvPr/>
            </p:nvSpPr>
            <p:spPr bwMode="auto">
              <a:xfrm>
                <a:off x="1728" y="1824"/>
                <a:ext cx="0" cy="144"/>
              </a:xfrm>
              <a:prstGeom prst="line">
                <a:avLst/>
              </a:prstGeom>
              <a:noFill/>
              <a:ln w="9525">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5" name="Line 9"/>
              <p:cNvSpPr>
                <a:spLocks noChangeShapeType="1"/>
              </p:cNvSpPr>
              <p:nvPr/>
            </p:nvSpPr>
            <p:spPr bwMode="auto">
              <a:xfrm>
                <a:off x="1728" y="2064"/>
                <a:ext cx="0" cy="144"/>
              </a:xfrm>
              <a:prstGeom prst="line">
                <a:avLst/>
              </a:prstGeom>
              <a:noFill/>
              <a:ln w="9525">
                <a:solidFill>
                  <a:srgbClr val="CC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6" name="Line 10"/>
              <p:cNvSpPr>
                <a:spLocks noChangeShapeType="1"/>
              </p:cNvSpPr>
              <p:nvPr/>
            </p:nvSpPr>
            <p:spPr bwMode="auto">
              <a:xfrm>
                <a:off x="1632" y="2208"/>
                <a:ext cx="192" cy="0"/>
              </a:xfrm>
              <a:prstGeom prst="line">
                <a:avLst/>
              </a:prstGeom>
              <a:noFill/>
              <a:ln w="38100">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70671" name="Object 11"/>
            <p:cNvGraphicFramePr>
              <a:graphicFrameLocks noChangeAspect="1"/>
            </p:cNvGraphicFramePr>
            <p:nvPr/>
          </p:nvGraphicFramePr>
          <p:xfrm>
            <a:off x="1296" y="1536"/>
            <a:ext cx="248" cy="248"/>
          </p:xfrm>
          <a:graphic>
            <a:graphicData uri="http://schemas.openxmlformats.org/presentationml/2006/ole">
              <mc:AlternateContent xmlns:mc="http://schemas.openxmlformats.org/markup-compatibility/2006">
                <mc:Choice xmlns:v="urn:schemas-microsoft-com:vml" Requires="v">
                  <p:oleObj spid="_x0000_s103506" name="公式" r:id="rId4" imgW="177492" imgH="177492" progId="Equation.3">
                    <p:embed/>
                  </p:oleObj>
                </mc:Choice>
                <mc:Fallback>
                  <p:oleObj name="公式" r:id="rId4" imgW="177492" imgH="17749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 y="1536"/>
                          <a:ext cx="24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9340" name="Object 12"/>
          <p:cNvGraphicFramePr>
            <a:graphicFrameLocks noChangeAspect="1"/>
          </p:cNvGraphicFramePr>
          <p:nvPr>
            <p:extLst/>
          </p:nvPr>
        </p:nvGraphicFramePr>
        <p:xfrm>
          <a:off x="5624513" y="2407320"/>
          <a:ext cx="1905000" cy="573087"/>
        </p:xfrm>
        <a:graphic>
          <a:graphicData uri="http://schemas.openxmlformats.org/presentationml/2006/ole">
            <mc:AlternateContent xmlns:mc="http://schemas.openxmlformats.org/markup-compatibility/2006">
              <mc:Choice xmlns:v="urn:schemas-microsoft-com:vml" Requires="v">
                <p:oleObj spid="_x0000_s103507" name="公式" r:id="rId6" imgW="837836" imgH="253890" progId="Equation.3">
                  <p:embed/>
                </p:oleObj>
              </mc:Choice>
              <mc:Fallback>
                <p:oleObj name="公式" r:id="rId6" imgW="837836" imgH="253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4513" y="2407320"/>
                        <a:ext cx="1905000" cy="573087"/>
                      </a:xfrm>
                      <a:prstGeom prst="rect">
                        <a:avLst/>
                      </a:prstGeom>
                      <a:noFill/>
                      <a:ln w="9525">
                        <a:solidFill>
                          <a:srgbClr val="FF3300"/>
                        </a:solidFill>
                        <a:miter lim="800000"/>
                        <a:headEnd/>
                        <a:tailEnd/>
                      </a:ln>
                      <a:effectLst/>
                      <a:extLst/>
                    </p:spPr>
                  </p:pic>
                </p:oleObj>
              </mc:Fallback>
            </mc:AlternateContent>
          </a:graphicData>
        </a:graphic>
      </p:graphicFrame>
      <p:sp>
        <p:nvSpPr>
          <p:cNvPr id="99341" name="Text Box 13"/>
          <p:cNvSpPr txBox="1">
            <a:spLocks noChangeArrowheads="1"/>
          </p:cNvSpPr>
          <p:nvPr/>
        </p:nvSpPr>
        <p:spPr bwMode="auto">
          <a:xfrm>
            <a:off x="5395913" y="3169320"/>
            <a:ext cx="32004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50000"/>
              </a:spcBef>
            </a:pPr>
            <a:r>
              <a:rPr lang="en-US" altLang="zh-CN" sz="2400">
                <a:latin typeface="Times New Roman" pitchFamily="18" charset="0"/>
              </a:rPr>
              <a:t>    </a:t>
            </a:r>
            <a:r>
              <a:rPr lang="zh-CN" altLang="en-US" sz="2400" b="1">
                <a:latin typeface="Times New Roman" pitchFamily="18" charset="0"/>
              </a:rPr>
              <a:t>在获得同样补偿的情况下，补偿电容比简单滞后补偿的电容小得多。</a:t>
            </a:r>
          </a:p>
        </p:txBody>
      </p:sp>
      <p:pic>
        <p:nvPicPr>
          <p:cNvPr id="99342" name="Picture 14" descr="Dz06060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0113" y="3093120"/>
            <a:ext cx="434340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3" name="Text Box 15"/>
          <p:cNvSpPr txBox="1">
            <a:spLocks noChangeArrowheads="1"/>
          </p:cNvSpPr>
          <p:nvPr/>
        </p:nvSpPr>
        <p:spPr bwMode="auto">
          <a:xfrm>
            <a:off x="4938713" y="1416720"/>
            <a:ext cx="37226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kumimoji="1" lang="en-US" altLang="zh-CN" sz="2400" b="1">
                <a:latin typeface="宋体" pitchFamily="2" charset="-122"/>
              </a:rPr>
              <a:t>  </a:t>
            </a:r>
            <a:r>
              <a:rPr kumimoji="1" lang="zh-CN" altLang="zh-CN" sz="2400" b="1">
                <a:latin typeface="宋体" pitchFamily="2" charset="-122"/>
              </a:rPr>
              <a:t>在</a:t>
            </a:r>
            <a:r>
              <a:rPr kumimoji="1" lang="zh-CN" altLang="en-US" sz="2400" b="1">
                <a:latin typeface="宋体" pitchFamily="2" charset="-122"/>
              </a:rPr>
              <a:t>最低的上限频率所在放大电路中加补偿电容。</a:t>
            </a:r>
          </a:p>
        </p:txBody>
      </p:sp>
      <p:grpSp>
        <p:nvGrpSpPr>
          <p:cNvPr id="99344" name="Group 16"/>
          <p:cNvGrpSpPr>
            <a:grpSpLocks/>
          </p:cNvGrpSpPr>
          <p:nvPr/>
        </p:nvGrpSpPr>
        <p:grpSpPr bwMode="auto">
          <a:xfrm>
            <a:off x="3516313" y="2864520"/>
            <a:ext cx="3175000" cy="2651125"/>
            <a:chOff x="2224" y="1776"/>
            <a:chExt cx="2000" cy="1670"/>
          </a:xfrm>
        </p:grpSpPr>
        <p:sp>
          <p:nvSpPr>
            <p:cNvPr id="70668" name="AutoShape 17"/>
            <p:cNvSpPr>
              <a:spLocks/>
            </p:cNvSpPr>
            <p:nvPr/>
          </p:nvSpPr>
          <p:spPr bwMode="auto">
            <a:xfrm>
              <a:off x="2224" y="1776"/>
              <a:ext cx="848" cy="307"/>
            </a:xfrm>
            <a:prstGeom prst="borderCallout1">
              <a:avLst>
                <a:gd name="adj1" fmla="val 23454"/>
                <a:gd name="adj2" fmla="val -5662"/>
                <a:gd name="adj3" fmla="val 171333"/>
                <a:gd name="adj4" fmla="val -81134"/>
              </a:avLst>
            </a:prstGeom>
            <a:no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400" b="1" dirty="0">
                  <a:latin typeface="Times New Roman" pitchFamily="18" charset="0"/>
                </a:rPr>
                <a:t>补偿前</a:t>
              </a:r>
            </a:p>
          </p:txBody>
        </p:sp>
        <p:sp>
          <p:nvSpPr>
            <p:cNvPr id="70669" name="AutoShape 18"/>
            <p:cNvSpPr>
              <a:spLocks/>
            </p:cNvSpPr>
            <p:nvPr/>
          </p:nvSpPr>
          <p:spPr bwMode="auto">
            <a:xfrm>
              <a:off x="3422" y="3120"/>
              <a:ext cx="802" cy="326"/>
            </a:xfrm>
            <a:prstGeom prst="borderCallout1">
              <a:avLst>
                <a:gd name="adj1" fmla="val 22088"/>
                <a:gd name="adj2" fmla="val -5986"/>
                <a:gd name="adj3" fmla="val 37731"/>
                <a:gd name="adj4" fmla="val -169079"/>
              </a:avLst>
            </a:prstGeom>
            <a:no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400" b="1" dirty="0">
                  <a:latin typeface="Times New Roman" pitchFamily="18" charset="0"/>
                </a:rPr>
                <a:t>补偿后</a:t>
              </a:r>
            </a:p>
          </p:txBody>
        </p:sp>
      </p:grpSp>
      <p:sp>
        <p:nvSpPr>
          <p:cNvPr id="99347" name="AutoShape 19"/>
          <p:cNvSpPr>
            <a:spLocks/>
          </p:cNvSpPr>
          <p:nvPr/>
        </p:nvSpPr>
        <p:spPr bwMode="auto">
          <a:xfrm>
            <a:off x="607080" y="944438"/>
            <a:ext cx="1579563" cy="433387"/>
          </a:xfrm>
          <a:prstGeom prst="borderCallout1">
            <a:avLst>
              <a:gd name="adj1" fmla="val 26375"/>
              <a:gd name="adj2" fmla="val 104824"/>
              <a:gd name="adj3" fmla="val 344690"/>
              <a:gd name="adj4" fmla="val 117588"/>
            </a:avLst>
          </a:prstGeom>
          <a:noFill/>
          <a:ln w="19050">
            <a:solidFill>
              <a:srgbClr val="FF0000"/>
            </a:solidFill>
            <a:miter lim="800000"/>
            <a:headEnd/>
            <a:tailEnd/>
          </a:ln>
          <a:effectLst/>
          <a:extLst/>
        </p:spPr>
        <p:txBody>
          <a:bodyPr/>
          <a:lstStyle/>
          <a:p>
            <a:pPr algn="ctr"/>
            <a:r>
              <a:rPr kumimoji="1" lang="zh-CN" altLang="en-US" sz="2400" b="1">
                <a:latin typeface="Times New Roman" pitchFamily="18" charset="0"/>
              </a:rPr>
              <a:t>等效变换</a:t>
            </a:r>
          </a:p>
        </p:txBody>
      </p:sp>
      <p:sp>
        <p:nvSpPr>
          <p:cNvPr id="99348" name="AutoShape 20"/>
          <p:cNvSpPr>
            <a:spLocks/>
          </p:cNvSpPr>
          <p:nvPr/>
        </p:nvSpPr>
        <p:spPr bwMode="auto">
          <a:xfrm>
            <a:off x="4000500" y="908720"/>
            <a:ext cx="1436688" cy="504825"/>
          </a:xfrm>
          <a:prstGeom prst="borderCallout1">
            <a:avLst>
              <a:gd name="adj1" fmla="val 22644"/>
              <a:gd name="adj2" fmla="val -5306"/>
              <a:gd name="adj3" fmla="val 130819"/>
              <a:gd name="adj4" fmla="val -39449"/>
            </a:avLst>
          </a:prstGeom>
          <a:noFill/>
          <a:ln w="19050">
            <a:solidFill>
              <a:srgbClr val="FF0000"/>
            </a:solidFill>
            <a:miter lim="800000"/>
            <a:headEnd/>
            <a:tailEnd/>
          </a:ln>
          <a:effectLst/>
          <a:extLst/>
        </p:spPr>
        <p:txBody>
          <a:bodyPr/>
          <a:lstStyle/>
          <a:p>
            <a:pPr algn="ctr"/>
            <a:r>
              <a:rPr kumimoji="1" lang="zh-CN" altLang="en-US" sz="2400" b="1" dirty="0">
                <a:latin typeface="Times New Roman" pitchFamily="18" charset="0"/>
              </a:rPr>
              <a:t>补偿电容</a:t>
            </a:r>
          </a:p>
        </p:txBody>
      </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188</a:t>
            </a:fld>
            <a:endParaRPr lang="zh-CN" altLang="en-US"/>
          </a:p>
        </p:txBody>
      </p:sp>
    </p:spTree>
    <p:extLst>
      <p:ext uri="{BB962C8B-B14F-4D97-AF65-F5344CB8AC3E}">
        <p14:creationId xmlns:p14="http://schemas.microsoft.com/office/powerpoint/2010/main" val="94084620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9331"/>
                                        </p:tgtEl>
                                        <p:attrNameLst>
                                          <p:attrName>style.visibility</p:attrName>
                                        </p:attrNameLst>
                                      </p:cBhvr>
                                      <p:to>
                                        <p:strVal val="visible"/>
                                      </p:to>
                                    </p:set>
                                    <p:animEffect transition="in" filter="wipe(left)">
                                      <p:cBhvr>
                                        <p:cTn id="7" dur="500"/>
                                        <p:tgtEl>
                                          <p:spTgt spid="993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9348"/>
                                        </p:tgtEl>
                                        <p:attrNameLst>
                                          <p:attrName>style.visibility</p:attrName>
                                        </p:attrNameLst>
                                      </p:cBhvr>
                                      <p:to>
                                        <p:strVal val="visible"/>
                                      </p:to>
                                    </p:set>
                                    <p:animEffect transition="in" filter="wipe(left)">
                                      <p:cBhvr>
                                        <p:cTn id="12" dur="500"/>
                                        <p:tgtEl>
                                          <p:spTgt spid="993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9343">
                                            <p:txEl>
                                              <p:pRg st="0" end="0"/>
                                            </p:txEl>
                                          </p:spTgt>
                                        </p:tgtEl>
                                        <p:attrNameLst>
                                          <p:attrName>style.visibility</p:attrName>
                                        </p:attrNameLst>
                                      </p:cBhvr>
                                      <p:to>
                                        <p:strVal val="visible"/>
                                      </p:to>
                                    </p:set>
                                    <p:animEffect transition="in" filter="wipe(left)">
                                      <p:cBhvr>
                                        <p:cTn id="17" dur="500"/>
                                        <p:tgtEl>
                                          <p:spTgt spid="9934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9332"/>
                                        </p:tgtEl>
                                        <p:attrNameLst>
                                          <p:attrName>style.visibility</p:attrName>
                                        </p:attrNameLst>
                                      </p:cBhvr>
                                      <p:to>
                                        <p:strVal val="visible"/>
                                      </p:to>
                                    </p:set>
                                    <p:animEffect transition="in" filter="wipe(up)">
                                      <p:cBhvr>
                                        <p:cTn id="22" dur="500"/>
                                        <p:tgtEl>
                                          <p:spTgt spid="993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3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99340"/>
                                        </p:tgtEl>
                                        <p:attrNameLst>
                                          <p:attrName>style.visibility</p:attrName>
                                        </p:attrNameLst>
                                      </p:cBhvr>
                                      <p:to>
                                        <p:strVal val="visible"/>
                                      </p:to>
                                    </p:set>
                                    <p:animEffect transition="in" filter="wipe(left)">
                                      <p:cBhvr>
                                        <p:cTn id="31" dur="500"/>
                                        <p:tgtEl>
                                          <p:spTgt spid="9934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99342"/>
                                        </p:tgtEl>
                                        <p:attrNameLst>
                                          <p:attrName>style.visibility</p:attrName>
                                        </p:attrNameLst>
                                      </p:cBhvr>
                                      <p:to>
                                        <p:strVal val="visible"/>
                                      </p:to>
                                    </p:set>
                                    <p:animEffect transition="in" filter="dissolve">
                                      <p:cBhvr>
                                        <p:cTn id="36" dur="500"/>
                                        <p:tgtEl>
                                          <p:spTgt spid="9934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99344"/>
                                        </p:tgtEl>
                                        <p:attrNameLst>
                                          <p:attrName>style.visibility</p:attrName>
                                        </p:attrNameLst>
                                      </p:cBhvr>
                                      <p:to>
                                        <p:strVal val="visible"/>
                                      </p:to>
                                    </p:set>
                                    <p:animEffect transition="in" filter="wipe(left)">
                                      <p:cBhvr>
                                        <p:cTn id="41" dur="500"/>
                                        <p:tgtEl>
                                          <p:spTgt spid="9934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9341">
                                            <p:txEl>
                                              <p:pRg st="0" end="0"/>
                                            </p:txEl>
                                          </p:spTgt>
                                        </p:tgtEl>
                                        <p:attrNameLst>
                                          <p:attrName>style.visibility</p:attrName>
                                        </p:attrNameLst>
                                      </p:cBhvr>
                                      <p:to>
                                        <p:strVal val="visible"/>
                                      </p:to>
                                    </p:set>
                                    <p:animEffect transition="in" filter="wipe(left)">
                                      <p:cBhvr>
                                        <p:cTn id="46" dur="500"/>
                                        <p:tgtEl>
                                          <p:spTgt spid="993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41" grpId="0" build="p" autoUpdateAnimBg="0"/>
      <p:bldP spid="99343" grpId="0" build="p" autoUpdateAnimBg="0"/>
      <p:bldP spid="99347" grpId="0" animBg="1"/>
      <p:bldP spid="99348"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p:cNvGraphicFramePr>
            <a:graphicFrameLocks noChangeAspect="1"/>
          </p:cNvGraphicFramePr>
          <p:nvPr>
            <p:extLst/>
          </p:nvPr>
        </p:nvGraphicFramePr>
        <p:xfrm>
          <a:off x="2782888" y="2186087"/>
          <a:ext cx="5937250" cy="1597025"/>
        </p:xfrm>
        <a:graphic>
          <a:graphicData uri="http://schemas.openxmlformats.org/presentationml/2006/ole">
            <mc:AlternateContent xmlns:mc="http://schemas.openxmlformats.org/markup-compatibility/2006">
              <mc:Choice xmlns:v="urn:schemas-microsoft-com:vml" Requires="v">
                <p:oleObj spid="_x0000_s104573" name="Equation" r:id="rId3" imgW="2755900" imgH="838200" progId="Equation.3">
                  <p:embed/>
                </p:oleObj>
              </mc:Choice>
              <mc:Fallback>
                <p:oleObj name="Equation" r:id="rId3" imgW="2755900" imgH="838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2186087"/>
                        <a:ext cx="5937250" cy="159702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683" name="Rectangle 3"/>
          <p:cNvSpPr>
            <a:spLocks noGrp="1" noChangeArrowheads="1"/>
          </p:cNvSpPr>
          <p:nvPr>
            <p:ph type="title"/>
          </p:nvPr>
        </p:nvSpPr>
        <p:spPr/>
        <p:txBody>
          <a:bodyPr/>
          <a:lstStyle/>
          <a:p>
            <a:pPr>
              <a:lnSpc>
                <a:spcPct val="120000"/>
              </a:lnSpc>
            </a:pPr>
            <a:r>
              <a:rPr lang="en-US" altLang="zh-CN" sz="2800" dirty="0" smtClean="0">
                <a:ea typeface="华文行楷" pitchFamily="2" charset="-122"/>
              </a:rPr>
              <a:t>3. </a:t>
            </a:r>
            <a:r>
              <a:rPr lang="en-US" altLang="zh-CN" sz="2400" i="1" dirty="0" smtClean="0">
                <a:ea typeface="华文行楷" pitchFamily="2" charset="-122"/>
              </a:rPr>
              <a:t>RC </a:t>
            </a:r>
            <a:r>
              <a:rPr lang="zh-CN" altLang="zh-CN" sz="2800" dirty="0" smtClean="0">
                <a:ea typeface="华文行楷" pitchFamily="2" charset="-122"/>
              </a:rPr>
              <a:t>滞后补偿</a:t>
            </a:r>
            <a:r>
              <a:rPr lang="zh-CN" altLang="zh-CN" sz="2800" dirty="0" smtClean="0"/>
              <a:t>：</a:t>
            </a:r>
            <a:r>
              <a:rPr lang="zh-CN" altLang="en-US" sz="2400" dirty="0" smtClean="0"/>
              <a:t>在最低的上限频率所在回路加补偿。</a:t>
            </a:r>
            <a:endParaRPr lang="zh-CN" altLang="zh-CN" sz="2400" dirty="0" smtClean="0"/>
          </a:p>
        </p:txBody>
      </p:sp>
      <p:graphicFrame>
        <p:nvGraphicFramePr>
          <p:cNvPr id="71684" name="Object 4"/>
          <p:cNvGraphicFramePr>
            <a:graphicFrameLocks noChangeAspect="1"/>
          </p:cNvGraphicFramePr>
          <p:nvPr>
            <p:extLst/>
          </p:nvPr>
        </p:nvGraphicFramePr>
        <p:xfrm>
          <a:off x="4583113" y="890687"/>
          <a:ext cx="4248150" cy="1231900"/>
        </p:xfrm>
        <a:graphic>
          <a:graphicData uri="http://schemas.openxmlformats.org/presentationml/2006/ole">
            <mc:AlternateContent xmlns:mc="http://schemas.openxmlformats.org/markup-compatibility/2006">
              <mc:Choice xmlns:v="urn:schemas-microsoft-com:vml" Requires="v">
                <p:oleObj spid="_x0000_s104574" name="公式" r:id="rId5" imgW="2235200" imgH="647700" progId="Equation.3">
                  <p:embed/>
                </p:oleObj>
              </mc:Choice>
              <mc:Fallback>
                <p:oleObj name="公式" r:id="rId5" imgW="2235200" imgH="647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3" y="890687"/>
                        <a:ext cx="4248150" cy="12319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7" name="Object 5"/>
          <p:cNvGraphicFramePr>
            <a:graphicFrameLocks noChangeAspect="1"/>
          </p:cNvGraphicFramePr>
          <p:nvPr>
            <p:extLst/>
          </p:nvPr>
        </p:nvGraphicFramePr>
        <p:xfrm>
          <a:off x="1763713" y="3760887"/>
          <a:ext cx="5699125" cy="1263650"/>
        </p:xfrm>
        <a:graphic>
          <a:graphicData uri="http://schemas.openxmlformats.org/presentationml/2006/ole">
            <mc:AlternateContent xmlns:mc="http://schemas.openxmlformats.org/markup-compatibility/2006">
              <mc:Choice xmlns:v="urn:schemas-microsoft-com:vml" Requires="v">
                <p:oleObj spid="_x0000_s104575" name="Equation" r:id="rId7" imgW="2603500" imgH="647700" progId="Equation.3">
                  <p:embed/>
                </p:oleObj>
              </mc:Choice>
              <mc:Fallback>
                <p:oleObj name="Equation" r:id="rId7" imgW="2603500" imgH="647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3760887"/>
                        <a:ext cx="5699125" cy="1263650"/>
                      </a:xfrm>
                      <a:prstGeom prst="rect">
                        <a:avLst/>
                      </a:prstGeom>
                      <a:noFill/>
                      <a:ln w="9525">
                        <a:solidFill>
                          <a:srgbClr val="FF3300"/>
                        </a:solidFill>
                        <a:miter lim="800000"/>
                        <a:headEnd/>
                        <a:tailEnd/>
                      </a:ln>
                      <a:effectLst/>
                      <a:extLst/>
                    </p:spPr>
                  </p:pic>
                </p:oleObj>
              </mc:Fallback>
            </mc:AlternateContent>
          </a:graphicData>
        </a:graphic>
      </p:graphicFrame>
      <p:pic>
        <p:nvPicPr>
          <p:cNvPr id="100358" name="Picture 6" descr="Dz060605"/>
          <p:cNvPicPr>
            <a:picLocks noChangeAspect="1" noChangeArrowheads="1"/>
          </p:cNvPicPr>
          <p:nvPr/>
        </p:nvPicPr>
        <p:blipFill>
          <a:blip r:embed="rId9" cstate="print">
            <a:lum bright="6000" contrast="84000"/>
            <a:grayscl/>
            <a:extLst>
              <a:ext uri="{28A0092B-C50C-407E-A947-70E740481C1C}">
                <a14:useLocalDpi xmlns:a14="http://schemas.microsoft.com/office/drawing/2010/main" val="0"/>
              </a:ext>
            </a:extLst>
          </a:blip>
          <a:srcRect t="16403" r="46518" b="32520"/>
          <a:stretch>
            <a:fillRect/>
          </a:stretch>
        </p:blipFill>
        <p:spPr bwMode="auto">
          <a:xfrm>
            <a:off x="620713" y="836712"/>
            <a:ext cx="396240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Text Box 7"/>
          <p:cNvSpPr txBox="1">
            <a:spLocks noChangeArrowheads="1"/>
          </p:cNvSpPr>
          <p:nvPr/>
        </p:nvSpPr>
        <p:spPr bwMode="auto">
          <a:xfrm>
            <a:off x="620713" y="5103912"/>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2400" b="1">
                <a:solidFill>
                  <a:srgbClr val="000000"/>
                </a:solidFill>
                <a:latin typeface="Times New Roman" pitchFamily="18" charset="0"/>
              </a:rPr>
              <a:t>    </a:t>
            </a:r>
            <a:r>
              <a:rPr lang="zh-CN" altLang="en-US" sz="2400" b="1">
                <a:solidFill>
                  <a:srgbClr val="000000"/>
                </a:solidFill>
                <a:latin typeface="Times New Roman" pitchFamily="18" charset="0"/>
              </a:rPr>
              <a:t>上式表明，最大附加相移为－</a:t>
            </a:r>
            <a:r>
              <a:rPr lang="en-US" altLang="zh-CN" sz="2400" b="1">
                <a:solidFill>
                  <a:srgbClr val="000000"/>
                </a:solidFill>
                <a:latin typeface="Times New Roman" pitchFamily="18" charset="0"/>
              </a:rPr>
              <a:t>180</a:t>
            </a:r>
            <a:r>
              <a:rPr lang="en-US" altLang="zh-CN" sz="2400" b="1">
                <a:solidFill>
                  <a:srgbClr val="000000"/>
                </a:solidFill>
                <a:latin typeface="Times New Roman" pitchFamily="18" charset="0"/>
                <a:cs typeface="Times New Roman" pitchFamily="18" charset="0"/>
              </a:rPr>
              <a:t>º</a:t>
            </a:r>
            <a:r>
              <a:rPr lang="zh-CN" altLang="en-US" sz="2400" b="1">
                <a:solidFill>
                  <a:srgbClr val="000000"/>
                </a:solidFill>
                <a:latin typeface="Times New Roman" pitchFamily="18" charset="0"/>
              </a:rPr>
              <a:t>，不满足起振条件，闭环后一定不会产生自激振荡，电路稳定。</a:t>
            </a:r>
          </a:p>
        </p:txBody>
      </p:sp>
      <p:grpSp>
        <p:nvGrpSpPr>
          <p:cNvPr id="100360" name="Group 8"/>
          <p:cNvGrpSpPr>
            <a:grpSpLocks/>
          </p:cNvGrpSpPr>
          <p:nvPr/>
        </p:nvGrpSpPr>
        <p:grpSpPr bwMode="auto">
          <a:xfrm>
            <a:off x="479425" y="1970187"/>
            <a:ext cx="1727200" cy="473075"/>
            <a:chOff x="295" y="1434"/>
            <a:chExt cx="1088" cy="298"/>
          </a:xfrm>
        </p:grpSpPr>
        <p:sp>
          <p:nvSpPr>
            <p:cNvPr id="71689" name="AutoShape 9"/>
            <p:cNvSpPr>
              <a:spLocks/>
            </p:cNvSpPr>
            <p:nvPr/>
          </p:nvSpPr>
          <p:spPr bwMode="auto">
            <a:xfrm>
              <a:off x="295" y="1434"/>
              <a:ext cx="950" cy="298"/>
            </a:xfrm>
            <a:prstGeom prst="borderCallout1">
              <a:avLst>
                <a:gd name="adj1" fmla="val 24162"/>
                <a:gd name="adj2" fmla="val 105051"/>
                <a:gd name="adj3" fmla="val -30870"/>
                <a:gd name="adj4" fmla="val 118315"/>
              </a:avLst>
            </a:prstGeom>
            <a:no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400" b="1" dirty="0">
                  <a:latin typeface="Times New Roman" pitchFamily="18" charset="0"/>
                </a:rPr>
                <a:t>补偿电路</a:t>
              </a:r>
            </a:p>
          </p:txBody>
        </p:sp>
        <p:sp>
          <p:nvSpPr>
            <p:cNvPr id="71690" name="Line 10"/>
            <p:cNvSpPr>
              <a:spLocks noChangeShapeType="1"/>
            </p:cNvSpPr>
            <p:nvPr/>
          </p:nvSpPr>
          <p:spPr bwMode="auto">
            <a:xfrm flipH="1" flipV="1">
              <a:off x="1292" y="1525"/>
              <a:ext cx="91" cy="9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189</a:t>
            </a:fld>
            <a:endParaRPr lang="zh-CN" altLang="en-US"/>
          </a:p>
        </p:txBody>
      </p:sp>
    </p:spTree>
    <p:extLst>
      <p:ext uri="{BB962C8B-B14F-4D97-AF65-F5344CB8AC3E}">
        <p14:creationId xmlns:p14="http://schemas.microsoft.com/office/powerpoint/2010/main" val="270023627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0358"/>
                                        </p:tgtEl>
                                        <p:attrNameLst>
                                          <p:attrName>style.visibility</p:attrName>
                                        </p:attrNameLst>
                                      </p:cBhvr>
                                      <p:to>
                                        <p:strVal val="visible"/>
                                      </p:to>
                                    </p:set>
                                    <p:animEffect transition="in" filter="wipe(left)">
                                      <p:cBhvr>
                                        <p:cTn id="7" dur="500"/>
                                        <p:tgtEl>
                                          <p:spTgt spid="1003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00360"/>
                                        </p:tgtEl>
                                        <p:attrNameLst>
                                          <p:attrName>style.visibility</p:attrName>
                                        </p:attrNameLst>
                                      </p:cBhvr>
                                      <p:to>
                                        <p:strVal val="visible"/>
                                      </p:to>
                                    </p:set>
                                    <p:animEffect transition="in" filter="wipe(right)">
                                      <p:cBhvr>
                                        <p:cTn id="12" dur="500"/>
                                        <p:tgtEl>
                                          <p:spTgt spid="1003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0354"/>
                                        </p:tgtEl>
                                        <p:attrNameLst>
                                          <p:attrName>style.visibility</p:attrName>
                                        </p:attrNameLst>
                                      </p:cBhvr>
                                      <p:to>
                                        <p:strVal val="visible"/>
                                      </p:to>
                                    </p:set>
                                    <p:animEffect transition="in" filter="wipe(left)">
                                      <p:cBhvr>
                                        <p:cTn id="17" dur="500"/>
                                        <p:tgtEl>
                                          <p:spTgt spid="1003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0357"/>
                                        </p:tgtEl>
                                        <p:attrNameLst>
                                          <p:attrName>style.visibility</p:attrName>
                                        </p:attrNameLst>
                                      </p:cBhvr>
                                      <p:to>
                                        <p:strVal val="visible"/>
                                      </p:to>
                                    </p:set>
                                    <p:animEffect transition="in" filter="wipe(left)">
                                      <p:cBhvr>
                                        <p:cTn id="22" dur="500"/>
                                        <p:tgtEl>
                                          <p:spTgt spid="1003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0359">
                                            <p:txEl>
                                              <p:pRg st="0" end="0"/>
                                            </p:txEl>
                                          </p:spTgt>
                                        </p:tgtEl>
                                        <p:attrNameLst>
                                          <p:attrName>style.visibility</p:attrName>
                                        </p:attrNameLst>
                                      </p:cBhvr>
                                      <p:to>
                                        <p:strVal val="visible"/>
                                      </p:to>
                                    </p:set>
                                    <p:animEffect transition="in" filter="wipe(left)">
                                      <p:cBhvr>
                                        <p:cTn id="27" dur="500"/>
                                        <p:tgtEl>
                                          <p:spTgt spid="1003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pPr eaLnBrk="1" hangingPunct="1"/>
            <a:r>
              <a:rPr lang="en-US" altLang="zh-CN" sz="3200" smtClean="0">
                <a:ea typeface="宋体" charset="-122"/>
              </a:rPr>
              <a:t>6.2 </a:t>
            </a:r>
            <a:r>
              <a:rPr lang="zh-CN" altLang="en-US" sz="3200" smtClean="0">
                <a:ea typeface="宋体" charset="-122"/>
              </a:rPr>
              <a:t>双极型晶体三极管及其电路模型（续</a:t>
            </a:r>
            <a:r>
              <a:rPr lang="en-US" altLang="zh-CN" sz="3200" smtClean="0">
                <a:ea typeface="宋体" charset="-122"/>
              </a:rPr>
              <a:t>2</a:t>
            </a:r>
            <a:r>
              <a:rPr lang="zh-CN" altLang="en-US" sz="3200" smtClean="0">
                <a:ea typeface="宋体" charset="-122"/>
              </a:rPr>
              <a:t>）</a:t>
            </a:r>
            <a:endParaRPr lang="zh-CN" altLang="en-US" sz="3600" smtClean="0">
              <a:ea typeface="楷体_GB2312" pitchFamily="49" charset="-122"/>
            </a:endParaRPr>
          </a:p>
        </p:txBody>
      </p:sp>
      <p:grpSp>
        <p:nvGrpSpPr>
          <p:cNvPr id="6149" name="Group 4"/>
          <p:cNvGrpSpPr>
            <a:grpSpLocks/>
          </p:cNvGrpSpPr>
          <p:nvPr/>
        </p:nvGrpSpPr>
        <p:grpSpPr bwMode="auto">
          <a:xfrm>
            <a:off x="3322632" y="1593847"/>
            <a:ext cx="2816225" cy="3794125"/>
            <a:chOff x="2114" y="955"/>
            <a:chExt cx="1774" cy="2390"/>
          </a:xfrm>
        </p:grpSpPr>
        <p:sp>
          <p:nvSpPr>
            <p:cNvPr id="6236" name="Rectangle 5"/>
            <p:cNvSpPr>
              <a:spLocks noChangeArrowheads="1"/>
            </p:cNvSpPr>
            <p:nvPr/>
          </p:nvSpPr>
          <p:spPr bwMode="auto">
            <a:xfrm rot="5400000" flipH="1">
              <a:off x="2778" y="2214"/>
              <a:ext cx="501"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just">
                <a:lnSpc>
                  <a:spcPct val="120000"/>
                </a:lnSpc>
                <a:spcBef>
                  <a:spcPct val="10000"/>
                </a:spcBef>
              </a:pPr>
              <a:endParaRPr lang="zh-CN" altLang="en-US"/>
            </a:p>
          </p:txBody>
        </p:sp>
        <p:sp>
          <p:nvSpPr>
            <p:cNvPr id="6237" name="Rectangle 6"/>
            <p:cNvSpPr>
              <a:spLocks noChangeArrowheads="1"/>
            </p:cNvSpPr>
            <p:nvPr/>
          </p:nvSpPr>
          <p:spPr bwMode="auto">
            <a:xfrm rot="5400000" flipH="1">
              <a:off x="2784" y="1395"/>
              <a:ext cx="489"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just">
                <a:lnSpc>
                  <a:spcPct val="120000"/>
                </a:lnSpc>
                <a:spcBef>
                  <a:spcPct val="10000"/>
                </a:spcBef>
              </a:pPr>
              <a:endParaRPr lang="zh-CN" altLang="en-US"/>
            </a:p>
          </p:txBody>
        </p:sp>
        <p:sp>
          <p:nvSpPr>
            <p:cNvPr id="6238" name="Rectangle 7"/>
            <p:cNvSpPr>
              <a:spLocks noChangeArrowheads="1"/>
            </p:cNvSpPr>
            <p:nvPr/>
          </p:nvSpPr>
          <p:spPr bwMode="auto">
            <a:xfrm rot="5400000" flipH="1">
              <a:off x="2868" y="1802"/>
              <a:ext cx="324" cy="840"/>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just">
                <a:lnSpc>
                  <a:spcPct val="120000"/>
                </a:lnSpc>
                <a:spcBef>
                  <a:spcPct val="10000"/>
                </a:spcBef>
              </a:pPr>
              <a:endParaRPr lang="zh-CN" altLang="en-US"/>
            </a:p>
          </p:txBody>
        </p:sp>
        <p:sp>
          <p:nvSpPr>
            <p:cNvPr id="6239" name="Line 8"/>
            <p:cNvSpPr>
              <a:spLocks noChangeShapeType="1"/>
            </p:cNvSpPr>
            <p:nvPr/>
          </p:nvSpPr>
          <p:spPr bwMode="auto">
            <a:xfrm rot="5400000" flipH="1">
              <a:off x="2834" y="3092"/>
              <a:ext cx="3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240" name="Line 9"/>
            <p:cNvSpPr>
              <a:spLocks noChangeShapeType="1"/>
            </p:cNvSpPr>
            <p:nvPr/>
          </p:nvSpPr>
          <p:spPr bwMode="auto">
            <a:xfrm rot="5400000" flipH="1">
              <a:off x="2834" y="1376"/>
              <a:ext cx="39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241" name="Line 10"/>
            <p:cNvSpPr>
              <a:spLocks noChangeShapeType="1"/>
            </p:cNvSpPr>
            <p:nvPr/>
          </p:nvSpPr>
          <p:spPr bwMode="auto">
            <a:xfrm rot="5400000" flipH="1">
              <a:off x="2399" y="2045"/>
              <a:ext cx="0" cy="43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242" name="Text Box 11"/>
            <p:cNvSpPr txBox="1">
              <a:spLocks noChangeArrowheads="1"/>
            </p:cNvSpPr>
            <p:nvPr/>
          </p:nvSpPr>
          <p:spPr bwMode="auto">
            <a:xfrm>
              <a:off x="2114" y="1783"/>
              <a:ext cx="28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3200"/>
                <a:t>B</a:t>
              </a:r>
            </a:p>
          </p:txBody>
        </p:sp>
        <p:sp>
          <p:nvSpPr>
            <p:cNvPr id="6243" name="Text Box 12"/>
            <p:cNvSpPr txBox="1">
              <a:spLocks noChangeArrowheads="1"/>
            </p:cNvSpPr>
            <p:nvPr/>
          </p:nvSpPr>
          <p:spPr bwMode="auto">
            <a:xfrm>
              <a:off x="2681" y="2980"/>
              <a:ext cx="28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3200"/>
                <a:t>E</a:t>
              </a:r>
            </a:p>
          </p:txBody>
        </p:sp>
        <p:sp>
          <p:nvSpPr>
            <p:cNvPr id="6244" name="Text Box 13"/>
            <p:cNvSpPr txBox="1">
              <a:spLocks noChangeArrowheads="1"/>
            </p:cNvSpPr>
            <p:nvPr/>
          </p:nvSpPr>
          <p:spPr bwMode="auto">
            <a:xfrm>
              <a:off x="2614" y="955"/>
              <a:ext cx="29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3200"/>
                <a:t>C</a:t>
              </a:r>
            </a:p>
          </p:txBody>
        </p:sp>
        <p:sp>
          <p:nvSpPr>
            <p:cNvPr id="6245" name="Text Box 14"/>
            <p:cNvSpPr txBox="1">
              <a:spLocks noChangeArrowheads="1"/>
            </p:cNvSpPr>
            <p:nvPr/>
          </p:nvSpPr>
          <p:spPr bwMode="auto">
            <a:xfrm>
              <a:off x="3565" y="1654"/>
              <a:ext cx="29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3200"/>
                <a:t>N</a:t>
              </a:r>
            </a:p>
          </p:txBody>
        </p:sp>
        <p:sp>
          <p:nvSpPr>
            <p:cNvPr id="6246" name="Text Box 15"/>
            <p:cNvSpPr txBox="1">
              <a:spLocks noChangeArrowheads="1"/>
            </p:cNvSpPr>
            <p:nvPr/>
          </p:nvSpPr>
          <p:spPr bwMode="auto">
            <a:xfrm>
              <a:off x="3577" y="2422"/>
              <a:ext cx="29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3200"/>
                <a:t>N</a:t>
              </a:r>
            </a:p>
          </p:txBody>
        </p:sp>
        <p:sp>
          <p:nvSpPr>
            <p:cNvPr id="6247" name="Text Box 16"/>
            <p:cNvSpPr txBox="1">
              <a:spLocks noChangeArrowheads="1"/>
            </p:cNvSpPr>
            <p:nvPr/>
          </p:nvSpPr>
          <p:spPr bwMode="auto">
            <a:xfrm>
              <a:off x="3589" y="2038"/>
              <a:ext cx="29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3200"/>
                <a:t>P</a:t>
              </a:r>
            </a:p>
          </p:txBody>
        </p:sp>
      </p:grpSp>
      <p:sp>
        <p:nvSpPr>
          <p:cNvPr id="6150" name="Line 17"/>
          <p:cNvSpPr>
            <a:spLocks noChangeShapeType="1"/>
          </p:cNvSpPr>
          <p:nvPr/>
        </p:nvSpPr>
        <p:spPr bwMode="auto">
          <a:xfrm>
            <a:off x="2547932" y="6110285"/>
            <a:ext cx="4492625" cy="1270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nvGrpSpPr>
          <p:cNvPr id="3" name="Group 18"/>
          <p:cNvGrpSpPr>
            <a:grpSpLocks/>
          </p:cNvGrpSpPr>
          <p:nvPr/>
        </p:nvGrpSpPr>
        <p:grpSpPr bwMode="auto">
          <a:xfrm>
            <a:off x="2227257" y="3668710"/>
            <a:ext cx="1225550" cy="2457450"/>
            <a:chOff x="1424" y="2262"/>
            <a:chExt cx="772" cy="1548"/>
          </a:xfrm>
        </p:grpSpPr>
        <p:grpSp>
          <p:nvGrpSpPr>
            <p:cNvPr id="6228" name="Group 19"/>
            <p:cNvGrpSpPr>
              <a:grpSpLocks/>
            </p:cNvGrpSpPr>
            <p:nvPr/>
          </p:nvGrpSpPr>
          <p:grpSpPr bwMode="auto">
            <a:xfrm>
              <a:off x="1424" y="2970"/>
              <a:ext cx="408" cy="840"/>
              <a:chOff x="1434" y="2946"/>
              <a:chExt cx="408" cy="840"/>
            </a:xfrm>
          </p:grpSpPr>
          <p:sp>
            <p:nvSpPr>
              <p:cNvPr id="6232" name="Line 20"/>
              <p:cNvSpPr>
                <a:spLocks noChangeShapeType="1"/>
              </p:cNvSpPr>
              <p:nvPr/>
            </p:nvSpPr>
            <p:spPr bwMode="auto">
              <a:xfrm>
                <a:off x="1434" y="3342"/>
                <a:ext cx="408"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233" name="Line 21"/>
              <p:cNvSpPr>
                <a:spLocks noChangeShapeType="1"/>
              </p:cNvSpPr>
              <p:nvPr/>
            </p:nvSpPr>
            <p:spPr bwMode="auto">
              <a:xfrm>
                <a:off x="1530" y="3462"/>
                <a:ext cx="204"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234" name="Line 22"/>
              <p:cNvSpPr>
                <a:spLocks noChangeShapeType="1"/>
              </p:cNvSpPr>
              <p:nvPr/>
            </p:nvSpPr>
            <p:spPr bwMode="auto">
              <a:xfrm>
                <a:off x="1632" y="2946"/>
                <a:ext cx="0" cy="396"/>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235" name="Line 23"/>
              <p:cNvSpPr>
                <a:spLocks noChangeShapeType="1"/>
              </p:cNvSpPr>
              <p:nvPr/>
            </p:nvSpPr>
            <p:spPr bwMode="auto">
              <a:xfrm flipH="1">
                <a:off x="1632" y="3462"/>
                <a:ext cx="0" cy="324"/>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6229" name="Rectangle 24"/>
            <p:cNvSpPr>
              <a:spLocks noChangeArrowheads="1"/>
            </p:cNvSpPr>
            <p:nvPr/>
          </p:nvSpPr>
          <p:spPr bwMode="auto">
            <a:xfrm>
              <a:off x="1564" y="2628"/>
              <a:ext cx="126" cy="348"/>
            </a:xfrm>
            <a:prstGeom prst="rect">
              <a:avLst/>
            </a:prstGeom>
            <a:noFill/>
            <a:ln w="38100">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sp>
          <p:nvSpPr>
            <p:cNvPr id="6230" name="Line 25"/>
            <p:cNvSpPr>
              <a:spLocks noChangeShapeType="1"/>
            </p:cNvSpPr>
            <p:nvPr/>
          </p:nvSpPr>
          <p:spPr bwMode="auto">
            <a:xfrm flipV="1">
              <a:off x="1630" y="2262"/>
              <a:ext cx="0" cy="36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231" name="Line 26"/>
            <p:cNvSpPr>
              <a:spLocks noChangeShapeType="1"/>
            </p:cNvSpPr>
            <p:nvPr/>
          </p:nvSpPr>
          <p:spPr bwMode="auto">
            <a:xfrm flipH="1">
              <a:off x="1626" y="2262"/>
              <a:ext cx="57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6152" name="Line 27"/>
          <p:cNvSpPr>
            <a:spLocks noChangeShapeType="1"/>
          </p:cNvSpPr>
          <p:nvPr/>
        </p:nvSpPr>
        <p:spPr bwMode="auto">
          <a:xfrm>
            <a:off x="4770432" y="1963735"/>
            <a:ext cx="2266950"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154" name="Line 39"/>
          <p:cNvSpPr>
            <a:spLocks noChangeShapeType="1"/>
          </p:cNvSpPr>
          <p:nvPr/>
        </p:nvSpPr>
        <p:spPr bwMode="auto">
          <a:xfrm>
            <a:off x="4767257" y="5284785"/>
            <a:ext cx="0" cy="83820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2024" name="Text Box 40"/>
          <p:cNvSpPr txBox="1">
            <a:spLocks noChangeArrowheads="1"/>
          </p:cNvSpPr>
          <p:nvPr/>
        </p:nvSpPr>
        <p:spPr bwMode="auto">
          <a:xfrm>
            <a:off x="1557332" y="5206997"/>
            <a:ext cx="6302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3200" i="1"/>
              <a:t>E</a:t>
            </a:r>
            <a:r>
              <a:rPr kumimoji="1" lang="en-US" altLang="zh-CN" sz="3200" baseline="-25000"/>
              <a:t>B</a:t>
            </a:r>
            <a:endParaRPr kumimoji="1" lang="en-US" altLang="zh-CN" sz="3200"/>
          </a:p>
        </p:txBody>
      </p:sp>
      <p:sp>
        <p:nvSpPr>
          <p:cNvPr id="42025" name="Text Box 41"/>
          <p:cNvSpPr txBox="1">
            <a:spLocks noChangeArrowheads="1"/>
          </p:cNvSpPr>
          <p:nvPr/>
        </p:nvSpPr>
        <p:spPr bwMode="auto">
          <a:xfrm>
            <a:off x="1566857" y="4244972"/>
            <a:ext cx="6302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3200" i="1"/>
              <a:t>R</a:t>
            </a:r>
            <a:r>
              <a:rPr kumimoji="1" lang="en-US" altLang="zh-CN" sz="3200" baseline="-25000"/>
              <a:t>B</a:t>
            </a:r>
            <a:endParaRPr kumimoji="1" lang="en-US" altLang="zh-CN" sz="3200"/>
          </a:p>
        </p:txBody>
      </p:sp>
      <p:sp>
        <p:nvSpPr>
          <p:cNvPr id="42026" name="Text Box 42"/>
          <p:cNvSpPr txBox="1">
            <a:spLocks noChangeArrowheads="1"/>
          </p:cNvSpPr>
          <p:nvPr/>
        </p:nvSpPr>
        <p:spPr bwMode="auto">
          <a:xfrm>
            <a:off x="6338882" y="3832222"/>
            <a:ext cx="666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3200" i="1"/>
              <a:t>U</a:t>
            </a:r>
            <a:r>
              <a:rPr kumimoji="1" lang="en-US" altLang="zh-CN" sz="3200" baseline="-25000"/>
              <a:t>C</a:t>
            </a:r>
          </a:p>
        </p:txBody>
      </p:sp>
      <p:grpSp>
        <p:nvGrpSpPr>
          <p:cNvPr id="8" name="Group 44"/>
          <p:cNvGrpSpPr>
            <a:grpSpLocks/>
          </p:cNvGrpSpPr>
          <p:nvPr/>
        </p:nvGrpSpPr>
        <p:grpSpPr bwMode="auto">
          <a:xfrm>
            <a:off x="4805357" y="3830635"/>
            <a:ext cx="735012" cy="1943100"/>
            <a:chOff x="3048" y="2364"/>
            <a:chExt cx="463" cy="1224"/>
          </a:xfrm>
        </p:grpSpPr>
        <p:grpSp>
          <p:nvGrpSpPr>
            <p:cNvPr id="6206" name="Group 45"/>
            <p:cNvGrpSpPr>
              <a:grpSpLocks/>
            </p:cNvGrpSpPr>
            <p:nvPr/>
          </p:nvGrpSpPr>
          <p:grpSpPr bwMode="auto">
            <a:xfrm>
              <a:off x="3048" y="2364"/>
              <a:ext cx="348" cy="468"/>
              <a:chOff x="852" y="1320"/>
              <a:chExt cx="348" cy="468"/>
            </a:xfrm>
          </p:grpSpPr>
          <p:grpSp>
            <p:nvGrpSpPr>
              <p:cNvPr id="6209" name="Group 46"/>
              <p:cNvGrpSpPr>
                <a:grpSpLocks/>
              </p:cNvGrpSpPr>
              <p:nvPr/>
            </p:nvGrpSpPr>
            <p:grpSpPr bwMode="auto">
              <a:xfrm>
                <a:off x="852" y="1320"/>
                <a:ext cx="108" cy="468"/>
                <a:chOff x="852" y="1320"/>
                <a:chExt cx="108" cy="468"/>
              </a:xfrm>
            </p:grpSpPr>
            <p:sp>
              <p:nvSpPr>
                <p:cNvPr id="6216" name="Oval 47"/>
                <p:cNvSpPr>
                  <a:spLocks noChangeArrowheads="1"/>
                </p:cNvSpPr>
                <p:nvPr/>
              </p:nvSpPr>
              <p:spPr bwMode="auto">
                <a:xfrm>
                  <a:off x="852" y="1680"/>
                  <a:ext cx="108" cy="108"/>
                </a:xfrm>
                <a:prstGeom prst="ellipse">
                  <a:avLst/>
                </a:prstGeom>
                <a:solidFill>
                  <a:schemeClr val="tx1"/>
                </a:solidFill>
                <a:ln w="28575">
                  <a:solidFill>
                    <a:schemeClr val="tx1"/>
                  </a:solidFill>
                  <a:round/>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6217" name="Line 48"/>
                <p:cNvSpPr>
                  <a:spLocks noChangeShapeType="1"/>
                </p:cNvSpPr>
                <p:nvPr/>
              </p:nvSpPr>
              <p:spPr bwMode="auto">
                <a:xfrm flipV="1">
                  <a:off x="900" y="1320"/>
                  <a:ext cx="0" cy="3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6210" name="Group 49"/>
              <p:cNvGrpSpPr>
                <a:grpSpLocks/>
              </p:cNvGrpSpPr>
              <p:nvPr/>
            </p:nvGrpSpPr>
            <p:grpSpPr bwMode="auto">
              <a:xfrm>
                <a:off x="972" y="1320"/>
                <a:ext cx="108" cy="468"/>
                <a:chOff x="852" y="1320"/>
                <a:chExt cx="108" cy="468"/>
              </a:xfrm>
            </p:grpSpPr>
            <p:sp>
              <p:nvSpPr>
                <p:cNvPr id="6214" name="Oval 50"/>
                <p:cNvSpPr>
                  <a:spLocks noChangeArrowheads="1"/>
                </p:cNvSpPr>
                <p:nvPr/>
              </p:nvSpPr>
              <p:spPr bwMode="auto">
                <a:xfrm>
                  <a:off x="852" y="1680"/>
                  <a:ext cx="108" cy="108"/>
                </a:xfrm>
                <a:prstGeom prst="ellipse">
                  <a:avLst/>
                </a:prstGeom>
                <a:solidFill>
                  <a:schemeClr val="tx1"/>
                </a:solidFill>
                <a:ln w="28575">
                  <a:solidFill>
                    <a:schemeClr val="tx1"/>
                  </a:solidFill>
                  <a:round/>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6215" name="Line 51"/>
                <p:cNvSpPr>
                  <a:spLocks noChangeShapeType="1"/>
                </p:cNvSpPr>
                <p:nvPr/>
              </p:nvSpPr>
              <p:spPr bwMode="auto">
                <a:xfrm flipV="1">
                  <a:off x="900" y="1320"/>
                  <a:ext cx="0" cy="3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6211" name="Group 52"/>
              <p:cNvGrpSpPr>
                <a:grpSpLocks/>
              </p:cNvGrpSpPr>
              <p:nvPr/>
            </p:nvGrpSpPr>
            <p:grpSpPr bwMode="auto">
              <a:xfrm>
                <a:off x="1092" y="1320"/>
                <a:ext cx="108" cy="468"/>
                <a:chOff x="852" y="1320"/>
                <a:chExt cx="108" cy="468"/>
              </a:xfrm>
            </p:grpSpPr>
            <p:sp>
              <p:nvSpPr>
                <p:cNvPr id="6212" name="Oval 53"/>
                <p:cNvSpPr>
                  <a:spLocks noChangeArrowheads="1"/>
                </p:cNvSpPr>
                <p:nvPr/>
              </p:nvSpPr>
              <p:spPr bwMode="auto">
                <a:xfrm>
                  <a:off x="852" y="1680"/>
                  <a:ext cx="108" cy="108"/>
                </a:xfrm>
                <a:prstGeom prst="ellipse">
                  <a:avLst/>
                </a:prstGeom>
                <a:solidFill>
                  <a:schemeClr val="tx1"/>
                </a:solidFill>
                <a:ln w="28575">
                  <a:solidFill>
                    <a:schemeClr val="tx1"/>
                  </a:solidFill>
                  <a:round/>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6213" name="Line 54"/>
                <p:cNvSpPr>
                  <a:spLocks noChangeShapeType="1"/>
                </p:cNvSpPr>
                <p:nvPr/>
              </p:nvSpPr>
              <p:spPr bwMode="auto">
                <a:xfrm flipV="1">
                  <a:off x="900" y="1320"/>
                  <a:ext cx="0" cy="3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sp>
          <p:nvSpPr>
            <p:cNvPr id="6207" name="Line 55"/>
            <p:cNvSpPr>
              <a:spLocks noChangeShapeType="1"/>
            </p:cNvSpPr>
            <p:nvPr/>
          </p:nvSpPr>
          <p:spPr bwMode="auto">
            <a:xfrm>
              <a:off x="3120" y="3072"/>
              <a:ext cx="0" cy="51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208" name="Text Box 56"/>
            <p:cNvSpPr txBox="1">
              <a:spLocks noChangeArrowheads="1"/>
            </p:cNvSpPr>
            <p:nvPr/>
          </p:nvSpPr>
          <p:spPr bwMode="auto">
            <a:xfrm>
              <a:off x="3185" y="3100"/>
              <a:ext cx="32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3200" i="1"/>
                <a:t>I</a:t>
              </a:r>
              <a:r>
                <a:rPr kumimoji="1" lang="en-US" altLang="zh-CN" sz="3200" baseline="-25000"/>
                <a:t>E</a:t>
              </a:r>
              <a:endParaRPr kumimoji="1" lang="en-US" altLang="zh-CN" sz="3200"/>
            </a:p>
          </p:txBody>
        </p:sp>
      </p:grpSp>
      <p:grpSp>
        <p:nvGrpSpPr>
          <p:cNvPr id="13" name="Group 57"/>
          <p:cNvGrpSpPr>
            <a:grpSpLocks/>
          </p:cNvGrpSpPr>
          <p:nvPr/>
        </p:nvGrpSpPr>
        <p:grpSpPr bwMode="auto">
          <a:xfrm>
            <a:off x="923919" y="1625597"/>
            <a:ext cx="3492500" cy="2514600"/>
            <a:chOff x="608" y="948"/>
            <a:chExt cx="2200" cy="1584"/>
          </a:xfrm>
        </p:grpSpPr>
        <p:sp>
          <p:nvSpPr>
            <p:cNvPr id="6202" name="AutoShape 58"/>
            <p:cNvSpPr>
              <a:spLocks noChangeArrowheads="1"/>
            </p:cNvSpPr>
            <p:nvPr/>
          </p:nvSpPr>
          <p:spPr bwMode="auto">
            <a:xfrm>
              <a:off x="608" y="948"/>
              <a:ext cx="1084" cy="1366"/>
            </a:xfrm>
            <a:prstGeom prst="wedgeRoundRectCallout">
              <a:avLst>
                <a:gd name="adj1" fmla="val 142343"/>
                <a:gd name="adj2" fmla="val 46463"/>
                <a:gd name="adj3" fmla="val 16667"/>
              </a:avLst>
            </a:prstGeom>
            <a:solidFill>
              <a:srgbClr val="EAEAEA"/>
            </a:solidFill>
            <a:ln w="25400">
              <a:solidFill>
                <a:schemeClr val="tx1"/>
              </a:solidFill>
              <a:miter lim="800000"/>
              <a:headEnd type="none" w="sm" len="sm"/>
              <a:tailEnd type="none" w="med" len="lg"/>
            </a:ln>
          </p:spPr>
          <p:txBody>
            <a:bodyPr lIns="90000" tIns="46800" rIns="90000" bIns="46800" anchor="ctr">
              <a:spAutoFit/>
            </a:bodyPr>
            <a:lstStyle/>
            <a:p>
              <a:pPr>
                <a:lnSpc>
                  <a:spcPct val="130000"/>
                </a:lnSpc>
                <a:spcBef>
                  <a:spcPct val="50000"/>
                </a:spcBef>
              </a:pPr>
              <a:r>
                <a:rPr kumimoji="1" lang="zh-CN" altLang="en-US"/>
                <a:t>基区空穴向发射区的扩散可忽略。</a:t>
              </a:r>
            </a:p>
          </p:txBody>
        </p:sp>
        <p:grpSp>
          <p:nvGrpSpPr>
            <p:cNvPr id="6203" name="Group 59"/>
            <p:cNvGrpSpPr>
              <a:grpSpLocks/>
            </p:cNvGrpSpPr>
            <p:nvPr/>
          </p:nvGrpSpPr>
          <p:grpSpPr bwMode="auto">
            <a:xfrm>
              <a:off x="2712" y="2220"/>
              <a:ext cx="96" cy="312"/>
              <a:chOff x="5040" y="3144"/>
              <a:chExt cx="96" cy="312"/>
            </a:xfrm>
          </p:grpSpPr>
          <p:sp>
            <p:nvSpPr>
              <p:cNvPr id="6204" name="Oval 60"/>
              <p:cNvSpPr>
                <a:spLocks noChangeArrowheads="1"/>
              </p:cNvSpPr>
              <p:nvPr/>
            </p:nvSpPr>
            <p:spPr bwMode="auto">
              <a:xfrm>
                <a:off x="5040" y="3144"/>
                <a:ext cx="96" cy="96"/>
              </a:xfrm>
              <a:prstGeom prst="ellipse">
                <a:avLst/>
              </a:prstGeom>
              <a:solidFill>
                <a:srgbClr val="EAEAEA"/>
              </a:solidFill>
              <a:ln w="38100">
                <a:solidFill>
                  <a:schemeClr val="tx1"/>
                </a:solidFill>
                <a:round/>
                <a:headEnd type="none" w="sm" len="sm"/>
                <a:tailEnd type="none" w="med" len="lg"/>
              </a:ln>
            </p:spPr>
            <p:txBody>
              <a:bodyPr wrap="none" lIns="90000" tIns="46800" rIns="90000" bIns="46800" anchor="ctr">
                <a:spAutoFit/>
              </a:bodyPr>
              <a:lstStyle/>
              <a:p>
                <a:pPr algn="just">
                  <a:lnSpc>
                    <a:spcPct val="120000"/>
                  </a:lnSpc>
                  <a:spcBef>
                    <a:spcPct val="10000"/>
                  </a:spcBef>
                </a:pPr>
                <a:endParaRPr lang="zh-CN" altLang="en-US"/>
              </a:p>
            </p:txBody>
          </p:sp>
          <p:sp>
            <p:nvSpPr>
              <p:cNvPr id="6205" name="Line 61"/>
              <p:cNvSpPr>
                <a:spLocks noChangeShapeType="1"/>
              </p:cNvSpPr>
              <p:nvPr/>
            </p:nvSpPr>
            <p:spPr bwMode="auto">
              <a:xfrm>
                <a:off x="5088" y="3228"/>
                <a:ext cx="0" cy="228"/>
              </a:xfrm>
              <a:prstGeom prst="line">
                <a:avLst/>
              </a:prstGeom>
              <a:noFill/>
              <a:ln w="254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grpSp>
      <p:grpSp>
        <p:nvGrpSpPr>
          <p:cNvPr id="15" name="Group 62"/>
          <p:cNvGrpSpPr>
            <a:grpSpLocks/>
          </p:cNvGrpSpPr>
          <p:nvPr/>
        </p:nvGrpSpPr>
        <p:grpSpPr bwMode="auto">
          <a:xfrm>
            <a:off x="4238619" y="3430585"/>
            <a:ext cx="1100138" cy="1001712"/>
            <a:chOff x="2692" y="2112"/>
            <a:chExt cx="692" cy="631"/>
          </a:xfrm>
        </p:grpSpPr>
        <p:grpSp>
          <p:nvGrpSpPr>
            <p:cNvPr id="6188" name="Group 63"/>
            <p:cNvGrpSpPr>
              <a:grpSpLocks/>
            </p:cNvGrpSpPr>
            <p:nvPr/>
          </p:nvGrpSpPr>
          <p:grpSpPr bwMode="auto">
            <a:xfrm>
              <a:off x="2784" y="2112"/>
              <a:ext cx="600" cy="264"/>
              <a:chOff x="4500" y="3324"/>
              <a:chExt cx="600" cy="264"/>
            </a:xfrm>
          </p:grpSpPr>
          <p:grpSp>
            <p:nvGrpSpPr>
              <p:cNvPr id="6192" name="Group 64"/>
              <p:cNvGrpSpPr>
                <a:grpSpLocks/>
              </p:cNvGrpSpPr>
              <p:nvPr/>
            </p:nvGrpSpPr>
            <p:grpSpPr bwMode="auto">
              <a:xfrm>
                <a:off x="4872" y="3324"/>
                <a:ext cx="96" cy="264"/>
                <a:chOff x="4872" y="3324"/>
                <a:chExt cx="96" cy="264"/>
              </a:xfrm>
            </p:grpSpPr>
            <p:sp>
              <p:nvSpPr>
                <p:cNvPr id="6200" name="Oval 65"/>
                <p:cNvSpPr>
                  <a:spLocks noChangeArrowheads="1"/>
                </p:cNvSpPr>
                <p:nvPr/>
              </p:nvSpPr>
              <p:spPr bwMode="auto">
                <a:xfrm>
                  <a:off x="4872" y="3480"/>
                  <a:ext cx="96" cy="108"/>
                </a:xfrm>
                <a:prstGeom prst="ellipse">
                  <a:avLst/>
                </a:prstGeom>
                <a:solidFill>
                  <a:schemeClr val="tx1"/>
                </a:solidFill>
                <a:ln w="25400">
                  <a:solidFill>
                    <a:schemeClr val="tx1"/>
                  </a:solidFill>
                  <a:round/>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6201" name="Line 66"/>
                <p:cNvSpPr>
                  <a:spLocks noChangeShapeType="1"/>
                </p:cNvSpPr>
                <p:nvPr/>
              </p:nvSpPr>
              <p:spPr bwMode="auto">
                <a:xfrm flipV="1">
                  <a:off x="4920" y="3324"/>
                  <a:ext cx="0" cy="168"/>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6193" name="Group 67"/>
              <p:cNvGrpSpPr>
                <a:grpSpLocks/>
              </p:cNvGrpSpPr>
              <p:nvPr/>
            </p:nvGrpSpPr>
            <p:grpSpPr bwMode="auto">
              <a:xfrm>
                <a:off x="5004" y="3324"/>
                <a:ext cx="96" cy="264"/>
                <a:chOff x="4872" y="3324"/>
                <a:chExt cx="96" cy="264"/>
              </a:xfrm>
            </p:grpSpPr>
            <p:sp>
              <p:nvSpPr>
                <p:cNvPr id="6198" name="Oval 68"/>
                <p:cNvSpPr>
                  <a:spLocks noChangeArrowheads="1"/>
                </p:cNvSpPr>
                <p:nvPr/>
              </p:nvSpPr>
              <p:spPr bwMode="auto">
                <a:xfrm>
                  <a:off x="4872" y="3480"/>
                  <a:ext cx="96" cy="108"/>
                </a:xfrm>
                <a:prstGeom prst="ellipse">
                  <a:avLst/>
                </a:prstGeom>
                <a:solidFill>
                  <a:schemeClr val="tx1"/>
                </a:solidFill>
                <a:ln w="25400">
                  <a:solidFill>
                    <a:schemeClr val="tx1"/>
                  </a:solidFill>
                  <a:round/>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6199" name="Line 69"/>
                <p:cNvSpPr>
                  <a:spLocks noChangeShapeType="1"/>
                </p:cNvSpPr>
                <p:nvPr/>
              </p:nvSpPr>
              <p:spPr bwMode="auto">
                <a:xfrm flipV="1">
                  <a:off x="4920" y="3324"/>
                  <a:ext cx="0" cy="168"/>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6194" name="Group 70"/>
              <p:cNvGrpSpPr>
                <a:grpSpLocks/>
              </p:cNvGrpSpPr>
              <p:nvPr/>
            </p:nvGrpSpPr>
            <p:grpSpPr bwMode="auto">
              <a:xfrm>
                <a:off x="4584" y="3344"/>
                <a:ext cx="252" cy="226"/>
                <a:chOff x="4536" y="3926"/>
                <a:chExt cx="252" cy="226"/>
              </a:xfrm>
            </p:grpSpPr>
            <p:sp>
              <p:nvSpPr>
                <p:cNvPr id="6196" name="Oval 71"/>
                <p:cNvSpPr>
                  <a:spLocks noChangeArrowheads="1"/>
                </p:cNvSpPr>
                <p:nvPr/>
              </p:nvSpPr>
              <p:spPr bwMode="auto">
                <a:xfrm>
                  <a:off x="4692" y="4044"/>
                  <a:ext cx="96" cy="108"/>
                </a:xfrm>
                <a:prstGeom prst="ellipse">
                  <a:avLst/>
                </a:prstGeom>
                <a:solidFill>
                  <a:schemeClr val="tx1"/>
                </a:solidFill>
                <a:ln w="25400">
                  <a:solidFill>
                    <a:schemeClr val="tx1"/>
                  </a:solidFill>
                  <a:round/>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6197" name="Freeform 72"/>
                <p:cNvSpPr>
                  <a:spLocks/>
                </p:cNvSpPr>
                <p:nvPr/>
              </p:nvSpPr>
              <p:spPr bwMode="auto">
                <a:xfrm>
                  <a:off x="4536" y="3926"/>
                  <a:ext cx="219" cy="118"/>
                </a:xfrm>
                <a:custGeom>
                  <a:avLst/>
                  <a:gdLst>
                    <a:gd name="T0" fmla="*/ 204 w 219"/>
                    <a:gd name="T1" fmla="*/ 118 h 118"/>
                    <a:gd name="T2" fmla="*/ 198 w 219"/>
                    <a:gd name="T3" fmla="*/ 76 h 118"/>
                    <a:gd name="T4" fmla="*/ 186 w 219"/>
                    <a:gd name="T5" fmla="*/ 16 h 118"/>
                    <a:gd name="T6" fmla="*/ 0 w 219"/>
                    <a:gd name="T7" fmla="*/ 22 h 118"/>
                    <a:gd name="T8" fmla="*/ 0 60000 65536"/>
                    <a:gd name="T9" fmla="*/ 0 60000 65536"/>
                    <a:gd name="T10" fmla="*/ 0 60000 65536"/>
                    <a:gd name="T11" fmla="*/ 0 60000 65536"/>
                    <a:gd name="T12" fmla="*/ 0 w 219"/>
                    <a:gd name="T13" fmla="*/ 0 h 118"/>
                    <a:gd name="T14" fmla="*/ 219 w 219"/>
                    <a:gd name="T15" fmla="*/ 118 h 118"/>
                  </a:gdLst>
                  <a:ahLst/>
                  <a:cxnLst>
                    <a:cxn ang="T8">
                      <a:pos x="T0" y="T1"/>
                    </a:cxn>
                    <a:cxn ang="T9">
                      <a:pos x="T2" y="T3"/>
                    </a:cxn>
                    <a:cxn ang="T10">
                      <a:pos x="T4" y="T5"/>
                    </a:cxn>
                    <a:cxn ang="T11">
                      <a:pos x="T6" y="T7"/>
                    </a:cxn>
                  </a:cxnLst>
                  <a:rect l="T12" t="T13" r="T14" b="T15"/>
                  <a:pathLst>
                    <a:path w="219" h="118">
                      <a:moveTo>
                        <a:pt x="204" y="118"/>
                      </a:moveTo>
                      <a:cubicBezTo>
                        <a:pt x="203" y="111"/>
                        <a:pt x="201" y="93"/>
                        <a:pt x="198" y="76"/>
                      </a:cubicBezTo>
                      <a:cubicBezTo>
                        <a:pt x="195" y="59"/>
                        <a:pt x="219" y="25"/>
                        <a:pt x="186" y="16"/>
                      </a:cubicBezTo>
                      <a:cubicBezTo>
                        <a:pt x="152" y="0"/>
                        <a:pt x="39" y="21"/>
                        <a:pt x="0" y="22"/>
                      </a:cubicBezTo>
                    </a:path>
                  </a:pathLst>
                </a:custGeom>
                <a:noFill/>
                <a:ln w="25400">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grpSp>
          <p:sp>
            <p:nvSpPr>
              <p:cNvPr id="6195" name="Oval 73"/>
              <p:cNvSpPr>
                <a:spLocks noChangeArrowheads="1"/>
              </p:cNvSpPr>
              <p:nvPr/>
            </p:nvSpPr>
            <p:spPr bwMode="auto">
              <a:xfrm>
                <a:off x="4500" y="3324"/>
                <a:ext cx="108" cy="108"/>
              </a:xfrm>
              <a:prstGeom prst="ellipse">
                <a:avLst/>
              </a:prstGeom>
              <a:noFill/>
              <a:ln w="38100">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grpSp>
        <p:grpSp>
          <p:nvGrpSpPr>
            <p:cNvPr id="6189" name="Group 74"/>
            <p:cNvGrpSpPr>
              <a:grpSpLocks/>
            </p:cNvGrpSpPr>
            <p:nvPr/>
          </p:nvGrpSpPr>
          <p:grpSpPr bwMode="auto">
            <a:xfrm>
              <a:off x="2692" y="2268"/>
              <a:ext cx="402" cy="475"/>
              <a:chOff x="2692" y="2268"/>
              <a:chExt cx="402" cy="475"/>
            </a:xfrm>
          </p:grpSpPr>
          <p:sp>
            <p:nvSpPr>
              <p:cNvPr id="6190" name="Text Box 75"/>
              <p:cNvSpPr txBox="1">
                <a:spLocks noChangeArrowheads="1"/>
              </p:cNvSpPr>
              <p:nvPr/>
            </p:nvSpPr>
            <p:spPr bwMode="auto">
              <a:xfrm>
                <a:off x="2692" y="2416"/>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2800" i="1"/>
                  <a:t>I</a:t>
                </a:r>
                <a:r>
                  <a:rPr kumimoji="1" lang="en-US" altLang="zh-CN" sz="2800" baseline="-25000"/>
                  <a:t>BE</a:t>
                </a:r>
                <a:endParaRPr kumimoji="1" lang="en-US" altLang="zh-CN" sz="2800"/>
              </a:p>
            </p:txBody>
          </p:sp>
          <p:sp>
            <p:nvSpPr>
              <p:cNvPr id="6191" name="Line 76"/>
              <p:cNvSpPr>
                <a:spLocks noChangeShapeType="1"/>
              </p:cNvSpPr>
              <p:nvPr/>
            </p:nvSpPr>
            <p:spPr bwMode="auto">
              <a:xfrm>
                <a:off x="2808" y="2268"/>
                <a:ext cx="0" cy="228"/>
              </a:xfrm>
              <a:prstGeom prst="line">
                <a:avLst/>
              </a:prstGeom>
              <a:noFill/>
              <a:ln w="38100">
                <a:solidFill>
                  <a:srgbClr val="0099FF"/>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sp>
        <p:nvSpPr>
          <p:cNvPr id="42061" name="AutoShape 77"/>
          <p:cNvSpPr>
            <a:spLocks noChangeArrowheads="1"/>
          </p:cNvSpPr>
          <p:nvPr/>
        </p:nvSpPr>
        <p:spPr bwMode="auto">
          <a:xfrm>
            <a:off x="374644" y="3816347"/>
            <a:ext cx="3435350" cy="2168525"/>
          </a:xfrm>
          <a:prstGeom prst="wedgeRoundRectCallout">
            <a:avLst>
              <a:gd name="adj1" fmla="val 80870"/>
              <a:gd name="adj2" fmla="val -40630"/>
              <a:gd name="adj3" fmla="val 16667"/>
            </a:avLst>
          </a:prstGeom>
          <a:solidFill>
            <a:srgbClr val="EAEAEA"/>
          </a:solidFill>
          <a:ln w="25400">
            <a:solidFill>
              <a:schemeClr val="tx1"/>
            </a:solidFill>
            <a:miter lim="800000"/>
            <a:headEnd type="none" w="sm" len="sm"/>
            <a:tailEnd type="none" w="med" len="lg"/>
          </a:ln>
        </p:spPr>
        <p:txBody>
          <a:bodyPr lIns="90000" tIns="46800" rIns="90000" bIns="46800" anchor="ctr">
            <a:spAutoFit/>
          </a:bodyPr>
          <a:lstStyle/>
          <a:p>
            <a:pPr algn="just">
              <a:lnSpc>
                <a:spcPct val="130000"/>
              </a:lnSpc>
              <a:spcBef>
                <a:spcPct val="50000"/>
              </a:spcBef>
            </a:pPr>
            <a:r>
              <a:rPr kumimoji="1" lang="zh-CN" altLang="en-US"/>
              <a:t>进入</a:t>
            </a:r>
            <a:r>
              <a:rPr kumimoji="1" lang="en-US" altLang="zh-CN"/>
              <a:t>P</a:t>
            </a:r>
            <a:r>
              <a:rPr kumimoji="1" lang="zh-CN" altLang="en-US"/>
              <a:t>区的电子少部分与基区的空穴复合，形成电流</a:t>
            </a:r>
            <a:r>
              <a:rPr kumimoji="1" lang="en-US" altLang="zh-CN" i="1"/>
              <a:t>I</a:t>
            </a:r>
            <a:r>
              <a:rPr kumimoji="1" lang="en-US" altLang="zh-CN" baseline="-25000"/>
              <a:t>BE</a:t>
            </a:r>
            <a:r>
              <a:rPr kumimoji="1" lang="zh-CN" altLang="en-US"/>
              <a:t>，多数扩散到集电结。</a:t>
            </a:r>
          </a:p>
        </p:txBody>
      </p:sp>
      <p:sp>
        <p:nvSpPr>
          <p:cNvPr id="42062" name="AutoShape 78"/>
          <p:cNvSpPr>
            <a:spLocks noChangeArrowheads="1"/>
          </p:cNvSpPr>
          <p:nvPr/>
        </p:nvSpPr>
        <p:spPr bwMode="auto">
          <a:xfrm>
            <a:off x="452432" y="2116135"/>
            <a:ext cx="3167062" cy="1655762"/>
          </a:xfrm>
          <a:prstGeom prst="wedgeRoundRectCallout">
            <a:avLst>
              <a:gd name="adj1" fmla="val 68194"/>
              <a:gd name="adj2" fmla="val 21718"/>
              <a:gd name="adj3" fmla="val 16667"/>
            </a:avLst>
          </a:prstGeom>
          <a:solidFill>
            <a:srgbClr val="EAEAEA"/>
          </a:solidFill>
          <a:ln w="25400">
            <a:solidFill>
              <a:schemeClr val="tx1"/>
            </a:solidFill>
            <a:miter lim="800000"/>
            <a:headEnd type="none" w="sm" len="sm"/>
            <a:tailEnd type="none" w="med" len="lg"/>
          </a:ln>
        </p:spPr>
        <p:txBody>
          <a:bodyPr lIns="90000" tIns="46800" rIns="90000" bIns="46800" anchor="ctr">
            <a:spAutoFit/>
          </a:bodyPr>
          <a:lstStyle/>
          <a:p>
            <a:pPr>
              <a:lnSpc>
                <a:spcPct val="130000"/>
              </a:lnSpc>
              <a:spcBef>
                <a:spcPct val="50000"/>
              </a:spcBef>
            </a:pPr>
            <a:r>
              <a:rPr kumimoji="1" lang="zh-CN" altLang="en-US"/>
              <a:t>集电结反偏，有少子形成的反向电流</a:t>
            </a:r>
            <a:r>
              <a:rPr kumimoji="1" lang="en-US" altLang="zh-CN" i="1"/>
              <a:t>I</a:t>
            </a:r>
            <a:r>
              <a:rPr kumimoji="1" lang="en-US" altLang="zh-CN" baseline="-25000"/>
              <a:t>CBO</a:t>
            </a:r>
            <a:r>
              <a:rPr kumimoji="1" lang="zh-CN" altLang="en-US"/>
              <a:t>。</a:t>
            </a:r>
          </a:p>
        </p:txBody>
      </p:sp>
      <p:grpSp>
        <p:nvGrpSpPr>
          <p:cNvPr id="21" name="Group 79"/>
          <p:cNvGrpSpPr>
            <a:grpSpLocks/>
          </p:cNvGrpSpPr>
          <p:nvPr/>
        </p:nvGrpSpPr>
        <p:grpSpPr bwMode="auto">
          <a:xfrm>
            <a:off x="4046532" y="2649535"/>
            <a:ext cx="739775" cy="857250"/>
            <a:chOff x="2570" y="1620"/>
            <a:chExt cx="466" cy="540"/>
          </a:xfrm>
        </p:grpSpPr>
        <p:sp>
          <p:nvSpPr>
            <p:cNvPr id="6186" name="Line 80"/>
            <p:cNvSpPr>
              <a:spLocks noChangeShapeType="1"/>
            </p:cNvSpPr>
            <p:nvPr/>
          </p:nvSpPr>
          <p:spPr bwMode="auto">
            <a:xfrm>
              <a:off x="2748" y="1944"/>
              <a:ext cx="0" cy="216"/>
            </a:xfrm>
            <a:prstGeom prst="line">
              <a:avLst/>
            </a:prstGeom>
            <a:noFill/>
            <a:ln w="38100">
              <a:solidFill>
                <a:srgbClr val="0099FF"/>
              </a:solidFill>
              <a:round/>
              <a:headEnd type="none" w="sm" len="sm"/>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187" name="Text Box 81"/>
            <p:cNvSpPr txBox="1">
              <a:spLocks noChangeArrowheads="1"/>
            </p:cNvSpPr>
            <p:nvPr/>
          </p:nvSpPr>
          <p:spPr bwMode="auto">
            <a:xfrm>
              <a:off x="2570" y="1620"/>
              <a:ext cx="4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i="1"/>
                <a:t>I</a:t>
              </a:r>
              <a:r>
                <a:rPr kumimoji="1" lang="en-US" altLang="zh-CN" baseline="-25000"/>
                <a:t>CBO</a:t>
              </a:r>
              <a:endParaRPr kumimoji="1" lang="en-US" altLang="zh-CN" sz="3200"/>
            </a:p>
          </p:txBody>
        </p:sp>
      </p:grpSp>
      <p:grpSp>
        <p:nvGrpSpPr>
          <p:cNvPr id="22" name="Group 83"/>
          <p:cNvGrpSpPr>
            <a:grpSpLocks/>
          </p:cNvGrpSpPr>
          <p:nvPr/>
        </p:nvGrpSpPr>
        <p:grpSpPr bwMode="auto">
          <a:xfrm>
            <a:off x="4843457" y="1358897"/>
            <a:ext cx="2393950" cy="776288"/>
            <a:chOff x="2982" y="393"/>
            <a:chExt cx="1474" cy="435"/>
          </a:xfrm>
        </p:grpSpPr>
        <p:sp>
          <p:nvSpPr>
            <p:cNvPr id="6184" name="Text Box 84"/>
            <p:cNvSpPr txBox="1">
              <a:spLocks noChangeArrowheads="1"/>
            </p:cNvSpPr>
            <p:nvPr/>
          </p:nvSpPr>
          <p:spPr bwMode="auto">
            <a:xfrm>
              <a:off x="2982" y="393"/>
              <a:ext cx="147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i="1"/>
                <a:t>I</a:t>
              </a:r>
              <a:r>
                <a:rPr kumimoji="1" lang="en-US" altLang="zh-CN" baseline="-25000"/>
                <a:t>C</a:t>
              </a:r>
              <a:r>
                <a:rPr kumimoji="1" lang="en-US" altLang="zh-CN" i="1"/>
                <a:t>=I</a:t>
              </a:r>
              <a:r>
                <a:rPr kumimoji="1" lang="en-US" altLang="zh-CN" baseline="-25000"/>
                <a:t>CE</a:t>
              </a:r>
              <a:r>
                <a:rPr kumimoji="1" lang="en-US" altLang="zh-CN" i="1"/>
                <a:t>+I</a:t>
              </a:r>
              <a:r>
                <a:rPr kumimoji="1" lang="en-US" altLang="zh-CN" baseline="-25000"/>
                <a:t>CBO</a:t>
              </a:r>
              <a:r>
                <a:rPr kumimoji="1" lang="en-US" altLang="zh-CN" i="1">
                  <a:sym typeface="Symbol" pitchFamily="18" charset="2"/>
                </a:rPr>
                <a:t> I</a:t>
              </a:r>
              <a:r>
                <a:rPr kumimoji="1" lang="en-US" altLang="zh-CN" baseline="-25000">
                  <a:sym typeface="Symbol" pitchFamily="18" charset="2"/>
                </a:rPr>
                <a:t>CE</a:t>
              </a:r>
              <a:endParaRPr kumimoji="1" lang="en-US" altLang="zh-CN"/>
            </a:p>
          </p:txBody>
        </p:sp>
        <p:sp>
          <p:nvSpPr>
            <p:cNvPr id="6185" name="Line 85"/>
            <p:cNvSpPr>
              <a:spLocks noChangeShapeType="1"/>
            </p:cNvSpPr>
            <p:nvPr/>
          </p:nvSpPr>
          <p:spPr bwMode="auto">
            <a:xfrm flipH="1">
              <a:off x="3036" y="828"/>
              <a:ext cx="552"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23" name="Group 86"/>
          <p:cNvGrpSpPr>
            <a:grpSpLocks/>
          </p:cNvGrpSpPr>
          <p:nvPr/>
        </p:nvGrpSpPr>
        <p:grpSpPr bwMode="auto">
          <a:xfrm>
            <a:off x="4802182" y="2543172"/>
            <a:ext cx="654050" cy="925513"/>
            <a:chOff x="3046" y="1553"/>
            <a:chExt cx="412" cy="583"/>
          </a:xfrm>
        </p:grpSpPr>
        <p:grpSp>
          <p:nvGrpSpPr>
            <p:cNvPr id="6175" name="Group 87"/>
            <p:cNvGrpSpPr>
              <a:grpSpLocks/>
            </p:cNvGrpSpPr>
            <p:nvPr/>
          </p:nvGrpSpPr>
          <p:grpSpPr bwMode="auto">
            <a:xfrm>
              <a:off x="3096" y="1872"/>
              <a:ext cx="228" cy="264"/>
              <a:chOff x="5148" y="3444"/>
              <a:chExt cx="228" cy="264"/>
            </a:xfrm>
          </p:grpSpPr>
          <p:grpSp>
            <p:nvGrpSpPr>
              <p:cNvPr id="6178" name="Group 88"/>
              <p:cNvGrpSpPr>
                <a:grpSpLocks/>
              </p:cNvGrpSpPr>
              <p:nvPr/>
            </p:nvGrpSpPr>
            <p:grpSpPr bwMode="auto">
              <a:xfrm>
                <a:off x="5148" y="3444"/>
                <a:ext cx="96" cy="264"/>
                <a:chOff x="4872" y="3324"/>
                <a:chExt cx="96" cy="264"/>
              </a:xfrm>
            </p:grpSpPr>
            <p:sp>
              <p:nvSpPr>
                <p:cNvPr id="6182" name="Oval 89"/>
                <p:cNvSpPr>
                  <a:spLocks noChangeArrowheads="1"/>
                </p:cNvSpPr>
                <p:nvPr/>
              </p:nvSpPr>
              <p:spPr bwMode="auto">
                <a:xfrm>
                  <a:off x="4872" y="3480"/>
                  <a:ext cx="96" cy="108"/>
                </a:xfrm>
                <a:prstGeom prst="ellipse">
                  <a:avLst/>
                </a:prstGeom>
                <a:solidFill>
                  <a:schemeClr val="tx1"/>
                </a:solidFill>
                <a:ln w="25400">
                  <a:solidFill>
                    <a:schemeClr val="tx1"/>
                  </a:solidFill>
                  <a:round/>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6183" name="Line 90"/>
                <p:cNvSpPr>
                  <a:spLocks noChangeShapeType="1"/>
                </p:cNvSpPr>
                <p:nvPr/>
              </p:nvSpPr>
              <p:spPr bwMode="auto">
                <a:xfrm flipV="1">
                  <a:off x="4920" y="3324"/>
                  <a:ext cx="0" cy="168"/>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nvGrpSpPr>
              <p:cNvPr id="6179" name="Group 91"/>
              <p:cNvGrpSpPr>
                <a:grpSpLocks/>
              </p:cNvGrpSpPr>
              <p:nvPr/>
            </p:nvGrpSpPr>
            <p:grpSpPr bwMode="auto">
              <a:xfrm>
                <a:off x="5280" y="3444"/>
                <a:ext cx="96" cy="264"/>
                <a:chOff x="4872" y="3324"/>
                <a:chExt cx="96" cy="264"/>
              </a:xfrm>
            </p:grpSpPr>
            <p:sp>
              <p:nvSpPr>
                <p:cNvPr id="6180" name="Oval 92"/>
                <p:cNvSpPr>
                  <a:spLocks noChangeArrowheads="1"/>
                </p:cNvSpPr>
                <p:nvPr/>
              </p:nvSpPr>
              <p:spPr bwMode="auto">
                <a:xfrm>
                  <a:off x="4872" y="3480"/>
                  <a:ext cx="96" cy="108"/>
                </a:xfrm>
                <a:prstGeom prst="ellipse">
                  <a:avLst/>
                </a:prstGeom>
                <a:solidFill>
                  <a:schemeClr val="tx1"/>
                </a:solidFill>
                <a:ln w="25400">
                  <a:solidFill>
                    <a:schemeClr val="tx1"/>
                  </a:solidFill>
                  <a:round/>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6181" name="Line 93"/>
                <p:cNvSpPr>
                  <a:spLocks noChangeShapeType="1"/>
                </p:cNvSpPr>
                <p:nvPr/>
              </p:nvSpPr>
              <p:spPr bwMode="auto">
                <a:xfrm flipV="1">
                  <a:off x="4920" y="3324"/>
                  <a:ext cx="0" cy="168"/>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grpSp>
        <p:sp>
          <p:nvSpPr>
            <p:cNvPr id="6176" name="Text Box 94"/>
            <p:cNvSpPr txBox="1">
              <a:spLocks noChangeArrowheads="1"/>
            </p:cNvSpPr>
            <p:nvPr/>
          </p:nvSpPr>
          <p:spPr bwMode="auto">
            <a:xfrm>
              <a:off x="3046" y="1553"/>
              <a:ext cx="4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sz="2800" i="1">
                  <a:solidFill>
                    <a:schemeClr val="tx2"/>
                  </a:solidFill>
                </a:rPr>
                <a:t>I</a:t>
              </a:r>
              <a:r>
                <a:rPr kumimoji="1" lang="en-US" altLang="zh-CN" sz="2800" baseline="-25000">
                  <a:solidFill>
                    <a:schemeClr val="tx2"/>
                  </a:solidFill>
                </a:rPr>
                <a:t>CE</a:t>
              </a:r>
              <a:endParaRPr kumimoji="1" lang="en-US" altLang="zh-CN" sz="2800">
                <a:solidFill>
                  <a:schemeClr val="tx2"/>
                </a:solidFill>
              </a:endParaRPr>
            </a:p>
          </p:txBody>
        </p:sp>
        <p:sp>
          <p:nvSpPr>
            <p:cNvPr id="6177" name="Line 95"/>
            <p:cNvSpPr>
              <a:spLocks noChangeShapeType="1"/>
            </p:cNvSpPr>
            <p:nvPr/>
          </p:nvSpPr>
          <p:spPr bwMode="auto">
            <a:xfrm>
              <a:off x="3060" y="1632"/>
              <a:ext cx="0" cy="2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42080" name="Text Box 96"/>
          <p:cNvSpPr txBox="1">
            <a:spLocks noChangeArrowheads="1"/>
          </p:cNvSpPr>
          <p:nvPr/>
        </p:nvSpPr>
        <p:spPr bwMode="auto">
          <a:xfrm>
            <a:off x="576257" y="3173410"/>
            <a:ext cx="290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spcBef>
                <a:spcPct val="50000"/>
              </a:spcBef>
            </a:pPr>
            <a:r>
              <a:rPr kumimoji="1" lang="en-US" altLang="zh-CN" i="1"/>
              <a:t>I</a:t>
            </a:r>
            <a:r>
              <a:rPr kumimoji="1" lang="en-US" altLang="zh-CN" baseline="-25000"/>
              <a:t>B</a:t>
            </a:r>
            <a:r>
              <a:rPr kumimoji="1" lang="en-US" altLang="zh-CN" i="1"/>
              <a:t>=I</a:t>
            </a:r>
            <a:r>
              <a:rPr kumimoji="1" lang="en-US" altLang="zh-CN" baseline="-25000"/>
              <a:t>BE</a:t>
            </a:r>
            <a:r>
              <a:rPr kumimoji="1" lang="en-US" altLang="zh-CN" i="1"/>
              <a:t>-I</a:t>
            </a:r>
            <a:r>
              <a:rPr kumimoji="1" lang="en-US" altLang="zh-CN" baseline="-25000"/>
              <a:t>CBO</a:t>
            </a:r>
            <a:r>
              <a:rPr kumimoji="1" lang="en-US" altLang="zh-CN" i="1">
                <a:sym typeface="Symbol" pitchFamily="18" charset="2"/>
              </a:rPr>
              <a:t>I</a:t>
            </a:r>
            <a:r>
              <a:rPr kumimoji="1" lang="en-US" altLang="zh-CN" baseline="-25000">
                <a:sym typeface="Symbol" pitchFamily="18" charset="2"/>
              </a:rPr>
              <a:t>BE</a:t>
            </a:r>
            <a:endParaRPr kumimoji="1" lang="en-US" altLang="zh-CN" sz="2800"/>
          </a:p>
        </p:txBody>
      </p:sp>
      <p:grpSp>
        <p:nvGrpSpPr>
          <p:cNvPr id="27" name="Group 97"/>
          <p:cNvGrpSpPr>
            <a:grpSpLocks/>
          </p:cNvGrpSpPr>
          <p:nvPr/>
        </p:nvGrpSpPr>
        <p:grpSpPr bwMode="auto">
          <a:xfrm>
            <a:off x="2900357" y="3835397"/>
            <a:ext cx="560387" cy="512763"/>
            <a:chOff x="1932" y="2424"/>
            <a:chExt cx="353" cy="323"/>
          </a:xfrm>
        </p:grpSpPr>
        <p:sp>
          <p:nvSpPr>
            <p:cNvPr id="6173" name="Text Box 98"/>
            <p:cNvSpPr txBox="1">
              <a:spLocks noChangeArrowheads="1"/>
            </p:cNvSpPr>
            <p:nvPr/>
          </p:nvSpPr>
          <p:spPr bwMode="auto">
            <a:xfrm>
              <a:off x="2011" y="2459"/>
              <a:ext cx="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i="1"/>
                <a:t>I</a:t>
              </a:r>
              <a:r>
                <a:rPr kumimoji="1" lang="en-US" altLang="zh-CN" baseline="-25000"/>
                <a:t>B</a:t>
              </a:r>
              <a:endParaRPr kumimoji="1" lang="en-US" altLang="zh-CN"/>
            </a:p>
          </p:txBody>
        </p:sp>
        <p:sp>
          <p:nvSpPr>
            <p:cNvPr id="6174" name="Line 99"/>
            <p:cNvSpPr>
              <a:spLocks noChangeShapeType="1"/>
            </p:cNvSpPr>
            <p:nvPr/>
          </p:nvSpPr>
          <p:spPr bwMode="auto">
            <a:xfrm>
              <a:off x="1932" y="2424"/>
              <a:ext cx="348"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42084" name="Text Box 100"/>
          <p:cNvSpPr txBox="1">
            <a:spLocks noChangeArrowheads="1"/>
          </p:cNvSpPr>
          <p:nvPr/>
        </p:nvSpPr>
        <p:spPr bwMode="auto">
          <a:xfrm>
            <a:off x="1001707" y="854072"/>
            <a:ext cx="4932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wrap="none"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spcBef>
                <a:spcPct val="50000"/>
              </a:spcBef>
            </a:pPr>
            <a:r>
              <a:rPr kumimoji="1" lang="en-US" altLang="zh-CN" i="1"/>
              <a:t>I</a:t>
            </a:r>
            <a:r>
              <a:rPr kumimoji="1" lang="en-US" altLang="zh-CN" baseline="-25000"/>
              <a:t>CE</a:t>
            </a:r>
            <a:r>
              <a:rPr kumimoji="1" lang="zh-CN" altLang="en-US"/>
              <a:t>与</a:t>
            </a:r>
            <a:r>
              <a:rPr kumimoji="1" lang="en-US" altLang="zh-CN" i="1"/>
              <a:t>I</a:t>
            </a:r>
            <a:r>
              <a:rPr kumimoji="1" lang="en-US" altLang="zh-CN" baseline="-25000"/>
              <a:t>BE</a:t>
            </a:r>
            <a:r>
              <a:rPr kumimoji="1" lang="zh-CN" altLang="zh-CN"/>
              <a:t>之比称为</a:t>
            </a:r>
            <a:r>
              <a:rPr kumimoji="1" lang="zh-CN" altLang="en-US"/>
              <a:t>直流</a:t>
            </a:r>
            <a:r>
              <a:rPr kumimoji="1" lang="zh-CN" altLang="zh-CN"/>
              <a:t>电流放大倍数</a:t>
            </a:r>
            <a:endParaRPr kumimoji="1" lang="zh-CN" altLang="en-US"/>
          </a:p>
        </p:txBody>
      </p:sp>
      <p:graphicFrame>
        <p:nvGraphicFramePr>
          <p:cNvPr id="42085" name="Object 2"/>
          <p:cNvGraphicFramePr>
            <a:graphicFrameLocks noChangeAspect="1"/>
          </p:cNvGraphicFramePr>
          <p:nvPr>
            <p:extLst>
              <p:ext uri="{D42A27DB-BD31-4B8C-83A1-F6EECF244321}">
                <p14:modId xmlns:p14="http://schemas.microsoft.com/office/powerpoint/2010/main" val="3020948354"/>
              </p:ext>
            </p:extLst>
          </p:nvPr>
        </p:nvGraphicFramePr>
        <p:xfrm>
          <a:off x="1046157" y="1220785"/>
          <a:ext cx="2794000" cy="776287"/>
        </p:xfrm>
        <a:graphic>
          <a:graphicData uri="http://schemas.openxmlformats.org/presentationml/2006/ole">
            <mc:AlternateContent xmlns:mc="http://schemas.openxmlformats.org/markup-compatibility/2006">
              <mc:Choice xmlns:v="urn:schemas-microsoft-com:vml" Requires="v">
                <p:oleObj spid="_x0000_s6394" name="Equation" r:id="rId3" imgW="1549080" imgH="431640" progId="Equation.DSMT4">
                  <p:embed/>
                </p:oleObj>
              </mc:Choice>
              <mc:Fallback>
                <p:oleObj name="Equation" r:id="rId3" imgW="154908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157" y="1220785"/>
                        <a:ext cx="27940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2086" name="Text Box 102"/>
          <p:cNvSpPr txBox="1">
            <a:spLocks noChangeArrowheads="1"/>
          </p:cNvSpPr>
          <p:nvPr/>
        </p:nvSpPr>
        <p:spPr bwMode="auto">
          <a:xfrm>
            <a:off x="7872407" y="1041397"/>
            <a:ext cx="1042987" cy="4897438"/>
          </a:xfrm>
          <a:prstGeom prst="rect">
            <a:avLst/>
          </a:prstGeom>
          <a:noFill/>
          <a:ln w="38100">
            <a:solidFill>
              <a:srgbClr val="FF0000"/>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vert="eaVert"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spcBef>
                <a:spcPct val="50000"/>
              </a:spcBef>
            </a:pPr>
            <a:r>
              <a:rPr kumimoji="1" lang="zh-CN" altLang="en-US" sz="2800"/>
              <a:t>要使晶体管能放大电流，必须使发射结正偏，集电结反偏。</a:t>
            </a:r>
          </a:p>
        </p:txBody>
      </p:sp>
      <p:sp>
        <p:nvSpPr>
          <p:cNvPr id="42087" name="Text Box 103"/>
          <p:cNvSpPr txBox="1">
            <a:spLocks noChangeArrowheads="1"/>
          </p:cNvSpPr>
          <p:nvPr/>
        </p:nvSpPr>
        <p:spPr bwMode="auto">
          <a:xfrm>
            <a:off x="446082" y="1989135"/>
            <a:ext cx="43973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spcBef>
                <a:spcPct val="50000"/>
              </a:spcBef>
            </a:pPr>
            <a:r>
              <a:rPr kumimoji="1" lang="zh-CN" altLang="en-US"/>
              <a:t>两者变化</a:t>
            </a:r>
            <a:r>
              <a:rPr kumimoji="1" lang="zh-CN" altLang="zh-CN"/>
              <a:t>之比称为</a:t>
            </a:r>
            <a:r>
              <a:rPr kumimoji="1" lang="zh-CN" altLang="en-US"/>
              <a:t>交流</a:t>
            </a:r>
            <a:r>
              <a:rPr kumimoji="1" lang="zh-CN" altLang="zh-CN"/>
              <a:t>电流放大倍数</a:t>
            </a:r>
            <a:endParaRPr kumimoji="1" lang="zh-CN" altLang="en-US"/>
          </a:p>
        </p:txBody>
      </p:sp>
      <p:graphicFrame>
        <p:nvGraphicFramePr>
          <p:cNvPr id="42088" name="Object 3"/>
          <p:cNvGraphicFramePr>
            <a:graphicFrameLocks noChangeAspect="1"/>
          </p:cNvGraphicFramePr>
          <p:nvPr>
            <p:extLst>
              <p:ext uri="{D42A27DB-BD31-4B8C-83A1-F6EECF244321}">
                <p14:modId xmlns:p14="http://schemas.microsoft.com/office/powerpoint/2010/main" val="76611991"/>
              </p:ext>
            </p:extLst>
          </p:nvPr>
        </p:nvGraphicFramePr>
        <p:xfrm>
          <a:off x="1804982" y="2352672"/>
          <a:ext cx="1804987" cy="912813"/>
        </p:xfrm>
        <a:graphic>
          <a:graphicData uri="http://schemas.openxmlformats.org/presentationml/2006/ole">
            <mc:AlternateContent xmlns:mc="http://schemas.openxmlformats.org/markup-compatibility/2006">
              <mc:Choice xmlns:v="urn:schemas-microsoft-com:vml" Requires="v">
                <p:oleObj spid="_x0000_s6395" name="Equation" r:id="rId5" imgW="850680" imgH="431640" progId="Equation.DSMT4">
                  <p:embed/>
                </p:oleObj>
              </mc:Choice>
              <mc:Fallback>
                <p:oleObj name="Equation" r:id="rId5" imgW="85068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4982" y="2352672"/>
                        <a:ext cx="1804987"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19</a:t>
            </a:fld>
            <a:endParaRPr lang="zh-CN" altLang="en-US"/>
          </a:p>
        </p:txBody>
      </p:sp>
      <p:grpSp>
        <p:nvGrpSpPr>
          <p:cNvPr id="6" name="组合 5"/>
          <p:cNvGrpSpPr/>
          <p:nvPr/>
        </p:nvGrpSpPr>
        <p:grpSpPr>
          <a:xfrm>
            <a:off x="6712009" y="1950958"/>
            <a:ext cx="647700" cy="4181475"/>
            <a:chOff x="9455181" y="1973260"/>
            <a:chExt cx="647700" cy="4181475"/>
          </a:xfrm>
        </p:grpSpPr>
        <p:grpSp>
          <p:nvGrpSpPr>
            <p:cNvPr id="5" name="Group 28"/>
            <p:cNvGrpSpPr>
              <a:grpSpLocks/>
            </p:cNvGrpSpPr>
            <p:nvPr/>
          </p:nvGrpSpPr>
          <p:grpSpPr bwMode="auto">
            <a:xfrm>
              <a:off x="9455181" y="1973260"/>
              <a:ext cx="647700" cy="4181475"/>
              <a:chOff x="4242" y="1194"/>
              <a:chExt cx="408" cy="2634"/>
            </a:xfrm>
          </p:grpSpPr>
          <p:grpSp>
            <p:nvGrpSpPr>
              <p:cNvPr id="6218" name="Group 29"/>
              <p:cNvGrpSpPr>
                <a:grpSpLocks/>
              </p:cNvGrpSpPr>
              <p:nvPr/>
            </p:nvGrpSpPr>
            <p:grpSpPr bwMode="auto">
              <a:xfrm>
                <a:off x="4242" y="1668"/>
                <a:ext cx="408" cy="1134"/>
                <a:chOff x="4242" y="1668"/>
                <a:chExt cx="408" cy="1134"/>
              </a:xfrm>
            </p:grpSpPr>
            <p:grpSp>
              <p:nvGrpSpPr>
                <p:cNvPr id="6221" name="Group 30"/>
                <p:cNvGrpSpPr>
                  <a:grpSpLocks/>
                </p:cNvGrpSpPr>
                <p:nvPr/>
              </p:nvGrpSpPr>
              <p:grpSpPr bwMode="auto">
                <a:xfrm>
                  <a:off x="4242" y="2064"/>
                  <a:ext cx="408" cy="348"/>
                  <a:chOff x="4020" y="3336"/>
                  <a:chExt cx="408" cy="348"/>
                </a:xfrm>
              </p:grpSpPr>
              <p:sp>
                <p:nvSpPr>
                  <p:cNvPr id="6224" name="Line 31"/>
                  <p:cNvSpPr>
                    <a:spLocks noChangeShapeType="1"/>
                  </p:cNvSpPr>
                  <p:nvPr/>
                </p:nvSpPr>
                <p:spPr bwMode="auto">
                  <a:xfrm>
                    <a:off x="4020" y="3336"/>
                    <a:ext cx="408"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225" name="Line 32"/>
                  <p:cNvSpPr>
                    <a:spLocks noChangeShapeType="1"/>
                  </p:cNvSpPr>
                  <p:nvPr/>
                </p:nvSpPr>
                <p:spPr bwMode="auto">
                  <a:xfrm>
                    <a:off x="4116" y="3456"/>
                    <a:ext cx="204"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226" name="Line 33"/>
                  <p:cNvSpPr>
                    <a:spLocks noChangeShapeType="1"/>
                  </p:cNvSpPr>
                  <p:nvPr/>
                </p:nvSpPr>
                <p:spPr bwMode="auto">
                  <a:xfrm>
                    <a:off x="4020" y="3564"/>
                    <a:ext cx="408"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227" name="Line 34"/>
                  <p:cNvSpPr>
                    <a:spLocks noChangeShapeType="1"/>
                  </p:cNvSpPr>
                  <p:nvPr/>
                </p:nvSpPr>
                <p:spPr bwMode="auto">
                  <a:xfrm>
                    <a:off x="4128" y="3684"/>
                    <a:ext cx="204" cy="0"/>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6222" name="Line 35"/>
                <p:cNvSpPr>
                  <a:spLocks noChangeShapeType="1"/>
                </p:cNvSpPr>
                <p:nvPr/>
              </p:nvSpPr>
              <p:spPr bwMode="auto">
                <a:xfrm>
                  <a:off x="4440" y="1668"/>
                  <a:ext cx="0" cy="396"/>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6223" name="Line 36"/>
                <p:cNvSpPr>
                  <a:spLocks noChangeShapeType="1"/>
                </p:cNvSpPr>
                <p:nvPr/>
              </p:nvSpPr>
              <p:spPr bwMode="auto">
                <a:xfrm>
                  <a:off x="4452" y="2406"/>
                  <a:ext cx="0" cy="396"/>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6219" name="Line 37"/>
              <p:cNvSpPr>
                <a:spLocks noChangeShapeType="1"/>
              </p:cNvSpPr>
              <p:nvPr/>
            </p:nvSpPr>
            <p:spPr bwMode="auto">
              <a:xfrm flipH="1">
                <a:off x="4452" y="2784"/>
                <a:ext cx="0" cy="1044"/>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220" name="Line 38"/>
              <p:cNvSpPr>
                <a:spLocks noChangeShapeType="1"/>
              </p:cNvSpPr>
              <p:nvPr/>
            </p:nvSpPr>
            <p:spPr bwMode="auto">
              <a:xfrm flipV="1">
                <a:off x="4440" y="1194"/>
                <a:ext cx="0" cy="482"/>
              </a:xfrm>
              <a:prstGeom prst="line">
                <a:avLst/>
              </a:prstGeom>
              <a:noFill/>
              <a:ln w="38100">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p:sp>
          <p:nvSpPr>
            <p:cNvPr id="4" name="矩形 3"/>
            <p:cNvSpPr/>
            <p:nvPr/>
          </p:nvSpPr>
          <p:spPr>
            <a:xfrm>
              <a:off x="9682619" y="2443954"/>
              <a:ext cx="211873" cy="582613"/>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192544" y="2400297"/>
            <a:ext cx="554960" cy="461665"/>
          </a:xfrm>
          <a:prstGeom prst="rect">
            <a:avLst/>
          </a:prstGeom>
          <a:noFill/>
        </p:spPr>
        <p:txBody>
          <a:bodyPr wrap="none" rtlCol="0">
            <a:spAutoFit/>
          </a:bodyPr>
          <a:lstStyle/>
          <a:p>
            <a:r>
              <a:rPr lang="en-US" altLang="zh-CN" i="1" dirty="0" smtClean="0"/>
              <a:t>R</a:t>
            </a:r>
            <a:r>
              <a:rPr lang="en-US" altLang="zh-CN" baseline="-25000" dirty="0" smtClean="0"/>
              <a:t>C</a:t>
            </a:r>
            <a:endParaRPr lang="zh-CN" altLang="en-US" baseline="-25000" dirty="0"/>
          </a:p>
        </p:txBody>
      </p:sp>
      <p:sp>
        <p:nvSpPr>
          <p:cNvPr id="42027" name="AutoShape 43"/>
          <p:cNvSpPr>
            <a:spLocks noChangeArrowheads="1"/>
          </p:cNvSpPr>
          <p:nvPr/>
        </p:nvSpPr>
        <p:spPr bwMode="auto">
          <a:xfrm>
            <a:off x="5719757" y="1139822"/>
            <a:ext cx="2632075" cy="2168525"/>
          </a:xfrm>
          <a:prstGeom prst="wedgeRoundRectCallout">
            <a:avLst>
              <a:gd name="adj1" fmla="val -74426"/>
              <a:gd name="adj2" fmla="val 73718"/>
              <a:gd name="adj3" fmla="val 16667"/>
            </a:avLst>
          </a:prstGeom>
          <a:solidFill>
            <a:srgbClr val="EAEAEA"/>
          </a:solidFill>
          <a:ln w="25400">
            <a:solidFill>
              <a:schemeClr val="tx1"/>
            </a:solidFill>
            <a:miter lim="800000"/>
            <a:headEnd type="none" w="sm" len="sm"/>
            <a:tailEnd type="none" w="med" len="lg"/>
          </a:ln>
        </p:spPr>
        <p:txBody>
          <a:bodyPr lIns="90000" tIns="46800" rIns="90000" bIns="46800" anchor="ctr">
            <a:spAutoFit/>
          </a:bodyPr>
          <a:lstStyle/>
          <a:p>
            <a:pPr>
              <a:lnSpc>
                <a:spcPct val="130000"/>
              </a:lnSpc>
            </a:pPr>
            <a:r>
              <a:rPr kumimoji="1" lang="zh-CN" altLang="en-US"/>
              <a:t>发射结正偏，发射区电子不断向基区扩散，形成发射极电流</a:t>
            </a:r>
            <a:r>
              <a:rPr kumimoji="1" lang="en-US" altLang="zh-CN" i="1"/>
              <a:t>I</a:t>
            </a:r>
            <a:r>
              <a:rPr kumimoji="1" lang="en-US" altLang="zh-CN" baseline="-25000"/>
              <a:t>E</a:t>
            </a:r>
            <a:r>
              <a:rPr kumimoji="1" lang="zh-CN" altLang="en-US"/>
              <a:t>。</a:t>
            </a:r>
          </a:p>
        </p:txBody>
      </p:sp>
      <p:sp>
        <p:nvSpPr>
          <p:cNvPr id="42066" name="AutoShape 82"/>
          <p:cNvSpPr>
            <a:spLocks noChangeArrowheads="1"/>
          </p:cNvSpPr>
          <p:nvPr/>
        </p:nvSpPr>
        <p:spPr bwMode="auto">
          <a:xfrm>
            <a:off x="5333994" y="3792535"/>
            <a:ext cx="3276600" cy="2168525"/>
          </a:xfrm>
          <a:prstGeom prst="wedgeRoundRectCallout">
            <a:avLst>
              <a:gd name="adj1" fmla="val -53634"/>
              <a:gd name="adj2" fmla="val -64347"/>
              <a:gd name="adj3" fmla="val 16667"/>
            </a:avLst>
          </a:prstGeom>
          <a:solidFill>
            <a:srgbClr val="EAEAEA"/>
          </a:solidFill>
          <a:ln w="25400">
            <a:solidFill>
              <a:schemeClr val="tx1"/>
            </a:solidFill>
            <a:miter lim="800000"/>
            <a:headEnd type="none" w="sm" len="sm"/>
            <a:tailEnd type="none" w="med" len="lg"/>
          </a:ln>
        </p:spPr>
        <p:txBody>
          <a:bodyPr lIns="90000" tIns="46800" rIns="90000" bIns="46800" anchor="ctr">
            <a:spAutoFit/>
          </a:bodyPr>
          <a:lstStyle/>
          <a:p>
            <a:pPr>
              <a:lnSpc>
                <a:spcPct val="130000"/>
              </a:lnSpc>
            </a:pPr>
            <a:r>
              <a:rPr kumimoji="1" lang="zh-CN" altLang="en-US" dirty="0"/>
              <a:t>从基区扩散来的电子作为集电结的少子，漂移进入集电结而被收集，形成</a:t>
            </a:r>
            <a:r>
              <a:rPr kumimoji="1" lang="en-US" altLang="zh-CN" i="1" dirty="0"/>
              <a:t>I</a:t>
            </a:r>
            <a:r>
              <a:rPr kumimoji="1" lang="en-US" altLang="zh-CN" baseline="-25000" dirty="0"/>
              <a:t>CE</a:t>
            </a:r>
            <a:r>
              <a:rPr kumimoji="1" lang="zh-CN" altLang="en-US" dirty="0"/>
              <a:t>。</a:t>
            </a:r>
            <a:endParaRPr kumimoji="1" lang="zh-CN" altLang="en-US" baseline="-25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42025"/>
                                        </p:tgtEl>
                                        <p:attrNameLst>
                                          <p:attrName>style.visibility</p:attrName>
                                        </p:attrNameLst>
                                      </p:cBhvr>
                                      <p:to>
                                        <p:strVal val="visible"/>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42024"/>
                                        </p:tgtEl>
                                        <p:attrNameLst>
                                          <p:attrName>style.visibility</p:attrName>
                                        </p:attrNameLst>
                                      </p:cBhvr>
                                      <p:to>
                                        <p:strVal val="visible"/>
                                      </p:to>
                                    </p:set>
                                  </p:childTnLst>
                                </p:cTn>
                              </p:par>
                            </p:childTnLst>
                          </p:cTn>
                        </p:par>
                      </p:childTnLst>
                    </p:cTn>
                  </p:par>
                  <p:par>
                    <p:cTn id="14" fill="hold">
                      <p:stCondLst>
                        <p:cond delay="indefinite"/>
                      </p:stCondLst>
                      <p:childTnLst>
                        <p:par>
                          <p:cTn id="15" fill="hold" nodeType="afterGroup">
                            <p:stCondLst>
                              <p:cond delay="0"/>
                            </p:stCondLst>
                            <p:childTnLst>
                              <p:par>
                                <p:cTn id="16" presetID="2" presetClass="entr" presetSubtype="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42026"/>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2027"/>
                                        </p:tgtEl>
                                        <p:attrNameLst>
                                          <p:attrName>style.visibility</p:attrName>
                                        </p:attrNameLst>
                                      </p:cBhvr>
                                      <p:to>
                                        <p:strVal val="visible"/>
                                      </p:to>
                                    </p:set>
                                    <p:animEffect transition="in" filter="wipe(left)">
                                      <p:cBhvr>
                                        <p:cTn id="31" dur="500"/>
                                        <p:tgtEl>
                                          <p:spTgt spid="42027"/>
                                        </p:tgtEl>
                                      </p:cBhvr>
                                    </p:animEffect>
                                  </p:childTnLst>
                                  <p:subTnLst>
                                    <p:set>
                                      <p:cBhvr override="childStyle">
                                        <p:cTn dur="1" fill="hold" display="0" masterRel="nextClick" afterEffect="1"/>
                                        <p:tgtEl>
                                          <p:spTgt spid="42027"/>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6" presetClass="entr" presetSubtype="42"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outHorizont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2061"/>
                                        </p:tgtEl>
                                        <p:attrNameLst>
                                          <p:attrName>style.visibility</p:attrName>
                                        </p:attrNameLst>
                                      </p:cBhvr>
                                      <p:to>
                                        <p:strVal val="visible"/>
                                      </p:to>
                                    </p:set>
                                    <p:animEffect transition="in" filter="wipe(left)">
                                      <p:cBhvr>
                                        <p:cTn id="46" dur="500"/>
                                        <p:tgtEl>
                                          <p:spTgt spid="42061"/>
                                        </p:tgtEl>
                                      </p:cBhvr>
                                    </p:animEffect>
                                  </p:childTnLst>
                                  <p:subTnLst>
                                    <p:set>
                                      <p:cBhvr override="childStyle">
                                        <p:cTn dur="1" fill="hold" display="0" masterRel="nextClick" afterEffect="1"/>
                                        <p:tgtEl>
                                          <p:spTgt spid="4206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3" presetClass="entr" presetSubtype="5"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blinds(vertical)">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2066"/>
                                        </p:tgtEl>
                                        <p:attrNameLst>
                                          <p:attrName>style.visibility</p:attrName>
                                        </p:attrNameLst>
                                      </p:cBhvr>
                                      <p:to>
                                        <p:strVal val="visible"/>
                                      </p:to>
                                    </p:set>
                                    <p:animEffect transition="in" filter="wipe(left)">
                                      <p:cBhvr>
                                        <p:cTn id="56" dur="500"/>
                                        <p:tgtEl>
                                          <p:spTgt spid="42066"/>
                                        </p:tgtEl>
                                      </p:cBhvr>
                                    </p:animEffect>
                                  </p:childTnLst>
                                  <p:subTnLst>
                                    <p:set>
                                      <p:cBhvr override="childStyle">
                                        <p:cTn dur="1" fill="hold" display="0" masterRel="nextClick" afterEffect="1"/>
                                        <p:tgtEl>
                                          <p:spTgt spid="42066"/>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down)">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2062"/>
                                        </p:tgtEl>
                                        <p:attrNameLst>
                                          <p:attrName>style.visibility</p:attrName>
                                        </p:attrNameLst>
                                      </p:cBhvr>
                                      <p:to>
                                        <p:strVal val="visible"/>
                                      </p:to>
                                    </p:set>
                                    <p:animEffect transition="in" filter="wipe(left)">
                                      <p:cBhvr>
                                        <p:cTn id="66" dur="500"/>
                                        <p:tgtEl>
                                          <p:spTgt spid="42062"/>
                                        </p:tgtEl>
                                      </p:cBhvr>
                                    </p:animEffect>
                                  </p:childTnLst>
                                  <p:subTnLst>
                                    <p:set>
                                      <p:cBhvr override="childStyle">
                                        <p:cTn dur="1" fill="hold" display="0" masterRel="nextClick" afterEffect="1"/>
                                        <p:tgtEl>
                                          <p:spTgt spid="42062"/>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up)">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5"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blinds(vertical)">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499"/>
                                          </p:stCondLst>
                                        </p:cTn>
                                        <p:tgtEl>
                                          <p:spTgt spid="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2080"/>
                                        </p:tgtEl>
                                        <p:attrNameLst>
                                          <p:attrName>style.visibility</p:attrName>
                                        </p:attrNameLst>
                                      </p:cBhvr>
                                      <p:to>
                                        <p:strVal val="visible"/>
                                      </p:to>
                                    </p:set>
                                    <p:animEffect transition="in" filter="wipe(left)">
                                      <p:cBhvr>
                                        <p:cTn id="85" dur="500"/>
                                        <p:tgtEl>
                                          <p:spTgt spid="42080"/>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42084"/>
                                        </p:tgtEl>
                                        <p:attrNameLst>
                                          <p:attrName>style.visibility</p:attrName>
                                        </p:attrNameLst>
                                      </p:cBhvr>
                                      <p:to>
                                        <p:strVal val="visible"/>
                                      </p:to>
                                    </p:set>
                                    <p:anim calcmode="lin" valueType="num">
                                      <p:cBhvr additive="base">
                                        <p:cTn id="90" dur="500" fill="hold"/>
                                        <p:tgtEl>
                                          <p:spTgt spid="42084"/>
                                        </p:tgtEl>
                                        <p:attrNameLst>
                                          <p:attrName>ppt_x</p:attrName>
                                        </p:attrNameLst>
                                      </p:cBhvr>
                                      <p:tavLst>
                                        <p:tav tm="0">
                                          <p:val>
                                            <p:strVal val="0-#ppt_w/2"/>
                                          </p:val>
                                        </p:tav>
                                        <p:tav tm="100000">
                                          <p:val>
                                            <p:strVal val="#ppt_x"/>
                                          </p:val>
                                        </p:tav>
                                      </p:tavLst>
                                    </p:anim>
                                    <p:anim calcmode="lin" valueType="num">
                                      <p:cBhvr additive="base">
                                        <p:cTn id="91" dur="500" fill="hold"/>
                                        <p:tgtEl>
                                          <p:spTgt spid="42084"/>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nodeType="clickEffect">
                                  <p:stCondLst>
                                    <p:cond delay="0"/>
                                  </p:stCondLst>
                                  <p:childTnLst>
                                    <p:set>
                                      <p:cBhvr>
                                        <p:cTn id="95" dur="1" fill="hold">
                                          <p:stCondLst>
                                            <p:cond delay="0"/>
                                          </p:stCondLst>
                                        </p:cTn>
                                        <p:tgtEl>
                                          <p:spTgt spid="42085"/>
                                        </p:tgtEl>
                                        <p:attrNameLst>
                                          <p:attrName>style.visibility</p:attrName>
                                        </p:attrNameLst>
                                      </p:cBhvr>
                                      <p:to>
                                        <p:strVal val="visible"/>
                                      </p:to>
                                    </p:set>
                                    <p:anim calcmode="lin" valueType="num">
                                      <p:cBhvr additive="base">
                                        <p:cTn id="96" dur="500" fill="hold"/>
                                        <p:tgtEl>
                                          <p:spTgt spid="42085"/>
                                        </p:tgtEl>
                                        <p:attrNameLst>
                                          <p:attrName>ppt_x</p:attrName>
                                        </p:attrNameLst>
                                      </p:cBhvr>
                                      <p:tavLst>
                                        <p:tav tm="0">
                                          <p:val>
                                            <p:strVal val="0-#ppt_w/2"/>
                                          </p:val>
                                        </p:tav>
                                        <p:tav tm="100000">
                                          <p:val>
                                            <p:strVal val="#ppt_x"/>
                                          </p:val>
                                        </p:tav>
                                      </p:tavLst>
                                    </p:anim>
                                    <p:anim calcmode="lin" valueType="num">
                                      <p:cBhvr additive="base">
                                        <p:cTn id="97" dur="500" fill="hold"/>
                                        <p:tgtEl>
                                          <p:spTgt spid="42085"/>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grpId="0" nodeType="clickEffect">
                                  <p:stCondLst>
                                    <p:cond delay="0"/>
                                  </p:stCondLst>
                                  <p:childTnLst>
                                    <p:set>
                                      <p:cBhvr>
                                        <p:cTn id="101" dur="1" fill="hold">
                                          <p:stCondLst>
                                            <p:cond delay="0"/>
                                          </p:stCondLst>
                                        </p:cTn>
                                        <p:tgtEl>
                                          <p:spTgt spid="42087"/>
                                        </p:tgtEl>
                                        <p:attrNameLst>
                                          <p:attrName>style.visibility</p:attrName>
                                        </p:attrNameLst>
                                      </p:cBhvr>
                                      <p:to>
                                        <p:strVal val="visible"/>
                                      </p:to>
                                    </p:set>
                                    <p:anim calcmode="lin" valueType="num">
                                      <p:cBhvr additive="base">
                                        <p:cTn id="102" dur="500" fill="hold"/>
                                        <p:tgtEl>
                                          <p:spTgt spid="42087"/>
                                        </p:tgtEl>
                                        <p:attrNameLst>
                                          <p:attrName>ppt_x</p:attrName>
                                        </p:attrNameLst>
                                      </p:cBhvr>
                                      <p:tavLst>
                                        <p:tav tm="0">
                                          <p:val>
                                            <p:strVal val="0-#ppt_w/2"/>
                                          </p:val>
                                        </p:tav>
                                        <p:tav tm="100000">
                                          <p:val>
                                            <p:strVal val="#ppt_x"/>
                                          </p:val>
                                        </p:tav>
                                      </p:tavLst>
                                    </p:anim>
                                    <p:anim calcmode="lin" valueType="num">
                                      <p:cBhvr additive="base">
                                        <p:cTn id="103" dur="500" fill="hold"/>
                                        <p:tgtEl>
                                          <p:spTgt spid="42087"/>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8" fill="hold" nodeType="clickEffect">
                                  <p:stCondLst>
                                    <p:cond delay="0"/>
                                  </p:stCondLst>
                                  <p:childTnLst>
                                    <p:set>
                                      <p:cBhvr>
                                        <p:cTn id="107" dur="1" fill="hold">
                                          <p:stCondLst>
                                            <p:cond delay="0"/>
                                          </p:stCondLst>
                                        </p:cTn>
                                        <p:tgtEl>
                                          <p:spTgt spid="42088"/>
                                        </p:tgtEl>
                                        <p:attrNameLst>
                                          <p:attrName>style.visibility</p:attrName>
                                        </p:attrNameLst>
                                      </p:cBhvr>
                                      <p:to>
                                        <p:strVal val="visible"/>
                                      </p:to>
                                    </p:set>
                                    <p:anim calcmode="lin" valueType="num">
                                      <p:cBhvr additive="base">
                                        <p:cTn id="108" dur="500" fill="hold"/>
                                        <p:tgtEl>
                                          <p:spTgt spid="42088"/>
                                        </p:tgtEl>
                                        <p:attrNameLst>
                                          <p:attrName>ppt_x</p:attrName>
                                        </p:attrNameLst>
                                      </p:cBhvr>
                                      <p:tavLst>
                                        <p:tav tm="0">
                                          <p:val>
                                            <p:strVal val="0-#ppt_w/2"/>
                                          </p:val>
                                        </p:tav>
                                        <p:tav tm="100000">
                                          <p:val>
                                            <p:strVal val="#ppt_x"/>
                                          </p:val>
                                        </p:tav>
                                      </p:tavLst>
                                    </p:anim>
                                    <p:anim calcmode="lin" valueType="num">
                                      <p:cBhvr additive="base">
                                        <p:cTn id="109" dur="500" fill="hold"/>
                                        <p:tgtEl>
                                          <p:spTgt spid="42088"/>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iterate type="lt">
                                    <p:tmAbs val="75"/>
                                  </p:iterate>
                                  <p:childTnLst>
                                    <p:set>
                                      <p:cBhvr>
                                        <p:cTn id="113" dur="1" fill="hold">
                                          <p:stCondLst>
                                            <p:cond delay="74"/>
                                          </p:stCondLst>
                                        </p:cTn>
                                        <p:tgtEl>
                                          <p:spTgt spid="42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24" grpId="0" autoUpdateAnimBg="0"/>
      <p:bldP spid="42025" grpId="0" autoUpdateAnimBg="0"/>
      <p:bldP spid="42026" grpId="0" autoUpdateAnimBg="0"/>
      <p:bldP spid="42061" grpId="0" animBg="1" autoUpdateAnimBg="0"/>
      <p:bldP spid="42062" grpId="0" animBg="1" autoUpdateAnimBg="0"/>
      <p:bldP spid="42080" grpId="0" autoUpdateAnimBg="0"/>
      <p:bldP spid="42084" grpId="0" autoUpdateAnimBg="0"/>
      <p:bldP spid="42086" grpId="0" animBg="1" autoUpdateAnimBg="0"/>
      <p:bldP spid="42087" grpId="0" autoUpdateAnimBg="0"/>
      <p:bldP spid="7" grpId="0"/>
      <p:bldP spid="42027" grpId="0" animBg="1" autoUpdateAnimBg="0"/>
      <p:bldP spid="42066" grpId="0" animBg="1"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lnSpc>
                <a:spcPct val="120000"/>
              </a:lnSpc>
            </a:pPr>
            <a:r>
              <a:rPr lang="en-US" altLang="zh-CN" sz="3200" i="1" dirty="0" smtClean="0"/>
              <a:t>RC </a:t>
            </a:r>
            <a:r>
              <a:rPr lang="zh-CN" altLang="zh-CN" sz="3200" dirty="0" smtClean="0">
                <a:latin typeface="华文行楷" pitchFamily="2" charset="-122"/>
                <a:ea typeface="华文行楷" pitchFamily="2" charset="-122"/>
              </a:rPr>
              <a:t>滞后补偿与简单滞后补偿</a:t>
            </a:r>
            <a:r>
              <a:rPr lang="zh-CN" altLang="en-US" sz="3200" dirty="0" smtClean="0">
                <a:latin typeface="华文行楷" pitchFamily="2" charset="-122"/>
                <a:ea typeface="华文行楷" pitchFamily="2" charset="-122"/>
              </a:rPr>
              <a:t>比较</a:t>
            </a:r>
          </a:p>
        </p:txBody>
      </p:sp>
      <p:pic>
        <p:nvPicPr>
          <p:cNvPr id="101379" name="Picture 3" descr="Dz0606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4075" y="1277144"/>
            <a:ext cx="40386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0" name="Group 4"/>
          <p:cNvGrpSpPr>
            <a:grpSpLocks/>
          </p:cNvGrpSpPr>
          <p:nvPr/>
        </p:nvGrpSpPr>
        <p:grpSpPr bwMode="auto">
          <a:xfrm>
            <a:off x="447675" y="1124744"/>
            <a:ext cx="8077200" cy="1984375"/>
            <a:chOff x="288" y="960"/>
            <a:chExt cx="5088" cy="1250"/>
          </a:xfrm>
        </p:grpSpPr>
        <p:sp>
          <p:nvSpPr>
            <p:cNvPr id="72710" name="AutoShape 5"/>
            <p:cNvSpPr>
              <a:spLocks/>
            </p:cNvSpPr>
            <p:nvPr/>
          </p:nvSpPr>
          <p:spPr bwMode="auto">
            <a:xfrm>
              <a:off x="288" y="1680"/>
              <a:ext cx="1104" cy="530"/>
            </a:xfrm>
            <a:prstGeom prst="borderCallout1">
              <a:avLst>
                <a:gd name="adj1" fmla="val 13583"/>
                <a:gd name="adj2" fmla="val 104347"/>
                <a:gd name="adj3" fmla="val -23208"/>
                <a:gd name="adj4" fmla="val 150727"/>
              </a:avLst>
            </a:prstGeom>
            <a:no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a:solidFill>
                    <a:srgbClr val="000000"/>
                  </a:solidFill>
                  <a:latin typeface="Times New Roman" pitchFamily="18" charset="0"/>
                </a:rPr>
                <a:t>简单补偿后的幅频特性</a:t>
              </a:r>
            </a:p>
          </p:txBody>
        </p:sp>
        <p:sp>
          <p:nvSpPr>
            <p:cNvPr id="72711" name="AutoShape 6"/>
            <p:cNvSpPr>
              <a:spLocks/>
            </p:cNvSpPr>
            <p:nvPr/>
          </p:nvSpPr>
          <p:spPr bwMode="auto">
            <a:xfrm>
              <a:off x="4032" y="1615"/>
              <a:ext cx="1344" cy="530"/>
            </a:xfrm>
            <a:prstGeom prst="borderCallout1">
              <a:avLst>
                <a:gd name="adj1" fmla="val 9472"/>
                <a:gd name="adj2" fmla="val -3569"/>
                <a:gd name="adj3" fmla="val 86449"/>
                <a:gd name="adj4" fmla="val -98588"/>
              </a:avLst>
            </a:prstGeom>
            <a:no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i="1" dirty="0">
                  <a:solidFill>
                    <a:srgbClr val="000000"/>
                  </a:solidFill>
                  <a:latin typeface="Times New Roman" pitchFamily="18" charset="0"/>
                </a:rPr>
                <a:t>RC</a:t>
              </a:r>
              <a:r>
                <a:rPr kumimoji="1" lang="zh-CN" altLang="en-US" sz="2400" b="1" dirty="0">
                  <a:solidFill>
                    <a:srgbClr val="000000"/>
                  </a:solidFill>
                  <a:latin typeface="Times New Roman" pitchFamily="18" charset="0"/>
                </a:rPr>
                <a:t>滞后补偿后的幅频特性</a:t>
              </a:r>
            </a:p>
          </p:txBody>
        </p:sp>
        <p:sp>
          <p:nvSpPr>
            <p:cNvPr id="72712" name="AutoShape 7"/>
            <p:cNvSpPr>
              <a:spLocks/>
            </p:cNvSpPr>
            <p:nvPr/>
          </p:nvSpPr>
          <p:spPr bwMode="auto">
            <a:xfrm>
              <a:off x="2690" y="960"/>
              <a:ext cx="862" cy="303"/>
            </a:xfrm>
            <a:prstGeom prst="borderCallout1">
              <a:avLst>
                <a:gd name="adj1" fmla="val 23764"/>
                <a:gd name="adj2" fmla="val -5569"/>
                <a:gd name="adj3" fmla="val 144884"/>
                <a:gd name="adj4" fmla="val -44778"/>
              </a:avLst>
            </a:prstGeom>
            <a:no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400" b="1" dirty="0">
                  <a:latin typeface="Times New Roman" pitchFamily="18" charset="0"/>
                </a:rPr>
                <a:t>补偿前</a:t>
              </a:r>
            </a:p>
          </p:txBody>
        </p:sp>
      </p:grpSp>
      <p:sp>
        <p:nvSpPr>
          <p:cNvPr id="101384" name="Text Box 8"/>
          <p:cNvSpPr txBox="1">
            <a:spLocks noChangeArrowheads="1"/>
          </p:cNvSpPr>
          <p:nvPr/>
        </p:nvSpPr>
        <p:spPr bwMode="auto">
          <a:xfrm>
            <a:off x="674688" y="4253707"/>
            <a:ext cx="8207375" cy="168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kumimoji="1" lang="en-US" altLang="zh-CN" sz="2400" b="1" dirty="0">
                <a:latin typeface="Times New Roman" pitchFamily="18" charset="0"/>
              </a:rPr>
              <a:t>    </a:t>
            </a:r>
            <a:r>
              <a:rPr kumimoji="1" lang="zh-CN" altLang="en-US" sz="2400" b="1" dirty="0">
                <a:latin typeface="Times New Roman" pitchFamily="18" charset="0"/>
              </a:rPr>
              <a:t>滞后补偿法消振均以频带变窄为代价，</a:t>
            </a:r>
            <a:r>
              <a:rPr kumimoji="1" lang="en-US" altLang="zh-CN" sz="2400" b="1" i="1" dirty="0">
                <a:latin typeface="Times New Roman" pitchFamily="18" charset="0"/>
              </a:rPr>
              <a:t>RC</a:t>
            </a:r>
            <a:r>
              <a:rPr kumimoji="1" lang="zh-CN" altLang="en-US" sz="2400" b="1" dirty="0">
                <a:latin typeface="Times New Roman" pitchFamily="18" charset="0"/>
              </a:rPr>
              <a:t>滞后补偿较简单电容补偿使频带的变化小些。</a:t>
            </a:r>
          </a:p>
          <a:p>
            <a:pPr eaLnBrk="1" hangingPunct="1">
              <a:lnSpc>
                <a:spcPct val="150000"/>
              </a:lnSpc>
            </a:pPr>
            <a:r>
              <a:rPr kumimoji="1" lang="zh-CN" altLang="en-US" sz="2400" b="1" dirty="0">
                <a:latin typeface="Times New Roman" pitchFamily="18" charset="0"/>
              </a:rPr>
              <a:t>    为使消振后频带变化更小，可考虑采用超前补偿的方法。</a:t>
            </a:r>
          </a:p>
        </p:txBody>
      </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190</a:t>
            </a:fld>
            <a:endParaRPr lang="zh-CN" altLang="en-US"/>
          </a:p>
        </p:txBody>
      </p:sp>
    </p:spTree>
    <p:extLst>
      <p:ext uri="{BB962C8B-B14F-4D97-AF65-F5344CB8AC3E}">
        <p14:creationId xmlns:p14="http://schemas.microsoft.com/office/powerpoint/2010/main" val="286393520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1379"/>
                                        </p:tgtEl>
                                        <p:attrNameLst>
                                          <p:attrName>style.visibility</p:attrName>
                                        </p:attrNameLst>
                                      </p:cBhvr>
                                      <p:to>
                                        <p:strVal val="visible"/>
                                      </p:to>
                                    </p:set>
                                    <p:animEffect transition="in" filter="dissolve">
                                      <p:cBhvr>
                                        <p:cTn id="7" dur="500"/>
                                        <p:tgtEl>
                                          <p:spTgt spid="1013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0138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1384">
                                            <p:txEl>
                                              <p:pRg st="0" end="0"/>
                                            </p:txEl>
                                          </p:spTgt>
                                        </p:tgtEl>
                                        <p:attrNameLst>
                                          <p:attrName>style.visibility</p:attrName>
                                        </p:attrNameLst>
                                      </p:cBhvr>
                                      <p:to>
                                        <p:strVal val="visible"/>
                                      </p:to>
                                    </p:set>
                                    <p:animEffect transition="in" filter="wipe(left)">
                                      <p:cBhvr>
                                        <p:cTn id="16" dur="500"/>
                                        <p:tgtEl>
                                          <p:spTgt spid="101384">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1384">
                                            <p:txEl>
                                              <p:pRg st="1" end="1"/>
                                            </p:txEl>
                                          </p:spTgt>
                                        </p:tgtEl>
                                        <p:attrNameLst>
                                          <p:attrName>style.visibility</p:attrName>
                                        </p:attrNameLst>
                                      </p:cBhvr>
                                      <p:to>
                                        <p:strVal val="visible"/>
                                      </p:to>
                                    </p:set>
                                    <p:animEffect transition="in" filter="wipe(left)">
                                      <p:cBhvr>
                                        <p:cTn id="21" dur="500"/>
                                        <p:tgtEl>
                                          <p:spTgt spid="1013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4" grpId="0" build="p"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lnSpc>
                <a:spcPct val="120000"/>
              </a:lnSpc>
            </a:pPr>
            <a:r>
              <a:rPr lang="zh-CN" altLang="zh-CN" dirty="0" smtClean="0">
                <a:ea typeface="华文行楷" pitchFamily="2" charset="-122"/>
              </a:rPr>
              <a:t>讨论</a:t>
            </a:r>
          </a:p>
        </p:txBody>
      </p:sp>
      <p:graphicFrame>
        <p:nvGraphicFramePr>
          <p:cNvPr id="73732" name="Object 3"/>
          <p:cNvGraphicFramePr>
            <a:graphicFrameLocks noChangeAspect="1"/>
          </p:cNvGraphicFramePr>
          <p:nvPr>
            <p:extLst/>
          </p:nvPr>
        </p:nvGraphicFramePr>
        <p:xfrm>
          <a:off x="1187450" y="980728"/>
          <a:ext cx="6096000" cy="3249613"/>
        </p:xfrm>
        <a:graphic>
          <a:graphicData uri="http://schemas.openxmlformats.org/presentationml/2006/ole">
            <mc:AlternateContent xmlns:mc="http://schemas.openxmlformats.org/markup-compatibility/2006">
              <mc:Choice xmlns:v="urn:schemas-microsoft-com:vml" Requires="v">
                <p:oleObj spid="_x0000_s105514" name="Photo Editor 照片" r:id="rId3" imgW="20809524" imgH="11095238" progId="MSPhotoEd.3">
                  <p:embed/>
                </p:oleObj>
              </mc:Choice>
              <mc:Fallback>
                <p:oleObj name="Photo Editor 照片" r:id="rId3" imgW="20809524" imgH="11095238"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980728"/>
                        <a:ext cx="6096000" cy="324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2404" name="Group 4"/>
          <p:cNvGrpSpPr>
            <a:grpSpLocks/>
          </p:cNvGrpSpPr>
          <p:nvPr/>
        </p:nvGrpSpPr>
        <p:grpSpPr bwMode="auto">
          <a:xfrm>
            <a:off x="2843213" y="3428653"/>
            <a:ext cx="304800" cy="685800"/>
            <a:chOff x="1872" y="2784"/>
            <a:chExt cx="192" cy="432"/>
          </a:xfrm>
        </p:grpSpPr>
        <p:sp>
          <p:nvSpPr>
            <p:cNvPr id="73743" name="Line 5"/>
            <p:cNvSpPr>
              <a:spLocks noChangeShapeType="1"/>
            </p:cNvSpPr>
            <p:nvPr/>
          </p:nvSpPr>
          <p:spPr bwMode="auto">
            <a:xfrm>
              <a:off x="1968" y="2784"/>
              <a:ext cx="0" cy="192"/>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4" name="Line 6"/>
            <p:cNvSpPr>
              <a:spLocks noChangeShapeType="1"/>
            </p:cNvSpPr>
            <p:nvPr/>
          </p:nvSpPr>
          <p:spPr bwMode="auto">
            <a:xfrm>
              <a:off x="1872" y="2974"/>
              <a:ext cx="19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5" name="Line 7"/>
            <p:cNvSpPr>
              <a:spLocks noChangeShapeType="1"/>
            </p:cNvSpPr>
            <p:nvPr/>
          </p:nvSpPr>
          <p:spPr bwMode="auto">
            <a:xfrm>
              <a:off x="1872" y="3024"/>
              <a:ext cx="19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6" name="Line 8"/>
            <p:cNvSpPr>
              <a:spLocks noChangeShapeType="1"/>
            </p:cNvSpPr>
            <p:nvPr/>
          </p:nvSpPr>
          <p:spPr bwMode="auto">
            <a:xfrm>
              <a:off x="1968" y="3024"/>
              <a:ext cx="0" cy="192"/>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734" name="Text Box 9"/>
          <p:cNvSpPr txBox="1">
            <a:spLocks noChangeArrowheads="1"/>
          </p:cNvSpPr>
          <p:nvPr/>
        </p:nvSpPr>
        <p:spPr bwMode="auto">
          <a:xfrm>
            <a:off x="1295400" y="4439891"/>
            <a:ext cx="7391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spcBef>
                <a:spcPct val="50000"/>
              </a:spcBef>
            </a:pPr>
            <a:r>
              <a:rPr kumimoji="1" lang="zh-CN" altLang="zh-CN" sz="2400" b="1" dirty="0">
                <a:latin typeface="隶书" pitchFamily="49" charset="-122"/>
              </a:rPr>
              <a:t>判断电路引入负反馈后有可能产生自激振荡吗？</a:t>
            </a:r>
            <a:r>
              <a:rPr kumimoji="1" lang="zh-CN" altLang="en-US" sz="2400" b="1" dirty="0">
                <a:latin typeface="隶书" pitchFamily="49" charset="-122"/>
              </a:rPr>
              <a:t/>
            </a:r>
            <a:br>
              <a:rPr kumimoji="1" lang="zh-CN" altLang="en-US" sz="2400" b="1" dirty="0">
                <a:latin typeface="隶书" pitchFamily="49" charset="-122"/>
              </a:rPr>
            </a:br>
            <a:r>
              <a:rPr kumimoji="1" lang="zh-CN" altLang="en-US" sz="2400" b="1" dirty="0">
                <a:latin typeface="隶书" pitchFamily="49" charset="-122"/>
              </a:rPr>
              <a:t>如可能，则应在电路的哪一级加补偿电容？</a:t>
            </a:r>
          </a:p>
        </p:txBody>
      </p:sp>
      <p:grpSp>
        <p:nvGrpSpPr>
          <p:cNvPr id="102410" name="Group 10"/>
          <p:cNvGrpSpPr>
            <a:grpSpLocks/>
          </p:cNvGrpSpPr>
          <p:nvPr/>
        </p:nvGrpSpPr>
        <p:grpSpPr bwMode="auto">
          <a:xfrm>
            <a:off x="2987675" y="2780953"/>
            <a:ext cx="720725" cy="647700"/>
            <a:chOff x="2653" y="2478"/>
            <a:chExt cx="454" cy="362"/>
          </a:xfrm>
        </p:grpSpPr>
        <p:grpSp>
          <p:nvGrpSpPr>
            <p:cNvPr id="73736" name="Group 11"/>
            <p:cNvGrpSpPr>
              <a:grpSpLocks/>
            </p:cNvGrpSpPr>
            <p:nvPr/>
          </p:nvGrpSpPr>
          <p:grpSpPr bwMode="auto">
            <a:xfrm>
              <a:off x="2835" y="2478"/>
              <a:ext cx="45" cy="181"/>
              <a:chOff x="2835" y="2523"/>
              <a:chExt cx="45" cy="136"/>
            </a:xfrm>
          </p:grpSpPr>
          <p:sp>
            <p:nvSpPr>
              <p:cNvPr id="73741" name="Line 12"/>
              <p:cNvSpPr>
                <a:spLocks noChangeShapeType="1"/>
              </p:cNvSpPr>
              <p:nvPr/>
            </p:nvSpPr>
            <p:spPr bwMode="auto">
              <a:xfrm>
                <a:off x="2835" y="2523"/>
                <a:ext cx="0" cy="1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2" name="Line 13"/>
              <p:cNvSpPr>
                <a:spLocks noChangeShapeType="1"/>
              </p:cNvSpPr>
              <p:nvPr/>
            </p:nvSpPr>
            <p:spPr bwMode="auto">
              <a:xfrm>
                <a:off x="2880" y="2523"/>
                <a:ext cx="0" cy="1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3737" name="Line 14"/>
            <p:cNvSpPr>
              <a:spLocks noChangeShapeType="1"/>
            </p:cNvSpPr>
            <p:nvPr/>
          </p:nvSpPr>
          <p:spPr bwMode="auto">
            <a:xfrm flipH="1">
              <a:off x="2653" y="2568"/>
              <a:ext cx="182" cy="0"/>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8" name="Line 15"/>
            <p:cNvSpPr>
              <a:spLocks noChangeShapeType="1"/>
            </p:cNvSpPr>
            <p:nvPr/>
          </p:nvSpPr>
          <p:spPr bwMode="auto">
            <a:xfrm>
              <a:off x="2653" y="2568"/>
              <a:ext cx="0" cy="272"/>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9" name="Line 16"/>
            <p:cNvSpPr>
              <a:spLocks noChangeShapeType="1"/>
            </p:cNvSpPr>
            <p:nvPr/>
          </p:nvSpPr>
          <p:spPr bwMode="auto">
            <a:xfrm>
              <a:off x="2880" y="2568"/>
              <a:ext cx="227" cy="0"/>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0" name="Line 17"/>
            <p:cNvSpPr>
              <a:spLocks noChangeShapeType="1"/>
            </p:cNvSpPr>
            <p:nvPr/>
          </p:nvSpPr>
          <p:spPr bwMode="auto">
            <a:xfrm>
              <a:off x="3105" y="2568"/>
              <a:ext cx="0" cy="136"/>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p:cNvSpPr>
            <a:spLocks noGrp="1"/>
          </p:cNvSpPr>
          <p:nvPr>
            <p:ph type="sldNum" sz="quarter" idx="12"/>
          </p:nvPr>
        </p:nvSpPr>
        <p:spPr/>
        <p:txBody>
          <a:bodyPr/>
          <a:lstStyle/>
          <a:p>
            <a:pPr>
              <a:defRPr/>
            </a:pPr>
            <a:fld id="{020670B1-1FB1-4A58-9AD7-5E524B89C57C}" type="slidenum">
              <a:rPr lang="zh-CN" altLang="en-US" smtClean="0"/>
              <a:pPr>
                <a:defRPr/>
              </a:pPr>
              <a:t>191</a:t>
            </a:fld>
            <a:endParaRPr lang="zh-CN" altLang="en-US"/>
          </a:p>
        </p:txBody>
      </p:sp>
    </p:spTree>
    <p:extLst>
      <p:ext uri="{BB962C8B-B14F-4D97-AF65-F5344CB8AC3E}">
        <p14:creationId xmlns:p14="http://schemas.microsoft.com/office/powerpoint/2010/main" val="54953736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24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102410"/>
                                        </p:tgtEl>
                                        <p:attrNameLst>
                                          <p:attrName>style.visibility</p:attrName>
                                        </p:attrNameLst>
                                      </p:cBhvr>
                                      <p:to>
                                        <p:strVal val="visible"/>
                                      </p:to>
                                    </p:set>
                                    <p:animEffect transition="in" filter="wipe(down)">
                                      <p:cBhvr>
                                        <p:cTn id="11" dur="500"/>
                                        <p:tgtEl>
                                          <p:spTgt spid="102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标题 3"/>
          <p:cNvSpPr>
            <a:spLocks noGrp="1"/>
          </p:cNvSpPr>
          <p:nvPr>
            <p:ph type="title"/>
          </p:nvPr>
        </p:nvSpPr>
        <p:spPr/>
        <p:txBody>
          <a:bodyPr/>
          <a:lstStyle/>
          <a:p>
            <a:pPr eaLnBrk="1" hangingPunct="1"/>
            <a:r>
              <a:rPr lang="zh-CN" altLang="en-US" smtClean="0">
                <a:ea typeface="宋体" charset="-122"/>
              </a:rPr>
              <a:t>本章教学内容</a:t>
            </a:r>
          </a:p>
        </p:txBody>
      </p:sp>
      <p:sp>
        <p:nvSpPr>
          <p:cNvPr id="80899" name="内容占位符 4"/>
          <p:cNvSpPr>
            <a:spLocks noGrp="1"/>
          </p:cNvSpPr>
          <p:nvPr>
            <p:ph sz="quarter" idx="11"/>
          </p:nvPr>
        </p:nvSpPr>
        <p:spPr/>
        <p:txBody>
          <a:bodyPr/>
          <a:lstStyle/>
          <a:p>
            <a:pPr eaLnBrk="1" hangingPunct="1">
              <a:lnSpc>
                <a:spcPct val="150000"/>
              </a:lnSpc>
              <a:spcBef>
                <a:spcPct val="0"/>
              </a:spcBef>
              <a:buFont typeface="Wingdings" pitchFamily="2" charset="2"/>
              <a:buNone/>
            </a:pPr>
            <a:r>
              <a:rPr lang="en-US" altLang="zh-CN" sz="2400" smtClean="0">
                <a:ea typeface="宋体" charset="-122"/>
              </a:rPr>
              <a:t>6.1 </a:t>
            </a:r>
            <a:r>
              <a:rPr lang="en-US" sz="2400" smtClean="0">
                <a:ea typeface="宋体" charset="-122"/>
              </a:rPr>
              <a:t>放大电路的基本概念</a:t>
            </a:r>
            <a:endParaRPr lang="zh-CN" altLang="en-US" sz="2400" smtClean="0">
              <a:ea typeface="宋体" charset="-122"/>
            </a:endParaRPr>
          </a:p>
          <a:p>
            <a:pPr eaLnBrk="1" hangingPunct="1">
              <a:lnSpc>
                <a:spcPct val="150000"/>
              </a:lnSpc>
              <a:spcBef>
                <a:spcPct val="0"/>
              </a:spcBef>
              <a:buFont typeface="Wingdings" pitchFamily="2" charset="2"/>
              <a:buNone/>
            </a:pPr>
            <a:r>
              <a:rPr lang="en-US" altLang="zh-CN" sz="2400" smtClean="0">
                <a:ea typeface="宋体" charset="-122"/>
              </a:rPr>
              <a:t>6.2 </a:t>
            </a:r>
            <a:r>
              <a:rPr lang="en-US" sz="2400" smtClean="0">
                <a:ea typeface="宋体" charset="-122"/>
              </a:rPr>
              <a:t>双极型晶体三极管及其电路模型</a:t>
            </a:r>
            <a:endParaRPr lang="zh-CN" altLang="en-US" sz="2400" smtClean="0">
              <a:ea typeface="宋体" charset="-122"/>
            </a:endParaRPr>
          </a:p>
          <a:p>
            <a:pPr eaLnBrk="1" hangingPunct="1">
              <a:lnSpc>
                <a:spcPct val="150000"/>
              </a:lnSpc>
              <a:spcBef>
                <a:spcPct val="0"/>
              </a:spcBef>
              <a:buFont typeface="Wingdings" pitchFamily="2" charset="2"/>
              <a:buNone/>
            </a:pPr>
            <a:r>
              <a:rPr lang="en-US" altLang="zh-CN" sz="2400" smtClean="0">
                <a:ea typeface="宋体" charset="-122"/>
              </a:rPr>
              <a:t>6.3 </a:t>
            </a:r>
            <a:r>
              <a:rPr lang="en-US" sz="2400" smtClean="0">
                <a:ea typeface="宋体" charset="-122"/>
              </a:rPr>
              <a:t>双极型晶体三极管放大电路</a:t>
            </a:r>
            <a:endParaRPr lang="zh-CN" altLang="en-US" sz="2400" smtClean="0">
              <a:ea typeface="宋体" charset="-122"/>
            </a:endParaRPr>
          </a:p>
          <a:p>
            <a:pPr eaLnBrk="1" hangingPunct="1">
              <a:lnSpc>
                <a:spcPct val="150000"/>
              </a:lnSpc>
              <a:spcBef>
                <a:spcPct val="0"/>
              </a:spcBef>
              <a:buFont typeface="Wingdings" pitchFamily="2" charset="2"/>
              <a:buNone/>
            </a:pPr>
            <a:r>
              <a:rPr lang="en-US" altLang="zh-CN" sz="2400" smtClean="0">
                <a:ea typeface="宋体" charset="-122"/>
              </a:rPr>
              <a:t>6.4 </a:t>
            </a:r>
            <a:r>
              <a:rPr lang="en-US" sz="2400" smtClean="0">
                <a:ea typeface="宋体" charset="-122"/>
              </a:rPr>
              <a:t>场效应晶体</a:t>
            </a:r>
            <a:r>
              <a:rPr lang="zh-CN" altLang="en-US" sz="2400" smtClean="0">
                <a:ea typeface="宋体" charset="-122"/>
              </a:rPr>
              <a:t>三极</a:t>
            </a:r>
            <a:r>
              <a:rPr lang="en-US" sz="2400" smtClean="0">
                <a:ea typeface="宋体" charset="-122"/>
              </a:rPr>
              <a:t>管</a:t>
            </a:r>
            <a:endParaRPr lang="zh-CN" altLang="en-US" sz="2400" smtClean="0">
              <a:ea typeface="宋体" charset="-122"/>
            </a:endParaRPr>
          </a:p>
          <a:p>
            <a:pPr eaLnBrk="1" hangingPunct="1">
              <a:lnSpc>
                <a:spcPct val="150000"/>
              </a:lnSpc>
              <a:spcBef>
                <a:spcPct val="0"/>
              </a:spcBef>
              <a:buFont typeface="Wingdings" pitchFamily="2" charset="2"/>
              <a:buNone/>
            </a:pPr>
            <a:r>
              <a:rPr lang="en-US" altLang="zh-CN" sz="2400" smtClean="0">
                <a:ea typeface="宋体" charset="-122"/>
              </a:rPr>
              <a:t>6.5 </a:t>
            </a:r>
            <a:r>
              <a:rPr lang="en-US" sz="2400" smtClean="0">
                <a:ea typeface="宋体" charset="-122"/>
              </a:rPr>
              <a:t>场效应</a:t>
            </a:r>
            <a:r>
              <a:rPr lang="zh-CN" altLang="en-US" sz="2400" smtClean="0">
                <a:ea typeface="宋体" charset="-122"/>
              </a:rPr>
              <a:t>晶体三极管</a:t>
            </a:r>
            <a:r>
              <a:rPr lang="en-US" sz="2400" smtClean="0">
                <a:ea typeface="宋体" charset="-122"/>
              </a:rPr>
              <a:t>放大电路</a:t>
            </a:r>
            <a:endParaRPr lang="zh-CN" altLang="en-US" sz="2400" smtClean="0">
              <a:ea typeface="宋体" charset="-122"/>
            </a:endParaRPr>
          </a:p>
          <a:p>
            <a:pPr eaLnBrk="1" hangingPunct="1">
              <a:lnSpc>
                <a:spcPct val="150000"/>
              </a:lnSpc>
              <a:spcBef>
                <a:spcPct val="0"/>
              </a:spcBef>
              <a:buFont typeface="Wingdings" pitchFamily="2" charset="2"/>
              <a:buNone/>
            </a:pPr>
            <a:r>
              <a:rPr lang="en-US" altLang="zh-CN" sz="2400" smtClean="0">
                <a:ea typeface="宋体" charset="-122"/>
              </a:rPr>
              <a:t>6.6 </a:t>
            </a:r>
            <a:r>
              <a:rPr lang="en-US" sz="2400" smtClean="0">
                <a:ea typeface="宋体" charset="-122"/>
              </a:rPr>
              <a:t>多级放大电路</a:t>
            </a:r>
            <a:endParaRPr lang="zh-CN" altLang="en-US" sz="2400" smtClean="0">
              <a:ea typeface="宋体" charset="-122"/>
            </a:endParaRPr>
          </a:p>
          <a:p>
            <a:pPr eaLnBrk="1" hangingPunct="1">
              <a:lnSpc>
                <a:spcPct val="150000"/>
              </a:lnSpc>
              <a:spcBef>
                <a:spcPct val="0"/>
              </a:spcBef>
              <a:buFont typeface="Wingdings" pitchFamily="2" charset="2"/>
              <a:buNone/>
            </a:pPr>
            <a:r>
              <a:rPr lang="en-US" altLang="zh-CN" sz="2400" smtClean="0">
                <a:ea typeface="宋体" charset="-122"/>
              </a:rPr>
              <a:t>6.7</a:t>
            </a:r>
            <a:r>
              <a:rPr lang="en-US" sz="2400" smtClean="0">
                <a:ea typeface="宋体" charset="-122"/>
              </a:rPr>
              <a:t>功率放大电路</a:t>
            </a:r>
            <a:endParaRPr lang="zh-CN" altLang="en-US" sz="2400" smtClean="0">
              <a:ea typeface="宋体" charset="-122"/>
            </a:endParaRPr>
          </a:p>
          <a:p>
            <a:pPr eaLnBrk="1" hangingPunct="1">
              <a:lnSpc>
                <a:spcPct val="150000"/>
              </a:lnSpc>
              <a:spcBef>
                <a:spcPct val="0"/>
              </a:spcBef>
              <a:buFont typeface="Wingdings" pitchFamily="2" charset="2"/>
              <a:buNone/>
            </a:pPr>
            <a:r>
              <a:rPr lang="en-US" altLang="zh-CN" sz="2400" smtClean="0">
                <a:ea typeface="宋体" charset="-122"/>
              </a:rPr>
              <a:t>6.8 </a:t>
            </a:r>
            <a:r>
              <a:rPr lang="en-US" sz="2400" smtClean="0">
                <a:ea typeface="宋体" charset="-122"/>
              </a:rPr>
              <a:t>放大电路的频率特性</a:t>
            </a:r>
            <a:endParaRPr lang="zh-CN" altLang="en-US" sz="2400" smtClean="0">
              <a:ea typeface="宋体" charset="-122"/>
            </a:endParaRPr>
          </a:p>
          <a:p>
            <a:pPr eaLnBrk="1" hangingPunct="1">
              <a:lnSpc>
                <a:spcPct val="150000"/>
              </a:lnSpc>
              <a:spcBef>
                <a:spcPct val="0"/>
              </a:spcBef>
              <a:buFont typeface="Wingdings" pitchFamily="2" charset="2"/>
              <a:buNone/>
            </a:pPr>
            <a:r>
              <a:rPr lang="en-US" altLang="zh-CN" sz="2400" smtClean="0">
                <a:ea typeface="宋体" charset="-122"/>
              </a:rPr>
              <a:t>6.9 </a:t>
            </a:r>
            <a:r>
              <a:rPr lang="en-US" sz="2400" smtClean="0">
                <a:ea typeface="宋体" charset="-122"/>
              </a:rPr>
              <a:t>放大电路中的负反馈</a:t>
            </a:r>
            <a:endParaRPr lang="zh-CN" altLang="en-US" sz="2400" smtClean="0">
              <a:ea typeface="宋体" charset="-122"/>
            </a:endParaRP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wipe(left)">
                                      <p:cBhvr>
                                        <p:cTn id="7" dur="500"/>
                                        <p:tgtEl>
                                          <p:spTgt spid="8089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0899">
                                            <p:txEl>
                                              <p:pRg st="1" end="1"/>
                                            </p:txEl>
                                          </p:spTgt>
                                        </p:tgtEl>
                                        <p:attrNameLst>
                                          <p:attrName>style.visibility</p:attrName>
                                        </p:attrNameLst>
                                      </p:cBhvr>
                                      <p:to>
                                        <p:strVal val="visible"/>
                                      </p:to>
                                    </p:set>
                                    <p:animEffect transition="in" filter="wipe(left)">
                                      <p:cBhvr>
                                        <p:cTn id="11" dur="500"/>
                                        <p:tgtEl>
                                          <p:spTgt spid="80899">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0899">
                                            <p:txEl>
                                              <p:pRg st="2" end="2"/>
                                            </p:txEl>
                                          </p:spTgt>
                                        </p:tgtEl>
                                        <p:attrNameLst>
                                          <p:attrName>style.visibility</p:attrName>
                                        </p:attrNameLst>
                                      </p:cBhvr>
                                      <p:to>
                                        <p:strVal val="visible"/>
                                      </p:to>
                                    </p:set>
                                    <p:animEffect transition="in" filter="wipe(left)">
                                      <p:cBhvr>
                                        <p:cTn id="15" dur="500"/>
                                        <p:tgtEl>
                                          <p:spTgt spid="80899">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0899">
                                            <p:txEl>
                                              <p:pRg st="3" end="3"/>
                                            </p:txEl>
                                          </p:spTgt>
                                        </p:tgtEl>
                                        <p:attrNameLst>
                                          <p:attrName>style.visibility</p:attrName>
                                        </p:attrNameLst>
                                      </p:cBhvr>
                                      <p:to>
                                        <p:strVal val="visible"/>
                                      </p:to>
                                    </p:set>
                                    <p:animEffect transition="in" filter="wipe(left)">
                                      <p:cBhvr>
                                        <p:cTn id="19" dur="500"/>
                                        <p:tgtEl>
                                          <p:spTgt spid="80899">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0899">
                                            <p:txEl>
                                              <p:pRg st="4" end="4"/>
                                            </p:txEl>
                                          </p:spTgt>
                                        </p:tgtEl>
                                        <p:attrNameLst>
                                          <p:attrName>style.visibility</p:attrName>
                                        </p:attrNameLst>
                                      </p:cBhvr>
                                      <p:to>
                                        <p:strVal val="visible"/>
                                      </p:to>
                                    </p:set>
                                    <p:animEffect transition="in" filter="wipe(left)">
                                      <p:cBhvr>
                                        <p:cTn id="23" dur="500"/>
                                        <p:tgtEl>
                                          <p:spTgt spid="80899">
                                            <p:txEl>
                                              <p:pRg st="4" end="4"/>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0899">
                                            <p:txEl>
                                              <p:pRg st="5" end="5"/>
                                            </p:txEl>
                                          </p:spTgt>
                                        </p:tgtEl>
                                        <p:attrNameLst>
                                          <p:attrName>style.visibility</p:attrName>
                                        </p:attrNameLst>
                                      </p:cBhvr>
                                      <p:to>
                                        <p:strVal val="visible"/>
                                      </p:to>
                                    </p:set>
                                    <p:animEffect transition="in" filter="wipe(left)">
                                      <p:cBhvr>
                                        <p:cTn id="27" dur="500"/>
                                        <p:tgtEl>
                                          <p:spTgt spid="80899">
                                            <p:txEl>
                                              <p:pRg st="5" end="5"/>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0899">
                                            <p:txEl>
                                              <p:pRg st="6" end="6"/>
                                            </p:txEl>
                                          </p:spTgt>
                                        </p:tgtEl>
                                        <p:attrNameLst>
                                          <p:attrName>style.visibility</p:attrName>
                                        </p:attrNameLst>
                                      </p:cBhvr>
                                      <p:to>
                                        <p:strVal val="visible"/>
                                      </p:to>
                                    </p:set>
                                    <p:animEffect transition="in" filter="wipe(left)">
                                      <p:cBhvr>
                                        <p:cTn id="31" dur="500"/>
                                        <p:tgtEl>
                                          <p:spTgt spid="80899">
                                            <p:txEl>
                                              <p:pRg st="6" end="6"/>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80899">
                                            <p:txEl>
                                              <p:pRg st="7" end="7"/>
                                            </p:txEl>
                                          </p:spTgt>
                                        </p:tgtEl>
                                        <p:attrNameLst>
                                          <p:attrName>style.visibility</p:attrName>
                                        </p:attrNameLst>
                                      </p:cBhvr>
                                      <p:to>
                                        <p:strVal val="visible"/>
                                      </p:to>
                                    </p:set>
                                    <p:animEffect transition="in" filter="wipe(left)">
                                      <p:cBhvr>
                                        <p:cTn id="35" dur="500"/>
                                        <p:tgtEl>
                                          <p:spTgt spid="80899">
                                            <p:txEl>
                                              <p:pRg st="7" end="7"/>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80899">
                                            <p:txEl>
                                              <p:pRg st="8" end="8"/>
                                            </p:txEl>
                                          </p:spTgt>
                                        </p:tgtEl>
                                        <p:attrNameLst>
                                          <p:attrName>style.visibility</p:attrName>
                                        </p:attrNameLst>
                                      </p:cBhvr>
                                      <p:to>
                                        <p:strVal val="visible"/>
                                      </p:to>
                                    </p:set>
                                    <p:animEffect transition="in" filter="wipe(left)">
                                      <p:cBhvr>
                                        <p:cTn id="39" dur="500"/>
                                        <p:tgtEl>
                                          <p:spTgt spid="808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sz="3200" smtClean="0">
                <a:ea typeface="宋体" charset="-122"/>
              </a:rPr>
              <a:t>6.2 </a:t>
            </a:r>
            <a:r>
              <a:rPr lang="zh-CN" altLang="en-US" sz="3200" smtClean="0">
                <a:ea typeface="宋体" charset="-122"/>
              </a:rPr>
              <a:t>双极型晶体三极管及其电路模型（续</a:t>
            </a:r>
            <a:r>
              <a:rPr lang="en-US" altLang="zh-CN" sz="3200" smtClean="0">
                <a:ea typeface="宋体" charset="-122"/>
              </a:rPr>
              <a:t>3</a:t>
            </a:r>
            <a:r>
              <a:rPr lang="zh-CN" altLang="en-US" sz="3200" smtClean="0">
                <a:ea typeface="宋体" charset="-122"/>
              </a:rPr>
              <a:t>）</a:t>
            </a:r>
            <a:endParaRPr lang="zh-CN" altLang="en-US" sz="3600" smtClean="0">
              <a:ea typeface="楷体_GB2312" pitchFamily="49" charset="-122"/>
            </a:endParaRPr>
          </a:p>
        </p:txBody>
      </p:sp>
      <p:sp>
        <p:nvSpPr>
          <p:cNvPr id="43012" name="Text Box 4"/>
          <p:cNvSpPr txBox="1">
            <a:spLocks noChangeArrowheads="1"/>
          </p:cNvSpPr>
          <p:nvPr/>
        </p:nvSpPr>
        <p:spPr bwMode="auto">
          <a:xfrm>
            <a:off x="285750" y="1285875"/>
            <a:ext cx="2681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1. </a:t>
            </a:r>
            <a:r>
              <a:rPr kumimoji="1" lang="zh-CN" altLang="en-US">
                <a:solidFill>
                  <a:schemeClr val="tx2"/>
                </a:solidFill>
                <a:cs typeface="Times New Roman" pitchFamily="18" charset="0"/>
              </a:rPr>
              <a:t>输入特性曲线：</a:t>
            </a:r>
          </a:p>
        </p:txBody>
      </p:sp>
      <p:sp>
        <p:nvSpPr>
          <p:cNvPr id="43013" name="Text Box 5"/>
          <p:cNvSpPr txBox="1">
            <a:spLocks noChangeArrowheads="1"/>
          </p:cNvSpPr>
          <p:nvPr/>
        </p:nvSpPr>
        <p:spPr bwMode="auto">
          <a:xfrm>
            <a:off x="306388" y="1643063"/>
            <a:ext cx="4979987"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a:solidFill>
                  <a:schemeClr val="tx2"/>
                </a:solidFill>
                <a:cs typeface="Times New Roman" pitchFamily="18" charset="0"/>
              </a:rPr>
              <a:t>        </a:t>
            </a:r>
            <a:r>
              <a:rPr kumimoji="1" lang="zh-CN" altLang="en-US">
                <a:solidFill>
                  <a:schemeClr val="tx2"/>
                </a:solidFill>
                <a:cs typeface="Times New Roman" pitchFamily="18" charset="0"/>
              </a:rPr>
              <a:t>输入特性曲线是指当集－射极之间的电压</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r>
              <a:rPr kumimoji="1" lang="zh-CN" altLang="en-US">
                <a:solidFill>
                  <a:schemeClr val="tx2"/>
                </a:solidFill>
                <a:cs typeface="Times New Roman" pitchFamily="18" charset="0"/>
              </a:rPr>
              <a:t>为某一常数时，输入回路中的基极电流</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r>
              <a:rPr kumimoji="1" lang="zh-CN" altLang="en-US">
                <a:solidFill>
                  <a:schemeClr val="tx2"/>
                </a:solidFill>
                <a:cs typeface="Times New Roman" pitchFamily="18" charset="0"/>
              </a:rPr>
              <a:t>与加在基－射极间的电压</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r>
              <a:rPr kumimoji="1" lang="zh-CN" altLang="en-US">
                <a:solidFill>
                  <a:schemeClr val="tx2"/>
                </a:solidFill>
                <a:cs typeface="Times New Roman" pitchFamily="18" charset="0"/>
              </a:rPr>
              <a:t>之间的关系曲线。</a:t>
            </a:r>
          </a:p>
        </p:txBody>
      </p:sp>
      <p:grpSp>
        <p:nvGrpSpPr>
          <p:cNvPr id="2" name="Group 6"/>
          <p:cNvGrpSpPr>
            <a:grpSpLocks/>
          </p:cNvGrpSpPr>
          <p:nvPr/>
        </p:nvGrpSpPr>
        <p:grpSpPr bwMode="auto">
          <a:xfrm>
            <a:off x="5472113" y="812800"/>
            <a:ext cx="3632200" cy="2579688"/>
            <a:chOff x="1200" y="2304"/>
            <a:chExt cx="2288" cy="1625"/>
          </a:xfrm>
        </p:grpSpPr>
        <p:sp>
          <p:nvSpPr>
            <p:cNvPr id="92169" name="Freeform 7"/>
            <p:cNvSpPr>
              <a:spLocks/>
            </p:cNvSpPr>
            <p:nvPr/>
          </p:nvSpPr>
          <p:spPr bwMode="auto">
            <a:xfrm>
              <a:off x="1412" y="2806"/>
              <a:ext cx="768" cy="864"/>
            </a:xfrm>
            <a:custGeom>
              <a:avLst/>
              <a:gdLst>
                <a:gd name="T0" fmla="*/ 768 w 768"/>
                <a:gd name="T1" fmla="*/ 0 h 864"/>
                <a:gd name="T2" fmla="*/ 720 w 768"/>
                <a:gd name="T3" fmla="*/ 576 h 864"/>
                <a:gd name="T4" fmla="*/ 528 w 768"/>
                <a:gd name="T5" fmla="*/ 816 h 864"/>
                <a:gd name="T6" fmla="*/ 0 w 768"/>
                <a:gd name="T7" fmla="*/ 864 h 864"/>
                <a:gd name="T8" fmla="*/ 0 60000 65536"/>
                <a:gd name="T9" fmla="*/ 0 60000 65536"/>
                <a:gd name="T10" fmla="*/ 0 60000 65536"/>
                <a:gd name="T11" fmla="*/ 0 60000 65536"/>
                <a:gd name="T12" fmla="*/ 0 w 768"/>
                <a:gd name="T13" fmla="*/ 0 h 864"/>
                <a:gd name="T14" fmla="*/ 768 w 768"/>
                <a:gd name="T15" fmla="*/ 864 h 864"/>
              </a:gdLst>
              <a:ahLst/>
              <a:cxnLst>
                <a:cxn ang="T8">
                  <a:pos x="T0" y="T1"/>
                </a:cxn>
                <a:cxn ang="T9">
                  <a:pos x="T2" y="T3"/>
                </a:cxn>
                <a:cxn ang="T10">
                  <a:pos x="T4" y="T5"/>
                </a:cxn>
                <a:cxn ang="T11">
                  <a:pos x="T6" y="T7"/>
                </a:cxn>
              </a:cxnLst>
              <a:rect l="T12" t="T13" r="T14" b="T15"/>
              <a:pathLst>
                <a:path w="768" h="864">
                  <a:moveTo>
                    <a:pt x="768" y="0"/>
                  </a:moveTo>
                  <a:cubicBezTo>
                    <a:pt x="764" y="220"/>
                    <a:pt x="760" y="440"/>
                    <a:pt x="720" y="576"/>
                  </a:cubicBezTo>
                  <a:cubicBezTo>
                    <a:pt x="680" y="712"/>
                    <a:pt x="648" y="768"/>
                    <a:pt x="528" y="816"/>
                  </a:cubicBezTo>
                  <a:cubicBezTo>
                    <a:pt x="408" y="864"/>
                    <a:pt x="204" y="864"/>
                    <a:pt x="0" y="864"/>
                  </a:cubicBezTo>
                </a:path>
              </a:pathLst>
            </a:cu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2170" name="Line 8"/>
            <p:cNvSpPr>
              <a:spLocks noChangeShapeType="1"/>
            </p:cNvSpPr>
            <p:nvPr/>
          </p:nvSpPr>
          <p:spPr bwMode="auto">
            <a:xfrm>
              <a:off x="1402" y="3670"/>
              <a:ext cx="168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71" name="Line 9"/>
            <p:cNvSpPr>
              <a:spLocks noChangeShapeType="1"/>
            </p:cNvSpPr>
            <p:nvPr/>
          </p:nvSpPr>
          <p:spPr bwMode="auto">
            <a:xfrm flipV="1">
              <a:off x="1402" y="2758"/>
              <a:ext cx="0" cy="91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72" name="Text Box 10"/>
            <p:cNvSpPr txBox="1">
              <a:spLocks noChangeArrowheads="1"/>
            </p:cNvSpPr>
            <p:nvPr/>
          </p:nvSpPr>
          <p:spPr bwMode="auto">
            <a:xfrm>
              <a:off x="1200" y="35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t>O</a:t>
              </a:r>
            </a:p>
          </p:txBody>
        </p:sp>
        <p:sp>
          <p:nvSpPr>
            <p:cNvPr id="92173" name="Text Box 11"/>
            <p:cNvSpPr txBox="1">
              <a:spLocks noChangeArrowheads="1"/>
            </p:cNvSpPr>
            <p:nvPr/>
          </p:nvSpPr>
          <p:spPr bwMode="auto">
            <a:xfrm>
              <a:off x="3120" y="3504"/>
              <a:ext cx="3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en-US" baseline="-25000">
                  <a:solidFill>
                    <a:schemeClr val="tx2"/>
                  </a:solidFill>
                  <a:cs typeface="Times New Roman" pitchFamily="18" charset="0"/>
                </a:rPr>
                <a:t>BE</a:t>
              </a:r>
              <a:endParaRPr kumimoji="1" lang="en-US" altLang="zh-CN">
                <a:solidFill>
                  <a:schemeClr val="tx2"/>
                </a:solidFill>
                <a:cs typeface="Times New Roman" pitchFamily="18" charset="0"/>
              </a:endParaRPr>
            </a:p>
          </p:txBody>
        </p:sp>
        <p:sp>
          <p:nvSpPr>
            <p:cNvPr id="92174" name="Text Box 12"/>
            <p:cNvSpPr txBox="1">
              <a:spLocks noChangeArrowheads="1"/>
            </p:cNvSpPr>
            <p:nvPr/>
          </p:nvSpPr>
          <p:spPr bwMode="auto">
            <a:xfrm>
              <a:off x="1440" y="2640"/>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endParaRPr kumimoji="1" lang="en-US" altLang="zh-CN">
                <a:solidFill>
                  <a:schemeClr val="tx2"/>
                </a:solidFill>
                <a:cs typeface="Times New Roman" pitchFamily="18" charset="0"/>
              </a:endParaRPr>
            </a:p>
          </p:txBody>
        </p:sp>
        <p:sp>
          <p:nvSpPr>
            <p:cNvPr id="92175" name="Line 13"/>
            <p:cNvSpPr>
              <a:spLocks noChangeShapeType="1"/>
            </p:cNvSpPr>
            <p:nvPr/>
          </p:nvSpPr>
          <p:spPr bwMode="auto">
            <a:xfrm>
              <a:off x="2170" y="3094"/>
              <a:ext cx="0" cy="576"/>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176" name="Text Box 14"/>
            <p:cNvSpPr txBox="1">
              <a:spLocks noChangeArrowheads="1"/>
            </p:cNvSpPr>
            <p:nvPr/>
          </p:nvSpPr>
          <p:spPr bwMode="auto">
            <a:xfrm>
              <a:off x="1968" y="3696"/>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endParaRPr kumimoji="1" lang="en-US" altLang="zh-CN">
                <a:solidFill>
                  <a:schemeClr val="tx2"/>
                </a:solidFill>
                <a:cs typeface="Times New Roman" pitchFamily="18" charset="0"/>
              </a:endParaRPr>
            </a:p>
          </p:txBody>
        </p:sp>
        <p:sp>
          <p:nvSpPr>
            <p:cNvPr id="92177" name="Text Box 15"/>
            <p:cNvSpPr txBox="1">
              <a:spLocks noChangeArrowheads="1"/>
            </p:cNvSpPr>
            <p:nvPr/>
          </p:nvSpPr>
          <p:spPr bwMode="auto">
            <a:xfrm>
              <a:off x="2516" y="2848"/>
              <a:ext cx="97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r"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r>
                <a:rPr kumimoji="1" lang="en-US" altLang="zh-CN">
                  <a:solidFill>
                    <a:schemeClr val="tx2"/>
                  </a:solidFill>
                  <a:cs typeface="Times New Roman" pitchFamily="18" charset="0"/>
                  <a:sym typeface="Symbol" pitchFamily="18" charset="2"/>
                </a:rPr>
                <a:t>0.7V(</a:t>
              </a:r>
              <a:r>
                <a:rPr kumimoji="1" lang="zh-CN" altLang="zh-CN">
                  <a:solidFill>
                    <a:schemeClr val="tx2"/>
                  </a:solidFill>
                  <a:cs typeface="Times New Roman" pitchFamily="18" charset="0"/>
                  <a:sym typeface="Symbol" pitchFamily="18" charset="2"/>
                </a:rPr>
                <a:t>硅)</a:t>
              </a:r>
            </a:p>
            <a:p>
              <a:pPr algn="r" eaLnBrk="1" hangingPunct="1">
                <a:lnSpc>
                  <a:spcPct val="120000"/>
                </a:lnSpc>
                <a:spcBef>
                  <a:spcPct val="10000"/>
                </a:spcBef>
              </a:pPr>
              <a:r>
                <a:rPr kumimoji="1" lang="en-US" altLang="zh-CN">
                  <a:solidFill>
                    <a:schemeClr val="tx2"/>
                  </a:solidFill>
                  <a:cs typeface="Times New Roman" pitchFamily="18" charset="0"/>
                </a:rPr>
                <a:t>0.3V(</a:t>
              </a:r>
              <a:r>
                <a:rPr kumimoji="1" lang="zh-CN" altLang="en-US">
                  <a:solidFill>
                    <a:schemeClr val="tx2"/>
                  </a:solidFill>
                  <a:cs typeface="Times New Roman" pitchFamily="18" charset="0"/>
                </a:rPr>
                <a:t>锗</a:t>
              </a:r>
              <a:r>
                <a:rPr kumimoji="1" lang="en-US" altLang="zh-CN">
                  <a:solidFill>
                    <a:schemeClr val="tx2"/>
                  </a:solidFill>
                  <a:cs typeface="Times New Roman" pitchFamily="18" charset="0"/>
                </a:rPr>
                <a:t>)</a:t>
              </a:r>
              <a:endParaRPr kumimoji="1" lang="en-US" altLang="zh-CN" i="1">
                <a:solidFill>
                  <a:schemeClr val="tx2"/>
                </a:solidFill>
                <a:cs typeface="Times New Roman" pitchFamily="18" charset="0"/>
              </a:endParaRPr>
            </a:p>
          </p:txBody>
        </p:sp>
        <p:sp>
          <p:nvSpPr>
            <p:cNvPr id="92178" name="Freeform 16"/>
            <p:cNvSpPr>
              <a:spLocks/>
            </p:cNvSpPr>
            <p:nvPr/>
          </p:nvSpPr>
          <p:spPr bwMode="auto">
            <a:xfrm>
              <a:off x="1508" y="2806"/>
              <a:ext cx="748" cy="864"/>
            </a:xfrm>
            <a:custGeom>
              <a:avLst/>
              <a:gdLst>
                <a:gd name="T0" fmla="*/ 710 w 768"/>
                <a:gd name="T1" fmla="*/ 0 h 864"/>
                <a:gd name="T2" fmla="*/ 665 w 768"/>
                <a:gd name="T3" fmla="*/ 576 h 864"/>
                <a:gd name="T4" fmla="*/ 488 w 768"/>
                <a:gd name="T5" fmla="*/ 816 h 864"/>
                <a:gd name="T6" fmla="*/ 0 w 768"/>
                <a:gd name="T7" fmla="*/ 864 h 864"/>
                <a:gd name="T8" fmla="*/ 0 60000 65536"/>
                <a:gd name="T9" fmla="*/ 0 60000 65536"/>
                <a:gd name="T10" fmla="*/ 0 60000 65536"/>
                <a:gd name="T11" fmla="*/ 0 60000 65536"/>
                <a:gd name="T12" fmla="*/ 0 w 768"/>
                <a:gd name="T13" fmla="*/ 0 h 864"/>
                <a:gd name="T14" fmla="*/ 768 w 768"/>
                <a:gd name="T15" fmla="*/ 864 h 864"/>
              </a:gdLst>
              <a:ahLst/>
              <a:cxnLst>
                <a:cxn ang="T8">
                  <a:pos x="T0" y="T1"/>
                </a:cxn>
                <a:cxn ang="T9">
                  <a:pos x="T2" y="T3"/>
                </a:cxn>
                <a:cxn ang="T10">
                  <a:pos x="T4" y="T5"/>
                </a:cxn>
                <a:cxn ang="T11">
                  <a:pos x="T6" y="T7"/>
                </a:cxn>
              </a:cxnLst>
              <a:rect l="T12" t="T13" r="T14" b="T15"/>
              <a:pathLst>
                <a:path w="768" h="864">
                  <a:moveTo>
                    <a:pt x="768" y="0"/>
                  </a:moveTo>
                  <a:cubicBezTo>
                    <a:pt x="764" y="220"/>
                    <a:pt x="760" y="440"/>
                    <a:pt x="720" y="576"/>
                  </a:cubicBezTo>
                  <a:cubicBezTo>
                    <a:pt x="680" y="712"/>
                    <a:pt x="648" y="768"/>
                    <a:pt x="528" y="816"/>
                  </a:cubicBezTo>
                  <a:cubicBezTo>
                    <a:pt x="408" y="864"/>
                    <a:pt x="204" y="864"/>
                    <a:pt x="0" y="864"/>
                  </a:cubicBezTo>
                </a:path>
              </a:pathLst>
            </a:custGeom>
            <a:noFill/>
            <a:ln w="28575">
              <a:solidFill>
                <a:srgbClr val="00006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2179" name="Freeform 17"/>
            <p:cNvSpPr>
              <a:spLocks/>
            </p:cNvSpPr>
            <p:nvPr/>
          </p:nvSpPr>
          <p:spPr bwMode="auto">
            <a:xfrm>
              <a:off x="1392" y="2806"/>
              <a:ext cx="460" cy="864"/>
            </a:xfrm>
            <a:custGeom>
              <a:avLst/>
              <a:gdLst>
                <a:gd name="T0" fmla="*/ 165 w 768"/>
                <a:gd name="T1" fmla="*/ 0 h 864"/>
                <a:gd name="T2" fmla="*/ 155 w 768"/>
                <a:gd name="T3" fmla="*/ 576 h 864"/>
                <a:gd name="T4" fmla="*/ 113 w 768"/>
                <a:gd name="T5" fmla="*/ 816 h 864"/>
                <a:gd name="T6" fmla="*/ 0 w 768"/>
                <a:gd name="T7" fmla="*/ 864 h 864"/>
                <a:gd name="T8" fmla="*/ 0 60000 65536"/>
                <a:gd name="T9" fmla="*/ 0 60000 65536"/>
                <a:gd name="T10" fmla="*/ 0 60000 65536"/>
                <a:gd name="T11" fmla="*/ 0 60000 65536"/>
                <a:gd name="T12" fmla="*/ 0 w 768"/>
                <a:gd name="T13" fmla="*/ 0 h 864"/>
                <a:gd name="T14" fmla="*/ 768 w 768"/>
                <a:gd name="T15" fmla="*/ 864 h 864"/>
              </a:gdLst>
              <a:ahLst/>
              <a:cxnLst>
                <a:cxn ang="T8">
                  <a:pos x="T0" y="T1"/>
                </a:cxn>
                <a:cxn ang="T9">
                  <a:pos x="T2" y="T3"/>
                </a:cxn>
                <a:cxn ang="T10">
                  <a:pos x="T4" y="T5"/>
                </a:cxn>
                <a:cxn ang="T11">
                  <a:pos x="T6" y="T7"/>
                </a:cxn>
              </a:cxnLst>
              <a:rect l="T12" t="T13" r="T14" b="T15"/>
              <a:pathLst>
                <a:path w="768" h="864">
                  <a:moveTo>
                    <a:pt x="768" y="0"/>
                  </a:moveTo>
                  <a:cubicBezTo>
                    <a:pt x="764" y="220"/>
                    <a:pt x="760" y="440"/>
                    <a:pt x="720" y="576"/>
                  </a:cubicBezTo>
                  <a:cubicBezTo>
                    <a:pt x="680" y="712"/>
                    <a:pt x="648" y="768"/>
                    <a:pt x="528" y="816"/>
                  </a:cubicBezTo>
                  <a:cubicBezTo>
                    <a:pt x="408" y="864"/>
                    <a:pt x="204" y="864"/>
                    <a:pt x="0" y="864"/>
                  </a:cubicBez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2180" name="Text Box 18"/>
            <p:cNvSpPr txBox="1">
              <a:spLocks noChangeArrowheads="1"/>
            </p:cNvSpPr>
            <p:nvPr/>
          </p:nvSpPr>
          <p:spPr bwMode="auto">
            <a:xfrm>
              <a:off x="1728" y="2592"/>
              <a:ext cx="31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0V</a:t>
              </a:r>
            </a:p>
          </p:txBody>
        </p:sp>
        <p:sp>
          <p:nvSpPr>
            <p:cNvPr id="92181" name="Text Box 19"/>
            <p:cNvSpPr txBox="1">
              <a:spLocks noChangeArrowheads="1"/>
            </p:cNvSpPr>
            <p:nvPr/>
          </p:nvSpPr>
          <p:spPr bwMode="auto">
            <a:xfrm>
              <a:off x="1968" y="2592"/>
              <a:ext cx="31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1V</a:t>
              </a:r>
            </a:p>
          </p:txBody>
        </p:sp>
        <p:sp>
          <p:nvSpPr>
            <p:cNvPr id="92182" name="Text Box 20"/>
            <p:cNvSpPr txBox="1">
              <a:spLocks noChangeArrowheads="1"/>
            </p:cNvSpPr>
            <p:nvPr/>
          </p:nvSpPr>
          <p:spPr bwMode="auto">
            <a:xfrm>
              <a:off x="2180" y="2592"/>
              <a:ext cx="3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10V</a:t>
              </a:r>
            </a:p>
          </p:txBody>
        </p:sp>
        <p:sp>
          <p:nvSpPr>
            <p:cNvPr id="92183" name="Text Box 21"/>
            <p:cNvSpPr txBox="1">
              <a:spLocks noChangeArrowheads="1"/>
            </p:cNvSpPr>
            <p:nvPr/>
          </p:nvSpPr>
          <p:spPr bwMode="auto">
            <a:xfrm>
              <a:off x="1872" y="2304"/>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endParaRPr kumimoji="1" lang="en-US" altLang="zh-CN">
                <a:solidFill>
                  <a:schemeClr val="tx2"/>
                </a:solidFill>
                <a:cs typeface="Times New Roman" pitchFamily="18" charset="0"/>
              </a:endParaRPr>
            </a:p>
          </p:txBody>
        </p:sp>
      </p:grpSp>
      <p:sp>
        <p:nvSpPr>
          <p:cNvPr id="43030" name="Text Box 22"/>
          <p:cNvSpPr txBox="1">
            <a:spLocks noChangeArrowheads="1"/>
          </p:cNvSpPr>
          <p:nvPr/>
        </p:nvSpPr>
        <p:spPr bwMode="auto">
          <a:xfrm>
            <a:off x="357188" y="3557588"/>
            <a:ext cx="8469312"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当</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r>
              <a:rPr kumimoji="1" lang="en-US" altLang="zh-CN">
                <a:solidFill>
                  <a:schemeClr val="tx2"/>
                </a:solidFill>
                <a:cs typeface="Times New Roman" pitchFamily="18" charset="0"/>
              </a:rPr>
              <a:t>=0</a:t>
            </a:r>
            <a:r>
              <a:rPr kumimoji="1" lang="zh-CN" altLang="en-US">
                <a:solidFill>
                  <a:schemeClr val="tx2"/>
                </a:solidFill>
                <a:cs typeface="Times New Roman" pitchFamily="18" charset="0"/>
              </a:rPr>
              <a:t>，晶体管相当于两个二极管的正向并联，其特性曲线与二极管的正向伏安特性曲线相似。</a:t>
            </a:r>
          </a:p>
        </p:txBody>
      </p:sp>
      <p:sp>
        <p:nvSpPr>
          <p:cNvPr id="43031" name="Text Box 23"/>
          <p:cNvSpPr txBox="1">
            <a:spLocks noChangeArrowheads="1"/>
          </p:cNvSpPr>
          <p:nvPr/>
        </p:nvSpPr>
        <p:spPr bwMode="auto">
          <a:xfrm>
            <a:off x="357188" y="4505325"/>
            <a:ext cx="857885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dirty="0">
                <a:solidFill>
                  <a:schemeClr val="tx2"/>
                </a:solidFill>
                <a:cs typeface="Times New Roman" pitchFamily="18" charset="0"/>
              </a:rPr>
              <a:t>当</a:t>
            </a:r>
            <a:r>
              <a:rPr kumimoji="1" lang="en-US" altLang="zh-CN" i="1" dirty="0">
                <a:solidFill>
                  <a:schemeClr val="tx2"/>
                </a:solidFill>
                <a:cs typeface="Times New Roman" pitchFamily="18" charset="0"/>
              </a:rPr>
              <a:t>U</a:t>
            </a:r>
            <a:r>
              <a:rPr kumimoji="1" lang="en-US" altLang="zh-CN" baseline="-25000" dirty="0">
                <a:solidFill>
                  <a:schemeClr val="tx2"/>
                </a:solidFill>
                <a:cs typeface="Times New Roman" pitchFamily="18" charset="0"/>
              </a:rPr>
              <a:t>CE</a:t>
            </a:r>
            <a:r>
              <a:rPr kumimoji="1" lang="en-US" altLang="zh-CN" dirty="0">
                <a:solidFill>
                  <a:schemeClr val="tx2"/>
                </a:solidFill>
                <a:cs typeface="Times New Roman" pitchFamily="18" charset="0"/>
                <a:sym typeface="Symbol" pitchFamily="18" charset="2"/>
              </a:rPr>
              <a:t>1</a:t>
            </a:r>
            <a:r>
              <a:rPr kumimoji="1" lang="zh-CN" altLang="en-US" dirty="0">
                <a:solidFill>
                  <a:schemeClr val="tx2"/>
                </a:solidFill>
                <a:cs typeface="Times New Roman" pitchFamily="18" charset="0"/>
                <a:sym typeface="Symbol" pitchFamily="18" charset="2"/>
              </a:rPr>
              <a:t>时，特性曲线的形状并不改变，曲线仅仅右移一段距离。只要</a:t>
            </a:r>
            <a:r>
              <a:rPr kumimoji="1" lang="en-US" altLang="zh-CN" i="1" dirty="0" err="1">
                <a:solidFill>
                  <a:schemeClr val="tx2"/>
                </a:solidFill>
                <a:cs typeface="Times New Roman" pitchFamily="18" charset="0"/>
                <a:sym typeface="Symbol" pitchFamily="18" charset="2"/>
              </a:rPr>
              <a:t>u</a:t>
            </a:r>
            <a:r>
              <a:rPr kumimoji="1" lang="en-US" altLang="zh-CN" baseline="-25000" dirty="0" err="1">
                <a:solidFill>
                  <a:schemeClr val="tx2"/>
                </a:solidFill>
                <a:cs typeface="Times New Roman" pitchFamily="18" charset="0"/>
                <a:sym typeface="Symbol" pitchFamily="18" charset="2"/>
              </a:rPr>
              <a:t>BE</a:t>
            </a:r>
            <a:r>
              <a:rPr kumimoji="1" lang="zh-CN" altLang="en-US" dirty="0">
                <a:solidFill>
                  <a:schemeClr val="tx2"/>
                </a:solidFill>
                <a:cs typeface="Times New Roman" pitchFamily="18" charset="0"/>
                <a:sym typeface="Symbol" pitchFamily="18" charset="2"/>
              </a:rPr>
              <a:t>不变，无论怎样增大</a:t>
            </a:r>
            <a:r>
              <a:rPr kumimoji="1" lang="en-US" altLang="zh-CN" i="1" dirty="0">
                <a:solidFill>
                  <a:schemeClr val="tx2"/>
                </a:solidFill>
                <a:cs typeface="Times New Roman" pitchFamily="18" charset="0"/>
                <a:sym typeface="Symbol" pitchFamily="18" charset="2"/>
              </a:rPr>
              <a:t>U</a:t>
            </a:r>
            <a:r>
              <a:rPr kumimoji="1" lang="en-US" altLang="zh-CN" baseline="-25000" dirty="0">
                <a:solidFill>
                  <a:schemeClr val="tx2"/>
                </a:solidFill>
                <a:cs typeface="Times New Roman" pitchFamily="18" charset="0"/>
                <a:sym typeface="Symbol" pitchFamily="18" charset="2"/>
              </a:rPr>
              <a:t>CE</a:t>
            </a:r>
            <a:r>
              <a:rPr kumimoji="1" lang="zh-CN" altLang="en-US" dirty="0">
                <a:solidFill>
                  <a:schemeClr val="tx2"/>
                </a:solidFill>
                <a:cs typeface="Times New Roman" pitchFamily="18" charset="0"/>
                <a:sym typeface="Symbol" pitchFamily="18" charset="2"/>
              </a:rPr>
              <a:t>，</a:t>
            </a:r>
            <a:r>
              <a:rPr kumimoji="1" lang="en-US" altLang="zh-CN" i="1" dirty="0" err="1">
                <a:solidFill>
                  <a:schemeClr val="tx2"/>
                </a:solidFill>
                <a:cs typeface="Times New Roman" pitchFamily="18" charset="0"/>
                <a:sym typeface="Symbol" pitchFamily="18" charset="2"/>
              </a:rPr>
              <a:t>i</a:t>
            </a:r>
            <a:r>
              <a:rPr kumimoji="1" lang="en-US" altLang="zh-CN" baseline="-25000" dirty="0" err="1">
                <a:solidFill>
                  <a:schemeClr val="tx2"/>
                </a:solidFill>
                <a:cs typeface="Times New Roman" pitchFamily="18" charset="0"/>
                <a:sym typeface="Symbol" pitchFamily="18" charset="2"/>
              </a:rPr>
              <a:t>B</a:t>
            </a:r>
            <a:r>
              <a:rPr kumimoji="1" lang="zh-CN" altLang="en-US" dirty="0">
                <a:solidFill>
                  <a:schemeClr val="tx2"/>
                </a:solidFill>
                <a:cs typeface="Times New Roman" pitchFamily="18" charset="0"/>
                <a:sym typeface="Symbol" pitchFamily="18" charset="2"/>
              </a:rPr>
              <a:t>都基本不变，曲线基本重合。因此，通常将</a:t>
            </a:r>
            <a:r>
              <a:rPr kumimoji="1" lang="en-US" altLang="zh-CN" i="1" dirty="0">
                <a:solidFill>
                  <a:schemeClr val="tx2"/>
                </a:solidFill>
                <a:cs typeface="Times New Roman" pitchFamily="18" charset="0"/>
                <a:sym typeface="Symbol" pitchFamily="18" charset="2"/>
              </a:rPr>
              <a:t>U</a:t>
            </a:r>
            <a:r>
              <a:rPr kumimoji="1" lang="en-US" altLang="zh-CN" baseline="-25000" dirty="0">
                <a:solidFill>
                  <a:schemeClr val="tx2"/>
                </a:solidFill>
                <a:cs typeface="Times New Roman" pitchFamily="18" charset="0"/>
                <a:sym typeface="Symbol" pitchFamily="18" charset="2"/>
              </a:rPr>
              <a:t>CE</a:t>
            </a:r>
            <a:r>
              <a:rPr kumimoji="1" lang="en-US" altLang="zh-CN" dirty="0">
                <a:solidFill>
                  <a:schemeClr val="tx2"/>
                </a:solidFill>
                <a:cs typeface="Times New Roman" pitchFamily="18" charset="0"/>
                <a:sym typeface="Symbol" pitchFamily="18" charset="2"/>
              </a:rPr>
              <a:t>=1</a:t>
            </a:r>
            <a:r>
              <a:rPr kumimoji="1" lang="zh-CN" altLang="en-US" dirty="0">
                <a:solidFill>
                  <a:schemeClr val="tx2"/>
                </a:solidFill>
                <a:cs typeface="Times New Roman" pitchFamily="18" charset="0"/>
                <a:sym typeface="Symbol" pitchFamily="18" charset="2"/>
              </a:rPr>
              <a:t>的特性曲线作为晶体管的输入特性曲线。</a:t>
            </a:r>
            <a:endParaRPr kumimoji="1" lang="zh-CN" altLang="en-US" dirty="0">
              <a:solidFill>
                <a:schemeClr val="tx2"/>
              </a:solidFill>
              <a:cs typeface="Times New Roman" pitchFamily="18" charset="0"/>
            </a:endParaRPr>
          </a:p>
        </p:txBody>
      </p:sp>
      <p:sp>
        <p:nvSpPr>
          <p:cNvPr id="43032" name="Text Box 24"/>
          <p:cNvSpPr txBox="1">
            <a:spLocks noChangeArrowheads="1"/>
          </p:cNvSpPr>
          <p:nvPr/>
        </p:nvSpPr>
        <p:spPr bwMode="auto">
          <a:xfrm>
            <a:off x="238125" y="857250"/>
            <a:ext cx="3262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10000"/>
              </a:spcBef>
            </a:pPr>
            <a:r>
              <a:rPr kumimoji="1" lang="zh-CN" altLang="en-US">
                <a:solidFill>
                  <a:srgbClr val="FF0000"/>
                </a:solidFill>
              </a:rPr>
              <a:t>晶体三极管的特性曲线</a:t>
            </a:r>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20</a:t>
            </a:fld>
            <a:endParaRPr lang="zh-CN" altLang="en-US"/>
          </a:p>
        </p:txBody>
      </p:sp>
      <mc:AlternateContent xmlns:mc="http://schemas.openxmlformats.org/markup-compatibility/2006" xmlns:a14="http://schemas.microsoft.com/office/drawing/2010/main">
        <mc:Choice Requires="a14">
          <p:sp>
            <p:nvSpPr>
              <p:cNvPr id="5" name="TextBox 4"/>
              <p:cNvSpPr txBox="1"/>
              <p:nvPr/>
            </p:nvSpPr>
            <p:spPr>
              <a:xfrm>
                <a:off x="462868" y="3656013"/>
                <a:ext cx="8473170" cy="2679473"/>
              </a:xfrm>
              <a:prstGeom prst="rect">
                <a:avLst/>
              </a:prstGeom>
              <a:solidFill>
                <a:schemeClr val="bg1"/>
              </a:solidFill>
              <a:ln w="38100">
                <a:solidFill>
                  <a:srgbClr val="FF0000"/>
                </a:solidFill>
              </a:ln>
            </p:spPr>
            <p:txBody>
              <a:bodyPr wrap="square" rtlCol="0">
                <a:noAutofit/>
              </a:bodyPr>
              <a:lstStyle/>
              <a:p>
                <a:pPr>
                  <a:lnSpc>
                    <a:spcPct val="130000"/>
                  </a:lnSpc>
                </a:pPr>
                <a:r>
                  <a:rPr lang="zh-CN" altLang="en-US" dirty="0" smtClean="0"/>
                  <a:t>正向导通状态下的晶体管输入特性可以用下式表示</a:t>
                </a:r>
                <a:endParaRPr lang="en-US" altLang="zh-CN" dirty="0" smtClean="0"/>
              </a:p>
              <a:p>
                <a:pPr>
                  <a:lnSpc>
                    <a:spcPct val="130000"/>
                  </a:lnSpc>
                </a:pPr>
                <a14:m>
                  <m:oMathPara xmlns:m="http://schemas.openxmlformats.org/officeDocument/2006/math">
                    <m:oMathParaPr>
                      <m:jc m:val="centerGroup"/>
                    </m:oMathParaPr>
                    <m:oMath xmlns:m="http://schemas.openxmlformats.org/officeDocument/2006/math">
                      <m:r>
                        <a:rPr lang="en-US" altLang="zh-CN" b="1" i="1" smtClean="0">
                          <a:latin typeface="Cambria Math"/>
                        </a:rPr>
                        <m:t>𝒊</m:t>
                      </m:r>
                      <m:r>
                        <a:rPr lang="en-US" altLang="zh-CN" b="1" i="1" baseline="-25000" smtClean="0">
                          <a:latin typeface="Cambria Math"/>
                        </a:rPr>
                        <m:t>𝑩</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1" i="1" smtClean="0">
                              <a:latin typeface="Cambria Math" panose="02040503050406030204" pitchFamily="18" charset="0"/>
                            </a:rPr>
                            <m:t>𝑺</m:t>
                          </m:r>
                        </m:sub>
                      </m:sSub>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𝒆</m:t>
                              </m:r>
                            </m:e>
                            <m:sup>
                              <m:box>
                                <m:boxPr>
                                  <m:ctrlPr>
                                    <a:rPr lang="en-US" altLang="zh-CN" b="1" i="1" smtClean="0">
                                      <a:latin typeface="Cambria Math" panose="02040503050406030204" pitchFamily="18" charset="0"/>
                                    </a:rPr>
                                  </m:ctrlPr>
                                </m:boxPr>
                                <m:e>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𝒖</m:t>
                                          </m:r>
                                        </m:e>
                                        <m:sub>
                                          <m:r>
                                            <a:rPr lang="en-US" altLang="zh-CN" b="1" i="1" smtClean="0">
                                              <a:latin typeface="Cambria Math"/>
                                            </a:rPr>
                                            <m:t>𝑩𝑬</m:t>
                                          </m:r>
                                        </m:sub>
                                      </m:sSub>
                                    </m:num>
                                    <m:den>
                                      <m:sSub>
                                        <m:sSubPr>
                                          <m:ctrlPr>
                                            <a:rPr lang="en-US" altLang="zh-CN" b="1" i="1" smtClean="0">
                                              <a:latin typeface="Cambria Math" panose="02040503050406030204" pitchFamily="18" charset="0"/>
                                            </a:rPr>
                                          </m:ctrlPr>
                                        </m:sSubPr>
                                        <m:e>
                                          <m:r>
                                            <a:rPr lang="en-US" altLang="zh-CN" b="1" i="1" smtClean="0">
                                              <a:latin typeface="Cambria Math"/>
                                            </a:rPr>
                                            <m:t>𝑽</m:t>
                                          </m:r>
                                        </m:e>
                                        <m:sub>
                                          <m:r>
                                            <a:rPr lang="en-US" altLang="zh-CN" b="1" i="1" smtClean="0">
                                              <a:latin typeface="Cambria Math"/>
                                            </a:rPr>
                                            <m:t>𝑻</m:t>
                                          </m:r>
                                        </m:sub>
                                      </m:sSub>
                                    </m:den>
                                  </m:f>
                                </m:e>
                              </m:box>
                            </m:sup>
                          </m:sSup>
                          <m:r>
                            <a:rPr lang="en-US" altLang="zh-CN" b="1" i="1" smtClean="0">
                              <a:latin typeface="Cambria Math"/>
                            </a:rPr>
                            <m:t>−</m:t>
                          </m:r>
                          <m:r>
                            <a:rPr lang="en-US" altLang="zh-CN" b="1" i="1" smtClean="0">
                              <a:latin typeface="Cambria Math"/>
                            </a:rPr>
                            <m:t>𝟏</m:t>
                          </m:r>
                        </m:e>
                      </m:d>
                    </m:oMath>
                  </m:oMathPara>
                </a14:m>
                <a:endParaRPr lang="en-US" altLang="zh-CN" dirty="0" smtClean="0"/>
              </a:p>
              <a:p>
                <a:pPr>
                  <a:lnSpc>
                    <a:spcPct val="130000"/>
                  </a:lnSpc>
                </a:pPr>
                <a:r>
                  <a:rPr lang="zh-CN" altLang="en-US" dirty="0" smtClean="0"/>
                  <a:t>其中，</a:t>
                </a:r>
                <a:r>
                  <a:rPr lang="en-US" altLang="zh-CN" i="1" dirty="0" smtClean="0"/>
                  <a:t>I</a:t>
                </a:r>
                <a:r>
                  <a:rPr lang="en-US" altLang="zh-CN" baseline="-25000" dirty="0" smtClean="0"/>
                  <a:t>S</a:t>
                </a:r>
                <a:r>
                  <a:rPr lang="zh-CN" altLang="en-US" dirty="0" smtClean="0"/>
                  <a:t>为反向饱和电流值；</a:t>
                </a:r>
                <a:endParaRPr lang="en-US" altLang="zh-CN" dirty="0" smtClean="0"/>
              </a:p>
              <a:p>
                <a:pPr>
                  <a:lnSpc>
                    <a:spcPct val="130000"/>
                  </a:lnSpc>
                </a:pPr>
                <a:r>
                  <a:rPr lang="en-US" altLang="zh-CN" dirty="0"/>
                  <a:t> </a:t>
                </a:r>
                <a:r>
                  <a:rPr lang="en-US" altLang="zh-CN" dirty="0" smtClean="0"/>
                  <a:t>           </a:t>
                </a:r>
                <a:r>
                  <a:rPr lang="en-US" altLang="zh-CN" i="1" dirty="0" smtClean="0"/>
                  <a:t>V</a:t>
                </a:r>
                <a:r>
                  <a:rPr lang="en-US" altLang="zh-CN" i="1" baseline="-25000" dirty="0" smtClean="0"/>
                  <a:t>T</a:t>
                </a:r>
                <a:r>
                  <a:rPr lang="zh-CN" altLang="en-US" dirty="0" smtClean="0"/>
                  <a:t>为温度电压当量，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𝑽</m:t>
                        </m:r>
                      </m:e>
                      <m:sub>
                        <m:r>
                          <a:rPr lang="en-US" altLang="zh-CN" b="1" i="1" smtClean="0">
                            <a:latin typeface="Cambria Math"/>
                          </a:rPr>
                          <m:t>𝑻</m:t>
                        </m:r>
                      </m:sub>
                    </m:sSub>
                    <m:r>
                      <a:rPr lang="en-US" altLang="zh-CN" b="1" i="1" smtClean="0">
                        <a:latin typeface="Cambria Math"/>
                      </a:rPr>
                      <m:t>=</m:t>
                    </m:r>
                    <m:box>
                      <m:boxPr>
                        <m:ctrlPr>
                          <a:rPr lang="en-US" altLang="zh-CN" b="1" i="1" smtClean="0">
                            <a:latin typeface="Cambria Math" panose="02040503050406030204" pitchFamily="18" charset="0"/>
                          </a:rPr>
                        </m:ctrlPr>
                      </m:boxPr>
                      <m:e>
                        <m:f>
                          <m:fPr>
                            <m:ctrlPr>
                              <a:rPr lang="en-US" altLang="zh-CN" b="1" i="1" smtClean="0">
                                <a:latin typeface="Cambria Math" panose="02040503050406030204" pitchFamily="18" charset="0"/>
                              </a:rPr>
                            </m:ctrlPr>
                          </m:fPr>
                          <m:num>
                            <m:r>
                              <a:rPr lang="en-US" altLang="zh-CN" b="1" i="1" smtClean="0">
                                <a:latin typeface="Cambria Math"/>
                              </a:rPr>
                              <m:t>𝒌𝑻</m:t>
                            </m:r>
                          </m:num>
                          <m:den>
                            <m:r>
                              <a:rPr lang="en-US" altLang="zh-CN" b="1" i="1" smtClean="0">
                                <a:latin typeface="Cambria Math"/>
                              </a:rPr>
                              <m:t>𝒒</m:t>
                            </m:r>
                          </m:den>
                        </m:f>
                      </m:e>
                    </m:box>
                  </m:oMath>
                </a14:m>
                <a:r>
                  <a:rPr lang="zh-CN" altLang="en-US" dirty="0" smtClean="0"/>
                  <a:t>，常温下为</a:t>
                </a:r>
                <a:r>
                  <a:rPr lang="en-US" altLang="zh-CN" dirty="0" smtClean="0"/>
                  <a:t>25.8mV</a:t>
                </a:r>
                <a:r>
                  <a:rPr lang="zh-CN" altLang="en-US" dirty="0" smtClean="0"/>
                  <a:t>。</a:t>
                </a:r>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62868" y="3656013"/>
                <a:ext cx="8473170" cy="2679473"/>
              </a:xfrm>
              <a:prstGeom prst="rect">
                <a:avLst/>
              </a:prstGeom>
              <a:blipFill rotWithShape="0">
                <a:blip r:embed="rId2"/>
                <a:stretch>
                  <a:fillRect l="-931"/>
                </a:stretch>
              </a:blipFill>
              <a:ln w="38100">
                <a:solidFill>
                  <a:srgbClr val="FF0000"/>
                </a:solid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3032"/>
                                        </p:tgtEl>
                                        <p:attrNameLst>
                                          <p:attrName>style.visibility</p:attrName>
                                        </p:attrNameLst>
                                      </p:cBhvr>
                                      <p:to>
                                        <p:strVal val="visible"/>
                                      </p:to>
                                    </p:set>
                                    <p:anim calcmode="lin" valueType="num">
                                      <p:cBhvr additive="base">
                                        <p:cTn id="7" dur="500" fill="hold"/>
                                        <p:tgtEl>
                                          <p:spTgt spid="43032"/>
                                        </p:tgtEl>
                                        <p:attrNameLst>
                                          <p:attrName>ppt_x</p:attrName>
                                        </p:attrNameLst>
                                      </p:cBhvr>
                                      <p:tavLst>
                                        <p:tav tm="0">
                                          <p:val>
                                            <p:strVal val="#ppt_x"/>
                                          </p:val>
                                        </p:tav>
                                        <p:tav tm="100000">
                                          <p:val>
                                            <p:strVal val="#ppt_x"/>
                                          </p:val>
                                        </p:tav>
                                      </p:tavLst>
                                    </p:anim>
                                    <p:anim calcmode="lin" valueType="num">
                                      <p:cBhvr additive="base">
                                        <p:cTn id="8" dur="500" fill="hold"/>
                                        <p:tgtEl>
                                          <p:spTgt spid="4303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012"/>
                                        </p:tgtEl>
                                        <p:attrNameLst>
                                          <p:attrName>style.visibility</p:attrName>
                                        </p:attrNameLst>
                                      </p:cBhvr>
                                      <p:to>
                                        <p:strVal val="visible"/>
                                      </p:to>
                                    </p:set>
                                    <p:anim calcmode="lin" valueType="num">
                                      <p:cBhvr additive="base">
                                        <p:cTn id="13" dur="500" fill="hold"/>
                                        <p:tgtEl>
                                          <p:spTgt spid="43012"/>
                                        </p:tgtEl>
                                        <p:attrNameLst>
                                          <p:attrName>ppt_x</p:attrName>
                                        </p:attrNameLst>
                                      </p:cBhvr>
                                      <p:tavLst>
                                        <p:tav tm="0">
                                          <p:val>
                                            <p:strVal val="#ppt_x"/>
                                          </p:val>
                                        </p:tav>
                                        <p:tav tm="100000">
                                          <p:val>
                                            <p:strVal val="#ppt_x"/>
                                          </p:val>
                                        </p:tav>
                                      </p:tavLst>
                                    </p:anim>
                                    <p:anim calcmode="lin" valueType="num">
                                      <p:cBhvr additive="base">
                                        <p:cTn id="14" dur="500" fill="hold"/>
                                        <p:tgtEl>
                                          <p:spTgt spid="43012"/>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43013"/>
                                        </p:tgtEl>
                                        <p:attrNameLst>
                                          <p:attrName>style.visibility</p:attrName>
                                        </p:attrNameLst>
                                      </p:cBhvr>
                                      <p:to>
                                        <p:strVal val="visible"/>
                                      </p:to>
                                    </p:set>
                                    <p:animEffect transition="in" filter="wipe(up)">
                                      <p:cBhvr>
                                        <p:cTn id="18" dur="500"/>
                                        <p:tgtEl>
                                          <p:spTgt spid="430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3030"/>
                                        </p:tgtEl>
                                        <p:attrNameLst>
                                          <p:attrName>style.visibility</p:attrName>
                                        </p:attrNameLst>
                                      </p:cBhvr>
                                      <p:to>
                                        <p:strVal val="visible"/>
                                      </p:to>
                                    </p:set>
                                    <p:animEffect transition="in" filter="wipe(up)">
                                      <p:cBhvr>
                                        <p:cTn id="23" dur="500"/>
                                        <p:tgtEl>
                                          <p:spTgt spid="43030"/>
                                        </p:tgtEl>
                                      </p:cBhvr>
                                    </p:animEffect>
                                  </p:childTnLst>
                                </p:cTn>
                              </p:par>
                            </p:childTnLst>
                          </p:cTn>
                        </p:par>
                        <p:par>
                          <p:cTn id="24" fill="hold" nodeType="afterGroup">
                            <p:stCondLst>
                              <p:cond delay="500"/>
                            </p:stCondLst>
                            <p:childTnLst>
                              <p:par>
                                <p:cTn id="25" presetID="5" presetClass="entr" presetSubtype="1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heckerboard(across)">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3031"/>
                                        </p:tgtEl>
                                        <p:attrNameLst>
                                          <p:attrName>style.visibility</p:attrName>
                                        </p:attrNameLst>
                                      </p:cBhvr>
                                      <p:to>
                                        <p:strVal val="visible"/>
                                      </p:to>
                                    </p:set>
                                    <p:animEffect transition="in" filter="wipe(up)">
                                      <p:cBhvr>
                                        <p:cTn id="32" dur="500"/>
                                        <p:tgtEl>
                                          <p:spTgt spid="430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autoUpdateAnimBg="0"/>
      <p:bldP spid="43013" grpId="0" autoUpdateAnimBg="0"/>
      <p:bldP spid="43030" grpId="0" autoUpdateAnimBg="0"/>
      <p:bldP spid="43031" grpId="0" autoUpdateAnimBg="0"/>
      <p:bldP spid="43032"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4</a:t>
            </a:r>
            <a:r>
              <a:rPr lang="zh-CN" altLang="en-US" sz="2800" smtClean="0">
                <a:ea typeface="宋体" charset="-122"/>
              </a:rPr>
              <a:t>）</a:t>
            </a:r>
            <a:endParaRPr lang="zh-CN" altLang="en-US" sz="3200" smtClean="0">
              <a:ea typeface="楷体_GB2312" pitchFamily="49" charset="-122"/>
            </a:endParaRPr>
          </a:p>
        </p:txBody>
      </p:sp>
      <p:pic>
        <p:nvPicPr>
          <p:cNvPr id="93187" name="Picture 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575" y="1357313"/>
            <a:ext cx="6873875"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93188" name="Text Box 6"/>
          <p:cNvSpPr txBox="1">
            <a:spLocks noChangeArrowheads="1"/>
          </p:cNvSpPr>
          <p:nvPr/>
        </p:nvSpPr>
        <p:spPr bwMode="auto">
          <a:xfrm>
            <a:off x="2520950" y="857250"/>
            <a:ext cx="5122863"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zh-CN" altLang="en-US" sz="2800">
                <a:solidFill>
                  <a:schemeClr val="tx2"/>
                </a:solidFill>
              </a:rPr>
              <a:t>利用</a:t>
            </a:r>
            <a:r>
              <a:rPr lang="en-US" altLang="zh-CN" sz="2800">
                <a:solidFill>
                  <a:schemeClr val="tx2"/>
                </a:solidFill>
              </a:rPr>
              <a:t>Multisim</a:t>
            </a:r>
            <a:r>
              <a:rPr lang="zh-CN" altLang="en-US" sz="2800">
                <a:solidFill>
                  <a:schemeClr val="tx2"/>
                </a:solidFill>
              </a:rPr>
              <a:t>观察</a:t>
            </a:r>
            <a:r>
              <a:rPr lang="en-US" altLang="zh-CN" sz="2800">
                <a:solidFill>
                  <a:schemeClr val="tx2"/>
                </a:solidFill>
              </a:rPr>
              <a:t>BJT</a:t>
            </a:r>
            <a:r>
              <a:rPr lang="zh-CN" altLang="en-US" sz="2800">
                <a:solidFill>
                  <a:schemeClr val="tx2"/>
                </a:solidFill>
              </a:rPr>
              <a:t>输入特性</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21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5</a:t>
            </a:r>
            <a:r>
              <a:rPr lang="zh-CN" altLang="en-US" sz="2800" smtClean="0">
                <a:ea typeface="宋体" charset="-122"/>
              </a:rPr>
              <a:t>）</a:t>
            </a:r>
            <a:endParaRPr lang="zh-CN" altLang="en-US" sz="3200" smtClean="0">
              <a:ea typeface="楷体_GB2312" pitchFamily="49" charset="-122"/>
            </a:endParaRPr>
          </a:p>
        </p:txBody>
      </p:sp>
      <p:sp>
        <p:nvSpPr>
          <p:cNvPr id="45060" name="Text Box 4"/>
          <p:cNvSpPr txBox="1">
            <a:spLocks noChangeArrowheads="1"/>
          </p:cNvSpPr>
          <p:nvPr/>
        </p:nvSpPr>
        <p:spPr bwMode="auto">
          <a:xfrm>
            <a:off x="208636" y="792836"/>
            <a:ext cx="2373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2. </a:t>
            </a:r>
            <a:r>
              <a:rPr kumimoji="1" lang="zh-CN" altLang="en-US">
                <a:solidFill>
                  <a:schemeClr val="tx2"/>
                </a:solidFill>
                <a:cs typeface="Times New Roman" pitchFamily="18" charset="0"/>
              </a:rPr>
              <a:t>输出特性曲线</a:t>
            </a:r>
          </a:p>
        </p:txBody>
      </p:sp>
      <p:grpSp>
        <p:nvGrpSpPr>
          <p:cNvPr id="2" name="Group 5"/>
          <p:cNvGrpSpPr>
            <a:grpSpLocks/>
          </p:cNvGrpSpPr>
          <p:nvPr/>
        </p:nvGrpSpPr>
        <p:grpSpPr bwMode="auto">
          <a:xfrm>
            <a:off x="1631036" y="2475586"/>
            <a:ext cx="4103688" cy="2762250"/>
            <a:chOff x="3051" y="1471"/>
            <a:chExt cx="2585" cy="1740"/>
          </a:xfrm>
        </p:grpSpPr>
        <p:sp>
          <p:nvSpPr>
            <p:cNvPr id="94234" name="Line 6"/>
            <p:cNvSpPr>
              <a:spLocks noChangeShapeType="1"/>
            </p:cNvSpPr>
            <p:nvPr/>
          </p:nvSpPr>
          <p:spPr bwMode="auto">
            <a:xfrm>
              <a:off x="3216" y="2928"/>
              <a:ext cx="230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5" name="Line 7"/>
            <p:cNvSpPr>
              <a:spLocks noChangeShapeType="1"/>
            </p:cNvSpPr>
            <p:nvPr/>
          </p:nvSpPr>
          <p:spPr bwMode="auto">
            <a:xfrm flipV="1">
              <a:off x="3312" y="1632"/>
              <a:ext cx="0" cy="139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6" name="Text Box 8"/>
            <p:cNvSpPr txBox="1">
              <a:spLocks noChangeArrowheads="1"/>
            </p:cNvSpPr>
            <p:nvPr/>
          </p:nvSpPr>
          <p:spPr bwMode="auto">
            <a:xfrm>
              <a:off x="3051" y="288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O</a:t>
              </a:r>
            </a:p>
          </p:txBody>
        </p:sp>
        <p:sp>
          <p:nvSpPr>
            <p:cNvPr id="94237" name="Text Box 9"/>
            <p:cNvSpPr txBox="1">
              <a:spLocks noChangeArrowheads="1"/>
            </p:cNvSpPr>
            <p:nvPr/>
          </p:nvSpPr>
          <p:spPr bwMode="auto">
            <a:xfrm>
              <a:off x="5280" y="2959"/>
              <a:ext cx="3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a:t>
              </a:r>
              <a:endParaRPr kumimoji="1" lang="en-US" altLang="zh-CN" sz="2000">
                <a:solidFill>
                  <a:schemeClr val="tx2"/>
                </a:solidFill>
                <a:cs typeface="Times New Roman" pitchFamily="18" charset="0"/>
              </a:endParaRPr>
            </a:p>
          </p:txBody>
        </p:sp>
        <p:sp>
          <p:nvSpPr>
            <p:cNvPr id="94238" name="Text Box 10"/>
            <p:cNvSpPr txBox="1">
              <a:spLocks noChangeArrowheads="1"/>
            </p:cNvSpPr>
            <p:nvPr/>
          </p:nvSpPr>
          <p:spPr bwMode="auto">
            <a:xfrm>
              <a:off x="3408" y="1471"/>
              <a:ext cx="2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sp>
        <p:nvSpPr>
          <p:cNvPr id="45067" name="Freeform 11"/>
          <p:cNvSpPr>
            <a:spLocks/>
          </p:cNvSpPr>
          <p:nvPr/>
        </p:nvSpPr>
        <p:spPr bwMode="auto">
          <a:xfrm flipH="1">
            <a:off x="2069186" y="3480474"/>
            <a:ext cx="1728788" cy="1219200"/>
          </a:xfrm>
          <a:custGeom>
            <a:avLst/>
            <a:gdLst>
              <a:gd name="T0" fmla="*/ 0 w 1647"/>
              <a:gd name="T1" fmla="*/ 2147483647 h 852"/>
              <a:gd name="T2" fmla="*/ 2147483647 w 1647"/>
              <a:gd name="T3" fmla="*/ 2147483647 h 852"/>
              <a:gd name="T4" fmla="*/ 2147483647 w 1647"/>
              <a:gd name="T5" fmla="*/ 2147483647 h 852"/>
              <a:gd name="T6" fmla="*/ 2147483647 w 1647"/>
              <a:gd name="T7" fmla="*/ 2147483647 h 852"/>
              <a:gd name="T8" fmla="*/ 0 60000 65536"/>
              <a:gd name="T9" fmla="*/ 0 60000 65536"/>
              <a:gd name="T10" fmla="*/ 0 60000 65536"/>
              <a:gd name="T11" fmla="*/ 0 60000 65536"/>
              <a:gd name="T12" fmla="*/ 0 w 1647"/>
              <a:gd name="T13" fmla="*/ 0 h 852"/>
              <a:gd name="T14" fmla="*/ 1647 w 1647"/>
              <a:gd name="T15" fmla="*/ 852 h 852"/>
            </a:gdLst>
            <a:ahLst/>
            <a:cxnLst>
              <a:cxn ang="T8">
                <a:pos x="T0" y="T1"/>
              </a:cxn>
              <a:cxn ang="T9">
                <a:pos x="T2" y="T3"/>
              </a:cxn>
              <a:cxn ang="T10">
                <a:pos x="T4" y="T5"/>
              </a:cxn>
              <a:cxn ang="T11">
                <a:pos x="T6" y="T7"/>
              </a:cxn>
            </a:cxnLst>
            <a:rect l="T12" t="T13" r="T14" b="T15"/>
            <a:pathLst>
              <a:path w="1647" h="852">
                <a:moveTo>
                  <a:pt x="0" y="10"/>
                </a:moveTo>
                <a:cubicBezTo>
                  <a:pt x="164" y="14"/>
                  <a:pt x="741" y="0"/>
                  <a:pt x="975" y="36"/>
                </a:cubicBezTo>
                <a:cubicBezTo>
                  <a:pt x="1209" y="72"/>
                  <a:pt x="1295" y="92"/>
                  <a:pt x="1407" y="228"/>
                </a:cubicBezTo>
                <a:cubicBezTo>
                  <a:pt x="1519" y="364"/>
                  <a:pt x="1583" y="608"/>
                  <a:pt x="1647" y="852"/>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68" name="Freeform 12"/>
          <p:cNvSpPr>
            <a:spLocks/>
          </p:cNvSpPr>
          <p:nvPr/>
        </p:nvSpPr>
        <p:spPr bwMode="auto">
          <a:xfrm flipH="1">
            <a:off x="2069186" y="3861474"/>
            <a:ext cx="2033588" cy="838200"/>
          </a:xfrm>
          <a:custGeom>
            <a:avLst/>
            <a:gdLst>
              <a:gd name="T0" fmla="*/ 0 w 1719"/>
              <a:gd name="T1" fmla="*/ 0 h 625"/>
              <a:gd name="T2" fmla="*/ 2147483647 w 1719"/>
              <a:gd name="T3" fmla="*/ 2147483647 h 625"/>
              <a:gd name="T4" fmla="*/ 2147483647 w 1719"/>
              <a:gd name="T5" fmla="*/ 2147483647 h 625"/>
              <a:gd name="T6" fmla="*/ 2147483647 w 1719"/>
              <a:gd name="T7" fmla="*/ 2147483647 h 625"/>
              <a:gd name="T8" fmla="*/ 0 60000 65536"/>
              <a:gd name="T9" fmla="*/ 0 60000 65536"/>
              <a:gd name="T10" fmla="*/ 0 60000 65536"/>
              <a:gd name="T11" fmla="*/ 0 60000 65536"/>
              <a:gd name="T12" fmla="*/ 0 w 1719"/>
              <a:gd name="T13" fmla="*/ 0 h 625"/>
              <a:gd name="T14" fmla="*/ 1719 w 1719"/>
              <a:gd name="T15" fmla="*/ 625 h 625"/>
            </a:gdLst>
            <a:ahLst/>
            <a:cxnLst>
              <a:cxn ang="T8">
                <a:pos x="T0" y="T1"/>
              </a:cxn>
              <a:cxn ang="T9">
                <a:pos x="T2" y="T3"/>
              </a:cxn>
              <a:cxn ang="T10">
                <a:pos x="T4" y="T5"/>
              </a:cxn>
              <a:cxn ang="T11">
                <a:pos x="T6" y="T7"/>
              </a:cxn>
            </a:cxnLst>
            <a:rect l="T12" t="T13" r="T14" b="T15"/>
            <a:pathLst>
              <a:path w="1719" h="625">
                <a:moveTo>
                  <a:pt x="0" y="0"/>
                </a:moveTo>
                <a:cubicBezTo>
                  <a:pt x="190" y="6"/>
                  <a:pt x="889" y="17"/>
                  <a:pt x="1143" y="49"/>
                </a:cubicBezTo>
                <a:cubicBezTo>
                  <a:pt x="1397" y="81"/>
                  <a:pt x="1431" y="97"/>
                  <a:pt x="1527" y="193"/>
                </a:cubicBezTo>
                <a:cubicBezTo>
                  <a:pt x="1623" y="289"/>
                  <a:pt x="1671" y="457"/>
                  <a:pt x="1719" y="625"/>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69" name="Freeform 13"/>
          <p:cNvSpPr>
            <a:spLocks/>
          </p:cNvSpPr>
          <p:nvPr/>
        </p:nvSpPr>
        <p:spPr bwMode="auto">
          <a:xfrm flipH="1">
            <a:off x="2069186" y="4242474"/>
            <a:ext cx="2338388" cy="457200"/>
          </a:xfrm>
          <a:custGeom>
            <a:avLst/>
            <a:gdLst>
              <a:gd name="T0" fmla="*/ 0 w 1864"/>
              <a:gd name="T1" fmla="*/ 2147483647 h 397"/>
              <a:gd name="T2" fmla="*/ 2147483647 w 1864"/>
              <a:gd name="T3" fmla="*/ 2147483647 h 397"/>
              <a:gd name="T4" fmla="*/ 2147483647 w 1864"/>
              <a:gd name="T5" fmla="*/ 2147483647 h 397"/>
              <a:gd name="T6" fmla="*/ 0 60000 65536"/>
              <a:gd name="T7" fmla="*/ 0 60000 65536"/>
              <a:gd name="T8" fmla="*/ 0 60000 65536"/>
              <a:gd name="T9" fmla="*/ 0 w 1864"/>
              <a:gd name="T10" fmla="*/ 0 h 397"/>
              <a:gd name="T11" fmla="*/ 1864 w 1864"/>
              <a:gd name="T12" fmla="*/ 397 h 397"/>
            </a:gdLst>
            <a:ahLst/>
            <a:cxnLst>
              <a:cxn ang="T6">
                <a:pos x="T0" y="T1"/>
              </a:cxn>
              <a:cxn ang="T7">
                <a:pos x="T2" y="T3"/>
              </a:cxn>
              <a:cxn ang="T8">
                <a:pos x="T4" y="T5"/>
              </a:cxn>
            </a:cxnLst>
            <a:rect l="T9" t="T10" r="T11" b="T12"/>
            <a:pathLst>
              <a:path w="1864" h="397">
                <a:moveTo>
                  <a:pt x="0" y="30"/>
                </a:moveTo>
                <a:cubicBezTo>
                  <a:pt x="232" y="35"/>
                  <a:pt x="1073" y="0"/>
                  <a:pt x="1384" y="61"/>
                </a:cubicBezTo>
                <a:cubicBezTo>
                  <a:pt x="1695" y="122"/>
                  <a:pt x="1780" y="257"/>
                  <a:pt x="1864" y="397"/>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70" name="Freeform 14"/>
          <p:cNvSpPr>
            <a:spLocks/>
          </p:cNvSpPr>
          <p:nvPr/>
        </p:nvSpPr>
        <p:spPr bwMode="auto">
          <a:xfrm flipH="1">
            <a:off x="2059661" y="4675861"/>
            <a:ext cx="3209925" cy="96838"/>
          </a:xfrm>
          <a:custGeom>
            <a:avLst/>
            <a:gdLst>
              <a:gd name="T0" fmla="*/ 0 w 1864"/>
              <a:gd name="T1" fmla="*/ 435414614 h 397"/>
              <a:gd name="T2" fmla="*/ 2147483647 w 1864"/>
              <a:gd name="T3" fmla="*/ 885287114 h 397"/>
              <a:gd name="T4" fmla="*/ 2147483647 w 1864"/>
              <a:gd name="T5" fmla="*/ 2147483647 h 397"/>
              <a:gd name="T6" fmla="*/ 0 60000 65536"/>
              <a:gd name="T7" fmla="*/ 0 60000 65536"/>
              <a:gd name="T8" fmla="*/ 0 60000 65536"/>
              <a:gd name="T9" fmla="*/ 0 w 1864"/>
              <a:gd name="T10" fmla="*/ 0 h 397"/>
              <a:gd name="T11" fmla="*/ 1864 w 1864"/>
              <a:gd name="T12" fmla="*/ 397 h 397"/>
            </a:gdLst>
            <a:ahLst/>
            <a:cxnLst>
              <a:cxn ang="T6">
                <a:pos x="T0" y="T1"/>
              </a:cxn>
              <a:cxn ang="T7">
                <a:pos x="T2" y="T3"/>
              </a:cxn>
              <a:cxn ang="T8">
                <a:pos x="T4" y="T5"/>
              </a:cxn>
            </a:cxnLst>
            <a:rect l="T9" t="T10" r="T11" b="T12"/>
            <a:pathLst>
              <a:path w="1864" h="397">
                <a:moveTo>
                  <a:pt x="0" y="30"/>
                </a:moveTo>
                <a:cubicBezTo>
                  <a:pt x="232" y="35"/>
                  <a:pt x="1073" y="0"/>
                  <a:pt x="1384" y="61"/>
                </a:cubicBezTo>
                <a:cubicBezTo>
                  <a:pt x="1695" y="122"/>
                  <a:pt x="1780" y="257"/>
                  <a:pt x="1864" y="397"/>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71" name="Text Box 15"/>
          <p:cNvSpPr txBox="1">
            <a:spLocks noChangeArrowheads="1"/>
          </p:cNvSpPr>
          <p:nvPr/>
        </p:nvSpPr>
        <p:spPr bwMode="auto">
          <a:xfrm>
            <a:off x="1359574" y="2124749"/>
            <a:ext cx="708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t>NPN</a:t>
            </a:r>
          </a:p>
        </p:txBody>
      </p:sp>
      <p:sp>
        <p:nvSpPr>
          <p:cNvPr id="45072" name="Text Box 16"/>
          <p:cNvSpPr txBox="1">
            <a:spLocks noChangeArrowheads="1"/>
          </p:cNvSpPr>
          <p:nvPr/>
        </p:nvSpPr>
        <p:spPr bwMode="auto">
          <a:xfrm>
            <a:off x="5245774" y="4345661"/>
            <a:ext cx="669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r>
              <a:rPr kumimoji="1" lang="en-US" altLang="zh-CN" sz="2000">
                <a:solidFill>
                  <a:schemeClr val="tx2"/>
                </a:solidFill>
                <a:cs typeface="Times New Roman" pitchFamily="18" charset="0"/>
              </a:rPr>
              <a:t>=0</a:t>
            </a:r>
            <a:endParaRPr kumimoji="1" lang="en-US" altLang="zh-CN" sz="2000" i="1">
              <a:solidFill>
                <a:schemeClr val="tx2"/>
              </a:solidFill>
              <a:cs typeface="Times New Roman" pitchFamily="18" charset="0"/>
            </a:endParaRPr>
          </a:p>
        </p:txBody>
      </p:sp>
      <p:sp>
        <p:nvSpPr>
          <p:cNvPr id="45073" name="Freeform 17"/>
          <p:cNvSpPr>
            <a:spLocks/>
          </p:cNvSpPr>
          <p:nvPr/>
        </p:nvSpPr>
        <p:spPr bwMode="auto">
          <a:xfrm flipH="1">
            <a:off x="2026324" y="3166149"/>
            <a:ext cx="400050" cy="1600200"/>
          </a:xfrm>
          <a:custGeom>
            <a:avLst/>
            <a:gdLst>
              <a:gd name="T0" fmla="*/ 2147483647 w 200"/>
              <a:gd name="T1" fmla="*/ 0 h 1008"/>
              <a:gd name="T2" fmla="*/ 2147483647 w 200"/>
              <a:gd name="T3" fmla="*/ 2147483647 h 1008"/>
              <a:gd name="T4" fmla="*/ 2147483647 w 200"/>
              <a:gd name="T5" fmla="*/ 2147483647 h 1008"/>
              <a:gd name="T6" fmla="*/ 2147483647 w 200"/>
              <a:gd name="T7" fmla="*/ 2147483647 h 1008"/>
              <a:gd name="T8" fmla="*/ 2147483647 w 200"/>
              <a:gd name="T9" fmla="*/ 2147483647 h 1008"/>
              <a:gd name="T10" fmla="*/ 0 60000 65536"/>
              <a:gd name="T11" fmla="*/ 0 60000 65536"/>
              <a:gd name="T12" fmla="*/ 0 60000 65536"/>
              <a:gd name="T13" fmla="*/ 0 60000 65536"/>
              <a:gd name="T14" fmla="*/ 0 60000 65536"/>
              <a:gd name="T15" fmla="*/ 0 w 200"/>
              <a:gd name="T16" fmla="*/ 0 h 1008"/>
              <a:gd name="T17" fmla="*/ 200 w 200"/>
              <a:gd name="T18" fmla="*/ 1008 h 1008"/>
            </a:gdLst>
            <a:ahLst/>
            <a:cxnLst>
              <a:cxn ang="T10">
                <a:pos x="T0" y="T1"/>
              </a:cxn>
              <a:cxn ang="T11">
                <a:pos x="T2" y="T3"/>
              </a:cxn>
              <a:cxn ang="T12">
                <a:pos x="T4" y="T5"/>
              </a:cxn>
              <a:cxn ang="T13">
                <a:pos x="T6" y="T7"/>
              </a:cxn>
              <a:cxn ang="T14">
                <a:pos x="T8" y="T9"/>
              </a:cxn>
            </a:cxnLst>
            <a:rect l="T15" t="T16" r="T17" b="T18"/>
            <a:pathLst>
              <a:path w="200" h="1008">
                <a:moveTo>
                  <a:pt x="8" y="0"/>
                </a:moveTo>
                <a:cubicBezTo>
                  <a:pt x="8" y="144"/>
                  <a:pt x="8" y="288"/>
                  <a:pt x="8" y="384"/>
                </a:cubicBezTo>
                <a:cubicBezTo>
                  <a:pt x="8" y="480"/>
                  <a:pt x="0" y="496"/>
                  <a:pt x="8" y="576"/>
                </a:cubicBezTo>
                <a:cubicBezTo>
                  <a:pt x="16" y="656"/>
                  <a:pt x="24" y="792"/>
                  <a:pt x="56" y="864"/>
                </a:cubicBezTo>
                <a:cubicBezTo>
                  <a:pt x="88" y="936"/>
                  <a:pt x="168" y="984"/>
                  <a:pt x="200" y="1008"/>
                </a:cubicBezTo>
              </a:path>
            </a:pathLst>
          </a:custGeom>
          <a:noFill/>
          <a:ln w="28575">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5074" name="Text Box 18"/>
          <p:cNvSpPr txBox="1">
            <a:spLocks noChangeArrowheads="1"/>
          </p:cNvSpPr>
          <p:nvPr/>
        </p:nvSpPr>
        <p:spPr bwMode="auto">
          <a:xfrm>
            <a:off x="4010699" y="3202661"/>
            <a:ext cx="48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B3</a:t>
            </a:r>
            <a:endParaRPr kumimoji="1" lang="en-US" altLang="zh-CN" sz="2000" i="1">
              <a:solidFill>
                <a:schemeClr val="tx2"/>
              </a:solidFill>
              <a:cs typeface="Times New Roman" pitchFamily="18" charset="0"/>
            </a:endParaRPr>
          </a:p>
        </p:txBody>
      </p:sp>
      <p:sp>
        <p:nvSpPr>
          <p:cNvPr id="45075" name="Text Box 19"/>
          <p:cNvSpPr txBox="1">
            <a:spLocks noChangeArrowheads="1"/>
          </p:cNvSpPr>
          <p:nvPr/>
        </p:nvSpPr>
        <p:spPr bwMode="auto">
          <a:xfrm>
            <a:off x="4218661" y="3618586"/>
            <a:ext cx="48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B2</a:t>
            </a:r>
            <a:endParaRPr kumimoji="1" lang="en-US" altLang="zh-CN" sz="2000">
              <a:solidFill>
                <a:schemeClr val="tx2"/>
              </a:solidFill>
              <a:cs typeface="Times New Roman" pitchFamily="18" charset="0"/>
            </a:endParaRPr>
          </a:p>
        </p:txBody>
      </p:sp>
      <p:sp>
        <p:nvSpPr>
          <p:cNvPr id="45076" name="Text Box 20"/>
          <p:cNvSpPr txBox="1">
            <a:spLocks noChangeArrowheads="1"/>
          </p:cNvSpPr>
          <p:nvPr/>
        </p:nvSpPr>
        <p:spPr bwMode="auto">
          <a:xfrm>
            <a:off x="4447261" y="4075786"/>
            <a:ext cx="482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B1</a:t>
            </a:r>
            <a:endParaRPr kumimoji="1" lang="en-US" altLang="zh-CN" sz="2000" i="1">
              <a:solidFill>
                <a:schemeClr val="tx2"/>
              </a:solidFill>
              <a:cs typeface="Times New Roman" pitchFamily="18" charset="0"/>
            </a:endParaRPr>
          </a:p>
        </p:txBody>
      </p:sp>
      <p:sp>
        <p:nvSpPr>
          <p:cNvPr id="45077" name="Text Box 21"/>
          <p:cNvSpPr txBox="1">
            <a:spLocks noChangeArrowheads="1"/>
          </p:cNvSpPr>
          <p:nvPr/>
        </p:nvSpPr>
        <p:spPr bwMode="auto">
          <a:xfrm>
            <a:off x="3553499" y="2704186"/>
            <a:ext cx="1781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B3</a:t>
            </a:r>
            <a:r>
              <a:rPr kumimoji="1" lang="en-US" altLang="zh-CN" sz="2000">
                <a:solidFill>
                  <a:schemeClr val="tx2"/>
                </a:solidFill>
                <a:cs typeface="Times New Roman" pitchFamily="18" charset="0"/>
              </a:rPr>
              <a:t>&gt; </a:t>
            </a: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B2</a:t>
            </a:r>
            <a:r>
              <a:rPr kumimoji="1" lang="en-US" altLang="zh-CN" sz="2000">
                <a:solidFill>
                  <a:schemeClr val="tx2"/>
                </a:solidFill>
                <a:cs typeface="Times New Roman" pitchFamily="18" charset="0"/>
              </a:rPr>
              <a:t>&gt; </a:t>
            </a: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B1</a:t>
            </a:r>
            <a:r>
              <a:rPr kumimoji="1" lang="en-US" altLang="zh-CN" sz="2000">
                <a:solidFill>
                  <a:schemeClr val="tx2"/>
                </a:solidFill>
                <a:cs typeface="Times New Roman" pitchFamily="18" charset="0"/>
              </a:rPr>
              <a:t>&gt;0</a:t>
            </a:r>
          </a:p>
        </p:txBody>
      </p:sp>
      <p:sp>
        <p:nvSpPr>
          <p:cNvPr id="45078" name="Text Box 22"/>
          <p:cNvSpPr txBox="1">
            <a:spLocks noChangeArrowheads="1"/>
          </p:cNvSpPr>
          <p:nvPr/>
        </p:nvSpPr>
        <p:spPr bwMode="auto">
          <a:xfrm>
            <a:off x="173711" y="5241011"/>
            <a:ext cx="82280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从输出特性上，可将晶体管分为三个工作区（工作状态）：</a:t>
            </a:r>
          </a:p>
        </p:txBody>
      </p:sp>
      <p:sp>
        <p:nvSpPr>
          <p:cNvPr id="45079" name="Text Box 23"/>
          <p:cNvSpPr txBox="1">
            <a:spLocks noChangeArrowheads="1"/>
          </p:cNvSpPr>
          <p:nvPr/>
        </p:nvSpPr>
        <p:spPr bwMode="auto">
          <a:xfrm>
            <a:off x="870624" y="5704561"/>
            <a:ext cx="7021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截止</a:t>
            </a:r>
            <a:r>
              <a:rPr kumimoji="1" lang="en-US" altLang="zh-CN">
                <a:solidFill>
                  <a:schemeClr val="tx2"/>
                </a:solidFill>
                <a:cs typeface="Times New Roman" pitchFamily="18" charset="0"/>
              </a:rPr>
              <a:t>(</a:t>
            </a:r>
            <a:r>
              <a:rPr kumimoji="1" lang="en-US" altLang="en-US">
                <a:solidFill>
                  <a:schemeClr val="tx2"/>
                </a:solidFill>
                <a:cs typeface="Times New Roman" pitchFamily="18" charset="0"/>
              </a:rPr>
              <a:t>Cut off)</a:t>
            </a:r>
            <a:r>
              <a:rPr kumimoji="1" lang="zh-CN" altLang="en-US">
                <a:solidFill>
                  <a:schemeClr val="tx2"/>
                </a:solidFill>
                <a:cs typeface="Times New Roman" pitchFamily="18" charset="0"/>
              </a:rPr>
              <a:t>、饱和</a:t>
            </a:r>
            <a:r>
              <a:rPr kumimoji="1" lang="en-US" altLang="zh-CN">
                <a:solidFill>
                  <a:schemeClr val="tx2"/>
                </a:solidFill>
                <a:cs typeface="Times New Roman" pitchFamily="18" charset="0"/>
              </a:rPr>
              <a:t>(Saturation)</a:t>
            </a:r>
            <a:r>
              <a:rPr kumimoji="1" lang="zh-CN" altLang="en-US">
                <a:solidFill>
                  <a:schemeClr val="tx2"/>
                </a:solidFill>
                <a:cs typeface="Times New Roman" pitchFamily="18" charset="0"/>
              </a:rPr>
              <a:t>、放大</a:t>
            </a:r>
            <a:r>
              <a:rPr kumimoji="1" lang="en-US" altLang="zh-CN">
                <a:solidFill>
                  <a:schemeClr val="tx2"/>
                </a:solidFill>
                <a:cs typeface="Times New Roman" pitchFamily="18" charset="0"/>
              </a:rPr>
              <a:t>(Active)</a:t>
            </a:r>
            <a:r>
              <a:rPr kumimoji="1" lang="zh-CN" altLang="en-US">
                <a:solidFill>
                  <a:schemeClr val="tx2"/>
                </a:solidFill>
                <a:cs typeface="Times New Roman" pitchFamily="18" charset="0"/>
              </a:rPr>
              <a:t>。</a:t>
            </a:r>
          </a:p>
        </p:txBody>
      </p:sp>
      <p:sp>
        <p:nvSpPr>
          <p:cNvPr id="45080" name="Text Box 24"/>
          <p:cNvSpPr txBox="1">
            <a:spLocks noChangeArrowheads="1"/>
          </p:cNvSpPr>
          <p:nvPr/>
        </p:nvSpPr>
        <p:spPr bwMode="auto">
          <a:xfrm>
            <a:off x="3432849" y="4682211"/>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截止</a:t>
            </a:r>
          </a:p>
        </p:txBody>
      </p:sp>
      <p:sp>
        <p:nvSpPr>
          <p:cNvPr id="45081" name="Text Box 25"/>
          <p:cNvSpPr txBox="1">
            <a:spLocks noChangeArrowheads="1"/>
          </p:cNvSpPr>
          <p:nvPr/>
        </p:nvSpPr>
        <p:spPr bwMode="auto">
          <a:xfrm>
            <a:off x="1678661" y="3248699"/>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饱和</a:t>
            </a:r>
          </a:p>
        </p:txBody>
      </p:sp>
      <p:sp>
        <p:nvSpPr>
          <p:cNvPr id="45082" name="Text Box 26"/>
          <p:cNvSpPr txBox="1">
            <a:spLocks noChangeArrowheads="1"/>
          </p:cNvSpPr>
          <p:nvPr/>
        </p:nvSpPr>
        <p:spPr bwMode="auto">
          <a:xfrm>
            <a:off x="2983586" y="3748761"/>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放大</a:t>
            </a:r>
          </a:p>
        </p:txBody>
      </p:sp>
      <p:sp>
        <p:nvSpPr>
          <p:cNvPr id="45083" name="Text Box 27"/>
          <p:cNvSpPr txBox="1">
            <a:spLocks noChangeArrowheads="1"/>
          </p:cNvSpPr>
          <p:nvPr/>
        </p:nvSpPr>
        <p:spPr bwMode="auto">
          <a:xfrm>
            <a:off x="5602961" y="2372399"/>
            <a:ext cx="2973388"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集电极电流受基极电流控制，所以晶体管又称为电流控制器件。</a:t>
            </a:r>
          </a:p>
        </p:txBody>
      </p:sp>
      <p:sp>
        <p:nvSpPr>
          <p:cNvPr id="45084" name="Line 28"/>
          <p:cNvSpPr>
            <a:spLocks noChangeShapeType="1"/>
          </p:cNvSpPr>
          <p:nvPr/>
        </p:nvSpPr>
        <p:spPr bwMode="auto">
          <a:xfrm flipV="1">
            <a:off x="3639224" y="3175674"/>
            <a:ext cx="1920875" cy="858837"/>
          </a:xfrm>
          <a:prstGeom prst="line">
            <a:avLst/>
          </a:prstGeom>
          <a:noFill/>
          <a:ln w="28575" cap="sq">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85" name="Text Box 29"/>
          <p:cNvSpPr txBox="1">
            <a:spLocks noChangeArrowheads="1"/>
          </p:cNvSpPr>
          <p:nvPr/>
        </p:nvSpPr>
        <p:spPr bwMode="auto">
          <a:xfrm>
            <a:off x="286424" y="1081761"/>
            <a:ext cx="81534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a:solidFill>
                  <a:schemeClr val="tx2"/>
                </a:solidFill>
                <a:cs typeface="Times New Roman" pitchFamily="18" charset="0"/>
              </a:rPr>
              <a:t>        </a:t>
            </a:r>
            <a:r>
              <a:rPr kumimoji="1" lang="zh-CN" altLang="en-US">
                <a:solidFill>
                  <a:schemeClr val="tx2"/>
                </a:solidFill>
                <a:cs typeface="Times New Roman" pitchFamily="18" charset="0"/>
              </a:rPr>
              <a:t>输出特性曲线是指当基极电流</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r>
              <a:rPr kumimoji="1" lang="zh-CN" altLang="en-US">
                <a:solidFill>
                  <a:schemeClr val="tx2"/>
                </a:solidFill>
                <a:cs typeface="Times New Roman" pitchFamily="18" charset="0"/>
              </a:rPr>
              <a:t>为常数时，输出电路中集电极电流</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zh-CN" altLang="en-US">
                <a:solidFill>
                  <a:schemeClr val="tx2"/>
                </a:solidFill>
                <a:cs typeface="Times New Roman" pitchFamily="18" charset="0"/>
              </a:rPr>
              <a:t>与集－射极间的电压</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r>
              <a:rPr kumimoji="1" lang="zh-CN" altLang="en-US">
                <a:solidFill>
                  <a:schemeClr val="tx2"/>
                </a:solidFill>
                <a:cs typeface="Times New Roman" pitchFamily="18" charset="0"/>
              </a:rPr>
              <a:t>之间的关系曲线。</a:t>
            </a:r>
          </a:p>
        </p:txBody>
      </p:sp>
      <p:sp>
        <p:nvSpPr>
          <p:cNvPr id="45086" name="Text Box 30"/>
          <p:cNvSpPr txBox="1">
            <a:spLocks noChangeArrowheads="1"/>
          </p:cNvSpPr>
          <p:nvPr/>
        </p:nvSpPr>
        <p:spPr bwMode="auto">
          <a:xfrm>
            <a:off x="2293024" y="2762924"/>
            <a:ext cx="1027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i="1">
                <a:solidFill>
                  <a:schemeClr val="tx2"/>
                </a:solidFill>
                <a:cs typeface="Times New Roman" pitchFamily="18" charset="0"/>
              </a:rPr>
              <a:t>u</a:t>
            </a:r>
            <a:r>
              <a:rPr lang="en-US" altLang="zh-CN" baseline="-25000">
                <a:solidFill>
                  <a:schemeClr val="tx2"/>
                </a:solidFill>
                <a:cs typeface="Times New Roman" pitchFamily="18" charset="0"/>
              </a:rPr>
              <a:t>CE</a:t>
            </a:r>
            <a:r>
              <a:rPr lang="en-US" altLang="zh-CN" i="1">
                <a:solidFill>
                  <a:schemeClr val="tx2"/>
                </a:solidFill>
                <a:cs typeface="Times New Roman" pitchFamily="18" charset="0"/>
              </a:rPr>
              <a:t>=u</a:t>
            </a:r>
            <a:r>
              <a:rPr lang="en-US" altLang="zh-CN" baseline="-25000">
                <a:solidFill>
                  <a:schemeClr val="tx2"/>
                </a:solidFill>
                <a:cs typeface="Times New Roman" pitchFamily="18" charset="0"/>
              </a:rPr>
              <a:t>BE</a:t>
            </a:r>
            <a:endParaRPr lang="en-US" altLang="zh-CN">
              <a:solidFill>
                <a:schemeClr val="tx2"/>
              </a:solidFill>
              <a:cs typeface="Times New Roman" pitchFamily="18" charset="0"/>
            </a:endParaRPr>
          </a:p>
        </p:txBody>
      </p:sp>
      <p:sp>
        <p:nvSpPr>
          <p:cNvPr id="45087" name="Freeform 31"/>
          <p:cNvSpPr>
            <a:spLocks/>
          </p:cNvSpPr>
          <p:nvPr/>
        </p:nvSpPr>
        <p:spPr bwMode="auto">
          <a:xfrm flipH="1">
            <a:off x="2064424" y="4680624"/>
            <a:ext cx="3209925" cy="96837"/>
          </a:xfrm>
          <a:custGeom>
            <a:avLst/>
            <a:gdLst>
              <a:gd name="T0" fmla="*/ 0 w 1864"/>
              <a:gd name="T1" fmla="*/ 435405484 h 397"/>
              <a:gd name="T2" fmla="*/ 2147483647 w 1864"/>
              <a:gd name="T3" fmla="*/ 885269190 h 397"/>
              <a:gd name="T4" fmla="*/ 2147483647 w 1864"/>
              <a:gd name="T5" fmla="*/ 2147483647 h 397"/>
              <a:gd name="T6" fmla="*/ 0 60000 65536"/>
              <a:gd name="T7" fmla="*/ 0 60000 65536"/>
              <a:gd name="T8" fmla="*/ 0 60000 65536"/>
              <a:gd name="T9" fmla="*/ 0 w 1864"/>
              <a:gd name="T10" fmla="*/ 0 h 397"/>
              <a:gd name="T11" fmla="*/ 1864 w 1864"/>
              <a:gd name="T12" fmla="*/ 397 h 397"/>
            </a:gdLst>
            <a:ahLst/>
            <a:cxnLst>
              <a:cxn ang="T6">
                <a:pos x="T0" y="T1"/>
              </a:cxn>
              <a:cxn ang="T7">
                <a:pos x="T2" y="T3"/>
              </a:cxn>
              <a:cxn ang="T8">
                <a:pos x="T4" y="T5"/>
              </a:cxn>
            </a:cxnLst>
            <a:rect l="T9" t="T10" r="T11" b="T12"/>
            <a:pathLst>
              <a:path w="1864" h="397">
                <a:moveTo>
                  <a:pt x="0" y="30"/>
                </a:moveTo>
                <a:cubicBezTo>
                  <a:pt x="232" y="35"/>
                  <a:pt x="1073" y="0"/>
                  <a:pt x="1384" y="61"/>
                </a:cubicBezTo>
                <a:cubicBezTo>
                  <a:pt x="1695" y="122"/>
                  <a:pt x="1780" y="257"/>
                  <a:pt x="1864" y="397"/>
                </a:cubicBezTo>
              </a:path>
            </a:pathLst>
          </a:custGeom>
          <a:noFill/>
          <a:ln w="381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22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additive="base">
                                        <p:cTn id="7" dur="500" fill="hold"/>
                                        <p:tgtEl>
                                          <p:spTgt spid="45060"/>
                                        </p:tgtEl>
                                        <p:attrNameLst>
                                          <p:attrName>ppt_x</p:attrName>
                                        </p:attrNameLst>
                                      </p:cBhvr>
                                      <p:tavLst>
                                        <p:tav tm="0">
                                          <p:val>
                                            <p:strVal val="#ppt_x"/>
                                          </p:val>
                                        </p:tav>
                                        <p:tav tm="100000">
                                          <p:val>
                                            <p:strVal val="#ppt_x"/>
                                          </p:val>
                                        </p:tav>
                                      </p:tavLst>
                                    </p:anim>
                                    <p:anim calcmode="lin" valueType="num">
                                      <p:cBhvr additive="base">
                                        <p:cTn id="8" dur="500" fill="hold"/>
                                        <p:tgtEl>
                                          <p:spTgt spid="4506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5085"/>
                                        </p:tgtEl>
                                        <p:attrNameLst>
                                          <p:attrName>style.visibility</p:attrName>
                                        </p:attrNameLst>
                                      </p:cBhvr>
                                      <p:to>
                                        <p:strVal val="visible"/>
                                      </p:to>
                                    </p:set>
                                    <p:animEffect transition="in" filter="wipe(up)">
                                      <p:cBhvr>
                                        <p:cTn id="12" dur="500"/>
                                        <p:tgtEl>
                                          <p:spTgt spid="45085"/>
                                        </p:tgtEl>
                                      </p:cBhvr>
                                    </p:animEffect>
                                  </p:childTnLst>
                                </p:cTn>
                              </p:par>
                            </p:childTnLst>
                          </p:cTn>
                        </p:par>
                        <p:par>
                          <p:cTn id="13" fill="hold" nodeType="afterGroup">
                            <p:stCondLst>
                              <p:cond delay="1000"/>
                            </p:stCondLst>
                            <p:childTnLst>
                              <p:par>
                                <p:cTn id="14" presetID="22" presetClass="entr" presetSubtype="8" fill="hold" grpId="0" nodeType="afterEffect">
                                  <p:stCondLst>
                                    <p:cond delay="0"/>
                                  </p:stCondLst>
                                  <p:iterate type="lt">
                                    <p:tmPct val="100000"/>
                                  </p:iterate>
                                  <p:childTnLst>
                                    <p:set>
                                      <p:cBhvr>
                                        <p:cTn id="15" dur="1" fill="hold">
                                          <p:stCondLst>
                                            <p:cond delay="0"/>
                                          </p:stCondLst>
                                        </p:cTn>
                                        <p:tgtEl>
                                          <p:spTgt spid="45071"/>
                                        </p:tgtEl>
                                        <p:attrNameLst>
                                          <p:attrName>style.visibility</p:attrName>
                                        </p:attrNameLst>
                                      </p:cBhvr>
                                      <p:to>
                                        <p:strVal val="visible"/>
                                      </p:to>
                                    </p:set>
                                    <p:animEffect transition="in" filter="wipe(left)">
                                      <p:cBhvr>
                                        <p:cTn id="16" dur="75"/>
                                        <p:tgtEl>
                                          <p:spTgt spid="45071"/>
                                        </p:tgtEl>
                                      </p:cBhvr>
                                    </p:animEffect>
                                  </p:childTnLst>
                                </p:cTn>
                              </p:par>
                            </p:childTnLst>
                          </p:cTn>
                        </p:par>
                        <p:par>
                          <p:cTn id="17" fill="hold" nodeType="afterGroup">
                            <p:stCondLst>
                              <p:cond delay="1225"/>
                            </p:stCondLst>
                            <p:childTnLst>
                              <p:par>
                                <p:cTn id="18" presetID="1" presetClass="entr" presetSubtype="0" fill="hold" nodeType="afterEffect">
                                  <p:stCondLst>
                                    <p:cond delay="0"/>
                                  </p:stCondLst>
                                  <p:childTnLst>
                                    <p:set>
                                      <p:cBhvr>
                                        <p:cTn id="19" dur="1" fill="hold">
                                          <p:stCondLst>
                                            <p:cond delay="499"/>
                                          </p:stCondLst>
                                        </p:cTn>
                                        <p:tgtEl>
                                          <p:spTgt spid="2"/>
                                        </p:tgtEl>
                                        <p:attrNameLst>
                                          <p:attrName>style.visibility</p:attrName>
                                        </p:attrNameLst>
                                      </p:cBhvr>
                                      <p:to>
                                        <p:strVal val="visible"/>
                                      </p:to>
                                    </p:set>
                                  </p:childTnLst>
                                </p:cTn>
                              </p:par>
                            </p:childTnLst>
                          </p:cTn>
                        </p:par>
                        <p:par>
                          <p:cTn id="20" fill="hold" nodeType="afterGroup">
                            <p:stCondLst>
                              <p:cond delay="1725"/>
                            </p:stCondLst>
                            <p:childTnLst>
                              <p:par>
                                <p:cTn id="21" presetID="22" presetClass="entr" presetSubtype="8" fill="hold" grpId="0" nodeType="afterEffect">
                                  <p:stCondLst>
                                    <p:cond delay="0"/>
                                  </p:stCondLst>
                                  <p:childTnLst>
                                    <p:set>
                                      <p:cBhvr>
                                        <p:cTn id="22" dur="1" fill="hold">
                                          <p:stCondLst>
                                            <p:cond delay="0"/>
                                          </p:stCondLst>
                                        </p:cTn>
                                        <p:tgtEl>
                                          <p:spTgt spid="45067"/>
                                        </p:tgtEl>
                                        <p:attrNameLst>
                                          <p:attrName>style.visibility</p:attrName>
                                        </p:attrNameLst>
                                      </p:cBhvr>
                                      <p:to>
                                        <p:strVal val="visible"/>
                                      </p:to>
                                    </p:set>
                                    <p:animEffect transition="in" filter="wipe(left)">
                                      <p:cBhvr>
                                        <p:cTn id="23" dur="500"/>
                                        <p:tgtEl>
                                          <p:spTgt spid="45067"/>
                                        </p:tgtEl>
                                      </p:cBhvr>
                                    </p:animEffect>
                                  </p:childTnLst>
                                </p:cTn>
                              </p:par>
                            </p:childTnLst>
                          </p:cTn>
                        </p:par>
                        <p:par>
                          <p:cTn id="24" fill="hold" nodeType="afterGroup">
                            <p:stCondLst>
                              <p:cond delay="2225"/>
                            </p:stCondLst>
                            <p:childTnLst>
                              <p:par>
                                <p:cTn id="25" presetID="22" presetClass="entr" presetSubtype="8" fill="hold" grpId="0" nodeType="afterEffect">
                                  <p:stCondLst>
                                    <p:cond delay="0"/>
                                  </p:stCondLst>
                                  <p:iterate type="lt">
                                    <p:tmPct val="100000"/>
                                  </p:iterate>
                                  <p:childTnLst>
                                    <p:set>
                                      <p:cBhvr>
                                        <p:cTn id="26" dur="1" fill="hold">
                                          <p:stCondLst>
                                            <p:cond delay="0"/>
                                          </p:stCondLst>
                                        </p:cTn>
                                        <p:tgtEl>
                                          <p:spTgt spid="45074"/>
                                        </p:tgtEl>
                                        <p:attrNameLst>
                                          <p:attrName>style.visibility</p:attrName>
                                        </p:attrNameLst>
                                      </p:cBhvr>
                                      <p:to>
                                        <p:strVal val="visible"/>
                                      </p:to>
                                    </p:set>
                                    <p:animEffect transition="in" filter="wipe(left)">
                                      <p:cBhvr>
                                        <p:cTn id="27" dur="75"/>
                                        <p:tgtEl>
                                          <p:spTgt spid="45074"/>
                                        </p:tgtEl>
                                      </p:cBhvr>
                                    </p:animEffect>
                                  </p:childTnLst>
                                </p:cTn>
                              </p:par>
                            </p:childTnLst>
                          </p:cTn>
                        </p:par>
                        <p:par>
                          <p:cTn id="28" fill="hold" nodeType="afterGroup">
                            <p:stCondLst>
                              <p:cond delay="2450"/>
                            </p:stCondLst>
                            <p:childTnLst>
                              <p:par>
                                <p:cTn id="29" presetID="22" presetClass="entr" presetSubtype="8" fill="hold" grpId="0" nodeType="afterEffect">
                                  <p:stCondLst>
                                    <p:cond delay="0"/>
                                  </p:stCondLst>
                                  <p:childTnLst>
                                    <p:set>
                                      <p:cBhvr>
                                        <p:cTn id="30" dur="1" fill="hold">
                                          <p:stCondLst>
                                            <p:cond delay="0"/>
                                          </p:stCondLst>
                                        </p:cTn>
                                        <p:tgtEl>
                                          <p:spTgt spid="45068"/>
                                        </p:tgtEl>
                                        <p:attrNameLst>
                                          <p:attrName>style.visibility</p:attrName>
                                        </p:attrNameLst>
                                      </p:cBhvr>
                                      <p:to>
                                        <p:strVal val="visible"/>
                                      </p:to>
                                    </p:set>
                                    <p:animEffect transition="in" filter="wipe(left)">
                                      <p:cBhvr>
                                        <p:cTn id="31" dur="500"/>
                                        <p:tgtEl>
                                          <p:spTgt spid="45068"/>
                                        </p:tgtEl>
                                      </p:cBhvr>
                                    </p:animEffect>
                                  </p:childTnLst>
                                </p:cTn>
                              </p:par>
                            </p:childTnLst>
                          </p:cTn>
                        </p:par>
                        <p:par>
                          <p:cTn id="32" fill="hold" nodeType="afterGroup">
                            <p:stCondLst>
                              <p:cond delay="2950"/>
                            </p:stCondLst>
                            <p:childTnLst>
                              <p:par>
                                <p:cTn id="33" presetID="22" presetClass="entr" presetSubtype="8" fill="hold" grpId="0" nodeType="afterEffect">
                                  <p:stCondLst>
                                    <p:cond delay="0"/>
                                  </p:stCondLst>
                                  <p:childTnLst>
                                    <p:set>
                                      <p:cBhvr>
                                        <p:cTn id="34" dur="1" fill="hold">
                                          <p:stCondLst>
                                            <p:cond delay="0"/>
                                          </p:stCondLst>
                                        </p:cTn>
                                        <p:tgtEl>
                                          <p:spTgt spid="45075"/>
                                        </p:tgtEl>
                                        <p:attrNameLst>
                                          <p:attrName>style.visibility</p:attrName>
                                        </p:attrNameLst>
                                      </p:cBhvr>
                                      <p:to>
                                        <p:strVal val="visible"/>
                                      </p:to>
                                    </p:set>
                                    <p:animEffect transition="in" filter="wipe(left)">
                                      <p:cBhvr>
                                        <p:cTn id="35" dur="500"/>
                                        <p:tgtEl>
                                          <p:spTgt spid="45075"/>
                                        </p:tgtEl>
                                      </p:cBhvr>
                                    </p:animEffect>
                                  </p:childTnLst>
                                </p:cTn>
                              </p:par>
                            </p:childTnLst>
                          </p:cTn>
                        </p:par>
                        <p:par>
                          <p:cTn id="36" fill="hold" nodeType="afterGroup">
                            <p:stCondLst>
                              <p:cond delay="3450"/>
                            </p:stCondLst>
                            <p:childTnLst>
                              <p:par>
                                <p:cTn id="37" presetID="22" presetClass="entr" presetSubtype="8" fill="hold" grpId="0" nodeType="afterEffect">
                                  <p:stCondLst>
                                    <p:cond delay="0"/>
                                  </p:stCondLst>
                                  <p:childTnLst>
                                    <p:set>
                                      <p:cBhvr>
                                        <p:cTn id="38" dur="1" fill="hold">
                                          <p:stCondLst>
                                            <p:cond delay="0"/>
                                          </p:stCondLst>
                                        </p:cTn>
                                        <p:tgtEl>
                                          <p:spTgt spid="45069"/>
                                        </p:tgtEl>
                                        <p:attrNameLst>
                                          <p:attrName>style.visibility</p:attrName>
                                        </p:attrNameLst>
                                      </p:cBhvr>
                                      <p:to>
                                        <p:strVal val="visible"/>
                                      </p:to>
                                    </p:set>
                                    <p:animEffect transition="in" filter="wipe(left)">
                                      <p:cBhvr>
                                        <p:cTn id="39" dur="500"/>
                                        <p:tgtEl>
                                          <p:spTgt spid="45069"/>
                                        </p:tgtEl>
                                      </p:cBhvr>
                                    </p:animEffect>
                                  </p:childTnLst>
                                </p:cTn>
                              </p:par>
                            </p:childTnLst>
                          </p:cTn>
                        </p:par>
                        <p:par>
                          <p:cTn id="40" fill="hold" nodeType="afterGroup">
                            <p:stCondLst>
                              <p:cond delay="3950"/>
                            </p:stCondLst>
                            <p:childTnLst>
                              <p:par>
                                <p:cTn id="41" presetID="22" presetClass="entr" presetSubtype="8" fill="hold" grpId="0" nodeType="afterEffect">
                                  <p:stCondLst>
                                    <p:cond delay="0"/>
                                  </p:stCondLst>
                                  <p:childTnLst>
                                    <p:set>
                                      <p:cBhvr>
                                        <p:cTn id="42" dur="1" fill="hold">
                                          <p:stCondLst>
                                            <p:cond delay="0"/>
                                          </p:stCondLst>
                                        </p:cTn>
                                        <p:tgtEl>
                                          <p:spTgt spid="45076"/>
                                        </p:tgtEl>
                                        <p:attrNameLst>
                                          <p:attrName>style.visibility</p:attrName>
                                        </p:attrNameLst>
                                      </p:cBhvr>
                                      <p:to>
                                        <p:strVal val="visible"/>
                                      </p:to>
                                    </p:set>
                                    <p:animEffect transition="in" filter="wipe(left)">
                                      <p:cBhvr>
                                        <p:cTn id="43" dur="500"/>
                                        <p:tgtEl>
                                          <p:spTgt spid="45076"/>
                                        </p:tgtEl>
                                      </p:cBhvr>
                                    </p:animEffect>
                                  </p:childTnLst>
                                </p:cTn>
                              </p:par>
                            </p:childTnLst>
                          </p:cTn>
                        </p:par>
                        <p:par>
                          <p:cTn id="44" fill="hold" nodeType="afterGroup">
                            <p:stCondLst>
                              <p:cond delay="4450"/>
                            </p:stCondLst>
                            <p:childTnLst>
                              <p:par>
                                <p:cTn id="45" presetID="22" presetClass="entr" presetSubtype="8" fill="hold" grpId="0" nodeType="afterEffect">
                                  <p:stCondLst>
                                    <p:cond delay="0"/>
                                  </p:stCondLst>
                                  <p:childTnLst>
                                    <p:set>
                                      <p:cBhvr>
                                        <p:cTn id="46" dur="1" fill="hold">
                                          <p:stCondLst>
                                            <p:cond delay="0"/>
                                          </p:stCondLst>
                                        </p:cTn>
                                        <p:tgtEl>
                                          <p:spTgt spid="45070"/>
                                        </p:tgtEl>
                                        <p:attrNameLst>
                                          <p:attrName>style.visibility</p:attrName>
                                        </p:attrNameLst>
                                      </p:cBhvr>
                                      <p:to>
                                        <p:strVal val="visible"/>
                                      </p:to>
                                    </p:set>
                                    <p:animEffect transition="in" filter="wipe(left)">
                                      <p:cBhvr>
                                        <p:cTn id="47" dur="500"/>
                                        <p:tgtEl>
                                          <p:spTgt spid="45070"/>
                                        </p:tgtEl>
                                      </p:cBhvr>
                                    </p:animEffect>
                                  </p:childTnLst>
                                </p:cTn>
                              </p:par>
                            </p:childTnLst>
                          </p:cTn>
                        </p:par>
                        <p:par>
                          <p:cTn id="48" fill="hold" nodeType="afterGroup">
                            <p:stCondLst>
                              <p:cond delay="4950"/>
                            </p:stCondLst>
                            <p:childTnLst>
                              <p:par>
                                <p:cTn id="49" presetID="22" presetClass="entr" presetSubtype="8" fill="hold" grpId="0" nodeType="afterEffect">
                                  <p:stCondLst>
                                    <p:cond delay="0"/>
                                  </p:stCondLst>
                                  <p:iterate type="lt">
                                    <p:tmPct val="100000"/>
                                  </p:iterate>
                                  <p:childTnLst>
                                    <p:set>
                                      <p:cBhvr>
                                        <p:cTn id="50" dur="1" fill="hold">
                                          <p:stCondLst>
                                            <p:cond delay="0"/>
                                          </p:stCondLst>
                                        </p:cTn>
                                        <p:tgtEl>
                                          <p:spTgt spid="45072"/>
                                        </p:tgtEl>
                                        <p:attrNameLst>
                                          <p:attrName>style.visibility</p:attrName>
                                        </p:attrNameLst>
                                      </p:cBhvr>
                                      <p:to>
                                        <p:strVal val="visible"/>
                                      </p:to>
                                    </p:set>
                                    <p:animEffect transition="in" filter="wipe(left)">
                                      <p:cBhvr>
                                        <p:cTn id="51" dur="75"/>
                                        <p:tgtEl>
                                          <p:spTgt spid="45072"/>
                                        </p:tgtEl>
                                      </p:cBhvr>
                                    </p:animEffect>
                                  </p:childTnLst>
                                </p:cTn>
                              </p:par>
                            </p:childTnLst>
                          </p:cTn>
                        </p:par>
                        <p:par>
                          <p:cTn id="52" fill="hold" nodeType="afterGroup">
                            <p:stCondLst>
                              <p:cond delay="5250"/>
                            </p:stCondLst>
                            <p:childTnLst>
                              <p:par>
                                <p:cTn id="53" presetID="22" presetClass="entr" presetSubtype="8" fill="hold" grpId="0" nodeType="afterEffect">
                                  <p:stCondLst>
                                    <p:cond delay="0"/>
                                  </p:stCondLst>
                                  <p:childTnLst>
                                    <p:set>
                                      <p:cBhvr>
                                        <p:cTn id="54" dur="1" fill="hold">
                                          <p:stCondLst>
                                            <p:cond delay="0"/>
                                          </p:stCondLst>
                                        </p:cTn>
                                        <p:tgtEl>
                                          <p:spTgt spid="45077"/>
                                        </p:tgtEl>
                                        <p:attrNameLst>
                                          <p:attrName>style.visibility</p:attrName>
                                        </p:attrNameLst>
                                      </p:cBhvr>
                                      <p:to>
                                        <p:strVal val="visible"/>
                                      </p:to>
                                    </p:set>
                                    <p:animEffect transition="in" filter="wipe(left)">
                                      <p:cBhvr>
                                        <p:cTn id="55" dur="500"/>
                                        <p:tgtEl>
                                          <p:spTgt spid="4507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5078"/>
                                        </p:tgtEl>
                                        <p:attrNameLst>
                                          <p:attrName>style.visibility</p:attrName>
                                        </p:attrNameLst>
                                      </p:cBhvr>
                                      <p:to>
                                        <p:strVal val="visible"/>
                                      </p:to>
                                    </p:set>
                                    <p:anim calcmode="lin" valueType="num">
                                      <p:cBhvr additive="base">
                                        <p:cTn id="60" dur="500" fill="hold"/>
                                        <p:tgtEl>
                                          <p:spTgt spid="45078"/>
                                        </p:tgtEl>
                                        <p:attrNameLst>
                                          <p:attrName>ppt_x</p:attrName>
                                        </p:attrNameLst>
                                      </p:cBhvr>
                                      <p:tavLst>
                                        <p:tav tm="0">
                                          <p:val>
                                            <p:strVal val="#ppt_x"/>
                                          </p:val>
                                        </p:tav>
                                        <p:tav tm="100000">
                                          <p:val>
                                            <p:strVal val="#ppt_x"/>
                                          </p:val>
                                        </p:tav>
                                      </p:tavLst>
                                    </p:anim>
                                    <p:anim calcmode="lin" valueType="num">
                                      <p:cBhvr additive="base">
                                        <p:cTn id="61" dur="500" fill="hold"/>
                                        <p:tgtEl>
                                          <p:spTgt spid="45078"/>
                                        </p:tgtEl>
                                        <p:attrNameLst>
                                          <p:attrName>ppt_y</p:attrName>
                                        </p:attrNameLst>
                                      </p:cBhvr>
                                      <p:tavLst>
                                        <p:tav tm="0">
                                          <p:val>
                                            <p:strVal val="1+#ppt_h/2"/>
                                          </p:val>
                                        </p:tav>
                                        <p:tav tm="100000">
                                          <p:val>
                                            <p:strVal val="#ppt_y"/>
                                          </p:val>
                                        </p:tav>
                                      </p:tavLst>
                                    </p:anim>
                                  </p:childTnLst>
                                </p:cTn>
                              </p:par>
                            </p:childTnLst>
                          </p:cTn>
                        </p:par>
                        <p:par>
                          <p:cTn id="62" fill="hold" nodeType="afterGroup">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45079"/>
                                        </p:tgtEl>
                                        <p:attrNameLst>
                                          <p:attrName>style.visibility</p:attrName>
                                        </p:attrNameLst>
                                      </p:cBhvr>
                                      <p:to>
                                        <p:strVal val="visible"/>
                                      </p:to>
                                    </p:set>
                                    <p:animEffect transition="in" filter="wipe(left)">
                                      <p:cBhvr>
                                        <p:cTn id="65" dur="500"/>
                                        <p:tgtEl>
                                          <p:spTgt spid="45079"/>
                                        </p:tgtEl>
                                      </p:cBhvr>
                                    </p:animEffect>
                                  </p:childTnLst>
                                </p:cTn>
                              </p:par>
                            </p:childTnLst>
                          </p:cTn>
                        </p:par>
                        <p:par>
                          <p:cTn id="66" fill="hold" nodeType="afterGroup">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45073"/>
                                        </p:tgtEl>
                                        <p:attrNameLst>
                                          <p:attrName>style.visibility</p:attrName>
                                        </p:attrNameLst>
                                      </p:cBhvr>
                                      <p:to>
                                        <p:strVal val="visible"/>
                                      </p:to>
                                    </p:set>
                                    <p:animEffect transition="in" filter="wipe(left)">
                                      <p:cBhvr>
                                        <p:cTn id="69" dur="500"/>
                                        <p:tgtEl>
                                          <p:spTgt spid="45073"/>
                                        </p:tgtEl>
                                      </p:cBhvr>
                                    </p:animEffect>
                                  </p:childTnLst>
                                </p:cTn>
                              </p:par>
                            </p:childTnLst>
                          </p:cTn>
                        </p:par>
                        <p:par>
                          <p:cTn id="70" fill="hold" nodeType="afterGroup">
                            <p:stCondLst>
                              <p:cond delay="1500"/>
                            </p:stCondLst>
                            <p:childTnLst>
                              <p:par>
                                <p:cTn id="71" presetID="22" presetClass="entr" presetSubtype="8" fill="hold" grpId="0" nodeType="afterEffect">
                                  <p:stCondLst>
                                    <p:cond delay="0"/>
                                  </p:stCondLst>
                                  <p:childTnLst>
                                    <p:set>
                                      <p:cBhvr>
                                        <p:cTn id="72" dur="1" fill="hold">
                                          <p:stCondLst>
                                            <p:cond delay="0"/>
                                          </p:stCondLst>
                                        </p:cTn>
                                        <p:tgtEl>
                                          <p:spTgt spid="45086"/>
                                        </p:tgtEl>
                                        <p:attrNameLst>
                                          <p:attrName>style.visibility</p:attrName>
                                        </p:attrNameLst>
                                      </p:cBhvr>
                                      <p:to>
                                        <p:strVal val="visible"/>
                                      </p:to>
                                    </p:set>
                                    <p:animEffect transition="in" filter="wipe(left)">
                                      <p:cBhvr>
                                        <p:cTn id="73" dur="500"/>
                                        <p:tgtEl>
                                          <p:spTgt spid="45086"/>
                                        </p:tgtEl>
                                      </p:cBhvr>
                                    </p:animEffect>
                                  </p:childTnLst>
                                </p:cTn>
                              </p:par>
                            </p:childTnLst>
                          </p:cTn>
                        </p:par>
                        <p:par>
                          <p:cTn id="74" fill="hold" nodeType="afterGroup">
                            <p:stCondLst>
                              <p:cond delay="2000"/>
                            </p:stCondLst>
                            <p:childTnLst>
                              <p:par>
                                <p:cTn id="75" presetID="22" presetClass="entr" presetSubtype="8" fill="hold" grpId="0" nodeType="afterEffect">
                                  <p:stCondLst>
                                    <p:cond delay="0"/>
                                  </p:stCondLst>
                                  <p:childTnLst>
                                    <p:set>
                                      <p:cBhvr>
                                        <p:cTn id="76" dur="1" fill="hold">
                                          <p:stCondLst>
                                            <p:cond delay="0"/>
                                          </p:stCondLst>
                                        </p:cTn>
                                        <p:tgtEl>
                                          <p:spTgt spid="45087"/>
                                        </p:tgtEl>
                                        <p:attrNameLst>
                                          <p:attrName>style.visibility</p:attrName>
                                        </p:attrNameLst>
                                      </p:cBhvr>
                                      <p:to>
                                        <p:strVal val="visible"/>
                                      </p:to>
                                    </p:set>
                                    <p:animEffect transition="in" filter="wipe(left)">
                                      <p:cBhvr>
                                        <p:cTn id="77" dur="500"/>
                                        <p:tgtEl>
                                          <p:spTgt spid="4508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5080"/>
                                        </p:tgtEl>
                                        <p:attrNameLst>
                                          <p:attrName>style.visibility</p:attrName>
                                        </p:attrNameLst>
                                      </p:cBhvr>
                                      <p:to>
                                        <p:strVal val="visible"/>
                                      </p:to>
                                    </p:set>
                                    <p:animEffect transition="in" filter="wipe(left)">
                                      <p:cBhvr>
                                        <p:cTn id="82" dur="500"/>
                                        <p:tgtEl>
                                          <p:spTgt spid="45080"/>
                                        </p:tgtEl>
                                      </p:cBhvr>
                                    </p:animEffect>
                                  </p:childTnLst>
                                </p:cTn>
                              </p:par>
                            </p:childTnLst>
                          </p:cTn>
                        </p:par>
                        <p:par>
                          <p:cTn id="83" fill="hold" nodeType="afterGroup">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45081"/>
                                        </p:tgtEl>
                                        <p:attrNameLst>
                                          <p:attrName>style.visibility</p:attrName>
                                        </p:attrNameLst>
                                      </p:cBhvr>
                                      <p:to>
                                        <p:strVal val="visible"/>
                                      </p:to>
                                    </p:set>
                                    <p:animEffect transition="in" filter="wipe(left)">
                                      <p:cBhvr>
                                        <p:cTn id="86" dur="500"/>
                                        <p:tgtEl>
                                          <p:spTgt spid="45081"/>
                                        </p:tgtEl>
                                      </p:cBhvr>
                                    </p:animEffect>
                                  </p:childTnLst>
                                </p:cTn>
                              </p:par>
                            </p:childTnLst>
                          </p:cTn>
                        </p:par>
                        <p:par>
                          <p:cTn id="87" fill="hold" nodeType="afterGroup">
                            <p:stCondLst>
                              <p:cond delay="1000"/>
                            </p:stCondLst>
                            <p:childTnLst>
                              <p:par>
                                <p:cTn id="88" presetID="22" presetClass="entr" presetSubtype="8" fill="hold" grpId="0" nodeType="afterEffect">
                                  <p:stCondLst>
                                    <p:cond delay="0"/>
                                  </p:stCondLst>
                                  <p:childTnLst>
                                    <p:set>
                                      <p:cBhvr>
                                        <p:cTn id="89" dur="1" fill="hold">
                                          <p:stCondLst>
                                            <p:cond delay="0"/>
                                          </p:stCondLst>
                                        </p:cTn>
                                        <p:tgtEl>
                                          <p:spTgt spid="45082"/>
                                        </p:tgtEl>
                                        <p:attrNameLst>
                                          <p:attrName>style.visibility</p:attrName>
                                        </p:attrNameLst>
                                      </p:cBhvr>
                                      <p:to>
                                        <p:strVal val="visible"/>
                                      </p:to>
                                    </p:set>
                                    <p:animEffect transition="in" filter="wipe(left)">
                                      <p:cBhvr>
                                        <p:cTn id="90" dur="500"/>
                                        <p:tgtEl>
                                          <p:spTgt spid="4508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45084"/>
                                        </p:tgtEl>
                                        <p:attrNameLst>
                                          <p:attrName>style.visibility</p:attrName>
                                        </p:attrNameLst>
                                      </p:cBhvr>
                                      <p:to>
                                        <p:strVal val="visible"/>
                                      </p:to>
                                    </p:set>
                                  </p:childTnLst>
                                </p:cTn>
                              </p:par>
                            </p:childTnLst>
                          </p:cTn>
                        </p:par>
                        <p:par>
                          <p:cTn id="95" fill="hold" nodeType="afterGroup">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45083"/>
                                        </p:tgtEl>
                                        <p:attrNameLst>
                                          <p:attrName>style.visibility</p:attrName>
                                        </p:attrNameLst>
                                      </p:cBhvr>
                                      <p:to>
                                        <p:strVal val="visible"/>
                                      </p:to>
                                    </p:set>
                                    <p:animEffect transition="in" filter="wipe(left)">
                                      <p:cBhvr>
                                        <p:cTn id="98" dur="500"/>
                                        <p:tgtEl>
                                          <p:spTgt spid="45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autoUpdateAnimBg="0"/>
      <p:bldP spid="45067" grpId="0" animBg="1"/>
      <p:bldP spid="45068" grpId="0" animBg="1"/>
      <p:bldP spid="45069" grpId="0" animBg="1"/>
      <p:bldP spid="45070" grpId="0" animBg="1"/>
      <p:bldP spid="45071" grpId="0" autoUpdateAnimBg="0"/>
      <p:bldP spid="45072" grpId="0" autoUpdateAnimBg="0"/>
      <p:bldP spid="45073" grpId="0" animBg="1"/>
      <p:bldP spid="45074" grpId="0" autoUpdateAnimBg="0"/>
      <p:bldP spid="45075" grpId="0" autoUpdateAnimBg="0"/>
      <p:bldP spid="45076" grpId="0" autoUpdateAnimBg="0"/>
      <p:bldP spid="45077" grpId="0" autoUpdateAnimBg="0"/>
      <p:bldP spid="45078" grpId="0" autoUpdateAnimBg="0"/>
      <p:bldP spid="45079" grpId="0" autoUpdateAnimBg="0"/>
      <p:bldP spid="45080" grpId="0" autoUpdateAnimBg="0"/>
      <p:bldP spid="45081" grpId="0" autoUpdateAnimBg="0"/>
      <p:bldP spid="45082" grpId="0" autoUpdateAnimBg="0"/>
      <p:bldP spid="45083" grpId="0" autoUpdateAnimBg="0"/>
      <p:bldP spid="45084" grpId="0" animBg="1"/>
      <p:bldP spid="45085" grpId="0" autoUpdateAnimBg="0"/>
      <p:bldP spid="45086" grpId="0"/>
      <p:bldP spid="4508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6</a:t>
            </a:r>
            <a:r>
              <a:rPr lang="zh-CN" altLang="en-US" sz="2800" smtClean="0">
                <a:ea typeface="宋体" charset="-122"/>
              </a:rPr>
              <a:t>）</a:t>
            </a:r>
            <a:endParaRPr lang="zh-CN" altLang="en-US" sz="3200" smtClean="0">
              <a:ea typeface="楷体_GB2312" pitchFamily="49" charset="-122"/>
            </a:endParaRPr>
          </a:p>
        </p:txBody>
      </p:sp>
      <p:sp>
        <p:nvSpPr>
          <p:cNvPr id="113695" name="Text Box 31"/>
          <p:cNvSpPr txBox="1">
            <a:spLocks noChangeArrowheads="1"/>
          </p:cNvSpPr>
          <p:nvPr/>
        </p:nvSpPr>
        <p:spPr bwMode="auto">
          <a:xfrm>
            <a:off x="-7258" y="875615"/>
            <a:ext cx="18859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a:t>
            </a:r>
            <a:r>
              <a:rPr kumimoji="1" lang="en-US" altLang="zh-CN">
                <a:solidFill>
                  <a:schemeClr val="tx2"/>
                </a:solidFill>
                <a:cs typeface="Times New Roman" pitchFamily="18" charset="0"/>
              </a:rPr>
              <a:t>1</a:t>
            </a:r>
            <a:r>
              <a:rPr kumimoji="1" lang="zh-CN" altLang="en-US">
                <a:solidFill>
                  <a:schemeClr val="tx2"/>
                </a:solidFill>
                <a:cs typeface="Times New Roman" pitchFamily="18" charset="0"/>
              </a:rPr>
              <a:t>）截止区</a:t>
            </a:r>
          </a:p>
        </p:txBody>
      </p:sp>
      <p:sp>
        <p:nvSpPr>
          <p:cNvPr id="113696" name="Text Box 32"/>
          <p:cNvSpPr txBox="1">
            <a:spLocks noChangeArrowheads="1"/>
          </p:cNvSpPr>
          <p:nvPr/>
        </p:nvSpPr>
        <p:spPr bwMode="auto">
          <a:xfrm>
            <a:off x="586467" y="1313765"/>
            <a:ext cx="3473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r>
              <a:rPr kumimoji="1" lang="en-US" altLang="zh-CN">
                <a:solidFill>
                  <a:schemeClr val="tx2"/>
                </a:solidFill>
                <a:cs typeface="Times New Roman" pitchFamily="18" charset="0"/>
              </a:rPr>
              <a:t> = 0 </a:t>
            </a:r>
            <a:r>
              <a:rPr kumimoji="1" lang="zh-CN" altLang="en-US">
                <a:solidFill>
                  <a:schemeClr val="tx2"/>
                </a:solidFill>
                <a:cs typeface="Times New Roman" pitchFamily="18" charset="0"/>
              </a:rPr>
              <a:t>曲线以下的区域。</a:t>
            </a:r>
          </a:p>
        </p:txBody>
      </p:sp>
      <p:grpSp>
        <p:nvGrpSpPr>
          <p:cNvPr id="2" name="Group 33"/>
          <p:cNvGrpSpPr>
            <a:grpSpLocks/>
          </p:cNvGrpSpPr>
          <p:nvPr/>
        </p:nvGrpSpPr>
        <p:grpSpPr bwMode="auto">
          <a:xfrm>
            <a:off x="919842" y="1905902"/>
            <a:ext cx="3570288" cy="1452563"/>
            <a:chOff x="180" y="1152"/>
            <a:chExt cx="2249" cy="915"/>
          </a:xfrm>
        </p:grpSpPr>
        <p:grpSp>
          <p:nvGrpSpPr>
            <p:cNvPr id="7248" name="Group 34"/>
            <p:cNvGrpSpPr>
              <a:grpSpLocks/>
            </p:cNvGrpSpPr>
            <p:nvPr/>
          </p:nvGrpSpPr>
          <p:grpSpPr bwMode="auto">
            <a:xfrm>
              <a:off x="180" y="1152"/>
              <a:ext cx="2249" cy="636"/>
              <a:chOff x="180" y="1152"/>
              <a:chExt cx="2249" cy="636"/>
            </a:xfrm>
          </p:grpSpPr>
          <p:sp>
            <p:nvSpPr>
              <p:cNvPr id="7250" name="Text Box 35"/>
              <p:cNvSpPr txBox="1">
                <a:spLocks noChangeArrowheads="1"/>
              </p:cNvSpPr>
              <p:nvPr/>
            </p:nvSpPr>
            <p:spPr bwMode="auto">
              <a:xfrm>
                <a:off x="180" y="1152"/>
                <a:ext cx="224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条件：发射结零偏或反偏</a:t>
                </a:r>
                <a:endParaRPr kumimoji="1" lang="zh-CN" altLang="zh-CN">
                  <a:solidFill>
                    <a:schemeClr val="tx2"/>
                  </a:solidFill>
                </a:endParaRPr>
              </a:p>
            </p:txBody>
          </p:sp>
          <p:graphicFrame>
            <p:nvGraphicFramePr>
              <p:cNvPr id="7170" name="Object 2"/>
              <p:cNvGraphicFramePr>
                <a:graphicFrameLocks noChangeAspect="1"/>
              </p:cNvGraphicFramePr>
              <p:nvPr/>
            </p:nvGraphicFramePr>
            <p:xfrm>
              <a:off x="865" y="1480"/>
              <a:ext cx="741" cy="308"/>
            </p:xfrm>
            <a:graphic>
              <a:graphicData uri="http://schemas.openxmlformats.org/presentationml/2006/ole">
                <mc:AlternateContent xmlns:mc="http://schemas.openxmlformats.org/markup-compatibility/2006">
                  <mc:Choice xmlns:v="urn:schemas-microsoft-com:vml" Requires="v">
                    <p:oleObj spid="_x0000_s7322" name="Equation" r:id="rId3" imgW="507960" imgH="228600" progId="Equation.DSMT4">
                      <p:embed/>
                    </p:oleObj>
                  </mc:Choice>
                  <mc:Fallback>
                    <p:oleObj name="Equation" r:id="rId3" imgW="50796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 y="1480"/>
                            <a:ext cx="741"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249" name="Text Box 37"/>
            <p:cNvSpPr txBox="1">
              <a:spLocks noChangeArrowheads="1"/>
            </p:cNvSpPr>
            <p:nvPr/>
          </p:nvSpPr>
          <p:spPr bwMode="auto">
            <a:xfrm>
              <a:off x="782" y="1776"/>
              <a:ext cx="10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集电结反偏</a:t>
              </a:r>
            </a:p>
          </p:txBody>
        </p:sp>
      </p:grpSp>
      <p:grpSp>
        <p:nvGrpSpPr>
          <p:cNvPr id="4" name="Group 38"/>
          <p:cNvGrpSpPr>
            <a:grpSpLocks/>
          </p:cNvGrpSpPr>
          <p:nvPr/>
        </p:nvGrpSpPr>
        <p:grpSpPr bwMode="auto">
          <a:xfrm>
            <a:off x="5236255" y="3866465"/>
            <a:ext cx="3905250" cy="2292350"/>
            <a:chOff x="3096" y="2552"/>
            <a:chExt cx="2460" cy="1444"/>
          </a:xfrm>
        </p:grpSpPr>
        <p:grpSp>
          <p:nvGrpSpPr>
            <p:cNvPr id="7206" name="Group 39"/>
            <p:cNvGrpSpPr>
              <a:grpSpLocks/>
            </p:cNvGrpSpPr>
            <p:nvPr/>
          </p:nvGrpSpPr>
          <p:grpSpPr bwMode="auto">
            <a:xfrm>
              <a:off x="3096" y="2552"/>
              <a:ext cx="2460" cy="1444"/>
              <a:chOff x="3096" y="2552"/>
              <a:chExt cx="2460" cy="1444"/>
            </a:xfrm>
          </p:grpSpPr>
          <p:sp>
            <p:nvSpPr>
              <p:cNvPr id="7213" name="Rectangle 40"/>
              <p:cNvSpPr>
                <a:spLocks noChangeArrowheads="1"/>
              </p:cNvSpPr>
              <p:nvPr/>
            </p:nvSpPr>
            <p:spPr bwMode="auto">
              <a:xfrm rot="-5400000">
                <a:off x="4933" y="2830"/>
                <a:ext cx="261"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nvGrpSpPr>
              <p:cNvPr id="7214" name="Group 41"/>
              <p:cNvGrpSpPr>
                <a:grpSpLocks/>
              </p:cNvGrpSpPr>
              <p:nvPr/>
            </p:nvGrpSpPr>
            <p:grpSpPr bwMode="auto">
              <a:xfrm>
                <a:off x="4978" y="3114"/>
                <a:ext cx="192" cy="134"/>
                <a:chOff x="4978" y="3114"/>
                <a:chExt cx="192" cy="134"/>
              </a:xfrm>
            </p:grpSpPr>
            <p:sp>
              <p:nvSpPr>
                <p:cNvPr id="7244" name="Line 42"/>
                <p:cNvSpPr>
                  <a:spLocks noChangeShapeType="1"/>
                </p:cNvSpPr>
                <p:nvPr/>
              </p:nvSpPr>
              <p:spPr bwMode="auto">
                <a:xfrm>
                  <a:off x="4978" y="311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5" name="Line 43"/>
                <p:cNvSpPr>
                  <a:spLocks noChangeShapeType="1"/>
                </p:cNvSpPr>
                <p:nvPr/>
              </p:nvSpPr>
              <p:spPr bwMode="auto">
                <a:xfrm>
                  <a:off x="5026" y="316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6" name="Line 44"/>
                <p:cNvSpPr>
                  <a:spLocks noChangeShapeType="1"/>
                </p:cNvSpPr>
                <p:nvPr/>
              </p:nvSpPr>
              <p:spPr bwMode="auto">
                <a:xfrm>
                  <a:off x="4978" y="320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7" name="Line 45"/>
                <p:cNvSpPr>
                  <a:spLocks noChangeShapeType="1"/>
                </p:cNvSpPr>
                <p:nvPr/>
              </p:nvSpPr>
              <p:spPr bwMode="auto">
                <a:xfrm>
                  <a:off x="5026" y="3248"/>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15" name="Line 46"/>
              <p:cNvSpPr>
                <a:spLocks noChangeShapeType="1"/>
              </p:cNvSpPr>
              <p:nvPr/>
            </p:nvSpPr>
            <p:spPr bwMode="auto">
              <a:xfrm flipV="1">
                <a:off x="3864" y="25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6" name="Freeform 47"/>
              <p:cNvSpPr>
                <a:spLocks/>
              </p:cNvSpPr>
              <p:nvPr/>
            </p:nvSpPr>
            <p:spPr bwMode="auto">
              <a:xfrm>
                <a:off x="3864" y="3248"/>
                <a:ext cx="1200" cy="604"/>
              </a:xfrm>
              <a:custGeom>
                <a:avLst/>
                <a:gdLst>
                  <a:gd name="T0" fmla="*/ 1200 w 1200"/>
                  <a:gd name="T1" fmla="*/ 0 h 912"/>
                  <a:gd name="T2" fmla="*/ 1200 w 1200"/>
                  <a:gd name="T3" fmla="*/ 265 h 912"/>
                  <a:gd name="T4" fmla="*/ 0 w 1200"/>
                  <a:gd name="T5" fmla="*/ 265 h 912"/>
                  <a:gd name="T6" fmla="*/ 0 60000 65536"/>
                  <a:gd name="T7" fmla="*/ 0 60000 65536"/>
                  <a:gd name="T8" fmla="*/ 0 60000 65536"/>
                  <a:gd name="T9" fmla="*/ 0 w 1200"/>
                  <a:gd name="T10" fmla="*/ 0 h 912"/>
                  <a:gd name="T11" fmla="*/ 1200 w 1200"/>
                  <a:gd name="T12" fmla="*/ 912 h 912"/>
                </a:gdLst>
                <a:ahLst/>
                <a:cxnLst>
                  <a:cxn ang="T6">
                    <a:pos x="T0" y="T1"/>
                  </a:cxn>
                  <a:cxn ang="T7">
                    <a:pos x="T2" y="T3"/>
                  </a:cxn>
                  <a:cxn ang="T8">
                    <a:pos x="T4" y="T5"/>
                  </a:cxn>
                </a:cxnLst>
                <a:rect l="T9" t="T10" r="T11" b="T12"/>
                <a:pathLst>
                  <a:path w="1200" h="912">
                    <a:moveTo>
                      <a:pt x="1200" y="0"/>
                    </a:moveTo>
                    <a:lnTo>
                      <a:pt x="1200" y="912"/>
                    </a:lnTo>
                    <a:lnTo>
                      <a:pt x="0" y="91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7217" name="Text Box 48"/>
              <p:cNvSpPr txBox="1">
                <a:spLocks noChangeArrowheads="1"/>
              </p:cNvSpPr>
              <p:nvPr/>
            </p:nvSpPr>
            <p:spPr bwMode="auto">
              <a:xfrm>
                <a:off x="4632" y="2751"/>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en-US" sz="2000" i="1">
                    <a:solidFill>
                      <a:schemeClr val="tx2"/>
                    </a:solidFill>
                    <a:cs typeface="Times New Roman" pitchFamily="18" charset="0"/>
                  </a:rPr>
                  <a:t>R</a:t>
                </a:r>
                <a:r>
                  <a:rPr kumimoji="1" lang="en-US" altLang="en-US"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7218" name="Text Box 49"/>
              <p:cNvSpPr txBox="1">
                <a:spLocks noChangeArrowheads="1"/>
              </p:cNvSpPr>
              <p:nvPr/>
            </p:nvSpPr>
            <p:spPr bwMode="auto">
              <a:xfrm>
                <a:off x="5167" y="3039"/>
                <a:ext cx="3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grpSp>
            <p:nvGrpSpPr>
              <p:cNvPr id="7219" name="Group 50"/>
              <p:cNvGrpSpPr>
                <a:grpSpLocks/>
              </p:cNvGrpSpPr>
              <p:nvPr/>
            </p:nvGrpSpPr>
            <p:grpSpPr bwMode="auto">
              <a:xfrm>
                <a:off x="3528" y="2937"/>
                <a:ext cx="549" cy="336"/>
                <a:chOff x="3528" y="2937"/>
                <a:chExt cx="549" cy="336"/>
              </a:xfrm>
            </p:grpSpPr>
            <p:grpSp>
              <p:nvGrpSpPr>
                <p:cNvPr id="7238" name="Group 51"/>
                <p:cNvGrpSpPr>
                  <a:grpSpLocks/>
                </p:cNvGrpSpPr>
                <p:nvPr/>
              </p:nvGrpSpPr>
              <p:grpSpPr bwMode="auto">
                <a:xfrm>
                  <a:off x="3528" y="2937"/>
                  <a:ext cx="336" cy="336"/>
                  <a:chOff x="3648" y="2688"/>
                  <a:chExt cx="336" cy="336"/>
                </a:xfrm>
              </p:grpSpPr>
              <p:sp>
                <p:nvSpPr>
                  <p:cNvPr id="7240" name="Line 52"/>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1" name="Line 53"/>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2" name="Line 54"/>
                  <p:cNvSpPr>
                    <a:spLocks noChangeShapeType="1"/>
                  </p:cNvSpPr>
                  <p:nvPr/>
                </p:nvSpPr>
                <p:spPr bwMode="auto">
                  <a:xfrm>
                    <a:off x="3840" y="2880"/>
                    <a:ext cx="144" cy="144"/>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43" name="Line 55"/>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39" name="Text Box 56"/>
                <p:cNvSpPr txBox="1">
                  <a:spLocks noChangeArrowheads="1"/>
                </p:cNvSpPr>
                <p:nvPr/>
              </p:nvSpPr>
              <p:spPr bwMode="auto">
                <a:xfrm>
                  <a:off x="3854" y="2997"/>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T</a:t>
                  </a:r>
                </a:p>
              </p:txBody>
            </p:sp>
          </p:grpSp>
          <p:grpSp>
            <p:nvGrpSpPr>
              <p:cNvPr id="7220" name="Group 57"/>
              <p:cNvGrpSpPr>
                <a:grpSpLocks/>
              </p:cNvGrpSpPr>
              <p:nvPr/>
            </p:nvGrpSpPr>
            <p:grpSpPr bwMode="auto">
              <a:xfrm>
                <a:off x="3096" y="3098"/>
                <a:ext cx="864" cy="898"/>
                <a:chOff x="3096" y="3098"/>
                <a:chExt cx="864" cy="898"/>
              </a:xfrm>
            </p:grpSpPr>
            <p:sp>
              <p:nvSpPr>
                <p:cNvPr id="7224" name="Oval 58"/>
                <p:cNvSpPr>
                  <a:spLocks noChangeArrowheads="1"/>
                </p:cNvSpPr>
                <p:nvPr/>
              </p:nvSpPr>
              <p:spPr bwMode="auto">
                <a:xfrm>
                  <a:off x="3836" y="382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7225" name="Rectangle 59"/>
                <p:cNvSpPr>
                  <a:spLocks noChangeArrowheads="1"/>
                </p:cNvSpPr>
                <p:nvPr/>
              </p:nvSpPr>
              <p:spPr bwMode="auto">
                <a:xfrm rot="-5400000">
                  <a:off x="3072" y="3310"/>
                  <a:ext cx="240" cy="96"/>
                </a:xfrm>
                <a:prstGeom prst="rect">
                  <a:avLst/>
                </a:prstGeom>
                <a:solidFill>
                  <a:srgbClr val="EAEAEA"/>
                </a:solidFill>
                <a:ln w="28575">
                  <a:solidFill>
                    <a:schemeClr val="tx1"/>
                  </a:solidFill>
                  <a:miter lim="800000"/>
                  <a:headEnd/>
                  <a:tailEnd/>
                </a:ln>
              </p:spPr>
              <p:txBody>
                <a:bodyPr wrap="none" anchor="ctr"/>
                <a:lstStyle/>
                <a:p>
                  <a:pPr algn="just">
                    <a:lnSpc>
                      <a:spcPct val="120000"/>
                    </a:lnSpc>
                    <a:spcBef>
                      <a:spcPct val="10000"/>
                    </a:spcBef>
                  </a:pPr>
                  <a:endParaRPr lang="zh-CN" altLang="en-US"/>
                </a:p>
              </p:txBody>
            </p:sp>
            <p:grpSp>
              <p:nvGrpSpPr>
                <p:cNvPr id="7226" name="Group 60"/>
                <p:cNvGrpSpPr>
                  <a:grpSpLocks/>
                </p:cNvGrpSpPr>
                <p:nvPr/>
              </p:nvGrpSpPr>
              <p:grpSpPr bwMode="auto">
                <a:xfrm flipV="1">
                  <a:off x="3096" y="3620"/>
                  <a:ext cx="192" cy="134"/>
                  <a:chOff x="908" y="1920"/>
                  <a:chExt cx="192" cy="134"/>
                </a:xfrm>
              </p:grpSpPr>
              <p:sp>
                <p:nvSpPr>
                  <p:cNvPr id="7234" name="Line 61"/>
                  <p:cNvSpPr>
                    <a:spLocks noChangeShapeType="1"/>
                  </p:cNvSpPr>
                  <p:nvPr/>
                </p:nvSpPr>
                <p:spPr bwMode="auto">
                  <a:xfrm>
                    <a:off x="908" y="192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5" name="Line 62"/>
                  <p:cNvSpPr>
                    <a:spLocks noChangeShapeType="1"/>
                  </p:cNvSpPr>
                  <p:nvPr/>
                </p:nvSpPr>
                <p:spPr bwMode="auto">
                  <a:xfrm>
                    <a:off x="956" y="1968"/>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6" name="Line 63"/>
                  <p:cNvSpPr>
                    <a:spLocks noChangeShapeType="1"/>
                  </p:cNvSpPr>
                  <p:nvPr/>
                </p:nvSpPr>
                <p:spPr bwMode="auto">
                  <a:xfrm>
                    <a:off x="908" y="2006"/>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7" name="Line 64"/>
                  <p:cNvSpPr>
                    <a:spLocks noChangeShapeType="1"/>
                  </p:cNvSpPr>
                  <p:nvPr/>
                </p:nvSpPr>
                <p:spPr bwMode="auto">
                  <a:xfrm>
                    <a:off x="956" y="205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27" name="Freeform 65"/>
                <p:cNvSpPr>
                  <a:spLocks/>
                </p:cNvSpPr>
                <p:nvPr/>
              </p:nvSpPr>
              <p:spPr bwMode="auto">
                <a:xfrm>
                  <a:off x="3192" y="3098"/>
                  <a:ext cx="384" cy="135"/>
                </a:xfrm>
                <a:custGeom>
                  <a:avLst/>
                  <a:gdLst>
                    <a:gd name="T0" fmla="*/ 384 w 384"/>
                    <a:gd name="T1" fmla="*/ 0 h 144"/>
                    <a:gd name="T2" fmla="*/ 0 w 384"/>
                    <a:gd name="T3" fmla="*/ 0 h 144"/>
                    <a:gd name="T4" fmla="*/ 0 w 384"/>
                    <a:gd name="T5" fmla="*/ 119 h 144"/>
                    <a:gd name="T6" fmla="*/ 0 60000 65536"/>
                    <a:gd name="T7" fmla="*/ 0 60000 65536"/>
                    <a:gd name="T8" fmla="*/ 0 60000 65536"/>
                    <a:gd name="T9" fmla="*/ 0 w 384"/>
                    <a:gd name="T10" fmla="*/ 0 h 144"/>
                    <a:gd name="T11" fmla="*/ 384 w 384"/>
                    <a:gd name="T12" fmla="*/ 144 h 144"/>
                  </a:gdLst>
                  <a:ahLst/>
                  <a:cxnLst>
                    <a:cxn ang="T6">
                      <a:pos x="T0" y="T1"/>
                    </a:cxn>
                    <a:cxn ang="T7">
                      <a:pos x="T2" y="T3"/>
                    </a:cxn>
                    <a:cxn ang="T8">
                      <a:pos x="T4" y="T5"/>
                    </a:cxn>
                  </a:cxnLst>
                  <a:rect l="T9" t="T10" r="T11" b="T12"/>
                  <a:pathLst>
                    <a:path w="384" h="144">
                      <a:moveTo>
                        <a:pt x="384" y="0"/>
                      </a:moveTo>
                      <a:lnTo>
                        <a:pt x="0" y="0"/>
                      </a:lnTo>
                      <a:lnTo>
                        <a:pt x="0" y="14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7228" name="Line 66"/>
                <p:cNvSpPr>
                  <a:spLocks noChangeShapeType="1"/>
                </p:cNvSpPr>
                <p:nvPr/>
              </p:nvSpPr>
              <p:spPr bwMode="auto">
                <a:xfrm>
                  <a:off x="3192" y="347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9" name="Line 67"/>
                <p:cNvSpPr>
                  <a:spLocks noChangeShapeType="1"/>
                </p:cNvSpPr>
                <p:nvPr/>
              </p:nvSpPr>
              <p:spPr bwMode="auto">
                <a:xfrm>
                  <a:off x="3864" y="3276"/>
                  <a:ext cx="0" cy="72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0" name="Line 68"/>
                <p:cNvSpPr>
                  <a:spLocks noChangeShapeType="1"/>
                </p:cNvSpPr>
                <p:nvPr/>
              </p:nvSpPr>
              <p:spPr bwMode="auto">
                <a:xfrm>
                  <a:off x="3768" y="3996"/>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31" name="Freeform 69"/>
                <p:cNvSpPr>
                  <a:spLocks/>
                </p:cNvSpPr>
                <p:nvPr/>
              </p:nvSpPr>
              <p:spPr bwMode="auto">
                <a:xfrm>
                  <a:off x="3192" y="3756"/>
                  <a:ext cx="672" cy="96"/>
                </a:xfrm>
                <a:custGeom>
                  <a:avLst/>
                  <a:gdLst>
                    <a:gd name="T0" fmla="*/ 672 w 672"/>
                    <a:gd name="T1" fmla="*/ 96 h 96"/>
                    <a:gd name="T2" fmla="*/ 0 w 672"/>
                    <a:gd name="T3" fmla="*/ 96 h 96"/>
                    <a:gd name="T4" fmla="*/ 0 w 672"/>
                    <a:gd name="T5" fmla="*/ 0 h 96"/>
                    <a:gd name="T6" fmla="*/ 0 60000 65536"/>
                    <a:gd name="T7" fmla="*/ 0 60000 65536"/>
                    <a:gd name="T8" fmla="*/ 0 60000 65536"/>
                    <a:gd name="T9" fmla="*/ 0 w 672"/>
                    <a:gd name="T10" fmla="*/ 0 h 96"/>
                    <a:gd name="T11" fmla="*/ 672 w 672"/>
                    <a:gd name="T12" fmla="*/ 96 h 96"/>
                  </a:gdLst>
                  <a:ahLst/>
                  <a:cxnLst>
                    <a:cxn ang="T6">
                      <a:pos x="T0" y="T1"/>
                    </a:cxn>
                    <a:cxn ang="T7">
                      <a:pos x="T2" y="T3"/>
                    </a:cxn>
                    <a:cxn ang="T8">
                      <a:pos x="T4" y="T5"/>
                    </a:cxn>
                  </a:cxnLst>
                  <a:rect l="T9" t="T10" r="T11" b="T12"/>
                  <a:pathLst>
                    <a:path w="672" h="96">
                      <a:moveTo>
                        <a:pt x="672" y="96"/>
                      </a:moveTo>
                      <a:lnTo>
                        <a:pt x="0" y="96"/>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7232" name="Text Box 70"/>
                <p:cNvSpPr txBox="1">
                  <a:spLocks noChangeArrowheads="1"/>
                </p:cNvSpPr>
                <p:nvPr/>
              </p:nvSpPr>
              <p:spPr bwMode="auto">
                <a:xfrm>
                  <a:off x="3230" y="3189"/>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7233" name="Text Box 71"/>
                <p:cNvSpPr txBox="1">
                  <a:spLocks noChangeArrowheads="1"/>
                </p:cNvSpPr>
                <p:nvPr/>
              </p:nvSpPr>
              <p:spPr bwMode="auto">
                <a:xfrm>
                  <a:off x="3278" y="3477"/>
                  <a:ext cx="3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BB</a:t>
                  </a:r>
                  <a:endParaRPr kumimoji="1" lang="en-US" altLang="zh-CN" sz="2000">
                    <a:solidFill>
                      <a:schemeClr val="tx2"/>
                    </a:solidFill>
                    <a:cs typeface="Times New Roman" pitchFamily="18" charset="0"/>
                  </a:endParaRPr>
                </a:p>
              </p:txBody>
            </p:sp>
          </p:grpSp>
          <p:sp>
            <p:nvSpPr>
              <p:cNvPr id="7221" name="Line 72"/>
              <p:cNvSpPr>
                <a:spLocks noChangeShapeType="1"/>
              </p:cNvSpPr>
              <p:nvPr/>
            </p:nvSpPr>
            <p:spPr bwMode="auto">
              <a:xfrm>
                <a:off x="5064" y="3008"/>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2" name="Line 73"/>
              <p:cNvSpPr>
                <a:spLocks noChangeShapeType="1"/>
              </p:cNvSpPr>
              <p:nvPr/>
            </p:nvSpPr>
            <p:spPr bwMode="auto">
              <a:xfrm>
                <a:off x="3864" y="2552"/>
                <a:ext cx="12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23" name="Line 74"/>
              <p:cNvSpPr>
                <a:spLocks noChangeShapeType="1"/>
              </p:cNvSpPr>
              <p:nvPr/>
            </p:nvSpPr>
            <p:spPr bwMode="auto">
              <a:xfrm>
                <a:off x="5064" y="255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07" name="Line 75"/>
            <p:cNvSpPr>
              <a:spLocks noChangeShapeType="1"/>
            </p:cNvSpPr>
            <p:nvPr/>
          </p:nvSpPr>
          <p:spPr bwMode="auto">
            <a:xfrm>
              <a:off x="3288" y="3008"/>
              <a:ext cx="288"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08" name="Text Box 76"/>
            <p:cNvSpPr txBox="1">
              <a:spLocks noChangeArrowheads="1"/>
            </p:cNvSpPr>
            <p:nvPr/>
          </p:nvSpPr>
          <p:spPr bwMode="auto">
            <a:xfrm>
              <a:off x="3326" y="2681"/>
              <a:ext cx="4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r>
                <a:rPr kumimoji="1" lang="en-US" altLang="zh-CN" sz="2000">
                  <a:solidFill>
                    <a:schemeClr val="tx2"/>
                  </a:solidFill>
                  <a:cs typeface="Times New Roman" pitchFamily="18" charset="0"/>
                </a:rPr>
                <a:t>=0</a:t>
              </a:r>
            </a:p>
          </p:txBody>
        </p:sp>
        <p:sp>
          <p:nvSpPr>
            <p:cNvPr id="7209" name="Line 77"/>
            <p:cNvSpPr>
              <a:spLocks noChangeShapeType="1"/>
            </p:cNvSpPr>
            <p:nvPr/>
          </p:nvSpPr>
          <p:spPr bwMode="auto">
            <a:xfrm>
              <a:off x="3864" y="2624"/>
              <a:ext cx="0" cy="192"/>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0" name="Text Box 78"/>
            <p:cNvSpPr txBox="1">
              <a:spLocks noChangeArrowheads="1"/>
            </p:cNvSpPr>
            <p:nvPr/>
          </p:nvSpPr>
          <p:spPr bwMode="auto">
            <a:xfrm>
              <a:off x="3864" y="2703"/>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7211" name="Line 79"/>
            <p:cNvSpPr>
              <a:spLocks noChangeShapeType="1"/>
            </p:cNvSpPr>
            <p:nvPr/>
          </p:nvSpPr>
          <p:spPr bwMode="auto">
            <a:xfrm>
              <a:off x="3912" y="3440"/>
              <a:ext cx="0" cy="2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2" name="Text Box 80"/>
            <p:cNvSpPr txBox="1">
              <a:spLocks noChangeArrowheads="1"/>
            </p:cNvSpPr>
            <p:nvPr/>
          </p:nvSpPr>
          <p:spPr bwMode="auto">
            <a:xfrm>
              <a:off x="3960" y="3423"/>
              <a:ext cx="2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E</a:t>
              </a:r>
              <a:endParaRPr kumimoji="1" lang="en-US" altLang="zh-CN" sz="2000">
                <a:solidFill>
                  <a:schemeClr val="tx2"/>
                </a:solidFill>
                <a:cs typeface="Times New Roman" pitchFamily="18" charset="0"/>
              </a:endParaRPr>
            </a:p>
          </p:txBody>
        </p:sp>
      </p:grpSp>
      <p:sp>
        <p:nvSpPr>
          <p:cNvPr id="113745" name="Text Box 81"/>
          <p:cNvSpPr txBox="1">
            <a:spLocks noChangeArrowheads="1"/>
          </p:cNvSpPr>
          <p:nvPr/>
        </p:nvSpPr>
        <p:spPr bwMode="auto">
          <a:xfrm>
            <a:off x="753155" y="3375927"/>
            <a:ext cx="4432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 </a:t>
            </a:r>
            <a:r>
              <a:rPr kumimoji="1" lang="en-US" altLang="zh-CN">
                <a:solidFill>
                  <a:schemeClr val="tx2"/>
                </a:solidFill>
                <a:cs typeface="Times New Roman" pitchFamily="18" charset="0"/>
              </a:rPr>
              <a:t>= 0,  </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en-US" altLang="zh-CN">
                <a:solidFill>
                  <a:schemeClr val="tx2"/>
                </a:solidFill>
                <a:cs typeface="Times New Roman" pitchFamily="18" charset="0"/>
              </a:rPr>
              <a:t> = </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E</a:t>
            </a:r>
            <a:r>
              <a:rPr kumimoji="1" lang="en-US" altLang="zh-CN">
                <a:solidFill>
                  <a:schemeClr val="tx2"/>
                </a:solidFill>
                <a:cs typeface="Times New Roman" pitchFamily="18" charset="0"/>
              </a:rPr>
              <a:t> = </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CEO </a:t>
            </a:r>
            <a:r>
              <a:rPr kumimoji="1" lang="en-US" altLang="zh-CN">
                <a:solidFill>
                  <a:schemeClr val="tx2"/>
                </a:solidFill>
                <a:cs typeface="Times New Roman" pitchFamily="18" charset="0"/>
              </a:rPr>
              <a:t> (</a:t>
            </a:r>
            <a:r>
              <a:rPr kumimoji="1" lang="zh-CN" altLang="en-US">
                <a:solidFill>
                  <a:schemeClr val="tx2"/>
                </a:solidFill>
                <a:cs typeface="Times New Roman" pitchFamily="18" charset="0"/>
              </a:rPr>
              <a:t>穿透电流</a:t>
            </a:r>
            <a:r>
              <a:rPr kumimoji="1" lang="en-US" altLang="zh-CN">
                <a:solidFill>
                  <a:schemeClr val="tx2"/>
                </a:solidFill>
                <a:cs typeface="Times New Roman" pitchFamily="18" charset="0"/>
              </a:rPr>
              <a:t>)</a:t>
            </a:r>
          </a:p>
        </p:txBody>
      </p:sp>
      <p:grpSp>
        <p:nvGrpSpPr>
          <p:cNvPr id="11" name="Group 82"/>
          <p:cNvGrpSpPr>
            <a:grpSpLocks/>
          </p:cNvGrpSpPr>
          <p:nvPr/>
        </p:nvGrpSpPr>
        <p:grpSpPr bwMode="auto">
          <a:xfrm>
            <a:off x="395967" y="3796615"/>
            <a:ext cx="4564063" cy="957262"/>
            <a:chOff x="0" y="2088"/>
            <a:chExt cx="2875" cy="603"/>
          </a:xfrm>
        </p:grpSpPr>
        <p:sp>
          <p:nvSpPr>
            <p:cNvPr id="7201" name="Rectangle 83"/>
            <p:cNvSpPr>
              <a:spLocks noChangeArrowheads="1"/>
            </p:cNvSpPr>
            <p:nvPr/>
          </p:nvSpPr>
          <p:spPr bwMode="auto">
            <a:xfrm>
              <a:off x="0" y="2088"/>
              <a:ext cx="5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algn="just">
                <a:lnSpc>
                  <a:spcPct val="120000"/>
                </a:lnSpc>
                <a:spcBef>
                  <a:spcPct val="10000"/>
                </a:spcBef>
              </a:pPr>
              <a:r>
                <a:rPr kumimoji="1" lang="zh-CN" altLang="zh-CN">
                  <a:solidFill>
                    <a:schemeClr val="tx2"/>
                  </a:solidFill>
                  <a:cs typeface="Times New Roman" pitchFamily="18" charset="0"/>
                </a:rPr>
                <a:t> </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CEO</a:t>
              </a:r>
            </a:p>
          </p:txBody>
        </p:sp>
        <p:sp>
          <p:nvSpPr>
            <p:cNvPr id="7202" name="Text Box 84"/>
            <p:cNvSpPr txBox="1">
              <a:spLocks noChangeArrowheads="1"/>
            </p:cNvSpPr>
            <p:nvPr/>
          </p:nvSpPr>
          <p:spPr bwMode="auto">
            <a:xfrm>
              <a:off x="412" y="2088"/>
              <a:ext cx="24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受温度影响很大</a:t>
              </a:r>
              <a:r>
                <a:rPr kumimoji="1" lang="en-US" altLang="zh-CN">
                  <a:solidFill>
                    <a:schemeClr val="tx2"/>
                  </a:solidFill>
                  <a:cs typeface="Times New Roman" pitchFamily="18" charset="0"/>
                </a:rPr>
                <a:t>,  </a:t>
              </a:r>
              <a:r>
                <a:rPr kumimoji="1" lang="zh-CN" altLang="en-US">
                  <a:solidFill>
                    <a:schemeClr val="tx2"/>
                  </a:solidFill>
                  <a:cs typeface="Times New Roman" pitchFamily="18" charset="0"/>
                </a:rPr>
                <a:t>温度升高</a:t>
              </a:r>
              <a:r>
                <a:rPr kumimoji="1" lang="en-US" altLang="zh-CN">
                  <a:solidFill>
                    <a:schemeClr val="tx2"/>
                  </a:solidFill>
                  <a:cs typeface="Times New Roman" pitchFamily="18" charset="0"/>
                </a:rPr>
                <a:t>,</a:t>
              </a:r>
            </a:p>
          </p:txBody>
        </p:sp>
        <p:grpSp>
          <p:nvGrpSpPr>
            <p:cNvPr id="7203" name="Group 85"/>
            <p:cNvGrpSpPr>
              <a:grpSpLocks/>
            </p:cNvGrpSpPr>
            <p:nvPr/>
          </p:nvGrpSpPr>
          <p:grpSpPr bwMode="auto">
            <a:xfrm>
              <a:off x="0" y="2400"/>
              <a:ext cx="1178" cy="291"/>
              <a:chOff x="192" y="2520"/>
              <a:chExt cx="1178" cy="291"/>
            </a:xfrm>
          </p:grpSpPr>
          <p:sp>
            <p:nvSpPr>
              <p:cNvPr id="7204" name="Rectangle 86"/>
              <p:cNvSpPr>
                <a:spLocks noChangeArrowheads="1"/>
              </p:cNvSpPr>
              <p:nvPr/>
            </p:nvSpPr>
            <p:spPr bwMode="auto">
              <a:xfrm>
                <a:off x="192" y="2520"/>
                <a:ext cx="52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algn="just">
                  <a:lnSpc>
                    <a:spcPct val="120000"/>
                  </a:lnSpc>
                  <a:spcBef>
                    <a:spcPct val="10000"/>
                  </a:spcBef>
                </a:pPr>
                <a:r>
                  <a:rPr kumimoji="1" lang="zh-CN" altLang="zh-CN" i="1">
                    <a:solidFill>
                      <a:schemeClr val="tx2"/>
                    </a:solidFill>
                    <a:cs typeface="Times New Roman" pitchFamily="18" charset="0"/>
                  </a:rPr>
                  <a:t> </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CEO</a:t>
                </a:r>
              </a:p>
            </p:txBody>
          </p:sp>
          <p:sp>
            <p:nvSpPr>
              <p:cNvPr id="7205" name="Text Box 87"/>
              <p:cNvSpPr txBox="1">
                <a:spLocks noChangeArrowheads="1"/>
              </p:cNvSpPr>
              <p:nvPr/>
            </p:nvSpPr>
            <p:spPr bwMode="auto">
              <a:xfrm>
                <a:off x="672" y="2520"/>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增大。</a:t>
                </a:r>
              </a:p>
            </p:txBody>
          </p:sp>
        </p:grpSp>
      </p:grpSp>
      <p:sp>
        <p:nvSpPr>
          <p:cNvPr id="113752" name="Text Box 88"/>
          <p:cNvSpPr txBox="1">
            <a:spLocks noChangeArrowheads="1"/>
          </p:cNvSpPr>
          <p:nvPr/>
        </p:nvSpPr>
        <p:spPr bwMode="auto">
          <a:xfrm>
            <a:off x="395967" y="4901515"/>
            <a:ext cx="4524375"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由于</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CEO</a:t>
            </a:r>
            <a:r>
              <a:rPr kumimoji="1" lang="zh-CN" altLang="en-US">
                <a:solidFill>
                  <a:schemeClr val="tx2"/>
                </a:solidFill>
                <a:cs typeface="Times New Roman" pitchFamily="18" charset="0"/>
              </a:rPr>
              <a:t>很小，此时</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r>
              <a:rPr kumimoji="1" lang="zh-CN" altLang="en-US">
                <a:solidFill>
                  <a:schemeClr val="tx2"/>
                </a:solidFill>
                <a:cs typeface="Times New Roman" pitchFamily="18" charset="0"/>
              </a:rPr>
              <a:t>近似等于</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CC</a:t>
            </a:r>
            <a:r>
              <a:rPr kumimoji="1" lang="zh-CN" altLang="en-US">
                <a:solidFill>
                  <a:schemeClr val="tx2"/>
                </a:solidFill>
                <a:cs typeface="Times New Roman" pitchFamily="18" charset="0"/>
              </a:rPr>
              <a:t>，</a:t>
            </a:r>
            <a:r>
              <a:rPr kumimoji="1" lang="en-US" altLang="zh-CN">
                <a:solidFill>
                  <a:schemeClr val="tx2"/>
                </a:solidFill>
                <a:cs typeface="Times New Roman" pitchFamily="18" charset="0"/>
              </a:rPr>
              <a:t>C</a:t>
            </a:r>
            <a:r>
              <a:rPr kumimoji="1" lang="zh-CN" altLang="en-US">
                <a:solidFill>
                  <a:schemeClr val="tx2"/>
                </a:solidFill>
                <a:cs typeface="Times New Roman" pitchFamily="18" charset="0"/>
              </a:rPr>
              <a:t>与</a:t>
            </a:r>
            <a:r>
              <a:rPr kumimoji="1" lang="en-US" altLang="zh-CN">
                <a:solidFill>
                  <a:schemeClr val="tx2"/>
                </a:solidFill>
                <a:cs typeface="Times New Roman" pitchFamily="18" charset="0"/>
              </a:rPr>
              <a:t>E</a:t>
            </a:r>
            <a:r>
              <a:rPr kumimoji="1" lang="zh-CN" altLang="en-US">
                <a:solidFill>
                  <a:schemeClr val="tx2"/>
                </a:solidFill>
                <a:cs typeface="Times New Roman" pitchFamily="18" charset="0"/>
              </a:rPr>
              <a:t>之间相当于断路。</a:t>
            </a:r>
          </a:p>
        </p:txBody>
      </p:sp>
      <p:grpSp>
        <p:nvGrpSpPr>
          <p:cNvPr id="13" name="Group 89"/>
          <p:cNvGrpSpPr>
            <a:grpSpLocks/>
          </p:cNvGrpSpPr>
          <p:nvPr/>
        </p:nvGrpSpPr>
        <p:grpSpPr bwMode="auto">
          <a:xfrm>
            <a:off x="4702855" y="637718"/>
            <a:ext cx="4397375" cy="3240088"/>
            <a:chOff x="2592" y="513"/>
            <a:chExt cx="2770" cy="2041"/>
          </a:xfrm>
        </p:grpSpPr>
        <p:grpSp>
          <p:nvGrpSpPr>
            <p:cNvPr id="7180" name="Group 90"/>
            <p:cNvGrpSpPr>
              <a:grpSpLocks/>
            </p:cNvGrpSpPr>
            <p:nvPr/>
          </p:nvGrpSpPr>
          <p:grpSpPr bwMode="auto">
            <a:xfrm>
              <a:off x="2592" y="775"/>
              <a:ext cx="2770" cy="1779"/>
              <a:chOff x="2592" y="775"/>
              <a:chExt cx="2770" cy="1779"/>
            </a:xfrm>
          </p:grpSpPr>
          <p:grpSp>
            <p:nvGrpSpPr>
              <p:cNvPr id="7182" name="Group 91"/>
              <p:cNvGrpSpPr>
                <a:grpSpLocks/>
              </p:cNvGrpSpPr>
              <p:nvPr/>
            </p:nvGrpSpPr>
            <p:grpSpPr bwMode="auto">
              <a:xfrm>
                <a:off x="2688" y="775"/>
                <a:ext cx="2586" cy="1779"/>
                <a:chOff x="2688" y="775"/>
                <a:chExt cx="2586" cy="1779"/>
              </a:xfrm>
            </p:grpSpPr>
            <p:sp>
              <p:nvSpPr>
                <p:cNvPr id="7196" name="Line 92"/>
                <p:cNvSpPr>
                  <a:spLocks noChangeShapeType="1"/>
                </p:cNvSpPr>
                <p:nvPr/>
              </p:nvSpPr>
              <p:spPr bwMode="auto">
                <a:xfrm>
                  <a:off x="2832" y="2232"/>
                  <a:ext cx="2304"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7" name="Line 93"/>
                <p:cNvSpPr>
                  <a:spLocks noChangeShapeType="1"/>
                </p:cNvSpPr>
                <p:nvPr/>
              </p:nvSpPr>
              <p:spPr bwMode="auto">
                <a:xfrm flipV="1">
                  <a:off x="2928" y="936"/>
                  <a:ext cx="0" cy="139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8" name="Text Box 94"/>
                <p:cNvSpPr txBox="1">
                  <a:spLocks noChangeArrowheads="1"/>
                </p:cNvSpPr>
                <p:nvPr/>
              </p:nvSpPr>
              <p:spPr bwMode="auto">
                <a:xfrm>
                  <a:off x="2688" y="2150"/>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O</a:t>
                  </a:r>
                </a:p>
              </p:txBody>
            </p:sp>
            <p:sp>
              <p:nvSpPr>
                <p:cNvPr id="7199" name="Text Box 95"/>
                <p:cNvSpPr txBox="1">
                  <a:spLocks noChangeArrowheads="1"/>
                </p:cNvSpPr>
                <p:nvPr/>
              </p:nvSpPr>
              <p:spPr bwMode="auto">
                <a:xfrm>
                  <a:off x="4896" y="2263"/>
                  <a:ext cx="3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endParaRPr kumimoji="1" lang="en-US" altLang="zh-CN">
                    <a:solidFill>
                      <a:schemeClr val="tx2"/>
                    </a:solidFill>
                    <a:cs typeface="Times New Roman" pitchFamily="18" charset="0"/>
                  </a:endParaRPr>
                </a:p>
              </p:txBody>
            </p:sp>
            <p:sp>
              <p:nvSpPr>
                <p:cNvPr id="7200" name="Text Box 96"/>
                <p:cNvSpPr txBox="1">
                  <a:spLocks noChangeArrowheads="1"/>
                </p:cNvSpPr>
                <p:nvPr/>
              </p:nvSpPr>
              <p:spPr bwMode="auto">
                <a:xfrm>
                  <a:off x="3024" y="775"/>
                  <a:ext cx="2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endParaRPr kumimoji="1" lang="en-US" altLang="zh-CN">
                    <a:solidFill>
                      <a:schemeClr val="tx2"/>
                    </a:solidFill>
                    <a:cs typeface="Times New Roman" pitchFamily="18" charset="0"/>
                  </a:endParaRPr>
                </a:p>
              </p:txBody>
            </p:sp>
          </p:grpSp>
          <p:sp>
            <p:nvSpPr>
              <p:cNvPr id="7183" name="Freeform 97"/>
              <p:cNvSpPr>
                <a:spLocks/>
              </p:cNvSpPr>
              <p:nvPr/>
            </p:nvSpPr>
            <p:spPr bwMode="auto">
              <a:xfrm flipH="1">
                <a:off x="2943" y="1408"/>
                <a:ext cx="1089" cy="768"/>
              </a:xfrm>
              <a:custGeom>
                <a:avLst/>
                <a:gdLst>
                  <a:gd name="T0" fmla="*/ 0 w 1647"/>
                  <a:gd name="T1" fmla="*/ 7 h 852"/>
                  <a:gd name="T2" fmla="*/ 282 w 1647"/>
                  <a:gd name="T3" fmla="*/ 26 h 852"/>
                  <a:gd name="T4" fmla="*/ 407 w 1647"/>
                  <a:gd name="T5" fmla="*/ 168 h 852"/>
                  <a:gd name="T6" fmla="*/ 476 w 1647"/>
                  <a:gd name="T7" fmla="*/ 624 h 852"/>
                  <a:gd name="T8" fmla="*/ 0 60000 65536"/>
                  <a:gd name="T9" fmla="*/ 0 60000 65536"/>
                  <a:gd name="T10" fmla="*/ 0 60000 65536"/>
                  <a:gd name="T11" fmla="*/ 0 60000 65536"/>
                  <a:gd name="T12" fmla="*/ 0 w 1647"/>
                  <a:gd name="T13" fmla="*/ 0 h 852"/>
                  <a:gd name="T14" fmla="*/ 1647 w 1647"/>
                  <a:gd name="T15" fmla="*/ 852 h 852"/>
                </a:gdLst>
                <a:ahLst/>
                <a:cxnLst>
                  <a:cxn ang="T8">
                    <a:pos x="T0" y="T1"/>
                  </a:cxn>
                  <a:cxn ang="T9">
                    <a:pos x="T2" y="T3"/>
                  </a:cxn>
                  <a:cxn ang="T10">
                    <a:pos x="T4" y="T5"/>
                  </a:cxn>
                  <a:cxn ang="T11">
                    <a:pos x="T6" y="T7"/>
                  </a:cxn>
                </a:cxnLst>
                <a:rect l="T12" t="T13" r="T14" b="T15"/>
                <a:pathLst>
                  <a:path w="1647" h="852">
                    <a:moveTo>
                      <a:pt x="0" y="10"/>
                    </a:moveTo>
                    <a:cubicBezTo>
                      <a:pt x="164" y="14"/>
                      <a:pt x="741" y="0"/>
                      <a:pt x="975" y="36"/>
                    </a:cubicBezTo>
                    <a:cubicBezTo>
                      <a:pt x="1209" y="72"/>
                      <a:pt x="1295" y="92"/>
                      <a:pt x="1407" y="228"/>
                    </a:cubicBezTo>
                    <a:cubicBezTo>
                      <a:pt x="1519" y="364"/>
                      <a:pt x="1583" y="608"/>
                      <a:pt x="1647" y="852"/>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7184" name="Freeform 98"/>
              <p:cNvSpPr>
                <a:spLocks/>
              </p:cNvSpPr>
              <p:nvPr/>
            </p:nvSpPr>
            <p:spPr bwMode="auto">
              <a:xfrm flipH="1">
                <a:off x="2943" y="1648"/>
                <a:ext cx="1281" cy="528"/>
              </a:xfrm>
              <a:custGeom>
                <a:avLst/>
                <a:gdLst>
                  <a:gd name="T0" fmla="*/ 0 w 1719"/>
                  <a:gd name="T1" fmla="*/ 0 h 625"/>
                  <a:gd name="T2" fmla="*/ 473 w 1719"/>
                  <a:gd name="T3" fmla="*/ 30 h 625"/>
                  <a:gd name="T4" fmla="*/ 632 w 1719"/>
                  <a:gd name="T5" fmla="*/ 117 h 625"/>
                  <a:gd name="T6" fmla="*/ 712 w 1719"/>
                  <a:gd name="T7" fmla="*/ 377 h 625"/>
                  <a:gd name="T8" fmla="*/ 0 60000 65536"/>
                  <a:gd name="T9" fmla="*/ 0 60000 65536"/>
                  <a:gd name="T10" fmla="*/ 0 60000 65536"/>
                  <a:gd name="T11" fmla="*/ 0 60000 65536"/>
                  <a:gd name="T12" fmla="*/ 0 w 1719"/>
                  <a:gd name="T13" fmla="*/ 0 h 625"/>
                  <a:gd name="T14" fmla="*/ 1719 w 1719"/>
                  <a:gd name="T15" fmla="*/ 625 h 625"/>
                </a:gdLst>
                <a:ahLst/>
                <a:cxnLst>
                  <a:cxn ang="T8">
                    <a:pos x="T0" y="T1"/>
                  </a:cxn>
                  <a:cxn ang="T9">
                    <a:pos x="T2" y="T3"/>
                  </a:cxn>
                  <a:cxn ang="T10">
                    <a:pos x="T4" y="T5"/>
                  </a:cxn>
                  <a:cxn ang="T11">
                    <a:pos x="T6" y="T7"/>
                  </a:cxn>
                </a:cxnLst>
                <a:rect l="T12" t="T13" r="T14" b="T15"/>
                <a:pathLst>
                  <a:path w="1719" h="625">
                    <a:moveTo>
                      <a:pt x="0" y="0"/>
                    </a:moveTo>
                    <a:cubicBezTo>
                      <a:pt x="190" y="6"/>
                      <a:pt x="889" y="17"/>
                      <a:pt x="1143" y="49"/>
                    </a:cubicBezTo>
                    <a:cubicBezTo>
                      <a:pt x="1397" y="81"/>
                      <a:pt x="1431" y="97"/>
                      <a:pt x="1527" y="193"/>
                    </a:cubicBezTo>
                    <a:cubicBezTo>
                      <a:pt x="1623" y="289"/>
                      <a:pt x="1671" y="457"/>
                      <a:pt x="1719" y="625"/>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7185" name="Freeform 99"/>
              <p:cNvSpPr>
                <a:spLocks/>
              </p:cNvSpPr>
              <p:nvPr/>
            </p:nvSpPr>
            <p:spPr bwMode="auto">
              <a:xfrm flipH="1">
                <a:off x="2943" y="1888"/>
                <a:ext cx="1473" cy="288"/>
              </a:xfrm>
              <a:custGeom>
                <a:avLst/>
                <a:gdLst>
                  <a:gd name="T0" fmla="*/ 0 w 1864"/>
                  <a:gd name="T1" fmla="*/ 12 h 397"/>
                  <a:gd name="T2" fmla="*/ 684 w 1864"/>
                  <a:gd name="T3" fmla="*/ 23 h 397"/>
                  <a:gd name="T4" fmla="*/ 920 w 1864"/>
                  <a:gd name="T5" fmla="*/ 152 h 397"/>
                  <a:gd name="T6" fmla="*/ 0 60000 65536"/>
                  <a:gd name="T7" fmla="*/ 0 60000 65536"/>
                  <a:gd name="T8" fmla="*/ 0 60000 65536"/>
                  <a:gd name="T9" fmla="*/ 0 w 1864"/>
                  <a:gd name="T10" fmla="*/ 0 h 397"/>
                  <a:gd name="T11" fmla="*/ 1864 w 1864"/>
                  <a:gd name="T12" fmla="*/ 397 h 397"/>
                </a:gdLst>
                <a:ahLst/>
                <a:cxnLst>
                  <a:cxn ang="T6">
                    <a:pos x="T0" y="T1"/>
                  </a:cxn>
                  <a:cxn ang="T7">
                    <a:pos x="T2" y="T3"/>
                  </a:cxn>
                  <a:cxn ang="T8">
                    <a:pos x="T4" y="T5"/>
                  </a:cxn>
                </a:cxnLst>
                <a:rect l="T9" t="T10" r="T11" b="T12"/>
                <a:pathLst>
                  <a:path w="1864" h="397">
                    <a:moveTo>
                      <a:pt x="0" y="30"/>
                    </a:moveTo>
                    <a:cubicBezTo>
                      <a:pt x="232" y="35"/>
                      <a:pt x="1073" y="0"/>
                      <a:pt x="1384" y="61"/>
                    </a:cubicBezTo>
                    <a:cubicBezTo>
                      <a:pt x="1695" y="122"/>
                      <a:pt x="1780" y="257"/>
                      <a:pt x="1864" y="397"/>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7186" name="Freeform 100" descr="宽上对角线"/>
              <p:cNvSpPr>
                <a:spLocks/>
              </p:cNvSpPr>
              <p:nvPr/>
            </p:nvSpPr>
            <p:spPr bwMode="auto">
              <a:xfrm flipH="1">
                <a:off x="2937" y="2161"/>
                <a:ext cx="2022" cy="61"/>
              </a:xfrm>
              <a:custGeom>
                <a:avLst/>
                <a:gdLst>
                  <a:gd name="T0" fmla="*/ 0 w 1864"/>
                  <a:gd name="T1" fmla="*/ 0 h 397"/>
                  <a:gd name="T2" fmla="*/ 1766 w 1864"/>
                  <a:gd name="T3" fmla="*/ 0 h 397"/>
                  <a:gd name="T4" fmla="*/ 2379 w 1864"/>
                  <a:gd name="T5" fmla="*/ 1 h 397"/>
                  <a:gd name="T6" fmla="*/ 0 60000 65536"/>
                  <a:gd name="T7" fmla="*/ 0 60000 65536"/>
                  <a:gd name="T8" fmla="*/ 0 60000 65536"/>
                  <a:gd name="T9" fmla="*/ 0 w 1864"/>
                  <a:gd name="T10" fmla="*/ 0 h 397"/>
                  <a:gd name="T11" fmla="*/ 1864 w 1864"/>
                  <a:gd name="T12" fmla="*/ 397 h 397"/>
                </a:gdLst>
                <a:ahLst/>
                <a:cxnLst>
                  <a:cxn ang="T6">
                    <a:pos x="T0" y="T1"/>
                  </a:cxn>
                  <a:cxn ang="T7">
                    <a:pos x="T2" y="T3"/>
                  </a:cxn>
                  <a:cxn ang="T8">
                    <a:pos x="T4" y="T5"/>
                  </a:cxn>
                </a:cxnLst>
                <a:rect l="T9" t="T10" r="T11" b="T12"/>
                <a:pathLst>
                  <a:path w="1864" h="397">
                    <a:moveTo>
                      <a:pt x="0" y="30"/>
                    </a:moveTo>
                    <a:cubicBezTo>
                      <a:pt x="232" y="35"/>
                      <a:pt x="1073" y="0"/>
                      <a:pt x="1384" y="61"/>
                    </a:cubicBezTo>
                    <a:cubicBezTo>
                      <a:pt x="1695" y="122"/>
                      <a:pt x="1780" y="257"/>
                      <a:pt x="1864" y="397"/>
                    </a:cubicBezTo>
                  </a:path>
                </a:pathLst>
              </a:custGeom>
              <a:pattFill prst="wdUpDiag">
                <a:fgClr>
                  <a:srgbClr val="000066"/>
                </a:fgClr>
                <a:bgClr>
                  <a:srgbClr val="FFFFFF"/>
                </a:bgClr>
              </a:pattFill>
              <a:ln w="381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sp>
            <p:nvSpPr>
              <p:cNvPr id="7187" name="Text Box 101"/>
              <p:cNvSpPr txBox="1">
                <a:spLocks noChangeArrowheads="1"/>
              </p:cNvSpPr>
              <p:nvPr/>
            </p:nvSpPr>
            <p:spPr bwMode="auto">
              <a:xfrm>
                <a:off x="4944" y="1953"/>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I</a:t>
                </a:r>
                <a:r>
                  <a:rPr kumimoji="1" lang="en-US" altLang="zh-CN" sz="2000" baseline="-25000"/>
                  <a:t>B</a:t>
                </a:r>
                <a:r>
                  <a:rPr kumimoji="1" lang="en-US" altLang="zh-CN" sz="2000"/>
                  <a:t>=0</a:t>
                </a:r>
                <a:endParaRPr kumimoji="1" lang="en-US" altLang="zh-CN" sz="2000" i="1"/>
              </a:p>
            </p:txBody>
          </p:sp>
          <p:sp>
            <p:nvSpPr>
              <p:cNvPr id="7188" name="Freeform 102"/>
              <p:cNvSpPr>
                <a:spLocks/>
              </p:cNvSpPr>
              <p:nvPr/>
            </p:nvSpPr>
            <p:spPr bwMode="auto">
              <a:xfrm flipH="1">
                <a:off x="2916" y="1210"/>
                <a:ext cx="252" cy="1008"/>
              </a:xfrm>
              <a:custGeom>
                <a:avLst/>
                <a:gdLst>
                  <a:gd name="T0" fmla="*/ 16 w 200"/>
                  <a:gd name="T1" fmla="*/ 0 h 1008"/>
                  <a:gd name="T2" fmla="*/ 16 w 200"/>
                  <a:gd name="T3" fmla="*/ 384 h 1008"/>
                  <a:gd name="T4" fmla="*/ 16 w 200"/>
                  <a:gd name="T5" fmla="*/ 576 h 1008"/>
                  <a:gd name="T6" fmla="*/ 112 w 200"/>
                  <a:gd name="T7" fmla="*/ 864 h 1008"/>
                  <a:gd name="T8" fmla="*/ 401 w 200"/>
                  <a:gd name="T9" fmla="*/ 1008 h 1008"/>
                  <a:gd name="T10" fmla="*/ 0 60000 65536"/>
                  <a:gd name="T11" fmla="*/ 0 60000 65536"/>
                  <a:gd name="T12" fmla="*/ 0 60000 65536"/>
                  <a:gd name="T13" fmla="*/ 0 60000 65536"/>
                  <a:gd name="T14" fmla="*/ 0 60000 65536"/>
                  <a:gd name="T15" fmla="*/ 0 w 200"/>
                  <a:gd name="T16" fmla="*/ 0 h 1008"/>
                  <a:gd name="T17" fmla="*/ 200 w 200"/>
                  <a:gd name="T18" fmla="*/ 1008 h 1008"/>
                </a:gdLst>
                <a:ahLst/>
                <a:cxnLst>
                  <a:cxn ang="T10">
                    <a:pos x="T0" y="T1"/>
                  </a:cxn>
                  <a:cxn ang="T11">
                    <a:pos x="T2" y="T3"/>
                  </a:cxn>
                  <a:cxn ang="T12">
                    <a:pos x="T4" y="T5"/>
                  </a:cxn>
                  <a:cxn ang="T13">
                    <a:pos x="T6" y="T7"/>
                  </a:cxn>
                  <a:cxn ang="T14">
                    <a:pos x="T8" y="T9"/>
                  </a:cxn>
                </a:cxnLst>
                <a:rect l="T15" t="T16" r="T17" b="T18"/>
                <a:pathLst>
                  <a:path w="200" h="1008">
                    <a:moveTo>
                      <a:pt x="8" y="0"/>
                    </a:moveTo>
                    <a:cubicBezTo>
                      <a:pt x="8" y="144"/>
                      <a:pt x="8" y="288"/>
                      <a:pt x="8" y="384"/>
                    </a:cubicBezTo>
                    <a:cubicBezTo>
                      <a:pt x="8" y="480"/>
                      <a:pt x="0" y="496"/>
                      <a:pt x="8" y="576"/>
                    </a:cubicBezTo>
                    <a:cubicBezTo>
                      <a:pt x="16" y="656"/>
                      <a:pt x="24" y="792"/>
                      <a:pt x="56" y="864"/>
                    </a:cubicBezTo>
                    <a:cubicBezTo>
                      <a:pt x="88" y="936"/>
                      <a:pt x="168" y="984"/>
                      <a:pt x="200" y="1008"/>
                    </a:cubicBezTo>
                  </a:path>
                </a:pathLst>
              </a:custGeom>
              <a:noFill/>
              <a:ln w="28575">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7189" name="Text Box 103"/>
              <p:cNvSpPr txBox="1">
                <a:spLocks noChangeArrowheads="1"/>
              </p:cNvSpPr>
              <p:nvPr/>
            </p:nvSpPr>
            <p:spPr bwMode="auto">
              <a:xfrm>
                <a:off x="4166" y="1233"/>
                <a:ext cx="3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B3</a:t>
                </a:r>
                <a:endParaRPr kumimoji="1" lang="en-US" altLang="zh-CN" sz="2000" i="1">
                  <a:solidFill>
                    <a:schemeClr val="tx2"/>
                  </a:solidFill>
                  <a:cs typeface="Times New Roman" pitchFamily="18" charset="0"/>
                </a:endParaRPr>
              </a:p>
            </p:txBody>
          </p:sp>
          <p:sp>
            <p:nvSpPr>
              <p:cNvPr id="7190" name="Text Box 104"/>
              <p:cNvSpPr txBox="1">
                <a:spLocks noChangeArrowheads="1"/>
              </p:cNvSpPr>
              <p:nvPr/>
            </p:nvSpPr>
            <p:spPr bwMode="auto">
              <a:xfrm>
                <a:off x="4297" y="1495"/>
                <a:ext cx="3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r>
                  <a:rPr kumimoji="1" lang="en-US" altLang="zh-CN" sz="2000" i="1" baseline="-25000">
                    <a:solidFill>
                      <a:schemeClr val="tx2"/>
                    </a:solidFill>
                    <a:cs typeface="Times New Roman" pitchFamily="18" charset="0"/>
                  </a:rPr>
                  <a:t>2</a:t>
                </a:r>
                <a:endParaRPr kumimoji="1" lang="en-US" altLang="zh-CN" sz="2000" i="1">
                  <a:solidFill>
                    <a:schemeClr val="tx2"/>
                  </a:solidFill>
                  <a:cs typeface="Times New Roman" pitchFamily="18" charset="0"/>
                </a:endParaRPr>
              </a:p>
            </p:txBody>
          </p:sp>
          <p:sp>
            <p:nvSpPr>
              <p:cNvPr id="7191" name="Text Box 105"/>
              <p:cNvSpPr txBox="1">
                <a:spLocks noChangeArrowheads="1"/>
              </p:cNvSpPr>
              <p:nvPr/>
            </p:nvSpPr>
            <p:spPr bwMode="auto">
              <a:xfrm>
                <a:off x="4441" y="1783"/>
                <a:ext cx="3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B1</a:t>
                </a:r>
                <a:endParaRPr kumimoji="1" lang="en-US" altLang="zh-CN" sz="2000" i="1">
                  <a:solidFill>
                    <a:schemeClr val="tx2"/>
                  </a:solidFill>
                  <a:cs typeface="Times New Roman" pitchFamily="18" charset="0"/>
                </a:endParaRPr>
              </a:p>
            </p:txBody>
          </p:sp>
          <p:sp>
            <p:nvSpPr>
              <p:cNvPr id="7192" name="Text Box 106"/>
              <p:cNvSpPr txBox="1">
                <a:spLocks noChangeArrowheads="1"/>
              </p:cNvSpPr>
              <p:nvPr/>
            </p:nvSpPr>
            <p:spPr bwMode="auto">
              <a:xfrm>
                <a:off x="3878" y="919"/>
                <a:ext cx="112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B3</a:t>
                </a:r>
                <a:r>
                  <a:rPr kumimoji="1" lang="en-US" altLang="zh-CN" sz="2000">
                    <a:solidFill>
                      <a:schemeClr val="tx2"/>
                    </a:solidFill>
                    <a:cs typeface="Times New Roman" pitchFamily="18" charset="0"/>
                  </a:rPr>
                  <a:t>&gt; </a:t>
                </a: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B2</a:t>
                </a:r>
                <a:r>
                  <a:rPr kumimoji="1" lang="en-US" altLang="zh-CN" sz="2000">
                    <a:solidFill>
                      <a:schemeClr val="tx2"/>
                    </a:solidFill>
                    <a:cs typeface="Times New Roman" pitchFamily="18" charset="0"/>
                  </a:rPr>
                  <a:t>&gt; </a:t>
                </a: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B1</a:t>
                </a:r>
                <a:r>
                  <a:rPr kumimoji="1" lang="en-US" altLang="zh-CN" sz="2000">
                    <a:solidFill>
                      <a:schemeClr val="tx2"/>
                    </a:solidFill>
                    <a:cs typeface="Times New Roman" pitchFamily="18" charset="0"/>
                  </a:rPr>
                  <a:t>&gt;0</a:t>
                </a:r>
              </a:p>
            </p:txBody>
          </p:sp>
          <p:sp>
            <p:nvSpPr>
              <p:cNvPr id="7193" name="Text Box 107"/>
              <p:cNvSpPr txBox="1">
                <a:spLocks noChangeArrowheads="1"/>
              </p:cNvSpPr>
              <p:nvPr/>
            </p:nvSpPr>
            <p:spPr bwMode="auto">
              <a:xfrm>
                <a:off x="3696" y="2136"/>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截止</a:t>
                </a:r>
              </a:p>
            </p:txBody>
          </p:sp>
          <p:sp>
            <p:nvSpPr>
              <p:cNvPr id="7194" name="Text Box 108"/>
              <p:cNvSpPr txBox="1">
                <a:spLocks noChangeArrowheads="1"/>
              </p:cNvSpPr>
              <p:nvPr/>
            </p:nvSpPr>
            <p:spPr bwMode="auto">
              <a:xfrm>
                <a:off x="2592" y="1320"/>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饱和</a:t>
                </a:r>
              </a:p>
            </p:txBody>
          </p:sp>
          <p:sp>
            <p:nvSpPr>
              <p:cNvPr id="7195" name="Text Box 109"/>
              <p:cNvSpPr txBox="1">
                <a:spLocks noChangeArrowheads="1"/>
              </p:cNvSpPr>
              <p:nvPr/>
            </p:nvSpPr>
            <p:spPr bwMode="auto">
              <a:xfrm>
                <a:off x="3648" y="1464"/>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放大</a:t>
                </a:r>
              </a:p>
            </p:txBody>
          </p:sp>
        </p:grpSp>
        <p:sp>
          <p:nvSpPr>
            <p:cNvPr id="7181" name="Text Box 110"/>
            <p:cNvSpPr txBox="1">
              <a:spLocks noChangeArrowheads="1"/>
            </p:cNvSpPr>
            <p:nvPr/>
          </p:nvSpPr>
          <p:spPr bwMode="auto">
            <a:xfrm>
              <a:off x="2856" y="513"/>
              <a:ext cx="4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10000"/>
                </a:spcBef>
              </a:pPr>
              <a:r>
                <a:rPr kumimoji="1" lang="en-US" altLang="zh-CN" sz="2000"/>
                <a:t>NPN</a:t>
              </a:r>
            </a:p>
          </p:txBody>
        </p:sp>
      </p:gr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23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3695"/>
                                        </p:tgtEl>
                                        <p:attrNameLst>
                                          <p:attrName>style.visibility</p:attrName>
                                        </p:attrNameLst>
                                      </p:cBhvr>
                                      <p:to>
                                        <p:strVal val="visible"/>
                                      </p:to>
                                    </p:set>
                                    <p:anim calcmode="lin" valueType="num">
                                      <p:cBhvr additive="base">
                                        <p:cTn id="7" dur="500" fill="hold"/>
                                        <p:tgtEl>
                                          <p:spTgt spid="113695"/>
                                        </p:tgtEl>
                                        <p:attrNameLst>
                                          <p:attrName>ppt_x</p:attrName>
                                        </p:attrNameLst>
                                      </p:cBhvr>
                                      <p:tavLst>
                                        <p:tav tm="0">
                                          <p:val>
                                            <p:strVal val="#ppt_x"/>
                                          </p:val>
                                        </p:tav>
                                        <p:tav tm="100000">
                                          <p:val>
                                            <p:strVal val="#ppt_x"/>
                                          </p:val>
                                        </p:tav>
                                      </p:tavLst>
                                    </p:anim>
                                    <p:anim calcmode="lin" valueType="num">
                                      <p:cBhvr additive="base">
                                        <p:cTn id="8" dur="500" fill="hold"/>
                                        <p:tgtEl>
                                          <p:spTgt spid="1136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3696"/>
                                        </p:tgtEl>
                                        <p:attrNameLst>
                                          <p:attrName>style.visibility</p:attrName>
                                        </p:attrNameLst>
                                      </p:cBhvr>
                                      <p:to>
                                        <p:strVal val="visible"/>
                                      </p:to>
                                    </p:set>
                                    <p:anim calcmode="lin" valueType="num">
                                      <p:cBhvr additive="base">
                                        <p:cTn id="13" dur="500" fill="hold"/>
                                        <p:tgtEl>
                                          <p:spTgt spid="113696"/>
                                        </p:tgtEl>
                                        <p:attrNameLst>
                                          <p:attrName>ppt_x</p:attrName>
                                        </p:attrNameLst>
                                      </p:cBhvr>
                                      <p:tavLst>
                                        <p:tav tm="0">
                                          <p:val>
                                            <p:strVal val="#ppt_x"/>
                                          </p:val>
                                        </p:tav>
                                        <p:tav tm="100000">
                                          <p:val>
                                            <p:strVal val="#ppt_x"/>
                                          </p:val>
                                        </p:tav>
                                      </p:tavLst>
                                    </p:anim>
                                    <p:anim calcmode="lin" valueType="num">
                                      <p:cBhvr additive="base">
                                        <p:cTn id="14" dur="500" fill="hold"/>
                                        <p:tgtEl>
                                          <p:spTgt spid="113696"/>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13"/>
                                        </p:tgtEl>
                                        <p:attrNameLst>
                                          <p:attrName>style.visibility</p:attrName>
                                        </p:attrNameLst>
                                      </p:cBhvr>
                                      <p:to>
                                        <p:strVal val="visible"/>
                                      </p:to>
                                    </p:set>
                                  </p:childTnLst>
                                </p:cTn>
                              </p:par>
                            </p:childTnLst>
                          </p:cTn>
                        </p:par>
                        <p:par>
                          <p:cTn id="18" fill="hold" nodeType="afterGroup">
                            <p:stCondLst>
                              <p:cond delay="1000"/>
                            </p:stCondLst>
                            <p:childTnLst>
                              <p:par>
                                <p:cTn id="19" presetID="22" presetClass="entr" presetSubtype="1"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par>
                          <p:cTn id="22" fill="hold" nodeType="afterGroup">
                            <p:stCondLst>
                              <p:cond delay="1500"/>
                            </p:stCondLst>
                            <p:childTnLst>
                              <p:par>
                                <p:cTn id="23" presetID="1" presetClass="entr" presetSubtype="0" fill="hold" nodeType="afterEffect">
                                  <p:stCondLst>
                                    <p:cond delay="0"/>
                                  </p:stCondLst>
                                  <p:childTnLst>
                                    <p:set>
                                      <p:cBhvr>
                                        <p:cTn id="24" dur="1" fill="hold">
                                          <p:stCondLst>
                                            <p:cond delay="499"/>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3745"/>
                                        </p:tgtEl>
                                        <p:attrNameLst>
                                          <p:attrName>style.visibility</p:attrName>
                                        </p:attrNameLst>
                                      </p:cBhvr>
                                      <p:to>
                                        <p:strVal val="visible"/>
                                      </p:to>
                                    </p:set>
                                    <p:animEffect transition="in" filter="wipe(up)">
                                      <p:cBhvr>
                                        <p:cTn id="29" dur="500"/>
                                        <p:tgtEl>
                                          <p:spTgt spid="11374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11"/>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13752"/>
                                        </p:tgtEl>
                                        <p:attrNameLst>
                                          <p:attrName>style.visibility</p:attrName>
                                        </p:attrNameLst>
                                      </p:cBhvr>
                                      <p:to>
                                        <p:strVal val="visible"/>
                                      </p:to>
                                    </p:set>
                                    <p:animEffect transition="in" filter="wipe(up)">
                                      <p:cBhvr>
                                        <p:cTn id="38" dur="500"/>
                                        <p:tgtEl>
                                          <p:spTgt spid="113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95" grpId="0" autoUpdateAnimBg="0"/>
      <p:bldP spid="113696" grpId="0" autoUpdateAnimBg="0"/>
      <p:bldP spid="113745" grpId="0" autoUpdateAnimBg="0"/>
      <p:bldP spid="113752"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7</a:t>
            </a:r>
            <a:r>
              <a:rPr lang="zh-CN" altLang="en-US" sz="2800" smtClean="0">
                <a:ea typeface="宋体" charset="-122"/>
              </a:rPr>
              <a:t>）</a:t>
            </a:r>
            <a:endParaRPr lang="zh-CN" altLang="en-US" sz="3200" smtClean="0">
              <a:ea typeface="楷体_GB2312" pitchFamily="49" charset="-122"/>
            </a:endParaRPr>
          </a:p>
        </p:txBody>
      </p:sp>
      <p:sp>
        <p:nvSpPr>
          <p:cNvPr id="114691" name="Text Box 3"/>
          <p:cNvSpPr txBox="1">
            <a:spLocks noChangeArrowheads="1"/>
          </p:cNvSpPr>
          <p:nvPr/>
        </p:nvSpPr>
        <p:spPr bwMode="auto">
          <a:xfrm>
            <a:off x="-1588" y="785813"/>
            <a:ext cx="18843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a:t>
            </a:r>
            <a:r>
              <a:rPr kumimoji="1" lang="en-US" altLang="zh-CN">
                <a:solidFill>
                  <a:schemeClr val="tx2"/>
                </a:solidFill>
                <a:cs typeface="Times New Roman" pitchFamily="18" charset="0"/>
              </a:rPr>
              <a:t>2</a:t>
            </a:r>
            <a:r>
              <a:rPr kumimoji="1" lang="zh-CN" altLang="en-US">
                <a:solidFill>
                  <a:schemeClr val="tx2"/>
                </a:solidFill>
                <a:cs typeface="Times New Roman" pitchFamily="18" charset="0"/>
              </a:rPr>
              <a:t>）饱和区</a:t>
            </a:r>
          </a:p>
        </p:txBody>
      </p:sp>
      <p:sp>
        <p:nvSpPr>
          <p:cNvPr id="114692" name="Text Box 4"/>
          <p:cNvSpPr txBox="1">
            <a:spLocks noChangeArrowheads="1"/>
          </p:cNvSpPr>
          <p:nvPr/>
        </p:nvSpPr>
        <p:spPr bwMode="auto">
          <a:xfrm>
            <a:off x="447675" y="1751013"/>
            <a:ext cx="4722813"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条件：</a:t>
            </a:r>
          </a:p>
          <a:p>
            <a:pPr algn="just" eaLnBrk="1" hangingPunct="1">
              <a:lnSpc>
                <a:spcPct val="130000"/>
              </a:lnSpc>
              <a:spcBef>
                <a:spcPct val="10000"/>
              </a:spcBef>
            </a:pPr>
            <a:r>
              <a:rPr kumimoji="1" lang="zh-CN" altLang="en-US">
                <a:solidFill>
                  <a:schemeClr val="tx2"/>
                </a:solidFill>
                <a:cs typeface="Times New Roman" pitchFamily="18" charset="0"/>
              </a:rPr>
              <a:t>发射结正偏，集电结正偏。</a:t>
            </a:r>
          </a:p>
          <a:p>
            <a:pPr algn="just" eaLnBrk="1" hangingPunct="1">
              <a:lnSpc>
                <a:spcPct val="130000"/>
              </a:lnSpc>
              <a:spcBef>
                <a:spcPct val="10000"/>
              </a:spcBef>
            </a:pPr>
            <a:r>
              <a:rPr kumimoji="1" lang="zh-CN" altLang="en-US">
                <a:solidFill>
                  <a:schemeClr val="tx2"/>
                </a:solidFill>
                <a:cs typeface="Times New Roman" pitchFamily="18" charset="0"/>
              </a:rPr>
              <a:t>即：</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r>
              <a:rPr kumimoji="1" lang="en-US" altLang="zh-CN">
                <a:solidFill>
                  <a:schemeClr val="tx2"/>
                </a:solidFill>
                <a:cs typeface="Times New Roman" pitchFamily="18" charset="0"/>
              </a:rPr>
              <a:t>&gt;0</a:t>
            </a:r>
            <a:r>
              <a:rPr kumimoji="1" lang="zh-CN" altLang="en-US">
                <a:solidFill>
                  <a:schemeClr val="tx2"/>
                </a:solidFill>
                <a:cs typeface="Times New Roman" pitchFamily="18" charset="0"/>
              </a:rPr>
              <a:t>，</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r>
              <a:rPr kumimoji="1" lang="en-US" altLang="zh-CN">
                <a:solidFill>
                  <a:schemeClr val="tx2"/>
                </a:solidFill>
                <a:cs typeface="Times New Roman" pitchFamily="18" charset="0"/>
              </a:rPr>
              <a:t>&gt; </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  </a:t>
            </a:r>
            <a:r>
              <a:rPr kumimoji="1" lang="en-US" altLang="zh-CN">
                <a:solidFill>
                  <a:schemeClr val="tx2"/>
                </a:solidFill>
                <a:cs typeface="Times New Roman" pitchFamily="18" charset="0"/>
              </a:rPr>
              <a:t>, </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a:t>
            </a:r>
            <a:r>
              <a:rPr kumimoji="1" lang="en-US" altLang="zh-CN">
                <a:solidFill>
                  <a:schemeClr val="tx2"/>
                </a:solidFill>
                <a:cs typeface="Times New Roman" pitchFamily="18" charset="0"/>
              </a:rPr>
              <a:t>&lt;</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a:t>
            </a:r>
            <a:r>
              <a:rPr kumimoji="1" lang="zh-CN" altLang="en-US">
                <a:solidFill>
                  <a:schemeClr val="tx2"/>
                </a:solidFill>
                <a:cs typeface="Times New Roman" pitchFamily="18" charset="0"/>
              </a:rPr>
              <a:t>。</a:t>
            </a:r>
            <a:endParaRPr kumimoji="1" lang="zh-CN" altLang="zh-CN">
              <a:solidFill>
                <a:schemeClr val="tx2"/>
              </a:solidFill>
              <a:cs typeface="Times New Roman" pitchFamily="18" charset="0"/>
            </a:endParaRPr>
          </a:p>
        </p:txBody>
      </p:sp>
      <p:sp>
        <p:nvSpPr>
          <p:cNvPr id="114693" name="Text Box 5"/>
          <p:cNvSpPr txBox="1">
            <a:spLocks noChangeArrowheads="1"/>
          </p:cNvSpPr>
          <p:nvPr/>
        </p:nvSpPr>
        <p:spPr bwMode="auto">
          <a:xfrm>
            <a:off x="447675" y="4267200"/>
            <a:ext cx="4110038"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饱和时</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r>
              <a:rPr kumimoji="1" lang="zh-CN" altLang="en-US">
                <a:solidFill>
                  <a:schemeClr val="tx2"/>
                </a:solidFill>
                <a:cs typeface="Times New Roman" pitchFamily="18" charset="0"/>
              </a:rPr>
              <a:t>电压记为</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CES</a:t>
            </a:r>
            <a:r>
              <a:rPr kumimoji="1" lang="zh-CN" altLang="en-US">
                <a:solidFill>
                  <a:schemeClr val="tx2"/>
                </a:solidFill>
                <a:cs typeface="Times New Roman" pitchFamily="18" charset="0"/>
              </a:rPr>
              <a:t>，硅管  </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CES </a:t>
            </a:r>
            <a:r>
              <a:rPr kumimoji="1" lang="en-US" altLang="zh-CN">
                <a:solidFill>
                  <a:schemeClr val="tx2"/>
                </a:solidFill>
                <a:cs typeface="Times New Roman" pitchFamily="18" charset="0"/>
              </a:rPr>
              <a:t>= 0.3~0.5V</a:t>
            </a:r>
            <a:r>
              <a:rPr kumimoji="1" lang="zh-CN" altLang="en-US">
                <a:solidFill>
                  <a:schemeClr val="tx2"/>
                </a:solidFill>
                <a:cs typeface="Times New Roman" pitchFamily="18" charset="0"/>
              </a:rPr>
              <a:t>，</a:t>
            </a:r>
          </a:p>
          <a:p>
            <a:pPr algn="just" eaLnBrk="1" hangingPunct="1">
              <a:lnSpc>
                <a:spcPct val="130000"/>
              </a:lnSpc>
              <a:spcBef>
                <a:spcPct val="10000"/>
              </a:spcBef>
            </a:pPr>
            <a:r>
              <a:rPr kumimoji="1" lang="zh-CN" altLang="en-US">
                <a:solidFill>
                  <a:schemeClr val="tx2"/>
                </a:solidFill>
                <a:cs typeface="Times New Roman" pitchFamily="18" charset="0"/>
              </a:rPr>
              <a:t>锗管  </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CES </a:t>
            </a:r>
            <a:r>
              <a:rPr kumimoji="1" lang="en-US" altLang="zh-CN">
                <a:solidFill>
                  <a:schemeClr val="tx2"/>
                </a:solidFill>
                <a:cs typeface="Times New Roman" pitchFamily="18" charset="0"/>
              </a:rPr>
              <a:t>= 0.1~0.2V</a:t>
            </a:r>
            <a:r>
              <a:rPr kumimoji="1" lang="zh-CN" altLang="en-US">
                <a:solidFill>
                  <a:schemeClr val="tx2"/>
                </a:solidFill>
                <a:cs typeface="Times New Roman" pitchFamily="18" charset="0"/>
              </a:rPr>
              <a:t>。</a:t>
            </a:r>
          </a:p>
          <a:p>
            <a:pPr algn="just" eaLnBrk="1" hangingPunct="1">
              <a:lnSpc>
                <a:spcPct val="130000"/>
              </a:lnSpc>
              <a:spcBef>
                <a:spcPct val="10000"/>
              </a:spcBef>
            </a:pPr>
            <a:r>
              <a:rPr kumimoji="1" lang="en-US" altLang="zh-CN">
                <a:solidFill>
                  <a:schemeClr val="tx2"/>
                </a:solidFill>
                <a:cs typeface="Times New Roman" pitchFamily="18" charset="0"/>
              </a:rPr>
              <a:t>C</a:t>
            </a:r>
            <a:r>
              <a:rPr kumimoji="1" lang="zh-CN" altLang="en-US">
                <a:solidFill>
                  <a:schemeClr val="tx2"/>
                </a:solidFill>
                <a:cs typeface="Times New Roman" pitchFamily="18" charset="0"/>
              </a:rPr>
              <a:t>与</a:t>
            </a:r>
            <a:r>
              <a:rPr kumimoji="1" lang="en-US" altLang="zh-CN">
                <a:solidFill>
                  <a:schemeClr val="tx2"/>
                </a:solidFill>
                <a:cs typeface="Times New Roman" pitchFamily="18" charset="0"/>
              </a:rPr>
              <a:t>E</a:t>
            </a:r>
            <a:r>
              <a:rPr kumimoji="1" lang="zh-CN" altLang="en-US">
                <a:solidFill>
                  <a:schemeClr val="tx2"/>
                </a:solidFill>
                <a:cs typeface="Times New Roman" pitchFamily="18" charset="0"/>
              </a:rPr>
              <a:t>之间相当于短路。</a:t>
            </a:r>
          </a:p>
        </p:txBody>
      </p:sp>
      <p:grpSp>
        <p:nvGrpSpPr>
          <p:cNvPr id="2" name="Group 6"/>
          <p:cNvGrpSpPr>
            <a:grpSpLocks/>
          </p:cNvGrpSpPr>
          <p:nvPr/>
        </p:nvGrpSpPr>
        <p:grpSpPr bwMode="auto">
          <a:xfrm>
            <a:off x="4975225" y="3977364"/>
            <a:ext cx="3905250" cy="2292350"/>
            <a:chOff x="3096" y="2552"/>
            <a:chExt cx="2460" cy="1444"/>
          </a:xfrm>
        </p:grpSpPr>
        <p:grpSp>
          <p:nvGrpSpPr>
            <p:cNvPr id="95263" name="Group 7"/>
            <p:cNvGrpSpPr>
              <a:grpSpLocks/>
            </p:cNvGrpSpPr>
            <p:nvPr/>
          </p:nvGrpSpPr>
          <p:grpSpPr bwMode="auto">
            <a:xfrm>
              <a:off x="3096" y="2552"/>
              <a:ext cx="2460" cy="1444"/>
              <a:chOff x="3096" y="2552"/>
              <a:chExt cx="2460" cy="1444"/>
            </a:xfrm>
          </p:grpSpPr>
          <p:sp>
            <p:nvSpPr>
              <p:cNvPr id="95270" name="Rectangle 8"/>
              <p:cNvSpPr>
                <a:spLocks noChangeArrowheads="1"/>
              </p:cNvSpPr>
              <p:nvPr/>
            </p:nvSpPr>
            <p:spPr bwMode="auto">
              <a:xfrm rot="-5400000">
                <a:off x="4933" y="2830"/>
                <a:ext cx="261"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nvGrpSpPr>
              <p:cNvPr id="95271" name="Group 9"/>
              <p:cNvGrpSpPr>
                <a:grpSpLocks/>
              </p:cNvGrpSpPr>
              <p:nvPr/>
            </p:nvGrpSpPr>
            <p:grpSpPr bwMode="auto">
              <a:xfrm>
                <a:off x="4978" y="3114"/>
                <a:ext cx="192" cy="134"/>
                <a:chOff x="4978" y="3114"/>
                <a:chExt cx="192" cy="134"/>
              </a:xfrm>
            </p:grpSpPr>
            <p:sp>
              <p:nvSpPr>
                <p:cNvPr id="95301" name="Line 10"/>
                <p:cNvSpPr>
                  <a:spLocks noChangeShapeType="1"/>
                </p:cNvSpPr>
                <p:nvPr/>
              </p:nvSpPr>
              <p:spPr bwMode="auto">
                <a:xfrm>
                  <a:off x="4978" y="311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2" name="Line 11"/>
                <p:cNvSpPr>
                  <a:spLocks noChangeShapeType="1"/>
                </p:cNvSpPr>
                <p:nvPr/>
              </p:nvSpPr>
              <p:spPr bwMode="auto">
                <a:xfrm>
                  <a:off x="5026" y="316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3" name="Line 12"/>
                <p:cNvSpPr>
                  <a:spLocks noChangeShapeType="1"/>
                </p:cNvSpPr>
                <p:nvPr/>
              </p:nvSpPr>
              <p:spPr bwMode="auto">
                <a:xfrm>
                  <a:off x="4978" y="320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4" name="Line 13"/>
                <p:cNvSpPr>
                  <a:spLocks noChangeShapeType="1"/>
                </p:cNvSpPr>
                <p:nvPr/>
              </p:nvSpPr>
              <p:spPr bwMode="auto">
                <a:xfrm>
                  <a:off x="5026" y="3248"/>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5272" name="Line 14"/>
              <p:cNvSpPr>
                <a:spLocks noChangeShapeType="1"/>
              </p:cNvSpPr>
              <p:nvPr/>
            </p:nvSpPr>
            <p:spPr bwMode="auto">
              <a:xfrm flipV="1">
                <a:off x="3864" y="25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3" name="Freeform 15"/>
              <p:cNvSpPr>
                <a:spLocks/>
              </p:cNvSpPr>
              <p:nvPr/>
            </p:nvSpPr>
            <p:spPr bwMode="auto">
              <a:xfrm>
                <a:off x="3864" y="3248"/>
                <a:ext cx="1200" cy="604"/>
              </a:xfrm>
              <a:custGeom>
                <a:avLst/>
                <a:gdLst>
                  <a:gd name="T0" fmla="*/ 1200 w 1200"/>
                  <a:gd name="T1" fmla="*/ 0 h 912"/>
                  <a:gd name="T2" fmla="*/ 1200 w 1200"/>
                  <a:gd name="T3" fmla="*/ 265 h 912"/>
                  <a:gd name="T4" fmla="*/ 0 w 1200"/>
                  <a:gd name="T5" fmla="*/ 265 h 912"/>
                  <a:gd name="T6" fmla="*/ 0 60000 65536"/>
                  <a:gd name="T7" fmla="*/ 0 60000 65536"/>
                  <a:gd name="T8" fmla="*/ 0 60000 65536"/>
                  <a:gd name="T9" fmla="*/ 0 w 1200"/>
                  <a:gd name="T10" fmla="*/ 0 h 912"/>
                  <a:gd name="T11" fmla="*/ 1200 w 1200"/>
                  <a:gd name="T12" fmla="*/ 912 h 912"/>
                </a:gdLst>
                <a:ahLst/>
                <a:cxnLst>
                  <a:cxn ang="T6">
                    <a:pos x="T0" y="T1"/>
                  </a:cxn>
                  <a:cxn ang="T7">
                    <a:pos x="T2" y="T3"/>
                  </a:cxn>
                  <a:cxn ang="T8">
                    <a:pos x="T4" y="T5"/>
                  </a:cxn>
                </a:cxnLst>
                <a:rect l="T9" t="T10" r="T11" b="T12"/>
                <a:pathLst>
                  <a:path w="1200" h="912">
                    <a:moveTo>
                      <a:pt x="1200" y="0"/>
                    </a:moveTo>
                    <a:lnTo>
                      <a:pt x="1200" y="912"/>
                    </a:lnTo>
                    <a:lnTo>
                      <a:pt x="0" y="91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5274" name="Text Box 16"/>
              <p:cNvSpPr txBox="1">
                <a:spLocks noChangeArrowheads="1"/>
              </p:cNvSpPr>
              <p:nvPr/>
            </p:nvSpPr>
            <p:spPr bwMode="auto">
              <a:xfrm>
                <a:off x="4632" y="2705"/>
                <a:ext cx="30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en-US" sz="2000" i="1">
                    <a:solidFill>
                      <a:schemeClr val="tx2"/>
                    </a:solidFill>
                    <a:cs typeface="Times New Roman" pitchFamily="18" charset="0"/>
                  </a:rPr>
                  <a:t>R</a:t>
                </a:r>
                <a:r>
                  <a:rPr kumimoji="1" lang="en-US" altLang="en-US"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95275" name="Text Box 17"/>
              <p:cNvSpPr txBox="1">
                <a:spLocks noChangeArrowheads="1"/>
              </p:cNvSpPr>
              <p:nvPr/>
            </p:nvSpPr>
            <p:spPr bwMode="auto">
              <a:xfrm>
                <a:off x="5167" y="2993"/>
                <a:ext cx="38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grpSp>
            <p:nvGrpSpPr>
              <p:cNvPr id="95276" name="Group 18"/>
              <p:cNvGrpSpPr>
                <a:grpSpLocks/>
              </p:cNvGrpSpPr>
              <p:nvPr/>
            </p:nvGrpSpPr>
            <p:grpSpPr bwMode="auto">
              <a:xfrm>
                <a:off x="3528" y="2937"/>
                <a:ext cx="549" cy="336"/>
                <a:chOff x="3528" y="2937"/>
                <a:chExt cx="549" cy="336"/>
              </a:xfrm>
            </p:grpSpPr>
            <p:grpSp>
              <p:nvGrpSpPr>
                <p:cNvPr id="95295" name="Group 19"/>
                <p:cNvGrpSpPr>
                  <a:grpSpLocks/>
                </p:cNvGrpSpPr>
                <p:nvPr/>
              </p:nvGrpSpPr>
              <p:grpSpPr bwMode="auto">
                <a:xfrm>
                  <a:off x="3528" y="2937"/>
                  <a:ext cx="336" cy="336"/>
                  <a:chOff x="3648" y="2688"/>
                  <a:chExt cx="336" cy="336"/>
                </a:xfrm>
              </p:grpSpPr>
              <p:sp>
                <p:nvSpPr>
                  <p:cNvPr id="95297" name="Line 20"/>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98" name="Line 21"/>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99" name="Line 22"/>
                  <p:cNvSpPr>
                    <a:spLocks noChangeShapeType="1"/>
                  </p:cNvSpPr>
                  <p:nvPr/>
                </p:nvSpPr>
                <p:spPr bwMode="auto">
                  <a:xfrm>
                    <a:off x="3840" y="2880"/>
                    <a:ext cx="144" cy="144"/>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300" name="Line 23"/>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5296" name="Text Box 24"/>
                <p:cNvSpPr txBox="1">
                  <a:spLocks noChangeArrowheads="1"/>
                </p:cNvSpPr>
                <p:nvPr/>
              </p:nvSpPr>
              <p:spPr bwMode="auto">
                <a:xfrm>
                  <a:off x="3854" y="2951"/>
                  <a:ext cx="22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a:t>T</a:t>
                  </a:r>
                </a:p>
              </p:txBody>
            </p:sp>
          </p:grpSp>
          <p:grpSp>
            <p:nvGrpSpPr>
              <p:cNvPr id="95277" name="Group 25"/>
              <p:cNvGrpSpPr>
                <a:grpSpLocks/>
              </p:cNvGrpSpPr>
              <p:nvPr/>
            </p:nvGrpSpPr>
            <p:grpSpPr bwMode="auto">
              <a:xfrm>
                <a:off x="3096" y="3098"/>
                <a:ext cx="864" cy="898"/>
                <a:chOff x="3096" y="3098"/>
                <a:chExt cx="864" cy="898"/>
              </a:xfrm>
            </p:grpSpPr>
            <p:sp>
              <p:nvSpPr>
                <p:cNvPr id="95281" name="Oval 26"/>
                <p:cNvSpPr>
                  <a:spLocks noChangeArrowheads="1"/>
                </p:cNvSpPr>
                <p:nvPr/>
              </p:nvSpPr>
              <p:spPr bwMode="auto">
                <a:xfrm>
                  <a:off x="3836" y="382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95282" name="Rectangle 27"/>
                <p:cNvSpPr>
                  <a:spLocks noChangeArrowheads="1"/>
                </p:cNvSpPr>
                <p:nvPr/>
              </p:nvSpPr>
              <p:spPr bwMode="auto">
                <a:xfrm rot="-5400000">
                  <a:off x="3072" y="3310"/>
                  <a:ext cx="240" cy="96"/>
                </a:xfrm>
                <a:prstGeom prst="rect">
                  <a:avLst/>
                </a:prstGeom>
                <a:solidFill>
                  <a:srgbClr val="EAEAEA"/>
                </a:solidFill>
                <a:ln w="28575">
                  <a:solidFill>
                    <a:schemeClr val="tx1"/>
                  </a:solidFill>
                  <a:miter lim="800000"/>
                  <a:headEnd/>
                  <a:tailEnd/>
                </a:ln>
              </p:spPr>
              <p:txBody>
                <a:bodyPr wrap="none" anchor="ctr"/>
                <a:lstStyle/>
                <a:p>
                  <a:pPr algn="just">
                    <a:lnSpc>
                      <a:spcPct val="120000"/>
                    </a:lnSpc>
                    <a:spcBef>
                      <a:spcPct val="10000"/>
                    </a:spcBef>
                  </a:pPr>
                  <a:endParaRPr lang="zh-CN" altLang="en-US"/>
                </a:p>
              </p:txBody>
            </p:sp>
            <p:grpSp>
              <p:nvGrpSpPr>
                <p:cNvPr id="95283" name="Group 28"/>
                <p:cNvGrpSpPr>
                  <a:grpSpLocks/>
                </p:cNvGrpSpPr>
                <p:nvPr/>
              </p:nvGrpSpPr>
              <p:grpSpPr bwMode="auto">
                <a:xfrm>
                  <a:off x="3096" y="3620"/>
                  <a:ext cx="192" cy="134"/>
                  <a:chOff x="908" y="1920"/>
                  <a:chExt cx="192" cy="134"/>
                </a:xfrm>
              </p:grpSpPr>
              <p:sp>
                <p:nvSpPr>
                  <p:cNvPr id="95291" name="Line 29"/>
                  <p:cNvSpPr>
                    <a:spLocks noChangeShapeType="1"/>
                  </p:cNvSpPr>
                  <p:nvPr/>
                </p:nvSpPr>
                <p:spPr bwMode="auto">
                  <a:xfrm>
                    <a:off x="908" y="192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92" name="Line 30"/>
                  <p:cNvSpPr>
                    <a:spLocks noChangeShapeType="1"/>
                  </p:cNvSpPr>
                  <p:nvPr/>
                </p:nvSpPr>
                <p:spPr bwMode="auto">
                  <a:xfrm>
                    <a:off x="956" y="1968"/>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93" name="Line 31"/>
                  <p:cNvSpPr>
                    <a:spLocks noChangeShapeType="1"/>
                  </p:cNvSpPr>
                  <p:nvPr/>
                </p:nvSpPr>
                <p:spPr bwMode="auto">
                  <a:xfrm>
                    <a:off x="908" y="2006"/>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94" name="Line 32"/>
                  <p:cNvSpPr>
                    <a:spLocks noChangeShapeType="1"/>
                  </p:cNvSpPr>
                  <p:nvPr/>
                </p:nvSpPr>
                <p:spPr bwMode="auto">
                  <a:xfrm>
                    <a:off x="956" y="205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5284" name="Freeform 33"/>
                <p:cNvSpPr>
                  <a:spLocks/>
                </p:cNvSpPr>
                <p:nvPr/>
              </p:nvSpPr>
              <p:spPr bwMode="auto">
                <a:xfrm>
                  <a:off x="3192" y="3098"/>
                  <a:ext cx="384" cy="135"/>
                </a:xfrm>
                <a:custGeom>
                  <a:avLst/>
                  <a:gdLst>
                    <a:gd name="T0" fmla="*/ 384 w 384"/>
                    <a:gd name="T1" fmla="*/ 0 h 144"/>
                    <a:gd name="T2" fmla="*/ 0 w 384"/>
                    <a:gd name="T3" fmla="*/ 0 h 144"/>
                    <a:gd name="T4" fmla="*/ 0 w 384"/>
                    <a:gd name="T5" fmla="*/ 119 h 144"/>
                    <a:gd name="T6" fmla="*/ 0 60000 65536"/>
                    <a:gd name="T7" fmla="*/ 0 60000 65536"/>
                    <a:gd name="T8" fmla="*/ 0 60000 65536"/>
                    <a:gd name="T9" fmla="*/ 0 w 384"/>
                    <a:gd name="T10" fmla="*/ 0 h 144"/>
                    <a:gd name="T11" fmla="*/ 384 w 384"/>
                    <a:gd name="T12" fmla="*/ 144 h 144"/>
                  </a:gdLst>
                  <a:ahLst/>
                  <a:cxnLst>
                    <a:cxn ang="T6">
                      <a:pos x="T0" y="T1"/>
                    </a:cxn>
                    <a:cxn ang="T7">
                      <a:pos x="T2" y="T3"/>
                    </a:cxn>
                    <a:cxn ang="T8">
                      <a:pos x="T4" y="T5"/>
                    </a:cxn>
                  </a:cxnLst>
                  <a:rect l="T9" t="T10" r="T11" b="T12"/>
                  <a:pathLst>
                    <a:path w="384" h="144">
                      <a:moveTo>
                        <a:pt x="384" y="0"/>
                      </a:moveTo>
                      <a:lnTo>
                        <a:pt x="0" y="0"/>
                      </a:lnTo>
                      <a:lnTo>
                        <a:pt x="0" y="14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5285" name="Line 34"/>
                <p:cNvSpPr>
                  <a:spLocks noChangeShapeType="1"/>
                </p:cNvSpPr>
                <p:nvPr/>
              </p:nvSpPr>
              <p:spPr bwMode="auto">
                <a:xfrm>
                  <a:off x="3192" y="347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86" name="Line 35"/>
                <p:cNvSpPr>
                  <a:spLocks noChangeShapeType="1"/>
                </p:cNvSpPr>
                <p:nvPr/>
              </p:nvSpPr>
              <p:spPr bwMode="auto">
                <a:xfrm>
                  <a:off x="3864" y="3276"/>
                  <a:ext cx="0" cy="72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87" name="Line 36"/>
                <p:cNvSpPr>
                  <a:spLocks noChangeShapeType="1"/>
                </p:cNvSpPr>
                <p:nvPr/>
              </p:nvSpPr>
              <p:spPr bwMode="auto">
                <a:xfrm>
                  <a:off x="3768" y="3996"/>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88" name="Freeform 37"/>
                <p:cNvSpPr>
                  <a:spLocks/>
                </p:cNvSpPr>
                <p:nvPr/>
              </p:nvSpPr>
              <p:spPr bwMode="auto">
                <a:xfrm>
                  <a:off x="3192" y="3756"/>
                  <a:ext cx="672" cy="96"/>
                </a:xfrm>
                <a:custGeom>
                  <a:avLst/>
                  <a:gdLst>
                    <a:gd name="T0" fmla="*/ 672 w 672"/>
                    <a:gd name="T1" fmla="*/ 96 h 96"/>
                    <a:gd name="T2" fmla="*/ 0 w 672"/>
                    <a:gd name="T3" fmla="*/ 96 h 96"/>
                    <a:gd name="T4" fmla="*/ 0 w 672"/>
                    <a:gd name="T5" fmla="*/ 0 h 96"/>
                    <a:gd name="T6" fmla="*/ 0 60000 65536"/>
                    <a:gd name="T7" fmla="*/ 0 60000 65536"/>
                    <a:gd name="T8" fmla="*/ 0 60000 65536"/>
                    <a:gd name="T9" fmla="*/ 0 w 672"/>
                    <a:gd name="T10" fmla="*/ 0 h 96"/>
                    <a:gd name="T11" fmla="*/ 672 w 672"/>
                    <a:gd name="T12" fmla="*/ 96 h 96"/>
                  </a:gdLst>
                  <a:ahLst/>
                  <a:cxnLst>
                    <a:cxn ang="T6">
                      <a:pos x="T0" y="T1"/>
                    </a:cxn>
                    <a:cxn ang="T7">
                      <a:pos x="T2" y="T3"/>
                    </a:cxn>
                    <a:cxn ang="T8">
                      <a:pos x="T4" y="T5"/>
                    </a:cxn>
                  </a:cxnLst>
                  <a:rect l="T9" t="T10" r="T11" b="T12"/>
                  <a:pathLst>
                    <a:path w="672" h="96">
                      <a:moveTo>
                        <a:pt x="672" y="96"/>
                      </a:moveTo>
                      <a:lnTo>
                        <a:pt x="0" y="96"/>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5289" name="Text Box 38"/>
                <p:cNvSpPr txBox="1">
                  <a:spLocks noChangeArrowheads="1"/>
                </p:cNvSpPr>
                <p:nvPr/>
              </p:nvSpPr>
              <p:spPr bwMode="auto">
                <a:xfrm>
                  <a:off x="3230" y="3143"/>
                  <a:ext cx="29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95290" name="Text Box 39"/>
                <p:cNvSpPr txBox="1">
                  <a:spLocks noChangeArrowheads="1"/>
                </p:cNvSpPr>
                <p:nvPr/>
              </p:nvSpPr>
              <p:spPr bwMode="auto">
                <a:xfrm>
                  <a:off x="3278" y="3431"/>
                  <a:ext cx="37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BB</a:t>
                  </a:r>
                  <a:endParaRPr kumimoji="1" lang="en-US" altLang="zh-CN" sz="2000">
                    <a:solidFill>
                      <a:schemeClr val="tx2"/>
                    </a:solidFill>
                    <a:cs typeface="Times New Roman" pitchFamily="18" charset="0"/>
                  </a:endParaRPr>
                </a:p>
              </p:txBody>
            </p:sp>
          </p:grpSp>
          <p:sp>
            <p:nvSpPr>
              <p:cNvPr id="95278" name="Line 40"/>
              <p:cNvSpPr>
                <a:spLocks noChangeShapeType="1"/>
              </p:cNvSpPr>
              <p:nvPr/>
            </p:nvSpPr>
            <p:spPr bwMode="auto">
              <a:xfrm>
                <a:off x="5064" y="3008"/>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79" name="Line 41"/>
              <p:cNvSpPr>
                <a:spLocks noChangeShapeType="1"/>
              </p:cNvSpPr>
              <p:nvPr/>
            </p:nvSpPr>
            <p:spPr bwMode="auto">
              <a:xfrm>
                <a:off x="3864" y="2552"/>
                <a:ext cx="12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80" name="Line 42"/>
              <p:cNvSpPr>
                <a:spLocks noChangeShapeType="1"/>
              </p:cNvSpPr>
              <p:nvPr/>
            </p:nvSpPr>
            <p:spPr bwMode="auto">
              <a:xfrm>
                <a:off x="5064" y="255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5264" name="Line 43"/>
            <p:cNvSpPr>
              <a:spLocks noChangeShapeType="1"/>
            </p:cNvSpPr>
            <p:nvPr/>
          </p:nvSpPr>
          <p:spPr bwMode="auto">
            <a:xfrm>
              <a:off x="3288" y="3008"/>
              <a:ext cx="288"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5" name="Text Box 44"/>
            <p:cNvSpPr txBox="1">
              <a:spLocks noChangeArrowheads="1"/>
            </p:cNvSpPr>
            <p:nvPr/>
          </p:nvSpPr>
          <p:spPr bwMode="auto">
            <a:xfrm>
              <a:off x="3326" y="2635"/>
              <a:ext cx="25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95266" name="Line 45"/>
            <p:cNvSpPr>
              <a:spLocks noChangeShapeType="1"/>
            </p:cNvSpPr>
            <p:nvPr/>
          </p:nvSpPr>
          <p:spPr bwMode="auto">
            <a:xfrm>
              <a:off x="3864" y="2624"/>
              <a:ext cx="0" cy="192"/>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7" name="Text Box 46"/>
            <p:cNvSpPr txBox="1">
              <a:spLocks noChangeArrowheads="1"/>
            </p:cNvSpPr>
            <p:nvPr/>
          </p:nvSpPr>
          <p:spPr bwMode="auto">
            <a:xfrm>
              <a:off x="3864" y="2657"/>
              <a:ext cx="25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95268" name="Line 47"/>
            <p:cNvSpPr>
              <a:spLocks noChangeShapeType="1"/>
            </p:cNvSpPr>
            <p:nvPr/>
          </p:nvSpPr>
          <p:spPr bwMode="auto">
            <a:xfrm>
              <a:off x="3912" y="3440"/>
              <a:ext cx="0" cy="2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9" name="Text Box 48"/>
            <p:cNvSpPr txBox="1">
              <a:spLocks noChangeArrowheads="1"/>
            </p:cNvSpPr>
            <p:nvPr/>
          </p:nvSpPr>
          <p:spPr bwMode="auto">
            <a:xfrm>
              <a:off x="3960" y="3377"/>
              <a:ext cx="25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E</a:t>
              </a:r>
              <a:endParaRPr kumimoji="1" lang="en-US" altLang="zh-CN" sz="2000">
                <a:solidFill>
                  <a:schemeClr val="tx2"/>
                </a:solidFill>
                <a:cs typeface="Times New Roman" pitchFamily="18" charset="0"/>
              </a:endParaRPr>
            </a:p>
          </p:txBody>
        </p:sp>
      </p:grpSp>
      <p:grpSp>
        <p:nvGrpSpPr>
          <p:cNvPr id="9" name="Group 49"/>
          <p:cNvGrpSpPr>
            <a:grpSpLocks/>
          </p:cNvGrpSpPr>
          <p:nvPr/>
        </p:nvGrpSpPr>
        <p:grpSpPr bwMode="auto">
          <a:xfrm>
            <a:off x="4746625" y="686477"/>
            <a:ext cx="4405313" cy="3230562"/>
            <a:chOff x="2736" y="467"/>
            <a:chExt cx="2775" cy="2035"/>
          </a:xfrm>
        </p:grpSpPr>
        <p:grpSp>
          <p:nvGrpSpPr>
            <p:cNvPr id="95242" name="Group 50"/>
            <p:cNvGrpSpPr>
              <a:grpSpLocks/>
            </p:cNvGrpSpPr>
            <p:nvPr/>
          </p:nvGrpSpPr>
          <p:grpSpPr bwMode="auto">
            <a:xfrm>
              <a:off x="2736" y="729"/>
              <a:ext cx="2775" cy="1773"/>
              <a:chOff x="2736" y="729"/>
              <a:chExt cx="2775" cy="1773"/>
            </a:xfrm>
          </p:grpSpPr>
          <p:sp>
            <p:nvSpPr>
              <p:cNvPr id="95244" name="Freeform 51" descr="宽下对角线"/>
              <p:cNvSpPr>
                <a:spLocks/>
              </p:cNvSpPr>
              <p:nvPr/>
            </p:nvSpPr>
            <p:spPr bwMode="auto">
              <a:xfrm flipH="1">
                <a:off x="3060" y="1210"/>
                <a:ext cx="252" cy="1008"/>
              </a:xfrm>
              <a:custGeom>
                <a:avLst/>
                <a:gdLst>
                  <a:gd name="T0" fmla="*/ 16 w 200"/>
                  <a:gd name="T1" fmla="*/ 0 h 1008"/>
                  <a:gd name="T2" fmla="*/ 16 w 200"/>
                  <a:gd name="T3" fmla="*/ 384 h 1008"/>
                  <a:gd name="T4" fmla="*/ 16 w 200"/>
                  <a:gd name="T5" fmla="*/ 576 h 1008"/>
                  <a:gd name="T6" fmla="*/ 112 w 200"/>
                  <a:gd name="T7" fmla="*/ 864 h 1008"/>
                  <a:gd name="T8" fmla="*/ 401 w 200"/>
                  <a:gd name="T9" fmla="*/ 1008 h 1008"/>
                  <a:gd name="T10" fmla="*/ 0 60000 65536"/>
                  <a:gd name="T11" fmla="*/ 0 60000 65536"/>
                  <a:gd name="T12" fmla="*/ 0 60000 65536"/>
                  <a:gd name="T13" fmla="*/ 0 60000 65536"/>
                  <a:gd name="T14" fmla="*/ 0 60000 65536"/>
                  <a:gd name="T15" fmla="*/ 0 w 200"/>
                  <a:gd name="T16" fmla="*/ 0 h 1008"/>
                  <a:gd name="T17" fmla="*/ 200 w 200"/>
                  <a:gd name="T18" fmla="*/ 1008 h 1008"/>
                </a:gdLst>
                <a:ahLst/>
                <a:cxnLst>
                  <a:cxn ang="T10">
                    <a:pos x="T0" y="T1"/>
                  </a:cxn>
                  <a:cxn ang="T11">
                    <a:pos x="T2" y="T3"/>
                  </a:cxn>
                  <a:cxn ang="T12">
                    <a:pos x="T4" y="T5"/>
                  </a:cxn>
                  <a:cxn ang="T13">
                    <a:pos x="T6" y="T7"/>
                  </a:cxn>
                  <a:cxn ang="T14">
                    <a:pos x="T8" y="T9"/>
                  </a:cxn>
                </a:cxnLst>
                <a:rect l="T15" t="T16" r="T17" b="T18"/>
                <a:pathLst>
                  <a:path w="200" h="1008">
                    <a:moveTo>
                      <a:pt x="8" y="0"/>
                    </a:moveTo>
                    <a:cubicBezTo>
                      <a:pt x="8" y="144"/>
                      <a:pt x="8" y="288"/>
                      <a:pt x="8" y="384"/>
                    </a:cubicBezTo>
                    <a:cubicBezTo>
                      <a:pt x="8" y="480"/>
                      <a:pt x="0" y="496"/>
                      <a:pt x="8" y="576"/>
                    </a:cubicBezTo>
                    <a:cubicBezTo>
                      <a:pt x="16" y="656"/>
                      <a:pt x="24" y="792"/>
                      <a:pt x="56" y="864"/>
                    </a:cubicBezTo>
                    <a:cubicBezTo>
                      <a:pt x="88" y="936"/>
                      <a:pt x="168" y="984"/>
                      <a:pt x="200" y="1008"/>
                    </a:cubicBezTo>
                  </a:path>
                </a:pathLst>
              </a:custGeom>
              <a:pattFill prst="wdDnDiag">
                <a:fgClr>
                  <a:srgbClr val="000066"/>
                </a:fgClr>
                <a:bgClr>
                  <a:srgbClr val="FFFFFF"/>
                </a:bgClr>
              </a:pattFill>
              <a:ln w="28575">
                <a:solidFill>
                  <a:srgbClr val="000066"/>
                </a:solidFill>
                <a:prstDash val="dash"/>
                <a:round/>
                <a:headEnd type="none" w="sm" len="sm"/>
                <a:tailEnd type="none" w="sm" len="sm"/>
              </a:ln>
            </p:spPr>
            <p:txBody>
              <a:bodyPr wrap="none" anchor="ctr"/>
              <a:lstStyle/>
              <a:p>
                <a:pPr algn="just">
                  <a:lnSpc>
                    <a:spcPct val="120000"/>
                  </a:lnSpc>
                  <a:spcBef>
                    <a:spcPct val="10000"/>
                  </a:spcBef>
                </a:pPr>
                <a:endParaRPr lang="zh-CN" altLang="en-US"/>
              </a:p>
            </p:txBody>
          </p:sp>
          <p:grpSp>
            <p:nvGrpSpPr>
              <p:cNvPr id="95245" name="Group 52"/>
              <p:cNvGrpSpPr>
                <a:grpSpLocks/>
              </p:cNvGrpSpPr>
              <p:nvPr/>
            </p:nvGrpSpPr>
            <p:grpSpPr bwMode="auto">
              <a:xfrm>
                <a:off x="2822" y="729"/>
                <a:ext cx="2574" cy="1773"/>
                <a:chOff x="3062" y="1425"/>
                <a:chExt cx="2574" cy="1773"/>
              </a:xfrm>
            </p:grpSpPr>
            <p:sp>
              <p:nvSpPr>
                <p:cNvPr id="95258" name="Line 53"/>
                <p:cNvSpPr>
                  <a:spLocks noChangeShapeType="1"/>
                </p:cNvSpPr>
                <p:nvPr/>
              </p:nvSpPr>
              <p:spPr bwMode="auto">
                <a:xfrm>
                  <a:off x="3216" y="2928"/>
                  <a:ext cx="2304" cy="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59" name="Line 54"/>
                <p:cNvSpPr>
                  <a:spLocks noChangeShapeType="1"/>
                </p:cNvSpPr>
                <p:nvPr/>
              </p:nvSpPr>
              <p:spPr bwMode="auto">
                <a:xfrm flipV="1">
                  <a:off x="3312" y="1632"/>
                  <a:ext cx="0" cy="1392"/>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0" name="Text Box 55"/>
                <p:cNvSpPr txBox="1">
                  <a:spLocks noChangeArrowheads="1"/>
                </p:cNvSpPr>
                <p:nvPr/>
              </p:nvSpPr>
              <p:spPr bwMode="auto">
                <a:xfrm>
                  <a:off x="3062" y="2872"/>
                  <a:ext cx="23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t>O</a:t>
                  </a:r>
                </a:p>
              </p:txBody>
            </p:sp>
            <p:sp>
              <p:nvSpPr>
                <p:cNvPr id="95261" name="Text Box 56"/>
                <p:cNvSpPr txBox="1">
                  <a:spLocks noChangeArrowheads="1"/>
                </p:cNvSpPr>
                <p:nvPr/>
              </p:nvSpPr>
              <p:spPr bwMode="auto">
                <a:xfrm>
                  <a:off x="5280" y="2913"/>
                  <a:ext cx="35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a:t>
                  </a:r>
                  <a:endParaRPr kumimoji="1" lang="en-US" altLang="zh-CN" sz="2000">
                    <a:solidFill>
                      <a:schemeClr val="tx2"/>
                    </a:solidFill>
                    <a:cs typeface="Times New Roman" pitchFamily="18" charset="0"/>
                  </a:endParaRPr>
                </a:p>
              </p:txBody>
            </p:sp>
            <p:sp>
              <p:nvSpPr>
                <p:cNvPr id="95262" name="Text Box 57"/>
                <p:cNvSpPr txBox="1">
                  <a:spLocks noChangeArrowheads="1"/>
                </p:cNvSpPr>
                <p:nvPr/>
              </p:nvSpPr>
              <p:spPr bwMode="auto">
                <a:xfrm>
                  <a:off x="3408" y="1425"/>
                  <a:ext cx="239"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sp>
            <p:nvSpPr>
              <p:cNvPr id="95246" name="Freeform 58"/>
              <p:cNvSpPr>
                <a:spLocks/>
              </p:cNvSpPr>
              <p:nvPr/>
            </p:nvSpPr>
            <p:spPr bwMode="auto">
              <a:xfrm flipH="1">
                <a:off x="3087" y="1408"/>
                <a:ext cx="1089" cy="768"/>
              </a:xfrm>
              <a:custGeom>
                <a:avLst/>
                <a:gdLst>
                  <a:gd name="T0" fmla="*/ 0 w 1647"/>
                  <a:gd name="T1" fmla="*/ 7 h 852"/>
                  <a:gd name="T2" fmla="*/ 282 w 1647"/>
                  <a:gd name="T3" fmla="*/ 26 h 852"/>
                  <a:gd name="T4" fmla="*/ 407 w 1647"/>
                  <a:gd name="T5" fmla="*/ 168 h 852"/>
                  <a:gd name="T6" fmla="*/ 476 w 1647"/>
                  <a:gd name="T7" fmla="*/ 624 h 852"/>
                  <a:gd name="T8" fmla="*/ 0 60000 65536"/>
                  <a:gd name="T9" fmla="*/ 0 60000 65536"/>
                  <a:gd name="T10" fmla="*/ 0 60000 65536"/>
                  <a:gd name="T11" fmla="*/ 0 60000 65536"/>
                  <a:gd name="T12" fmla="*/ 0 w 1647"/>
                  <a:gd name="T13" fmla="*/ 0 h 852"/>
                  <a:gd name="T14" fmla="*/ 1647 w 1647"/>
                  <a:gd name="T15" fmla="*/ 852 h 852"/>
                </a:gdLst>
                <a:ahLst/>
                <a:cxnLst>
                  <a:cxn ang="T8">
                    <a:pos x="T0" y="T1"/>
                  </a:cxn>
                  <a:cxn ang="T9">
                    <a:pos x="T2" y="T3"/>
                  </a:cxn>
                  <a:cxn ang="T10">
                    <a:pos x="T4" y="T5"/>
                  </a:cxn>
                  <a:cxn ang="T11">
                    <a:pos x="T6" y="T7"/>
                  </a:cxn>
                </a:cxnLst>
                <a:rect l="T12" t="T13" r="T14" b="T15"/>
                <a:pathLst>
                  <a:path w="1647" h="852">
                    <a:moveTo>
                      <a:pt x="0" y="10"/>
                    </a:moveTo>
                    <a:cubicBezTo>
                      <a:pt x="164" y="14"/>
                      <a:pt x="741" y="0"/>
                      <a:pt x="975" y="36"/>
                    </a:cubicBezTo>
                    <a:cubicBezTo>
                      <a:pt x="1209" y="72"/>
                      <a:pt x="1295" y="92"/>
                      <a:pt x="1407" y="228"/>
                    </a:cubicBezTo>
                    <a:cubicBezTo>
                      <a:pt x="1519" y="364"/>
                      <a:pt x="1583" y="608"/>
                      <a:pt x="1647" y="852"/>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5247" name="Freeform 59"/>
              <p:cNvSpPr>
                <a:spLocks/>
              </p:cNvSpPr>
              <p:nvPr/>
            </p:nvSpPr>
            <p:spPr bwMode="auto">
              <a:xfrm flipH="1">
                <a:off x="3087" y="1648"/>
                <a:ext cx="1281" cy="528"/>
              </a:xfrm>
              <a:custGeom>
                <a:avLst/>
                <a:gdLst>
                  <a:gd name="T0" fmla="*/ 0 w 1719"/>
                  <a:gd name="T1" fmla="*/ 0 h 625"/>
                  <a:gd name="T2" fmla="*/ 473 w 1719"/>
                  <a:gd name="T3" fmla="*/ 30 h 625"/>
                  <a:gd name="T4" fmla="*/ 632 w 1719"/>
                  <a:gd name="T5" fmla="*/ 117 h 625"/>
                  <a:gd name="T6" fmla="*/ 712 w 1719"/>
                  <a:gd name="T7" fmla="*/ 377 h 625"/>
                  <a:gd name="T8" fmla="*/ 0 60000 65536"/>
                  <a:gd name="T9" fmla="*/ 0 60000 65536"/>
                  <a:gd name="T10" fmla="*/ 0 60000 65536"/>
                  <a:gd name="T11" fmla="*/ 0 60000 65536"/>
                  <a:gd name="T12" fmla="*/ 0 w 1719"/>
                  <a:gd name="T13" fmla="*/ 0 h 625"/>
                  <a:gd name="T14" fmla="*/ 1719 w 1719"/>
                  <a:gd name="T15" fmla="*/ 625 h 625"/>
                </a:gdLst>
                <a:ahLst/>
                <a:cxnLst>
                  <a:cxn ang="T8">
                    <a:pos x="T0" y="T1"/>
                  </a:cxn>
                  <a:cxn ang="T9">
                    <a:pos x="T2" y="T3"/>
                  </a:cxn>
                  <a:cxn ang="T10">
                    <a:pos x="T4" y="T5"/>
                  </a:cxn>
                  <a:cxn ang="T11">
                    <a:pos x="T6" y="T7"/>
                  </a:cxn>
                </a:cxnLst>
                <a:rect l="T12" t="T13" r="T14" b="T15"/>
                <a:pathLst>
                  <a:path w="1719" h="625">
                    <a:moveTo>
                      <a:pt x="0" y="0"/>
                    </a:moveTo>
                    <a:cubicBezTo>
                      <a:pt x="190" y="6"/>
                      <a:pt x="889" y="17"/>
                      <a:pt x="1143" y="49"/>
                    </a:cubicBezTo>
                    <a:cubicBezTo>
                      <a:pt x="1397" y="81"/>
                      <a:pt x="1431" y="97"/>
                      <a:pt x="1527" y="193"/>
                    </a:cubicBezTo>
                    <a:cubicBezTo>
                      <a:pt x="1623" y="289"/>
                      <a:pt x="1671" y="457"/>
                      <a:pt x="1719" y="625"/>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5248" name="Freeform 60"/>
              <p:cNvSpPr>
                <a:spLocks/>
              </p:cNvSpPr>
              <p:nvPr/>
            </p:nvSpPr>
            <p:spPr bwMode="auto">
              <a:xfrm flipH="1">
                <a:off x="3087" y="1888"/>
                <a:ext cx="1473" cy="288"/>
              </a:xfrm>
              <a:custGeom>
                <a:avLst/>
                <a:gdLst>
                  <a:gd name="T0" fmla="*/ 0 w 1864"/>
                  <a:gd name="T1" fmla="*/ 12 h 397"/>
                  <a:gd name="T2" fmla="*/ 684 w 1864"/>
                  <a:gd name="T3" fmla="*/ 23 h 397"/>
                  <a:gd name="T4" fmla="*/ 920 w 1864"/>
                  <a:gd name="T5" fmla="*/ 152 h 397"/>
                  <a:gd name="T6" fmla="*/ 0 60000 65536"/>
                  <a:gd name="T7" fmla="*/ 0 60000 65536"/>
                  <a:gd name="T8" fmla="*/ 0 60000 65536"/>
                  <a:gd name="T9" fmla="*/ 0 w 1864"/>
                  <a:gd name="T10" fmla="*/ 0 h 397"/>
                  <a:gd name="T11" fmla="*/ 1864 w 1864"/>
                  <a:gd name="T12" fmla="*/ 397 h 397"/>
                </a:gdLst>
                <a:ahLst/>
                <a:cxnLst>
                  <a:cxn ang="T6">
                    <a:pos x="T0" y="T1"/>
                  </a:cxn>
                  <a:cxn ang="T7">
                    <a:pos x="T2" y="T3"/>
                  </a:cxn>
                  <a:cxn ang="T8">
                    <a:pos x="T4" y="T5"/>
                  </a:cxn>
                </a:cxnLst>
                <a:rect l="T9" t="T10" r="T11" b="T12"/>
                <a:pathLst>
                  <a:path w="1864" h="397">
                    <a:moveTo>
                      <a:pt x="0" y="30"/>
                    </a:moveTo>
                    <a:cubicBezTo>
                      <a:pt x="232" y="35"/>
                      <a:pt x="1073" y="0"/>
                      <a:pt x="1384" y="61"/>
                    </a:cubicBezTo>
                    <a:cubicBezTo>
                      <a:pt x="1695" y="122"/>
                      <a:pt x="1780" y="257"/>
                      <a:pt x="1864" y="397"/>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5249" name="Freeform 61"/>
              <p:cNvSpPr>
                <a:spLocks/>
              </p:cNvSpPr>
              <p:nvPr/>
            </p:nvSpPr>
            <p:spPr bwMode="auto">
              <a:xfrm flipH="1">
                <a:off x="3081" y="2161"/>
                <a:ext cx="2022" cy="61"/>
              </a:xfrm>
              <a:custGeom>
                <a:avLst/>
                <a:gdLst>
                  <a:gd name="T0" fmla="*/ 0 w 1864"/>
                  <a:gd name="T1" fmla="*/ 0 h 397"/>
                  <a:gd name="T2" fmla="*/ 1766 w 1864"/>
                  <a:gd name="T3" fmla="*/ 0 h 397"/>
                  <a:gd name="T4" fmla="*/ 2379 w 1864"/>
                  <a:gd name="T5" fmla="*/ 1 h 397"/>
                  <a:gd name="T6" fmla="*/ 0 60000 65536"/>
                  <a:gd name="T7" fmla="*/ 0 60000 65536"/>
                  <a:gd name="T8" fmla="*/ 0 60000 65536"/>
                  <a:gd name="T9" fmla="*/ 0 w 1864"/>
                  <a:gd name="T10" fmla="*/ 0 h 397"/>
                  <a:gd name="T11" fmla="*/ 1864 w 1864"/>
                  <a:gd name="T12" fmla="*/ 397 h 397"/>
                </a:gdLst>
                <a:ahLst/>
                <a:cxnLst>
                  <a:cxn ang="T6">
                    <a:pos x="T0" y="T1"/>
                  </a:cxn>
                  <a:cxn ang="T7">
                    <a:pos x="T2" y="T3"/>
                  </a:cxn>
                  <a:cxn ang="T8">
                    <a:pos x="T4" y="T5"/>
                  </a:cxn>
                </a:cxnLst>
                <a:rect l="T9" t="T10" r="T11" b="T12"/>
                <a:pathLst>
                  <a:path w="1864" h="397">
                    <a:moveTo>
                      <a:pt x="0" y="30"/>
                    </a:moveTo>
                    <a:cubicBezTo>
                      <a:pt x="232" y="35"/>
                      <a:pt x="1073" y="0"/>
                      <a:pt x="1384" y="61"/>
                    </a:cubicBezTo>
                    <a:cubicBezTo>
                      <a:pt x="1695" y="122"/>
                      <a:pt x="1780" y="257"/>
                      <a:pt x="1864" y="397"/>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5250" name="Text Box 62"/>
              <p:cNvSpPr txBox="1">
                <a:spLocks noChangeArrowheads="1"/>
              </p:cNvSpPr>
              <p:nvPr/>
            </p:nvSpPr>
            <p:spPr bwMode="auto">
              <a:xfrm>
                <a:off x="5088" y="1907"/>
                <a:ext cx="423"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r>
                  <a:rPr kumimoji="1" lang="en-US" altLang="zh-CN" sz="2000">
                    <a:solidFill>
                      <a:schemeClr val="tx2"/>
                    </a:solidFill>
                    <a:cs typeface="Times New Roman" pitchFamily="18" charset="0"/>
                  </a:rPr>
                  <a:t>=0</a:t>
                </a:r>
                <a:endParaRPr kumimoji="1" lang="en-US" altLang="zh-CN" sz="2000" i="1">
                  <a:solidFill>
                    <a:schemeClr val="tx2"/>
                  </a:solidFill>
                  <a:cs typeface="Times New Roman" pitchFamily="18" charset="0"/>
                </a:endParaRPr>
              </a:p>
            </p:txBody>
          </p:sp>
          <p:sp>
            <p:nvSpPr>
              <p:cNvPr id="95251" name="Text Box 63"/>
              <p:cNvSpPr txBox="1">
                <a:spLocks noChangeArrowheads="1"/>
              </p:cNvSpPr>
              <p:nvPr/>
            </p:nvSpPr>
            <p:spPr bwMode="auto">
              <a:xfrm>
                <a:off x="4310" y="1187"/>
                <a:ext cx="30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B3</a:t>
                </a:r>
                <a:endParaRPr kumimoji="1" lang="en-US" altLang="zh-CN" sz="2000" i="1">
                  <a:solidFill>
                    <a:schemeClr val="tx2"/>
                  </a:solidFill>
                  <a:cs typeface="Times New Roman" pitchFamily="18" charset="0"/>
                </a:endParaRPr>
              </a:p>
            </p:txBody>
          </p:sp>
          <p:sp>
            <p:nvSpPr>
              <p:cNvPr id="95252" name="Text Box 64"/>
              <p:cNvSpPr txBox="1">
                <a:spLocks noChangeArrowheads="1"/>
              </p:cNvSpPr>
              <p:nvPr/>
            </p:nvSpPr>
            <p:spPr bwMode="auto">
              <a:xfrm>
                <a:off x="4441" y="1449"/>
                <a:ext cx="30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r>
                  <a:rPr kumimoji="1" lang="en-US" altLang="zh-CN" sz="2000" i="1" baseline="-25000">
                    <a:solidFill>
                      <a:schemeClr val="tx2"/>
                    </a:solidFill>
                    <a:cs typeface="Times New Roman" pitchFamily="18" charset="0"/>
                  </a:rPr>
                  <a:t>2</a:t>
                </a:r>
                <a:endParaRPr kumimoji="1" lang="en-US" altLang="zh-CN" sz="2000" i="1">
                  <a:solidFill>
                    <a:schemeClr val="tx2"/>
                  </a:solidFill>
                  <a:cs typeface="Times New Roman" pitchFamily="18" charset="0"/>
                </a:endParaRPr>
              </a:p>
            </p:txBody>
          </p:sp>
          <p:sp>
            <p:nvSpPr>
              <p:cNvPr id="95253" name="Text Box 65"/>
              <p:cNvSpPr txBox="1">
                <a:spLocks noChangeArrowheads="1"/>
              </p:cNvSpPr>
              <p:nvPr/>
            </p:nvSpPr>
            <p:spPr bwMode="auto">
              <a:xfrm>
                <a:off x="4585" y="1737"/>
                <a:ext cx="304"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B1</a:t>
                </a:r>
                <a:endParaRPr kumimoji="1" lang="en-US" altLang="zh-CN" sz="2000" i="1">
                  <a:solidFill>
                    <a:schemeClr val="tx2"/>
                  </a:solidFill>
                  <a:cs typeface="Times New Roman" pitchFamily="18" charset="0"/>
                </a:endParaRPr>
              </a:p>
            </p:txBody>
          </p:sp>
          <p:sp>
            <p:nvSpPr>
              <p:cNvPr id="95254" name="Text Box 66"/>
              <p:cNvSpPr txBox="1">
                <a:spLocks noChangeArrowheads="1"/>
              </p:cNvSpPr>
              <p:nvPr/>
            </p:nvSpPr>
            <p:spPr bwMode="auto">
              <a:xfrm>
                <a:off x="4022" y="873"/>
                <a:ext cx="111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B3</a:t>
                </a:r>
                <a:r>
                  <a:rPr kumimoji="1" lang="en-US" altLang="zh-CN" sz="2000">
                    <a:solidFill>
                      <a:schemeClr val="tx2"/>
                    </a:solidFill>
                    <a:cs typeface="Times New Roman" pitchFamily="18" charset="0"/>
                  </a:rPr>
                  <a:t>&gt; </a:t>
                </a: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B2</a:t>
                </a:r>
                <a:r>
                  <a:rPr kumimoji="1" lang="en-US" altLang="zh-CN" sz="2000">
                    <a:solidFill>
                      <a:schemeClr val="tx2"/>
                    </a:solidFill>
                    <a:cs typeface="Times New Roman" pitchFamily="18" charset="0"/>
                  </a:rPr>
                  <a:t>&gt; </a:t>
                </a: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B1</a:t>
                </a:r>
                <a:r>
                  <a:rPr kumimoji="1" lang="en-US" altLang="zh-CN" sz="2000">
                    <a:solidFill>
                      <a:schemeClr val="tx2"/>
                    </a:solidFill>
                    <a:cs typeface="Times New Roman" pitchFamily="18" charset="0"/>
                  </a:rPr>
                  <a:t>&gt;0</a:t>
                </a:r>
              </a:p>
            </p:txBody>
          </p:sp>
          <p:sp>
            <p:nvSpPr>
              <p:cNvPr id="95255" name="Text Box 67"/>
              <p:cNvSpPr txBox="1">
                <a:spLocks noChangeArrowheads="1"/>
              </p:cNvSpPr>
              <p:nvPr/>
            </p:nvSpPr>
            <p:spPr bwMode="auto">
              <a:xfrm>
                <a:off x="3840" y="2077"/>
                <a:ext cx="409"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截止</a:t>
                </a:r>
              </a:p>
            </p:txBody>
          </p:sp>
          <p:sp>
            <p:nvSpPr>
              <p:cNvPr id="95256" name="Text Box 68"/>
              <p:cNvSpPr txBox="1">
                <a:spLocks noChangeArrowheads="1"/>
              </p:cNvSpPr>
              <p:nvPr/>
            </p:nvSpPr>
            <p:spPr bwMode="auto">
              <a:xfrm>
                <a:off x="2736" y="1261"/>
                <a:ext cx="409"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饱和</a:t>
                </a:r>
              </a:p>
            </p:txBody>
          </p:sp>
          <p:sp>
            <p:nvSpPr>
              <p:cNvPr id="95257" name="Text Box 69"/>
              <p:cNvSpPr txBox="1">
                <a:spLocks noChangeArrowheads="1"/>
              </p:cNvSpPr>
              <p:nvPr/>
            </p:nvSpPr>
            <p:spPr bwMode="auto">
              <a:xfrm>
                <a:off x="3792" y="1405"/>
                <a:ext cx="409"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放大</a:t>
                </a:r>
              </a:p>
            </p:txBody>
          </p:sp>
        </p:grpSp>
        <p:sp>
          <p:nvSpPr>
            <p:cNvPr id="95243" name="Text Box 70"/>
            <p:cNvSpPr txBox="1">
              <a:spLocks noChangeArrowheads="1"/>
            </p:cNvSpPr>
            <p:nvPr/>
          </p:nvSpPr>
          <p:spPr bwMode="auto">
            <a:xfrm>
              <a:off x="3000" y="467"/>
              <a:ext cx="44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30000"/>
                </a:lnSpc>
                <a:spcBef>
                  <a:spcPct val="10000"/>
                </a:spcBef>
              </a:pPr>
              <a:r>
                <a:rPr kumimoji="1" lang="en-US" altLang="zh-CN" sz="2000"/>
                <a:t>NPN</a:t>
              </a:r>
            </a:p>
          </p:txBody>
        </p:sp>
      </p:grpSp>
      <p:sp>
        <p:nvSpPr>
          <p:cNvPr id="114759" name="Text Box 71"/>
          <p:cNvSpPr txBox="1">
            <a:spLocks noChangeArrowheads="1"/>
          </p:cNvSpPr>
          <p:nvPr/>
        </p:nvSpPr>
        <p:spPr bwMode="auto">
          <a:xfrm>
            <a:off x="447675" y="3289300"/>
            <a:ext cx="436245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此时</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r>
              <a:rPr kumimoji="1" lang="zh-CN" altLang="en-US">
                <a:solidFill>
                  <a:schemeClr val="tx2"/>
                </a:solidFill>
                <a:cs typeface="Times New Roman" pitchFamily="18" charset="0"/>
              </a:rPr>
              <a:t>对</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zh-CN" altLang="en-US">
                <a:solidFill>
                  <a:schemeClr val="tx2"/>
                </a:solidFill>
                <a:cs typeface="Times New Roman" pitchFamily="18" charset="0"/>
              </a:rPr>
              <a:t>失去了控制作用，管子处于饱和导通状态。</a:t>
            </a:r>
          </a:p>
        </p:txBody>
      </p:sp>
      <p:sp>
        <p:nvSpPr>
          <p:cNvPr id="114760" name="Rectangle 72"/>
          <p:cNvSpPr>
            <a:spLocks noChangeArrowheads="1"/>
          </p:cNvSpPr>
          <p:nvPr/>
        </p:nvSpPr>
        <p:spPr bwMode="auto">
          <a:xfrm>
            <a:off x="473075" y="1258888"/>
            <a:ext cx="435292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spcBef>
                <a:spcPct val="10000"/>
              </a:spcBef>
            </a:pPr>
            <a:r>
              <a:rPr kumimoji="1" lang="zh-CN" altLang="en-US">
                <a:solidFill>
                  <a:schemeClr val="tx2"/>
                </a:solidFill>
                <a:cs typeface="Times New Roman" pitchFamily="18" charset="0"/>
              </a:rPr>
              <a:t>特性曲线左边</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r>
              <a:rPr kumimoji="1" lang="zh-CN" altLang="en-US">
                <a:solidFill>
                  <a:schemeClr val="tx2"/>
                </a:solidFill>
                <a:cs typeface="Times New Roman" pitchFamily="18" charset="0"/>
              </a:rPr>
              <a:t>很小的区域。</a:t>
            </a:r>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24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4691"/>
                                        </p:tgtEl>
                                        <p:attrNameLst>
                                          <p:attrName>style.visibility</p:attrName>
                                        </p:attrNameLst>
                                      </p:cBhvr>
                                      <p:to>
                                        <p:strVal val="visible"/>
                                      </p:to>
                                    </p:set>
                                    <p:anim calcmode="lin" valueType="num">
                                      <p:cBhvr additive="base">
                                        <p:cTn id="7" dur="500" fill="hold"/>
                                        <p:tgtEl>
                                          <p:spTgt spid="114691"/>
                                        </p:tgtEl>
                                        <p:attrNameLst>
                                          <p:attrName>ppt_x</p:attrName>
                                        </p:attrNameLst>
                                      </p:cBhvr>
                                      <p:tavLst>
                                        <p:tav tm="0">
                                          <p:val>
                                            <p:strVal val="#ppt_x"/>
                                          </p:val>
                                        </p:tav>
                                        <p:tav tm="100000">
                                          <p:val>
                                            <p:strVal val="#ppt_x"/>
                                          </p:val>
                                        </p:tav>
                                      </p:tavLst>
                                    </p:anim>
                                    <p:anim calcmode="lin" valueType="num">
                                      <p:cBhvr additive="base">
                                        <p:cTn id="8" dur="500" fill="hold"/>
                                        <p:tgtEl>
                                          <p:spTgt spid="114691"/>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9"/>
                                        </p:tgtEl>
                                        <p:attrNameLst>
                                          <p:attrName>style.visibility</p:attrName>
                                        </p:attrNameLst>
                                      </p:cBhvr>
                                      <p:to>
                                        <p:strVal val="visible"/>
                                      </p:to>
                                    </p:set>
                                  </p:childTnLst>
                                </p:cTn>
                              </p:par>
                            </p:childTnLst>
                          </p:cTn>
                        </p:par>
                        <p:par>
                          <p:cTn id="12" fill="hold" nodeType="afterGroup">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114760"/>
                                        </p:tgtEl>
                                        <p:attrNameLst>
                                          <p:attrName>style.visibility</p:attrName>
                                        </p:attrNameLst>
                                      </p:cBhvr>
                                      <p:to>
                                        <p:strVal val="visible"/>
                                      </p:to>
                                    </p:set>
                                    <p:animEffect transition="in" filter="checkerboard(across)">
                                      <p:cBhvr>
                                        <p:cTn id="15" dur="500"/>
                                        <p:tgtEl>
                                          <p:spTgt spid="11476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14692"/>
                                        </p:tgtEl>
                                        <p:attrNameLst>
                                          <p:attrName>style.visibility</p:attrName>
                                        </p:attrNameLst>
                                      </p:cBhvr>
                                      <p:to>
                                        <p:strVal val="visible"/>
                                      </p:to>
                                    </p:set>
                                    <p:anim calcmode="lin" valueType="num">
                                      <p:cBhvr additive="base">
                                        <p:cTn id="20" dur="500" fill="hold"/>
                                        <p:tgtEl>
                                          <p:spTgt spid="114692"/>
                                        </p:tgtEl>
                                        <p:attrNameLst>
                                          <p:attrName>ppt_x</p:attrName>
                                        </p:attrNameLst>
                                      </p:cBhvr>
                                      <p:tavLst>
                                        <p:tav tm="0">
                                          <p:val>
                                            <p:strVal val="0-#ppt_w/2"/>
                                          </p:val>
                                        </p:tav>
                                        <p:tav tm="100000">
                                          <p:val>
                                            <p:strVal val="#ppt_x"/>
                                          </p:val>
                                        </p:tav>
                                      </p:tavLst>
                                    </p:anim>
                                    <p:anim calcmode="lin" valueType="num">
                                      <p:cBhvr additive="base">
                                        <p:cTn id="21" dur="500" fill="hold"/>
                                        <p:tgtEl>
                                          <p:spTgt spid="114692"/>
                                        </p:tgtEl>
                                        <p:attrNameLst>
                                          <p:attrName>ppt_y</p:attrName>
                                        </p:attrNameLst>
                                      </p:cBhvr>
                                      <p:tavLst>
                                        <p:tav tm="0">
                                          <p:val>
                                            <p:strVal val="#ppt_y"/>
                                          </p:val>
                                        </p:tav>
                                        <p:tav tm="100000">
                                          <p:val>
                                            <p:strVal val="#ppt_y"/>
                                          </p:val>
                                        </p:tav>
                                      </p:tavLst>
                                    </p:anim>
                                  </p:childTnLst>
                                </p:cTn>
                              </p:par>
                              <p:par>
                                <p:cTn id="22" presetID="5" presetClass="entr" presetSubtype="1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heckerboard(across)">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114759"/>
                                        </p:tgtEl>
                                        <p:attrNameLst>
                                          <p:attrName>style.visibility</p:attrName>
                                        </p:attrNameLst>
                                      </p:cBhvr>
                                      <p:to>
                                        <p:strVal val="visible"/>
                                      </p:to>
                                    </p:set>
                                    <p:animEffect transition="in" filter="checkerboard(across)">
                                      <p:cBhvr>
                                        <p:cTn id="29" dur="500"/>
                                        <p:tgtEl>
                                          <p:spTgt spid="11475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114693"/>
                                        </p:tgtEl>
                                        <p:attrNameLst>
                                          <p:attrName>style.visibility</p:attrName>
                                        </p:attrNameLst>
                                      </p:cBhvr>
                                      <p:to>
                                        <p:strVal val="visible"/>
                                      </p:to>
                                    </p:set>
                                    <p:animEffect transition="in" filter="checkerboard(across)">
                                      <p:cBhvr>
                                        <p:cTn id="34" dur="500"/>
                                        <p:tgtEl>
                                          <p:spTgt spid="114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autoUpdateAnimBg="0"/>
      <p:bldP spid="114692" grpId="0" autoUpdateAnimBg="0"/>
      <p:bldP spid="114693" grpId="0" autoUpdateAnimBg="0"/>
      <p:bldP spid="114759" grpId="0" autoUpdateAnimBg="0"/>
      <p:bldP spid="11476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8</a:t>
            </a:r>
            <a:r>
              <a:rPr lang="zh-CN" altLang="en-US" sz="2800" smtClean="0">
                <a:ea typeface="宋体" charset="-122"/>
              </a:rPr>
              <a:t>）</a:t>
            </a:r>
            <a:endParaRPr lang="zh-CN" altLang="en-US" sz="3200" smtClean="0">
              <a:ea typeface="楷体_GB2312" pitchFamily="49" charset="-122"/>
            </a:endParaRPr>
          </a:p>
        </p:txBody>
      </p:sp>
      <p:sp>
        <p:nvSpPr>
          <p:cNvPr id="115715" name="Text Box 3"/>
          <p:cNvSpPr txBox="1">
            <a:spLocks noChangeArrowheads="1"/>
          </p:cNvSpPr>
          <p:nvPr/>
        </p:nvSpPr>
        <p:spPr bwMode="auto">
          <a:xfrm>
            <a:off x="-52388" y="823913"/>
            <a:ext cx="18843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a:t>
            </a:r>
            <a:r>
              <a:rPr kumimoji="1" lang="en-US" altLang="zh-CN">
                <a:solidFill>
                  <a:schemeClr val="tx2"/>
                </a:solidFill>
                <a:cs typeface="Times New Roman" pitchFamily="18" charset="0"/>
              </a:rPr>
              <a:t>3</a:t>
            </a:r>
            <a:r>
              <a:rPr kumimoji="1" lang="zh-CN" altLang="en-US">
                <a:solidFill>
                  <a:schemeClr val="tx2"/>
                </a:solidFill>
                <a:cs typeface="Times New Roman" pitchFamily="18" charset="0"/>
              </a:rPr>
              <a:t>）放大区</a:t>
            </a:r>
          </a:p>
        </p:txBody>
      </p:sp>
      <p:sp>
        <p:nvSpPr>
          <p:cNvPr id="115716" name="Text Box 4"/>
          <p:cNvSpPr txBox="1">
            <a:spLocks noChangeArrowheads="1"/>
          </p:cNvSpPr>
          <p:nvPr/>
        </p:nvSpPr>
        <p:spPr bwMode="auto">
          <a:xfrm>
            <a:off x="385763" y="1666875"/>
            <a:ext cx="4840287"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条件：发射结正偏；</a:t>
            </a:r>
          </a:p>
          <a:p>
            <a:pPr algn="just" eaLnBrk="1" hangingPunct="1">
              <a:lnSpc>
                <a:spcPct val="130000"/>
              </a:lnSpc>
              <a:spcBef>
                <a:spcPct val="10000"/>
              </a:spcBef>
            </a:pPr>
            <a:r>
              <a:rPr kumimoji="1" lang="zh-CN" altLang="en-US">
                <a:solidFill>
                  <a:schemeClr val="tx2"/>
                </a:solidFill>
                <a:cs typeface="Times New Roman" pitchFamily="18" charset="0"/>
              </a:rPr>
              <a:t>           集电结反偏。</a:t>
            </a:r>
            <a:endParaRPr kumimoji="1" lang="zh-CN" altLang="zh-CN">
              <a:solidFill>
                <a:schemeClr val="tx2"/>
              </a:solidFill>
              <a:cs typeface="Times New Roman" pitchFamily="18" charset="0"/>
            </a:endParaRPr>
          </a:p>
        </p:txBody>
      </p:sp>
      <p:sp>
        <p:nvSpPr>
          <p:cNvPr id="115717" name="Text Box 5"/>
          <p:cNvSpPr txBox="1">
            <a:spLocks noChangeArrowheads="1"/>
          </p:cNvSpPr>
          <p:nvPr/>
        </p:nvSpPr>
        <p:spPr bwMode="auto">
          <a:xfrm>
            <a:off x="392113" y="2428875"/>
            <a:ext cx="110807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rPr>
              <a:t>特点：</a:t>
            </a:r>
          </a:p>
        </p:txBody>
      </p:sp>
      <p:sp>
        <p:nvSpPr>
          <p:cNvPr id="115718" name="Rectangle 6"/>
          <p:cNvSpPr>
            <a:spLocks noChangeArrowheads="1"/>
          </p:cNvSpPr>
          <p:nvPr/>
        </p:nvSpPr>
        <p:spPr bwMode="auto">
          <a:xfrm>
            <a:off x="258763" y="4187825"/>
            <a:ext cx="816927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marL="284163" indent="-284163" algn="just">
              <a:lnSpc>
                <a:spcPct val="130000"/>
              </a:lnSpc>
              <a:spcBef>
                <a:spcPct val="10000"/>
              </a:spcBef>
            </a:pPr>
            <a:r>
              <a:rPr kumimoji="1" lang="en-US" altLang="zh-CN">
                <a:solidFill>
                  <a:schemeClr val="tx2"/>
                </a:solidFill>
                <a:cs typeface="Times New Roman" pitchFamily="18" charset="0"/>
              </a:rPr>
              <a:t>② </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r>
              <a:rPr kumimoji="1" lang="zh-CN" altLang="en-US">
                <a:solidFill>
                  <a:schemeClr val="tx2"/>
                </a:solidFill>
                <a:cs typeface="Times New Roman" pitchFamily="18" charset="0"/>
              </a:rPr>
              <a:t>变化时，</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zh-CN" altLang="en-US">
                <a:solidFill>
                  <a:schemeClr val="tx2"/>
                </a:solidFill>
                <a:cs typeface="Times New Roman" pitchFamily="18" charset="0"/>
              </a:rPr>
              <a:t>基本不变。 这就是晶体管的恒流特性。改变</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zh-CN" altLang="en-US">
                <a:solidFill>
                  <a:schemeClr val="tx2"/>
                </a:solidFill>
                <a:cs typeface="Times New Roman" pitchFamily="18" charset="0"/>
              </a:rPr>
              <a:t>的唯一途径就是改变</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r>
              <a:rPr kumimoji="1" lang="en-US" altLang="zh-CN">
                <a:solidFill>
                  <a:schemeClr val="tx2"/>
                </a:solidFill>
                <a:cs typeface="Times New Roman" pitchFamily="18" charset="0"/>
              </a:rPr>
              <a:t>,</a:t>
            </a:r>
            <a:r>
              <a:rPr kumimoji="1" lang="zh-CN" altLang="en-US">
                <a:solidFill>
                  <a:schemeClr val="tx2"/>
                </a:solidFill>
                <a:cs typeface="Times New Roman" pitchFamily="18" charset="0"/>
              </a:rPr>
              <a:t>而这正是</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r>
              <a:rPr kumimoji="1" lang="zh-CN" altLang="en-US">
                <a:solidFill>
                  <a:schemeClr val="tx2"/>
                </a:solidFill>
                <a:cs typeface="Times New Roman" pitchFamily="18" charset="0"/>
              </a:rPr>
              <a:t>对</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zh-CN" altLang="en-US">
                <a:solidFill>
                  <a:schemeClr val="tx2"/>
                </a:solidFill>
                <a:cs typeface="Times New Roman" pitchFamily="18" charset="0"/>
              </a:rPr>
              <a:t>的控制作用。</a:t>
            </a:r>
          </a:p>
        </p:txBody>
      </p:sp>
      <p:sp>
        <p:nvSpPr>
          <p:cNvPr id="115719" name="Text Box 7"/>
          <p:cNvSpPr txBox="1">
            <a:spLocks noChangeArrowheads="1"/>
          </p:cNvSpPr>
          <p:nvPr/>
        </p:nvSpPr>
        <p:spPr bwMode="auto">
          <a:xfrm>
            <a:off x="336550" y="1216025"/>
            <a:ext cx="449421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30000"/>
              </a:lnSpc>
              <a:spcBef>
                <a:spcPct val="10000"/>
              </a:spcBef>
            </a:pPr>
            <a:r>
              <a:rPr kumimoji="1" lang="zh-CN" altLang="en-US">
                <a:solidFill>
                  <a:schemeClr val="tx2"/>
                </a:solidFill>
                <a:cs typeface="Times New Roman" pitchFamily="18" charset="0"/>
              </a:rPr>
              <a:t>特性曲线中，接近水平的部分。</a:t>
            </a:r>
          </a:p>
        </p:txBody>
      </p:sp>
      <p:grpSp>
        <p:nvGrpSpPr>
          <p:cNvPr id="2" name="Group 8"/>
          <p:cNvGrpSpPr>
            <a:grpSpLocks/>
          </p:cNvGrpSpPr>
          <p:nvPr/>
        </p:nvGrpSpPr>
        <p:grpSpPr bwMode="auto">
          <a:xfrm>
            <a:off x="5268913" y="4007981"/>
            <a:ext cx="3905250" cy="2292350"/>
            <a:chOff x="3096" y="2552"/>
            <a:chExt cx="2460" cy="1444"/>
          </a:xfrm>
        </p:grpSpPr>
        <p:grpSp>
          <p:nvGrpSpPr>
            <p:cNvPr id="96289" name="Group 9"/>
            <p:cNvGrpSpPr>
              <a:grpSpLocks/>
            </p:cNvGrpSpPr>
            <p:nvPr/>
          </p:nvGrpSpPr>
          <p:grpSpPr bwMode="auto">
            <a:xfrm>
              <a:off x="3096" y="2552"/>
              <a:ext cx="2460" cy="1444"/>
              <a:chOff x="3096" y="2552"/>
              <a:chExt cx="2460" cy="1444"/>
            </a:xfrm>
          </p:grpSpPr>
          <p:sp>
            <p:nvSpPr>
              <p:cNvPr id="96296" name="Rectangle 10"/>
              <p:cNvSpPr>
                <a:spLocks noChangeArrowheads="1"/>
              </p:cNvSpPr>
              <p:nvPr/>
            </p:nvSpPr>
            <p:spPr bwMode="auto">
              <a:xfrm rot="-5400000">
                <a:off x="4933" y="2830"/>
                <a:ext cx="261"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solidFill>
                    <a:schemeClr val="tx2"/>
                  </a:solidFill>
                  <a:cs typeface="Times New Roman" pitchFamily="18" charset="0"/>
                </a:endParaRPr>
              </a:p>
            </p:txBody>
          </p:sp>
          <p:grpSp>
            <p:nvGrpSpPr>
              <p:cNvPr id="96297" name="Group 11"/>
              <p:cNvGrpSpPr>
                <a:grpSpLocks/>
              </p:cNvGrpSpPr>
              <p:nvPr/>
            </p:nvGrpSpPr>
            <p:grpSpPr bwMode="auto">
              <a:xfrm>
                <a:off x="4978" y="3114"/>
                <a:ext cx="192" cy="134"/>
                <a:chOff x="4978" y="3114"/>
                <a:chExt cx="192" cy="134"/>
              </a:xfrm>
            </p:grpSpPr>
            <p:sp>
              <p:nvSpPr>
                <p:cNvPr id="96327" name="Line 12"/>
                <p:cNvSpPr>
                  <a:spLocks noChangeShapeType="1"/>
                </p:cNvSpPr>
                <p:nvPr/>
              </p:nvSpPr>
              <p:spPr bwMode="auto">
                <a:xfrm>
                  <a:off x="4978" y="311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8" name="Line 13"/>
                <p:cNvSpPr>
                  <a:spLocks noChangeShapeType="1"/>
                </p:cNvSpPr>
                <p:nvPr/>
              </p:nvSpPr>
              <p:spPr bwMode="auto">
                <a:xfrm>
                  <a:off x="5026" y="3162"/>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9" name="Line 14"/>
                <p:cNvSpPr>
                  <a:spLocks noChangeShapeType="1"/>
                </p:cNvSpPr>
                <p:nvPr/>
              </p:nvSpPr>
              <p:spPr bwMode="auto">
                <a:xfrm>
                  <a:off x="4978" y="320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30" name="Line 15"/>
                <p:cNvSpPr>
                  <a:spLocks noChangeShapeType="1"/>
                </p:cNvSpPr>
                <p:nvPr/>
              </p:nvSpPr>
              <p:spPr bwMode="auto">
                <a:xfrm>
                  <a:off x="5026" y="3248"/>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6298" name="Line 16"/>
              <p:cNvSpPr>
                <a:spLocks noChangeShapeType="1"/>
              </p:cNvSpPr>
              <p:nvPr/>
            </p:nvSpPr>
            <p:spPr bwMode="auto">
              <a:xfrm flipV="1">
                <a:off x="3864" y="25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9" name="Freeform 17"/>
              <p:cNvSpPr>
                <a:spLocks/>
              </p:cNvSpPr>
              <p:nvPr/>
            </p:nvSpPr>
            <p:spPr bwMode="auto">
              <a:xfrm>
                <a:off x="3864" y="3248"/>
                <a:ext cx="1200" cy="604"/>
              </a:xfrm>
              <a:custGeom>
                <a:avLst/>
                <a:gdLst>
                  <a:gd name="T0" fmla="*/ 1200 w 1200"/>
                  <a:gd name="T1" fmla="*/ 0 h 912"/>
                  <a:gd name="T2" fmla="*/ 1200 w 1200"/>
                  <a:gd name="T3" fmla="*/ 265 h 912"/>
                  <a:gd name="T4" fmla="*/ 0 w 1200"/>
                  <a:gd name="T5" fmla="*/ 265 h 912"/>
                  <a:gd name="T6" fmla="*/ 0 60000 65536"/>
                  <a:gd name="T7" fmla="*/ 0 60000 65536"/>
                  <a:gd name="T8" fmla="*/ 0 60000 65536"/>
                  <a:gd name="T9" fmla="*/ 0 w 1200"/>
                  <a:gd name="T10" fmla="*/ 0 h 912"/>
                  <a:gd name="T11" fmla="*/ 1200 w 1200"/>
                  <a:gd name="T12" fmla="*/ 912 h 912"/>
                </a:gdLst>
                <a:ahLst/>
                <a:cxnLst>
                  <a:cxn ang="T6">
                    <a:pos x="T0" y="T1"/>
                  </a:cxn>
                  <a:cxn ang="T7">
                    <a:pos x="T2" y="T3"/>
                  </a:cxn>
                  <a:cxn ang="T8">
                    <a:pos x="T4" y="T5"/>
                  </a:cxn>
                </a:cxnLst>
                <a:rect l="T9" t="T10" r="T11" b="T12"/>
                <a:pathLst>
                  <a:path w="1200" h="912">
                    <a:moveTo>
                      <a:pt x="1200" y="0"/>
                    </a:moveTo>
                    <a:lnTo>
                      <a:pt x="1200" y="912"/>
                    </a:lnTo>
                    <a:lnTo>
                      <a:pt x="0" y="91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solidFill>
                    <a:schemeClr val="tx2"/>
                  </a:solidFill>
                  <a:cs typeface="Times New Roman" pitchFamily="18" charset="0"/>
                </a:endParaRPr>
              </a:p>
            </p:txBody>
          </p:sp>
          <p:sp>
            <p:nvSpPr>
              <p:cNvPr id="96300" name="Text Box 18"/>
              <p:cNvSpPr txBox="1">
                <a:spLocks noChangeArrowheads="1"/>
              </p:cNvSpPr>
              <p:nvPr/>
            </p:nvSpPr>
            <p:spPr bwMode="auto">
              <a:xfrm>
                <a:off x="4632" y="2705"/>
                <a:ext cx="30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en-US" sz="2000" i="1">
                    <a:solidFill>
                      <a:schemeClr val="tx2"/>
                    </a:solidFill>
                    <a:cs typeface="Times New Roman" pitchFamily="18" charset="0"/>
                  </a:rPr>
                  <a:t>R</a:t>
                </a:r>
                <a:r>
                  <a:rPr kumimoji="1" lang="en-US" altLang="en-US"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96301" name="Text Box 19"/>
              <p:cNvSpPr txBox="1">
                <a:spLocks noChangeArrowheads="1"/>
              </p:cNvSpPr>
              <p:nvPr/>
            </p:nvSpPr>
            <p:spPr bwMode="auto">
              <a:xfrm>
                <a:off x="5167" y="2993"/>
                <a:ext cx="38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grpSp>
            <p:nvGrpSpPr>
              <p:cNvPr id="96302" name="Group 20"/>
              <p:cNvGrpSpPr>
                <a:grpSpLocks/>
              </p:cNvGrpSpPr>
              <p:nvPr/>
            </p:nvGrpSpPr>
            <p:grpSpPr bwMode="auto">
              <a:xfrm>
                <a:off x="3528" y="2937"/>
                <a:ext cx="549" cy="336"/>
                <a:chOff x="3528" y="2937"/>
                <a:chExt cx="549" cy="336"/>
              </a:xfrm>
            </p:grpSpPr>
            <p:grpSp>
              <p:nvGrpSpPr>
                <p:cNvPr id="96321" name="Group 21"/>
                <p:cNvGrpSpPr>
                  <a:grpSpLocks/>
                </p:cNvGrpSpPr>
                <p:nvPr/>
              </p:nvGrpSpPr>
              <p:grpSpPr bwMode="auto">
                <a:xfrm>
                  <a:off x="3528" y="2937"/>
                  <a:ext cx="336" cy="336"/>
                  <a:chOff x="3648" y="2688"/>
                  <a:chExt cx="336" cy="336"/>
                </a:xfrm>
              </p:grpSpPr>
              <p:sp>
                <p:nvSpPr>
                  <p:cNvPr id="96323" name="Line 22"/>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4" name="Line 23"/>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5" name="Line 24"/>
                  <p:cNvSpPr>
                    <a:spLocks noChangeShapeType="1"/>
                  </p:cNvSpPr>
                  <p:nvPr/>
                </p:nvSpPr>
                <p:spPr bwMode="auto">
                  <a:xfrm>
                    <a:off x="3840" y="2880"/>
                    <a:ext cx="144" cy="144"/>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6" name="Line 25"/>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6322" name="Text Box 26"/>
                <p:cNvSpPr txBox="1">
                  <a:spLocks noChangeArrowheads="1"/>
                </p:cNvSpPr>
                <p:nvPr/>
              </p:nvSpPr>
              <p:spPr bwMode="auto">
                <a:xfrm>
                  <a:off x="3854" y="2951"/>
                  <a:ext cx="22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a:solidFill>
                        <a:schemeClr val="tx2"/>
                      </a:solidFill>
                      <a:cs typeface="Times New Roman" pitchFamily="18" charset="0"/>
                    </a:rPr>
                    <a:t>T</a:t>
                  </a:r>
                </a:p>
              </p:txBody>
            </p:sp>
          </p:grpSp>
          <p:grpSp>
            <p:nvGrpSpPr>
              <p:cNvPr id="96303" name="Group 27"/>
              <p:cNvGrpSpPr>
                <a:grpSpLocks/>
              </p:cNvGrpSpPr>
              <p:nvPr/>
            </p:nvGrpSpPr>
            <p:grpSpPr bwMode="auto">
              <a:xfrm>
                <a:off x="3096" y="3098"/>
                <a:ext cx="864" cy="898"/>
                <a:chOff x="3096" y="3098"/>
                <a:chExt cx="864" cy="898"/>
              </a:xfrm>
            </p:grpSpPr>
            <p:sp>
              <p:nvSpPr>
                <p:cNvPr id="96307" name="Oval 28"/>
                <p:cNvSpPr>
                  <a:spLocks noChangeArrowheads="1"/>
                </p:cNvSpPr>
                <p:nvPr/>
              </p:nvSpPr>
              <p:spPr bwMode="auto">
                <a:xfrm>
                  <a:off x="3836" y="3824"/>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solidFill>
                      <a:schemeClr val="tx2"/>
                    </a:solidFill>
                    <a:cs typeface="Times New Roman" pitchFamily="18" charset="0"/>
                  </a:endParaRPr>
                </a:p>
              </p:txBody>
            </p:sp>
            <p:sp>
              <p:nvSpPr>
                <p:cNvPr id="96308" name="Rectangle 29"/>
                <p:cNvSpPr>
                  <a:spLocks noChangeArrowheads="1"/>
                </p:cNvSpPr>
                <p:nvPr/>
              </p:nvSpPr>
              <p:spPr bwMode="auto">
                <a:xfrm rot="-5400000">
                  <a:off x="3072" y="3310"/>
                  <a:ext cx="240" cy="96"/>
                </a:xfrm>
                <a:prstGeom prst="rect">
                  <a:avLst/>
                </a:prstGeom>
                <a:solidFill>
                  <a:srgbClr val="EAEAEA"/>
                </a:solidFill>
                <a:ln w="28575">
                  <a:solidFill>
                    <a:schemeClr val="tx1"/>
                  </a:solidFill>
                  <a:miter lim="800000"/>
                  <a:headEnd/>
                  <a:tailEnd/>
                </a:ln>
              </p:spPr>
              <p:txBody>
                <a:bodyPr wrap="none" anchor="ctr"/>
                <a:lstStyle/>
                <a:p>
                  <a:pPr algn="just">
                    <a:lnSpc>
                      <a:spcPct val="120000"/>
                    </a:lnSpc>
                    <a:spcBef>
                      <a:spcPct val="10000"/>
                    </a:spcBef>
                  </a:pPr>
                  <a:endParaRPr lang="zh-CN" altLang="en-US">
                    <a:solidFill>
                      <a:schemeClr val="tx2"/>
                    </a:solidFill>
                    <a:cs typeface="Times New Roman" pitchFamily="18" charset="0"/>
                  </a:endParaRPr>
                </a:p>
              </p:txBody>
            </p:sp>
            <p:grpSp>
              <p:nvGrpSpPr>
                <p:cNvPr id="96309" name="Group 30"/>
                <p:cNvGrpSpPr>
                  <a:grpSpLocks/>
                </p:cNvGrpSpPr>
                <p:nvPr/>
              </p:nvGrpSpPr>
              <p:grpSpPr bwMode="auto">
                <a:xfrm>
                  <a:off x="3096" y="3620"/>
                  <a:ext cx="192" cy="134"/>
                  <a:chOff x="908" y="1920"/>
                  <a:chExt cx="192" cy="134"/>
                </a:xfrm>
              </p:grpSpPr>
              <p:sp>
                <p:nvSpPr>
                  <p:cNvPr id="96317" name="Line 31"/>
                  <p:cNvSpPr>
                    <a:spLocks noChangeShapeType="1"/>
                  </p:cNvSpPr>
                  <p:nvPr/>
                </p:nvSpPr>
                <p:spPr bwMode="auto">
                  <a:xfrm>
                    <a:off x="908" y="192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18" name="Line 32"/>
                  <p:cNvSpPr>
                    <a:spLocks noChangeShapeType="1"/>
                  </p:cNvSpPr>
                  <p:nvPr/>
                </p:nvSpPr>
                <p:spPr bwMode="auto">
                  <a:xfrm>
                    <a:off x="956" y="1968"/>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19" name="Line 33"/>
                  <p:cNvSpPr>
                    <a:spLocks noChangeShapeType="1"/>
                  </p:cNvSpPr>
                  <p:nvPr/>
                </p:nvSpPr>
                <p:spPr bwMode="auto">
                  <a:xfrm>
                    <a:off x="908" y="2006"/>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20" name="Line 34"/>
                  <p:cNvSpPr>
                    <a:spLocks noChangeShapeType="1"/>
                  </p:cNvSpPr>
                  <p:nvPr/>
                </p:nvSpPr>
                <p:spPr bwMode="auto">
                  <a:xfrm>
                    <a:off x="956" y="205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6310" name="Freeform 35"/>
                <p:cNvSpPr>
                  <a:spLocks/>
                </p:cNvSpPr>
                <p:nvPr/>
              </p:nvSpPr>
              <p:spPr bwMode="auto">
                <a:xfrm>
                  <a:off x="3192" y="3098"/>
                  <a:ext cx="384" cy="135"/>
                </a:xfrm>
                <a:custGeom>
                  <a:avLst/>
                  <a:gdLst>
                    <a:gd name="T0" fmla="*/ 384 w 384"/>
                    <a:gd name="T1" fmla="*/ 0 h 144"/>
                    <a:gd name="T2" fmla="*/ 0 w 384"/>
                    <a:gd name="T3" fmla="*/ 0 h 144"/>
                    <a:gd name="T4" fmla="*/ 0 w 384"/>
                    <a:gd name="T5" fmla="*/ 119 h 144"/>
                    <a:gd name="T6" fmla="*/ 0 60000 65536"/>
                    <a:gd name="T7" fmla="*/ 0 60000 65536"/>
                    <a:gd name="T8" fmla="*/ 0 60000 65536"/>
                    <a:gd name="T9" fmla="*/ 0 w 384"/>
                    <a:gd name="T10" fmla="*/ 0 h 144"/>
                    <a:gd name="T11" fmla="*/ 384 w 384"/>
                    <a:gd name="T12" fmla="*/ 144 h 144"/>
                  </a:gdLst>
                  <a:ahLst/>
                  <a:cxnLst>
                    <a:cxn ang="T6">
                      <a:pos x="T0" y="T1"/>
                    </a:cxn>
                    <a:cxn ang="T7">
                      <a:pos x="T2" y="T3"/>
                    </a:cxn>
                    <a:cxn ang="T8">
                      <a:pos x="T4" y="T5"/>
                    </a:cxn>
                  </a:cxnLst>
                  <a:rect l="T9" t="T10" r="T11" b="T12"/>
                  <a:pathLst>
                    <a:path w="384" h="144">
                      <a:moveTo>
                        <a:pt x="384" y="0"/>
                      </a:moveTo>
                      <a:lnTo>
                        <a:pt x="0" y="0"/>
                      </a:lnTo>
                      <a:lnTo>
                        <a:pt x="0" y="14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solidFill>
                      <a:schemeClr val="tx2"/>
                    </a:solidFill>
                    <a:cs typeface="Times New Roman" pitchFamily="18" charset="0"/>
                  </a:endParaRPr>
                </a:p>
              </p:txBody>
            </p:sp>
            <p:sp>
              <p:nvSpPr>
                <p:cNvPr id="96311" name="Line 36"/>
                <p:cNvSpPr>
                  <a:spLocks noChangeShapeType="1"/>
                </p:cNvSpPr>
                <p:nvPr/>
              </p:nvSpPr>
              <p:spPr bwMode="auto">
                <a:xfrm>
                  <a:off x="3192" y="347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12" name="Line 37"/>
                <p:cNvSpPr>
                  <a:spLocks noChangeShapeType="1"/>
                </p:cNvSpPr>
                <p:nvPr/>
              </p:nvSpPr>
              <p:spPr bwMode="auto">
                <a:xfrm>
                  <a:off x="3864" y="3276"/>
                  <a:ext cx="0" cy="72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13" name="Line 38"/>
                <p:cNvSpPr>
                  <a:spLocks noChangeShapeType="1"/>
                </p:cNvSpPr>
                <p:nvPr/>
              </p:nvSpPr>
              <p:spPr bwMode="auto">
                <a:xfrm>
                  <a:off x="3768" y="3996"/>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14" name="Freeform 39"/>
                <p:cNvSpPr>
                  <a:spLocks/>
                </p:cNvSpPr>
                <p:nvPr/>
              </p:nvSpPr>
              <p:spPr bwMode="auto">
                <a:xfrm>
                  <a:off x="3192" y="3756"/>
                  <a:ext cx="672" cy="96"/>
                </a:xfrm>
                <a:custGeom>
                  <a:avLst/>
                  <a:gdLst>
                    <a:gd name="T0" fmla="*/ 672 w 672"/>
                    <a:gd name="T1" fmla="*/ 96 h 96"/>
                    <a:gd name="T2" fmla="*/ 0 w 672"/>
                    <a:gd name="T3" fmla="*/ 96 h 96"/>
                    <a:gd name="T4" fmla="*/ 0 w 672"/>
                    <a:gd name="T5" fmla="*/ 0 h 96"/>
                    <a:gd name="T6" fmla="*/ 0 60000 65536"/>
                    <a:gd name="T7" fmla="*/ 0 60000 65536"/>
                    <a:gd name="T8" fmla="*/ 0 60000 65536"/>
                    <a:gd name="T9" fmla="*/ 0 w 672"/>
                    <a:gd name="T10" fmla="*/ 0 h 96"/>
                    <a:gd name="T11" fmla="*/ 672 w 672"/>
                    <a:gd name="T12" fmla="*/ 96 h 96"/>
                  </a:gdLst>
                  <a:ahLst/>
                  <a:cxnLst>
                    <a:cxn ang="T6">
                      <a:pos x="T0" y="T1"/>
                    </a:cxn>
                    <a:cxn ang="T7">
                      <a:pos x="T2" y="T3"/>
                    </a:cxn>
                    <a:cxn ang="T8">
                      <a:pos x="T4" y="T5"/>
                    </a:cxn>
                  </a:cxnLst>
                  <a:rect l="T9" t="T10" r="T11" b="T12"/>
                  <a:pathLst>
                    <a:path w="672" h="96">
                      <a:moveTo>
                        <a:pt x="672" y="96"/>
                      </a:moveTo>
                      <a:lnTo>
                        <a:pt x="0" y="96"/>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solidFill>
                      <a:schemeClr val="tx2"/>
                    </a:solidFill>
                    <a:cs typeface="Times New Roman" pitchFamily="18" charset="0"/>
                  </a:endParaRPr>
                </a:p>
              </p:txBody>
            </p:sp>
            <p:sp>
              <p:nvSpPr>
                <p:cNvPr id="96315" name="Text Box 40"/>
                <p:cNvSpPr txBox="1">
                  <a:spLocks noChangeArrowheads="1"/>
                </p:cNvSpPr>
                <p:nvPr/>
              </p:nvSpPr>
              <p:spPr bwMode="auto">
                <a:xfrm>
                  <a:off x="3230" y="3143"/>
                  <a:ext cx="29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96316" name="Text Box 41"/>
                <p:cNvSpPr txBox="1">
                  <a:spLocks noChangeArrowheads="1"/>
                </p:cNvSpPr>
                <p:nvPr/>
              </p:nvSpPr>
              <p:spPr bwMode="auto">
                <a:xfrm>
                  <a:off x="3278" y="3431"/>
                  <a:ext cx="37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BB</a:t>
                  </a:r>
                  <a:endParaRPr kumimoji="1" lang="en-US" altLang="zh-CN" sz="2000">
                    <a:solidFill>
                      <a:schemeClr val="tx2"/>
                    </a:solidFill>
                    <a:cs typeface="Times New Roman" pitchFamily="18" charset="0"/>
                  </a:endParaRPr>
                </a:p>
              </p:txBody>
            </p:sp>
          </p:grpSp>
          <p:sp>
            <p:nvSpPr>
              <p:cNvPr id="96304" name="Line 42"/>
              <p:cNvSpPr>
                <a:spLocks noChangeShapeType="1"/>
              </p:cNvSpPr>
              <p:nvPr/>
            </p:nvSpPr>
            <p:spPr bwMode="auto">
              <a:xfrm>
                <a:off x="5064" y="3008"/>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5" name="Line 43"/>
              <p:cNvSpPr>
                <a:spLocks noChangeShapeType="1"/>
              </p:cNvSpPr>
              <p:nvPr/>
            </p:nvSpPr>
            <p:spPr bwMode="auto">
              <a:xfrm>
                <a:off x="3864" y="2552"/>
                <a:ext cx="12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306" name="Line 44"/>
              <p:cNvSpPr>
                <a:spLocks noChangeShapeType="1"/>
              </p:cNvSpPr>
              <p:nvPr/>
            </p:nvSpPr>
            <p:spPr bwMode="auto">
              <a:xfrm>
                <a:off x="5064" y="255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6290" name="Line 45"/>
            <p:cNvSpPr>
              <a:spLocks noChangeShapeType="1"/>
            </p:cNvSpPr>
            <p:nvPr/>
          </p:nvSpPr>
          <p:spPr bwMode="auto">
            <a:xfrm>
              <a:off x="3288" y="3008"/>
              <a:ext cx="288"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1" name="Text Box 46"/>
            <p:cNvSpPr txBox="1">
              <a:spLocks noChangeArrowheads="1"/>
            </p:cNvSpPr>
            <p:nvPr/>
          </p:nvSpPr>
          <p:spPr bwMode="auto">
            <a:xfrm>
              <a:off x="3326" y="2635"/>
              <a:ext cx="25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96292" name="Line 47"/>
            <p:cNvSpPr>
              <a:spLocks noChangeShapeType="1"/>
            </p:cNvSpPr>
            <p:nvPr/>
          </p:nvSpPr>
          <p:spPr bwMode="auto">
            <a:xfrm>
              <a:off x="3864" y="2624"/>
              <a:ext cx="0" cy="192"/>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3" name="Text Box 48"/>
            <p:cNvSpPr txBox="1">
              <a:spLocks noChangeArrowheads="1"/>
            </p:cNvSpPr>
            <p:nvPr/>
          </p:nvSpPr>
          <p:spPr bwMode="auto">
            <a:xfrm>
              <a:off x="3864" y="2657"/>
              <a:ext cx="25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96294" name="Line 49"/>
            <p:cNvSpPr>
              <a:spLocks noChangeShapeType="1"/>
            </p:cNvSpPr>
            <p:nvPr/>
          </p:nvSpPr>
          <p:spPr bwMode="auto">
            <a:xfrm>
              <a:off x="3912" y="3440"/>
              <a:ext cx="0" cy="2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95" name="Text Box 50"/>
            <p:cNvSpPr txBox="1">
              <a:spLocks noChangeArrowheads="1"/>
            </p:cNvSpPr>
            <p:nvPr/>
          </p:nvSpPr>
          <p:spPr bwMode="auto">
            <a:xfrm>
              <a:off x="3960" y="3377"/>
              <a:ext cx="25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E</a:t>
              </a:r>
              <a:endParaRPr kumimoji="1" lang="en-US" altLang="zh-CN" sz="2000">
                <a:solidFill>
                  <a:schemeClr val="tx2"/>
                </a:solidFill>
                <a:cs typeface="Times New Roman" pitchFamily="18" charset="0"/>
              </a:endParaRPr>
            </a:p>
          </p:txBody>
        </p:sp>
      </p:grpSp>
      <p:grpSp>
        <p:nvGrpSpPr>
          <p:cNvPr id="9" name="Group 51"/>
          <p:cNvGrpSpPr>
            <a:grpSpLocks/>
          </p:cNvGrpSpPr>
          <p:nvPr/>
        </p:nvGrpSpPr>
        <p:grpSpPr bwMode="auto">
          <a:xfrm>
            <a:off x="4746625" y="640893"/>
            <a:ext cx="4405313" cy="3270250"/>
            <a:chOff x="2946" y="467"/>
            <a:chExt cx="2775" cy="2060"/>
          </a:xfrm>
        </p:grpSpPr>
        <p:grpSp>
          <p:nvGrpSpPr>
            <p:cNvPr id="96268" name="Group 52"/>
            <p:cNvGrpSpPr>
              <a:grpSpLocks/>
            </p:cNvGrpSpPr>
            <p:nvPr/>
          </p:nvGrpSpPr>
          <p:grpSpPr bwMode="auto">
            <a:xfrm>
              <a:off x="2946" y="729"/>
              <a:ext cx="2775" cy="1798"/>
              <a:chOff x="945" y="1605"/>
              <a:chExt cx="2775" cy="1798"/>
            </a:xfrm>
          </p:grpSpPr>
          <p:grpSp>
            <p:nvGrpSpPr>
              <p:cNvPr id="96270" name="Group 53"/>
              <p:cNvGrpSpPr>
                <a:grpSpLocks/>
              </p:cNvGrpSpPr>
              <p:nvPr/>
            </p:nvGrpSpPr>
            <p:grpSpPr bwMode="auto">
              <a:xfrm>
                <a:off x="1072" y="1605"/>
                <a:ext cx="2533" cy="1798"/>
                <a:chOff x="3103" y="1425"/>
                <a:chExt cx="2533" cy="1798"/>
              </a:xfrm>
            </p:grpSpPr>
            <p:sp>
              <p:nvSpPr>
                <p:cNvPr id="96284" name="Line 54"/>
                <p:cNvSpPr>
                  <a:spLocks noChangeShapeType="1"/>
                </p:cNvSpPr>
                <p:nvPr/>
              </p:nvSpPr>
              <p:spPr bwMode="auto">
                <a:xfrm>
                  <a:off x="3216" y="2928"/>
                  <a:ext cx="230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5" name="Line 55"/>
                <p:cNvSpPr>
                  <a:spLocks noChangeShapeType="1"/>
                </p:cNvSpPr>
                <p:nvPr/>
              </p:nvSpPr>
              <p:spPr bwMode="auto">
                <a:xfrm flipV="1">
                  <a:off x="3312" y="1632"/>
                  <a:ext cx="0" cy="139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86" name="Text Box 56"/>
                <p:cNvSpPr txBox="1">
                  <a:spLocks noChangeArrowheads="1"/>
                </p:cNvSpPr>
                <p:nvPr/>
              </p:nvSpPr>
              <p:spPr bwMode="auto">
                <a:xfrm>
                  <a:off x="3103" y="2892"/>
                  <a:ext cx="23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t>O</a:t>
                  </a:r>
                </a:p>
              </p:txBody>
            </p:sp>
            <p:sp>
              <p:nvSpPr>
                <p:cNvPr id="96287" name="Text Box 57"/>
                <p:cNvSpPr txBox="1">
                  <a:spLocks noChangeArrowheads="1"/>
                </p:cNvSpPr>
                <p:nvPr/>
              </p:nvSpPr>
              <p:spPr bwMode="auto">
                <a:xfrm>
                  <a:off x="5280" y="2913"/>
                  <a:ext cx="35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a:t>
                  </a:r>
                  <a:endParaRPr kumimoji="1" lang="en-US" altLang="zh-CN" sz="2000">
                    <a:solidFill>
                      <a:schemeClr val="tx2"/>
                    </a:solidFill>
                    <a:cs typeface="Times New Roman" pitchFamily="18" charset="0"/>
                  </a:endParaRPr>
                </a:p>
              </p:txBody>
            </p:sp>
            <p:sp>
              <p:nvSpPr>
                <p:cNvPr id="96288" name="Text Box 58"/>
                <p:cNvSpPr txBox="1">
                  <a:spLocks noChangeArrowheads="1"/>
                </p:cNvSpPr>
                <p:nvPr/>
              </p:nvSpPr>
              <p:spPr bwMode="auto">
                <a:xfrm>
                  <a:off x="3408" y="1425"/>
                  <a:ext cx="23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sp>
            <p:nvSpPr>
              <p:cNvPr id="96271" name="Freeform 59"/>
              <p:cNvSpPr>
                <a:spLocks/>
              </p:cNvSpPr>
              <p:nvPr/>
            </p:nvSpPr>
            <p:spPr bwMode="auto">
              <a:xfrm flipH="1">
                <a:off x="1296" y="2284"/>
                <a:ext cx="1089" cy="768"/>
              </a:xfrm>
              <a:custGeom>
                <a:avLst/>
                <a:gdLst>
                  <a:gd name="T0" fmla="*/ 0 w 1647"/>
                  <a:gd name="T1" fmla="*/ 7 h 852"/>
                  <a:gd name="T2" fmla="*/ 282 w 1647"/>
                  <a:gd name="T3" fmla="*/ 26 h 852"/>
                  <a:gd name="T4" fmla="*/ 407 w 1647"/>
                  <a:gd name="T5" fmla="*/ 168 h 852"/>
                  <a:gd name="T6" fmla="*/ 476 w 1647"/>
                  <a:gd name="T7" fmla="*/ 624 h 852"/>
                  <a:gd name="T8" fmla="*/ 0 60000 65536"/>
                  <a:gd name="T9" fmla="*/ 0 60000 65536"/>
                  <a:gd name="T10" fmla="*/ 0 60000 65536"/>
                  <a:gd name="T11" fmla="*/ 0 60000 65536"/>
                  <a:gd name="T12" fmla="*/ 0 w 1647"/>
                  <a:gd name="T13" fmla="*/ 0 h 852"/>
                  <a:gd name="T14" fmla="*/ 1647 w 1647"/>
                  <a:gd name="T15" fmla="*/ 852 h 852"/>
                </a:gdLst>
                <a:ahLst/>
                <a:cxnLst>
                  <a:cxn ang="T8">
                    <a:pos x="T0" y="T1"/>
                  </a:cxn>
                  <a:cxn ang="T9">
                    <a:pos x="T2" y="T3"/>
                  </a:cxn>
                  <a:cxn ang="T10">
                    <a:pos x="T4" y="T5"/>
                  </a:cxn>
                  <a:cxn ang="T11">
                    <a:pos x="T6" y="T7"/>
                  </a:cxn>
                </a:cxnLst>
                <a:rect l="T12" t="T13" r="T14" b="T15"/>
                <a:pathLst>
                  <a:path w="1647" h="852">
                    <a:moveTo>
                      <a:pt x="0" y="10"/>
                    </a:moveTo>
                    <a:cubicBezTo>
                      <a:pt x="164" y="14"/>
                      <a:pt x="741" y="0"/>
                      <a:pt x="975" y="36"/>
                    </a:cubicBezTo>
                    <a:cubicBezTo>
                      <a:pt x="1209" y="72"/>
                      <a:pt x="1295" y="92"/>
                      <a:pt x="1407" y="228"/>
                    </a:cubicBezTo>
                    <a:cubicBezTo>
                      <a:pt x="1519" y="364"/>
                      <a:pt x="1583" y="608"/>
                      <a:pt x="1647" y="852"/>
                    </a:cubicBezTo>
                  </a:path>
                </a:pathLst>
              </a:custGeom>
              <a:noFill/>
              <a:ln w="28575"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6272" name="Freeform 60"/>
              <p:cNvSpPr>
                <a:spLocks/>
              </p:cNvSpPr>
              <p:nvPr/>
            </p:nvSpPr>
            <p:spPr bwMode="auto">
              <a:xfrm flipH="1">
                <a:off x="1296" y="2524"/>
                <a:ext cx="1281" cy="528"/>
              </a:xfrm>
              <a:custGeom>
                <a:avLst/>
                <a:gdLst>
                  <a:gd name="T0" fmla="*/ 0 w 1719"/>
                  <a:gd name="T1" fmla="*/ 0 h 625"/>
                  <a:gd name="T2" fmla="*/ 473 w 1719"/>
                  <a:gd name="T3" fmla="*/ 30 h 625"/>
                  <a:gd name="T4" fmla="*/ 632 w 1719"/>
                  <a:gd name="T5" fmla="*/ 117 h 625"/>
                  <a:gd name="T6" fmla="*/ 712 w 1719"/>
                  <a:gd name="T7" fmla="*/ 377 h 625"/>
                  <a:gd name="T8" fmla="*/ 0 60000 65536"/>
                  <a:gd name="T9" fmla="*/ 0 60000 65536"/>
                  <a:gd name="T10" fmla="*/ 0 60000 65536"/>
                  <a:gd name="T11" fmla="*/ 0 60000 65536"/>
                  <a:gd name="T12" fmla="*/ 0 w 1719"/>
                  <a:gd name="T13" fmla="*/ 0 h 625"/>
                  <a:gd name="T14" fmla="*/ 1719 w 1719"/>
                  <a:gd name="T15" fmla="*/ 625 h 625"/>
                </a:gdLst>
                <a:ahLst/>
                <a:cxnLst>
                  <a:cxn ang="T8">
                    <a:pos x="T0" y="T1"/>
                  </a:cxn>
                  <a:cxn ang="T9">
                    <a:pos x="T2" y="T3"/>
                  </a:cxn>
                  <a:cxn ang="T10">
                    <a:pos x="T4" y="T5"/>
                  </a:cxn>
                  <a:cxn ang="T11">
                    <a:pos x="T6" y="T7"/>
                  </a:cxn>
                </a:cxnLst>
                <a:rect l="T12" t="T13" r="T14" b="T15"/>
                <a:pathLst>
                  <a:path w="1719" h="625">
                    <a:moveTo>
                      <a:pt x="0" y="0"/>
                    </a:moveTo>
                    <a:cubicBezTo>
                      <a:pt x="190" y="6"/>
                      <a:pt x="889" y="17"/>
                      <a:pt x="1143" y="49"/>
                    </a:cubicBezTo>
                    <a:cubicBezTo>
                      <a:pt x="1397" y="81"/>
                      <a:pt x="1431" y="97"/>
                      <a:pt x="1527" y="193"/>
                    </a:cubicBezTo>
                    <a:cubicBezTo>
                      <a:pt x="1623" y="289"/>
                      <a:pt x="1671" y="457"/>
                      <a:pt x="1719" y="625"/>
                    </a:cubicBezTo>
                  </a:path>
                </a:pathLst>
              </a:custGeom>
              <a:noFill/>
              <a:ln w="28575"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6273" name="Freeform 61"/>
              <p:cNvSpPr>
                <a:spLocks/>
              </p:cNvSpPr>
              <p:nvPr/>
            </p:nvSpPr>
            <p:spPr bwMode="auto">
              <a:xfrm flipH="1">
                <a:off x="1296" y="2764"/>
                <a:ext cx="1473" cy="288"/>
              </a:xfrm>
              <a:custGeom>
                <a:avLst/>
                <a:gdLst>
                  <a:gd name="T0" fmla="*/ 0 w 1864"/>
                  <a:gd name="T1" fmla="*/ 12 h 397"/>
                  <a:gd name="T2" fmla="*/ 684 w 1864"/>
                  <a:gd name="T3" fmla="*/ 23 h 397"/>
                  <a:gd name="T4" fmla="*/ 920 w 1864"/>
                  <a:gd name="T5" fmla="*/ 152 h 397"/>
                  <a:gd name="T6" fmla="*/ 0 60000 65536"/>
                  <a:gd name="T7" fmla="*/ 0 60000 65536"/>
                  <a:gd name="T8" fmla="*/ 0 60000 65536"/>
                  <a:gd name="T9" fmla="*/ 0 w 1864"/>
                  <a:gd name="T10" fmla="*/ 0 h 397"/>
                  <a:gd name="T11" fmla="*/ 1864 w 1864"/>
                  <a:gd name="T12" fmla="*/ 397 h 397"/>
                </a:gdLst>
                <a:ahLst/>
                <a:cxnLst>
                  <a:cxn ang="T6">
                    <a:pos x="T0" y="T1"/>
                  </a:cxn>
                  <a:cxn ang="T7">
                    <a:pos x="T2" y="T3"/>
                  </a:cxn>
                  <a:cxn ang="T8">
                    <a:pos x="T4" y="T5"/>
                  </a:cxn>
                </a:cxnLst>
                <a:rect l="T9" t="T10" r="T11" b="T12"/>
                <a:pathLst>
                  <a:path w="1864" h="397">
                    <a:moveTo>
                      <a:pt x="0" y="30"/>
                    </a:moveTo>
                    <a:cubicBezTo>
                      <a:pt x="232" y="35"/>
                      <a:pt x="1073" y="0"/>
                      <a:pt x="1384" y="61"/>
                    </a:cubicBezTo>
                    <a:cubicBezTo>
                      <a:pt x="1695" y="122"/>
                      <a:pt x="1780" y="257"/>
                      <a:pt x="1864" y="397"/>
                    </a:cubicBezTo>
                  </a:path>
                </a:pathLst>
              </a:custGeom>
              <a:noFill/>
              <a:ln w="28575"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6274" name="Freeform 62"/>
              <p:cNvSpPr>
                <a:spLocks/>
              </p:cNvSpPr>
              <p:nvPr/>
            </p:nvSpPr>
            <p:spPr bwMode="auto">
              <a:xfrm flipH="1">
                <a:off x="1290" y="3037"/>
                <a:ext cx="2022" cy="61"/>
              </a:xfrm>
              <a:custGeom>
                <a:avLst/>
                <a:gdLst>
                  <a:gd name="T0" fmla="*/ 0 w 1864"/>
                  <a:gd name="T1" fmla="*/ 0 h 397"/>
                  <a:gd name="T2" fmla="*/ 1766 w 1864"/>
                  <a:gd name="T3" fmla="*/ 0 h 397"/>
                  <a:gd name="T4" fmla="*/ 2379 w 1864"/>
                  <a:gd name="T5" fmla="*/ 1 h 397"/>
                  <a:gd name="T6" fmla="*/ 0 60000 65536"/>
                  <a:gd name="T7" fmla="*/ 0 60000 65536"/>
                  <a:gd name="T8" fmla="*/ 0 60000 65536"/>
                  <a:gd name="T9" fmla="*/ 0 w 1864"/>
                  <a:gd name="T10" fmla="*/ 0 h 397"/>
                  <a:gd name="T11" fmla="*/ 1864 w 1864"/>
                  <a:gd name="T12" fmla="*/ 397 h 397"/>
                </a:gdLst>
                <a:ahLst/>
                <a:cxnLst>
                  <a:cxn ang="T6">
                    <a:pos x="T0" y="T1"/>
                  </a:cxn>
                  <a:cxn ang="T7">
                    <a:pos x="T2" y="T3"/>
                  </a:cxn>
                  <a:cxn ang="T8">
                    <a:pos x="T4" y="T5"/>
                  </a:cxn>
                </a:cxnLst>
                <a:rect l="T9" t="T10" r="T11" b="T12"/>
                <a:pathLst>
                  <a:path w="1864" h="397">
                    <a:moveTo>
                      <a:pt x="0" y="30"/>
                    </a:moveTo>
                    <a:cubicBezTo>
                      <a:pt x="232" y="35"/>
                      <a:pt x="1073" y="0"/>
                      <a:pt x="1384" y="61"/>
                    </a:cubicBezTo>
                    <a:cubicBezTo>
                      <a:pt x="1695" y="122"/>
                      <a:pt x="1780" y="257"/>
                      <a:pt x="1864" y="397"/>
                    </a:cubicBezTo>
                  </a:path>
                </a:pathLst>
              </a:custGeom>
              <a:noFill/>
              <a:ln w="28575"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6275" name="Text Box 63"/>
              <p:cNvSpPr txBox="1">
                <a:spLocks noChangeArrowheads="1"/>
              </p:cNvSpPr>
              <p:nvPr/>
            </p:nvSpPr>
            <p:spPr bwMode="auto">
              <a:xfrm>
                <a:off x="3297" y="2783"/>
                <a:ext cx="423"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r>
                  <a:rPr kumimoji="1" lang="en-US" altLang="zh-CN" sz="2000">
                    <a:solidFill>
                      <a:schemeClr val="tx2"/>
                    </a:solidFill>
                    <a:cs typeface="Times New Roman" pitchFamily="18" charset="0"/>
                  </a:rPr>
                  <a:t>=0</a:t>
                </a:r>
                <a:endParaRPr kumimoji="1" lang="en-US" altLang="zh-CN" sz="2000" i="1">
                  <a:solidFill>
                    <a:schemeClr val="tx2"/>
                  </a:solidFill>
                  <a:cs typeface="Times New Roman" pitchFamily="18" charset="0"/>
                </a:endParaRPr>
              </a:p>
            </p:txBody>
          </p:sp>
          <p:sp>
            <p:nvSpPr>
              <p:cNvPr id="96276" name="Freeform 64"/>
              <p:cNvSpPr>
                <a:spLocks/>
              </p:cNvSpPr>
              <p:nvPr/>
            </p:nvSpPr>
            <p:spPr bwMode="auto">
              <a:xfrm flipH="1">
                <a:off x="1269" y="2086"/>
                <a:ext cx="252" cy="1008"/>
              </a:xfrm>
              <a:custGeom>
                <a:avLst/>
                <a:gdLst>
                  <a:gd name="T0" fmla="*/ 16 w 200"/>
                  <a:gd name="T1" fmla="*/ 0 h 1008"/>
                  <a:gd name="T2" fmla="*/ 16 w 200"/>
                  <a:gd name="T3" fmla="*/ 384 h 1008"/>
                  <a:gd name="T4" fmla="*/ 16 w 200"/>
                  <a:gd name="T5" fmla="*/ 576 h 1008"/>
                  <a:gd name="T6" fmla="*/ 112 w 200"/>
                  <a:gd name="T7" fmla="*/ 864 h 1008"/>
                  <a:gd name="T8" fmla="*/ 401 w 200"/>
                  <a:gd name="T9" fmla="*/ 1008 h 1008"/>
                  <a:gd name="T10" fmla="*/ 0 60000 65536"/>
                  <a:gd name="T11" fmla="*/ 0 60000 65536"/>
                  <a:gd name="T12" fmla="*/ 0 60000 65536"/>
                  <a:gd name="T13" fmla="*/ 0 60000 65536"/>
                  <a:gd name="T14" fmla="*/ 0 60000 65536"/>
                  <a:gd name="T15" fmla="*/ 0 w 200"/>
                  <a:gd name="T16" fmla="*/ 0 h 1008"/>
                  <a:gd name="T17" fmla="*/ 200 w 200"/>
                  <a:gd name="T18" fmla="*/ 1008 h 1008"/>
                </a:gdLst>
                <a:ahLst/>
                <a:cxnLst>
                  <a:cxn ang="T10">
                    <a:pos x="T0" y="T1"/>
                  </a:cxn>
                  <a:cxn ang="T11">
                    <a:pos x="T2" y="T3"/>
                  </a:cxn>
                  <a:cxn ang="T12">
                    <a:pos x="T4" y="T5"/>
                  </a:cxn>
                  <a:cxn ang="T13">
                    <a:pos x="T6" y="T7"/>
                  </a:cxn>
                  <a:cxn ang="T14">
                    <a:pos x="T8" y="T9"/>
                  </a:cxn>
                </a:cxnLst>
                <a:rect l="T15" t="T16" r="T17" b="T18"/>
                <a:pathLst>
                  <a:path w="200" h="1008">
                    <a:moveTo>
                      <a:pt x="8" y="0"/>
                    </a:moveTo>
                    <a:cubicBezTo>
                      <a:pt x="8" y="144"/>
                      <a:pt x="8" y="288"/>
                      <a:pt x="8" y="384"/>
                    </a:cubicBezTo>
                    <a:cubicBezTo>
                      <a:pt x="8" y="480"/>
                      <a:pt x="0" y="496"/>
                      <a:pt x="8" y="576"/>
                    </a:cubicBezTo>
                    <a:cubicBezTo>
                      <a:pt x="16" y="656"/>
                      <a:pt x="24" y="792"/>
                      <a:pt x="56" y="864"/>
                    </a:cubicBezTo>
                    <a:cubicBezTo>
                      <a:pt x="88" y="936"/>
                      <a:pt x="168" y="984"/>
                      <a:pt x="200" y="1008"/>
                    </a:cubicBezTo>
                  </a:path>
                </a:pathLst>
              </a:custGeom>
              <a:noFill/>
              <a:ln w="28575">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96277" name="Text Box 65"/>
              <p:cNvSpPr txBox="1">
                <a:spLocks noChangeArrowheads="1"/>
              </p:cNvSpPr>
              <p:nvPr/>
            </p:nvSpPr>
            <p:spPr bwMode="auto">
              <a:xfrm>
                <a:off x="2519" y="2063"/>
                <a:ext cx="30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B3</a:t>
                </a:r>
                <a:endParaRPr kumimoji="1" lang="en-US" altLang="zh-CN" sz="2000" i="1">
                  <a:solidFill>
                    <a:schemeClr val="tx2"/>
                  </a:solidFill>
                  <a:cs typeface="Times New Roman" pitchFamily="18" charset="0"/>
                </a:endParaRPr>
              </a:p>
            </p:txBody>
          </p:sp>
          <p:sp>
            <p:nvSpPr>
              <p:cNvPr id="96278" name="Text Box 66"/>
              <p:cNvSpPr txBox="1">
                <a:spLocks noChangeArrowheads="1"/>
              </p:cNvSpPr>
              <p:nvPr/>
            </p:nvSpPr>
            <p:spPr bwMode="auto">
              <a:xfrm>
                <a:off x="2650" y="2325"/>
                <a:ext cx="30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r>
                  <a:rPr kumimoji="1" lang="en-US" altLang="zh-CN" sz="2000" i="1" baseline="-25000">
                    <a:solidFill>
                      <a:schemeClr val="tx2"/>
                    </a:solidFill>
                    <a:cs typeface="Times New Roman" pitchFamily="18" charset="0"/>
                  </a:rPr>
                  <a:t>2</a:t>
                </a:r>
                <a:endParaRPr kumimoji="1" lang="en-US" altLang="zh-CN" sz="2000" i="1">
                  <a:solidFill>
                    <a:schemeClr val="tx2"/>
                  </a:solidFill>
                  <a:cs typeface="Times New Roman" pitchFamily="18" charset="0"/>
                </a:endParaRPr>
              </a:p>
            </p:txBody>
          </p:sp>
          <p:sp>
            <p:nvSpPr>
              <p:cNvPr id="96279" name="Text Box 67"/>
              <p:cNvSpPr txBox="1">
                <a:spLocks noChangeArrowheads="1"/>
              </p:cNvSpPr>
              <p:nvPr/>
            </p:nvSpPr>
            <p:spPr bwMode="auto">
              <a:xfrm>
                <a:off x="2794" y="2613"/>
                <a:ext cx="304"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B1</a:t>
                </a:r>
                <a:endParaRPr kumimoji="1" lang="en-US" altLang="zh-CN" sz="2000" i="1">
                  <a:solidFill>
                    <a:schemeClr val="tx2"/>
                  </a:solidFill>
                  <a:cs typeface="Times New Roman" pitchFamily="18" charset="0"/>
                </a:endParaRPr>
              </a:p>
            </p:txBody>
          </p:sp>
          <p:sp>
            <p:nvSpPr>
              <p:cNvPr id="96280" name="Text Box 68"/>
              <p:cNvSpPr txBox="1">
                <a:spLocks noChangeArrowheads="1"/>
              </p:cNvSpPr>
              <p:nvPr/>
            </p:nvSpPr>
            <p:spPr bwMode="auto">
              <a:xfrm>
                <a:off x="2231" y="1749"/>
                <a:ext cx="111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B3</a:t>
                </a:r>
                <a:r>
                  <a:rPr kumimoji="1" lang="en-US" altLang="zh-CN" sz="2000">
                    <a:solidFill>
                      <a:schemeClr val="tx2"/>
                    </a:solidFill>
                    <a:cs typeface="Times New Roman" pitchFamily="18" charset="0"/>
                  </a:rPr>
                  <a:t>&gt; </a:t>
                </a: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B2</a:t>
                </a:r>
                <a:r>
                  <a:rPr kumimoji="1" lang="en-US" altLang="zh-CN" sz="2000">
                    <a:solidFill>
                      <a:schemeClr val="tx2"/>
                    </a:solidFill>
                    <a:cs typeface="Times New Roman" pitchFamily="18" charset="0"/>
                  </a:rPr>
                  <a:t>&gt; </a:t>
                </a: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B1</a:t>
                </a:r>
                <a:r>
                  <a:rPr kumimoji="1" lang="en-US" altLang="zh-CN" sz="2000">
                    <a:solidFill>
                      <a:schemeClr val="tx2"/>
                    </a:solidFill>
                    <a:cs typeface="Times New Roman" pitchFamily="18" charset="0"/>
                  </a:rPr>
                  <a:t>&gt;0</a:t>
                </a:r>
              </a:p>
            </p:txBody>
          </p:sp>
          <p:sp>
            <p:nvSpPr>
              <p:cNvPr id="96281" name="Text Box 69"/>
              <p:cNvSpPr txBox="1">
                <a:spLocks noChangeArrowheads="1"/>
              </p:cNvSpPr>
              <p:nvPr/>
            </p:nvSpPr>
            <p:spPr bwMode="auto">
              <a:xfrm>
                <a:off x="2049" y="2953"/>
                <a:ext cx="407"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截止</a:t>
                </a:r>
              </a:p>
            </p:txBody>
          </p:sp>
          <p:sp>
            <p:nvSpPr>
              <p:cNvPr id="96282" name="Text Box 70"/>
              <p:cNvSpPr txBox="1">
                <a:spLocks noChangeArrowheads="1"/>
              </p:cNvSpPr>
              <p:nvPr/>
            </p:nvSpPr>
            <p:spPr bwMode="auto">
              <a:xfrm>
                <a:off x="945" y="2137"/>
                <a:ext cx="407"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饱和</a:t>
                </a:r>
              </a:p>
            </p:txBody>
          </p:sp>
          <p:sp>
            <p:nvSpPr>
              <p:cNvPr id="96283" name="Text Box 71"/>
              <p:cNvSpPr txBox="1">
                <a:spLocks noChangeArrowheads="1"/>
              </p:cNvSpPr>
              <p:nvPr/>
            </p:nvSpPr>
            <p:spPr bwMode="auto">
              <a:xfrm>
                <a:off x="2001" y="2281"/>
                <a:ext cx="407"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放大</a:t>
                </a:r>
              </a:p>
            </p:txBody>
          </p:sp>
        </p:grpSp>
        <p:sp>
          <p:nvSpPr>
            <p:cNvPr id="96269" name="Text Box 72"/>
            <p:cNvSpPr txBox="1">
              <a:spLocks noChangeArrowheads="1"/>
            </p:cNvSpPr>
            <p:nvPr/>
          </p:nvSpPr>
          <p:spPr bwMode="auto">
            <a:xfrm>
              <a:off x="3210" y="467"/>
              <a:ext cx="44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30000"/>
                </a:lnSpc>
                <a:spcBef>
                  <a:spcPct val="10000"/>
                </a:spcBef>
              </a:pPr>
              <a:r>
                <a:rPr kumimoji="1" lang="en-US" altLang="zh-CN" sz="2000"/>
                <a:t>NPN</a:t>
              </a:r>
            </a:p>
          </p:txBody>
        </p:sp>
      </p:grpSp>
      <p:sp>
        <p:nvSpPr>
          <p:cNvPr id="115785" name="Rectangle 73"/>
          <p:cNvSpPr>
            <a:spLocks noChangeArrowheads="1"/>
          </p:cNvSpPr>
          <p:nvPr/>
        </p:nvSpPr>
        <p:spPr bwMode="auto">
          <a:xfrm>
            <a:off x="258763" y="2825750"/>
            <a:ext cx="4602162"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4163" indent="-284163" algn="just">
              <a:lnSpc>
                <a:spcPct val="130000"/>
              </a:lnSpc>
              <a:spcBef>
                <a:spcPct val="10000"/>
              </a:spcBef>
            </a:pPr>
            <a:r>
              <a:rPr kumimoji="1" lang="en-US" altLang="zh-CN">
                <a:solidFill>
                  <a:schemeClr val="tx2"/>
                </a:solidFill>
                <a:cs typeface="Times New Roman" pitchFamily="18" charset="0"/>
              </a:rPr>
              <a:t>① </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en-US" altLang="zh-CN">
                <a:solidFill>
                  <a:schemeClr val="tx2"/>
                </a:solidFill>
                <a:cs typeface="Times New Roman" pitchFamily="18" charset="0"/>
              </a:rPr>
              <a:t>=</a:t>
            </a:r>
            <a:r>
              <a:rPr kumimoji="1" lang="en-US" altLang="zh-CN" i="1">
                <a:solidFill>
                  <a:schemeClr val="tx2"/>
                </a:solidFill>
                <a:cs typeface="Times New Roman" pitchFamily="18" charset="0"/>
                <a:sym typeface="Symbol" pitchFamily="18" charset="2"/>
              </a:rPr>
              <a:t> </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r>
              <a:rPr kumimoji="1" lang="zh-CN" altLang="en-US">
                <a:solidFill>
                  <a:schemeClr val="tx2"/>
                </a:solidFill>
                <a:cs typeface="Times New Roman" pitchFamily="18" charset="0"/>
              </a:rPr>
              <a:t>，集电极电流与基极电流成正比。因此放大区又称为线性区。 </a:t>
            </a:r>
            <a:endParaRPr kumimoji="1" lang="zh-CN" altLang="en-US" baseline="-25000">
              <a:solidFill>
                <a:schemeClr val="tx2"/>
              </a:solidFill>
              <a:cs typeface="Times New Roman" pitchFamily="18" charset="0"/>
            </a:endParaRPr>
          </a:p>
        </p:txBody>
      </p:sp>
      <p:sp>
        <p:nvSpPr>
          <p:cNvPr id="115786" name="Text Box 74"/>
          <p:cNvSpPr txBox="1">
            <a:spLocks noChangeArrowheads="1"/>
          </p:cNvSpPr>
          <p:nvPr/>
        </p:nvSpPr>
        <p:spPr bwMode="auto">
          <a:xfrm>
            <a:off x="317500" y="5322888"/>
            <a:ext cx="7970838"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a:solidFill>
                  <a:schemeClr val="tx2"/>
                </a:solidFill>
                <a:cs typeface="Times New Roman" pitchFamily="18" charset="0"/>
              </a:rPr>
              <a:t>③ </a:t>
            </a:r>
            <a:r>
              <a:rPr kumimoji="1" lang="zh-CN" altLang="en-US">
                <a:solidFill>
                  <a:schemeClr val="tx2"/>
                </a:solidFill>
                <a:cs typeface="Times New Roman" pitchFamily="18" charset="0"/>
              </a:rPr>
              <a:t>特性曲线的均匀间隔反映了晶体管电流放大作用的能力，间隔大，即△</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zh-CN" altLang="en-US">
                <a:solidFill>
                  <a:schemeClr val="tx2"/>
                </a:solidFill>
                <a:cs typeface="Times New Roman" pitchFamily="18" charset="0"/>
              </a:rPr>
              <a:t>大，因而放大能力（</a:t>
            </a:r>
            <a:r>
              <a:rPr kumimoji="1" lang="zh-CN" altLang="en-US" i="1">
                <a:solidFill>
                  <a:schemeClr val="tx2"/>
                </a:solidFill>
                <a:cs typeface="Times New Roman" pitchFamily="18" charset="0"/>
                <a:sym typeface="Symbol" pitchFamily="18" charset="2"/>
              </a:rPr>
              <a:t></a:t>
            </a:r>
            <a:r>
              <a:rPr kumimoji="1" lang="zh-CN" altLang="en-US">
                <a:solidFill>
                  <a:schemeClr val="tx2"/>
                </a:solidFill>
                <a:cs typeface="Times New Roman" pitchFamily="18" charset="0"/>
                <a:sym typeface="Symbol" pitchFamily="18" charset="2"/>
              </a:rPr>
              <a:t>）</a:t>
            </a:r>
            <a:r>
              <a:rPr kumimoji="1" lang="zh-CN" altLang="en-US">
                <a:solidFill>
                  <a:schemeClr val="tx2"/>
                </a:solidFill>
                <a:cs typeface="Times New Roman" pitchFamily="18" charset="0"/>
              </a:rPr>
              <a:t>也大。</a:t>
            </a:r>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25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15715"/>
                                        </p:tgtEl>
                                        <p:attrNameLst>
                                          <p:attrName>style.visibility</p:attrName>
                                        </p:attrNameLst>
                                      </p:cBhvr>
                                      <p:to>
                                        <p:strVal val="visible"/>
                                      </p:to>
                                    </p:set>
                                    <p:animEffect transition="in" filter="box(out)">
                                      <p:cBhvr>
                                        <p:cTn id="7" dur="500"/>
                                        <p:tgtEl>
                                          <p:spTgt spid="115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5719"/>
                                        </p:tgtEl>
                                        <p:attrNameLst>
                                          <p:attrName>style.visibility</p:attrName>
                                        </p:attrNameLst>
                                      </p:cBhvr>
                                      <p:to>
                                        <p:strVal val="visible"/>
                                      </p:to>
                                    </p:set>
                                    <p:animEffect transition="in" filter="box(out)">
                                      <p:cBhvr>
                                        <p:cTn id="12" dur="500"/>
                                        <p:tgtEl>
                                          <p:spTgt spid="115719"/>
                                        </p:tgtEl>
                                      </p:cBhvr>
                                    </p:animEffect>
                                  </p:childTnLst>
                                </p:cTn>
                              </p:par>
                            </p:childTnLst>
                          </p:cTn>
                        </p:par>
                        <p:par>
                          <p:cTn id="13" fill="hold" nodeType="afterGroup">
                            <p:stCondLst>
                              <p:cond delay="500"/>
                            </p:stCondLst>
                            <p:childTnLst>
                              <p:par>
                                <p:cTn id="14" presetID="5" presetClass="entr" presetSubtype="1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15716"/>
                                        </p:tgtEl>
                                        <p:attrNameLst>
                                          <p:attrName>style.visibility</p:attrName>
                                        </p:attrNameLst>
                                      </p:cBhvr>
                                      <p:to>
                                        <p:strVal val="visible"/>
                                      </p:to>
                                    </p:set>
                                    <p:animEffect transition="in" filter="box(out)">
                                      <p:cBhvr>
                                        <p:cTn id="21" dur="500"/>
                                        <p:tgtEl>
                                          <p:spTgt spid="115716"/>
                                        </p:tgtEl>
                                      </p:cBhvr>
                                    </p:animEffect>
                                  </p:childTnLst>
                                </p:cTn>
                              </p:par>
                              <p:par>
                                <p:cTn id="22" presetID="5" presetClass="entr" presetSubtype="1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heckerboard(across)">
                                      <p:cBhvr>
                                        <p:cTn id="24"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115717"/>
                                        </p:tgtEl>
                                        <p:attrNameLst>
                                          <p:attrName>style.visibility</p:attrName>
                                        </p:attrNameLst>
                                      </p:cBhvr>
                                      <p:to>
                                        <p:strVal val="visible"/>
                                      </p:to>
                                    </p:set>
                                    <p:animEffect transition="in" filter="box(out)">
                                      <p:cBhvr>
                                        <p:cTn id="29" dur="500"/>
                                        <p:tgtEl>
                                          <p:spTgt spid="11571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32" fill="hold" grpId="0" nodeType="clickEffect">
                                  <p:stCondLst>
                                    <p:cond delay="0"/>
                                  </p:stCondLst>
                                  <p:childTnLst>
                                    <p:set>
                                      <p:cBhvr>
                                        <p:cTn id="33" dur="1" fill="hold">
                                          <p:stCondLst>
                                            <p:cond delay="0"/>
                                          </p:stCondLst>
                                        </p:cTn>
                                        <p:tgtEl>
                                          <p:spTgt spid="115785"/>
                                        </p:tgtEl>
                                        <p:attrNameLst>
                                          <p:attrName>style.visibility</p:attrName>
                                        </p:attrNameLst>
                                      </p:cBhvr>
                                      <p:to>
                                        <p:strVal val="visible"/>
                                      </p:to>
                                    </p:set>
                                    <p:animEffect transition="in" filter="box(out)">
                                      <p:cBhvr>
                                        <p:cTn id="34" dur="500"/>
                                        <p:tgtEl>
                                          <p:spTgt spid="11578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32" fill="hold" grpId="0" nodeType="clickEffect">
                                  <p:stCondLst>
                                    <p:cond delay="0"/>
                                  </p:stCondLst>
                                  <p:childTnLst>
                                    <p:set>
                                      <p:cBhvr>
                                        <p:cTn id="38" dur="1" fill="hold">
                                          <p:stCondLst>
                                            <p:cond delay="0"/>
                                          </p:stCondLst>
                                        </p:cTn>
                                        <p:tgtEl>
                                          <p:spTgt spid="115718"/>
                                        </p:tgtEl>
                                        <p:attrNameLst>
                                          <p:attrName>style.visibility</p:attrName>
                                        </p:attrNameLst>
                                      </p:cBhvr>
                                      <p:to>
                                        <p:strVal val="visible"/>
                                      </p:to>
                                    </p:set>
                                    <p:animEffect transition="in" filter="box(out)">
                                      <p:cBhvr>
                                        <p:cTn id="39" dur="500"/>
                                        <p:tgtEl>
                                          <p:spTgt spid="11571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32" fill="hold" grpId="0" nodeType="clickEffect">
                                  <p:stCondLst>
                                    <p:cond delay="0"/>
                                  </p:stCondLst>
                                  <p:childTnLst>
                                    <p:set>
                                      <p:cBhvr>
                                        <p:cTn id="43" dur="1" fill="hold">
                                          <p:stCondLst>
                                            <p:cond delay="0"/>
                                          </p:stCondLst>
                                        </p:cTn>
                                        <p:tgtEl>
                                          <p:spTgt spid="115786"/>
                                        </p:tgtEl>
                                        <p:attrNameLst>
                                          <p:attrName>style.visibility</p:attrName>
                                        </p:attrNameLst>
                                      </p:cBhvr>
                                      <p:to>
                                        <p:strVal val="visible"/>
                                      </p:to>
                                    </p:set>
                                    <p:animEffect transition="in" filter="box(out)">
                                      <p:cBhvr>
                                        <p:cTn id="44" dur="500"/>
                                        <p:tgtEl>
                                          <p:spTgt spid="115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utoUpdateAnimBg="0"/>
      <p:bldP spid="115716" grpId="0" autoUpdateAnimBg="0"/>
      <p:bldP spid="115717" grpId="0" autoUpdateAnimBg="0"/>
      <p:bldP spid="115718" grpId="0" autoUpdateAnimBg="0"/>
      <p:bldP spid="115719" grpId="0" autoUpdateAnimBg="0"/>
      <p:bldP spid="115785" grpId="0" autoUpdateAnimBg="0"/>
      <p:bldP spid="11578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9</a:t>
            </a:r>
            <a:r>
              <a:rPr lang="zh-CN" altLang="en-US" sz="2800" smtClean="0">
                <a:ea typeface="宋体" charset="-122"/>
              </a:rPr>
              <a:t>）</a:t>
            </a:r>
            <a:endParaRPr lang="zh-CN" altLang="en-US" sz="3200" smtClean="0">
              <a:ea typeface="楷体_GB2312" pitchFamily="49" charset="-122"/>
            </a:endParaRPr>
          </a:p>
        </p:txBody>
      </p:sp>
      <p:pic>
        <p:nvPicPr>
          <p:cNvPr id="97283" name="Picture 4">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25" y="1285875"/>
            <a:ext cx="6856413" cy="514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Text Box 5"/>
          <p:cNvSpPr txBox="1">
            <a:spLocks noChangeArrowheads="1"/>
          </p:cNvSpPr>
          <p:nvPr/>
        </p:nvSpPr>
        <p:spPr bwMode="auto">
          <a:xfrm>
            <a:off x="2473325" y="857250"/>
            <a:ext cx="44196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zh-CN" altLang="en-US">
                <a:solidFill>
                  <a:schemeClr val="tx2"/>
                </a:solidFill>
              </a:rPr>
              <a:t>利用</a:t>
            </a:r>
            <a:r>
              <a:rPr lang="en-US" altLang="zh-CN">
                <a:solidFill>
                  <a:schemeClr val="tx2"/>
                </a:solidFill>
              </a:rPr>
              <a:t>Multisim</a:t>
            </a:r>
            <a:r>
              <a:rPr lang="zh-CN" altLang="en-US">
                <a:solidFill>
                  <a:schemeClr val="tx2"/>
                </a:solidFill>
              </a:rPr>
              <a:t>观察</a:t>
            </a:r>
            <a:r>
              <a:rPr lang="en-US" altLang="zh-CN">
                <a:solidFill>
                  <a:schemeClr val="tx2"/>
                </a:solidFill>
              </a:rPr>
              <a:t>BJT</a:t>
            </a:r>
            <a:r>
              <a:rPr lang="zh-CN" altLang="en-US">
                <a:solidFill>
                  <a:schemeClr val="tx2"/>
                </a:solidFill>
              </a:rPr>
              <a:t>输出特性</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26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Rectangle 2"/>
          <p:cNvSpPr>
            <a:spLocks noGrp="1" noChangeArrowheads="1"/>
          </p:cNvSpPr>
          <p:nvPr>
            <p:ph type="title"/>
          </p:nvPr>
        </p:nvSpPr>
        <p:spPr/>
        <p:txBody>
          <a:bodyPr>
            <a:spAutoFit/>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10</a:t>
            </a:r>
            <a:r>
              <a:rPr lang="zh-CN" altLang="en-US" sz="2800" smtClean="0">
                <a:ea typeface="宋体" charset="-122"/>
              </a:rPr>
              <a:t>）</a:t>
            </a:r>
            <a:endParaRPr lang="zh-CN" altLang="en-US"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27</a:t>
            </a:fld>
            <a:endParaRPr lang="zh-CN" altLang="en-US"/>
          </a:p>
        </p:txBody>
      </p:sp>
      <p:sp>
        <p:nvSpPr>
          <p:cNvPr id="117763" name="Rectangle 3"/>
          <p:cNvSpPr>
            <a:spLocks noChangeArrowheads="1"/>
          </p:cNvSpPr>
          <p:nvPr/>
        </p:nvSpPr>
        <p:spPr bwMode="auto">
          <a:xfrm>
            <a:off x="-1" y="827882"/>
            <a:ext cx="26590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50000"/>
              </a:spcBef>
            </a:pPr>
            <a:r>
              <a:rPr kumimoji="1" lang="zh-CN" altLang="en-US" dirty="0">
                <a:solidFill>
                  <a:schemeClr val="tx2"/>
                </a:solidFill>
                <a:cs typeface="Times New Roman" pitchFamily="18" charset="0"/>
              </a:rPr>
              <a:t>晶体管的主要参数</a:t>
            </a:r>
          </a:p>
        </p:txBody>
      </p:sp>
      <p:sp>
        <p:nvSpPr>
          <p:cNvPr id="8202" name="Text Box 4"/>
          <p:cNvSpPr txBox="1">
            <a:spLocks noChangeArrowheads="1"/>
          </p:cNvSpPr>
          <p:nvPr/>
        </p:nvSpPr>
        <p:spPr bwMode="auto">
          <a:xfrm>
            <a:off x="974725" y="43434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endParaRPr kumimoji="1" lang="zh-CN" altLang="zh-CN">
              <a:solidFill>
                <a:schemeClr val="tx2"/>
              </a:solidFill>
              <a:cs typeface="Times New Roman" pitchFamily="18" charset="0"/>
            </a:endParaRPr>
          </a:p>
        </p:txBody>
      </p:sp>
      <p:sp>
        <p:nvSpPr>
          <p:cNvPr id="117765" name="Text Box 5"/>
          <p:cNvSpPr txBox="1">
            <a:spLocks noChangeArrowheads="1"/>
          </p:cNvSpPr>
          <p:nvPr/>
        </p:nvSpPr>
        <p:spPr bwMode="auto">
          <a:xfrm>
            <a:off x="235956" y="1439864"/>
            <a:ext cx="2813591"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rgbClr val="FF0000"/>
                </a:solidFill>
                <a:cs typeface="Times New Roman" pitchFamily="18" charset="0"/>
              </a:rPr>
              <a:t>（</a:t>
            </a:r>
            <a:r>
              <a:rPr kumimoji="1" lang="en-US" altLang="zh-CN" dirty="0">
                <a:solidFill>
                  <a:srgbClr val="FF0000"/>
                </a:solidFill>
                <a:cs typeface="Times New Roman" pitchFamily="18" charset="0"/>
              </a:rPr>
              <a:t>1</a:t>
            </a:r>
            <a:r>
              <a:rPr kumimoji="1" lang="zh-CN" altLang="en-US" dirty="0">
                <a:solidFill>
                  <a:srgbClr val="FF0000"/>
                </a:solidFill>
                <a:cs typeface="Times New Roman" pitchFamily="18" charset="0"/>
              </a:rPr>
              <a:t>）电流放大系数</a:t>
            </a:r>
            <a:endParaRPr kumimoji="1" lang="zh-CN" altLang="zh-CN" dirty="0">
              <a:solidFill>
                <a:srgbClr val="FF0000"/>
              </a:solidFill>
              <a:cs typeface="Times New Roman" pitchFamily="18" charset="0"/>
            </a:endParaRPr>
          </a:p>
        </p:txBody>
      </p:sp>
      <p:graphicFrame>
        <p:nvGraphicFramePr>
          <p:cNvPr id="117769" name="Object 2"/>
          <p:cNvGraphicFramePr>
            <a:graphicFrameLocks/>
          </p:cNvGraphicFramePr>
          <p:nvPr/>
        </p:nvGraphicFramePr>
        <p:xfrm>
          <a:off x="3987800" y="1911350"/>
          <a:ext cx="965200" cy="860425"/>
        </p:xfrm>
        <a:graphic>
          <a:graphicData uri="http://schemas.openxmlformats.org/presentationml/2006/ole">
            <mc:AlternateContent xmlns:mc="http://schemas.openxmlformats.org/markup-compatibility/2006">
              <mc:Choice xmlns:v="urn:schemas-microsoft-com:vml" Requires="v">
                <p:oleObj spid="_x0000_s8636" name="Equation" r:id="rId4" imgW="482400" imgH="431640" progId="Equation.DSMT4">
                  <p:embed/>
                </p:oleObj>
              </mc:Choice>
              <mc:Fallback>
                <p:oleObj name="Equation" r:id="rId4" imgW="482400" imgH="431640" progId="Equation.DSMT4">
                  <p:embed/>
                  <p:pic>
                    <p:nvPicPr>
                      <p:cNvPr id="0" name="Object 2"/>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7800" y="1911350"/>
                        <a:ext cx="965200"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67" name="Text Box 7"/>
          <p:cNvSpPr txBox="1">
            <a:spLocks noChangeArrowheads="1"/>
          </p:cNvSpPr>
          <p:nvPr/>
        </p:nvSpPr>
        <p:spPr bwMode="auto">
          <a:xfrm>
            <a:off x="654050" y="2097088"/>
            <a:ext cx="2447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(a)</a:t>
            </a:r>
            <a:r>
              <a:rPr kumimoji="1" lang="zh-CN" altLang="en-US">
                <a:solidFill>
                  <a:schemeClr val="tx2"/>
                </a:solidFill>
                <a:cs typeface="Times New Roman" pitchFamily="18" charset="0"/>
              </a:rPr>
              <a:t>直流</a:t>
            </a:r>
            <a:r>
              <a:rPr kumimoji="1" lang="en-US" altLang="zh-CN">
                <a:solidFill>
                  <a:schemeClr val="tx2"/>
                </a:solidFill>
                <a:cs typeface="Times New Roman" pitchFamily="18" charset="0"/>
              </a:rPr>
              <a:t>(</a:t>
            </a:r>
            <a:r>
              <a:rPr kumimoji="1" lang="zh-CN" altLang="en-US">
                <a:solidFill>
                  <a:schemeClr val="tx2"/>
                </a:solidFill>
                <a:cs typeface="Times New Roman" pitchFamily="18" charset="0"/>
              </a:rPr>
              <a:t>静态</a:t>
            </a:r>
            <a:r>
              <a:rPr kumimoji="1" lang="en-US" altLang="zh-CN">
                <a:solidFill>
                  <a:schemeClr val="tx2"/>
                </a:solidFill>
                <a:cs typeface="Times New Roman" pitchFamily="18" charset="0"/>
              </a:rPr>
              <a:t>)</a:t>
            </a:r>
            <a:endParaRPr kumimoji="1" lang="en-US" altLang="zh-CN">
              <a:solidFill>
                <a:schemeClr val="tx2"/>
              </a:solidFill>
              <a:cs typeface="Times New Roman" pitchFamily="18" charset="0"/>
              <a:sym typeface="Symbol" pitchFamily="18" charset="2"/>
            </a:endParaRPr>
          </a:p>
        </p:txBody>
      </p:sp>
      <p:graphicFrame>
        <p:nvGraphicFramePr>
          <p:cNvPr id="117768" name="Object 3"/>
          <p:cNvGraphicFramePr>
            <a:graphicFrameLocks noChangeAspect="1"/>
          </p:cNvGraphicFramePr>
          <p:nvPr/>
        </p:nvGraphicFramePr>
        <p:xfrm>
          <a:off x="2708275" y="2139950"/>
          <a:ext cx="1057275" cy="434975"/>
        </p:xfrm>
        <a:graphic>
          <a:graphicData uri="http://schemas.openxmlformats.org/presentationml/2006/ole">
            <mc:AlternateContent xmlns:mc="http://schemas.openxmlformats.org/markup-compatibility/2006">
              <mc:Choice xmlns:v="urn:schemas-microsoft-com:vml" Requires="v">
                <p:oleObj spid="_x0000_s8637" name="Equation" r:id="rId6" imgW="495000" imgH="241200" progId="Equation.DSMT4">
                  <p:embed/>
                </p:oleObj>
              </mc:Choice>
              <mc:Fallback>
                <p:oleObj name="Equation" r:id="rId6" imgW="495000" imgH="241200" progId="Equation.DSMT4">
                  <p:embed/>
                  <p:pic>
                    <p:nvPicPr>
                      <p:cNvPr id="0" name="Object 3"/>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8275" y="2139950"/>
                        <a:ext cx="10572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71" name="Text Box 11"/>
          <p:cNvSpPr txBox="1">
            <a:spLocks noChangeArrowheads="1"/>
          </p:cNvSpPr>
          <p:nvPr/>
        </p:nvSpPr>
        <p:spPr bwMode="auto">
          <a:xfrm>
            <a:off x="654050" y="2909888"/>
            <a:ext cx="3521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(b)</a:t>
            </a:r>
            <a:r>
              <a:rPr kumimoji="1" lang="zh-CN" altLang="en-US">
                <a:solidFill>
                  <a:schemeClr val="tx2"/>
                </a:solidFill>
                <a:cs typeface="Times New Roman" pitchFamily="18" charset="0"/>
              </a:rPr>
              <a:t>交流</a:t>
            </a:r>
            <a:r>
              <a:rPr kumimoji="1" lang="en-US" altLang="zh-CN">
                <a:solidFill>
                  <a:schemeClr val="tx2"/>
                </a:solidFill>
                <a:cs typeface="Times New Roman" pitchFamily="18" charset="0"/>
              </a:rPr>
              <a:t>(</a:t>
            </a:r>
            <a:r>
              <a:rPr kumimoji="1" lang="zh-CN" altLang="en-US">
                <a:solidFill>
                  <a:schemeClr val="tx2"/>
                </a:solidFill>
                <a:cs typeface="Times New Roman" pitchFamily="18" charset="0"/>
              </a:rPr>
              <a:t>动态</a:t>
            </a:r>
            <a:r>
              <a:rPr kumimoji="1" lang="en-US" altLang="zh-CN">
                <a:solidFill>
                  <a:schemeClr val="tx2"/>
                </a:solidFill>
                <a:cs typeface="Times New Roman" pitchFamily="18" charset="0"/>
              </a:rPr>
              <a:t>) </a:t>
            </a:r>
            <a:r>
              <a:rPr kumimoji="1" lang="en-US" altLang="zh-CN" i="1">
                <a:solidFill>
                  <a:schemeClr val="tx2"/>
                </a:solidFill>
                <a:cs typeface="Times New Roman" pitchFamily="18" charset="0"/>
                <a:sym typeface="Symbol" pitchFamily="18" charset="2"/>
              </a:rPr>
              <a:t> </a:t>
            </a:r>
            <a:r>
              <a:rPr kumimoji="1" lang="en-US" altLang="zh-CN">
                <a:solidFill>
                  <a:schemeClr val="tx2"/>
                </a:solidFill>
                <a:cs typeface="Times New Roman" pitchFamily="18" charset="0"/>
                <a:sym typeface="Symbol" pitchFamily="18" charset="2"/>
              </a:rPr>
              <a:t>(</a:t>
            </a:r>
            <a:r>
              <a:rPr kumimoji="1" lang="en-US" altLang="en-US" i="1">
                <a:solidFill>
                  <a:schemeClr val="tx2"/>
                </a:solidFill>
                <a:cs typeface="Times New Roman" pitchFamily="18" charset="0"/>
                <a:sym typeface="Symbol" pitchFamily="18" charset="2"/>
              </a:rPr>
              <a:t>h</a:t>
            </a:r>
            <a:r>
              <a:rPr kumimoji="1" lang="en-US" altLang="en-US" baseline="-25000">
                <a:solidFill>
                  <a:schemeClr val="tx2"/>
                </a:solidFill>
                <a:cs typeface="Times New Roman" pitchFamily="18" charset="0"/>
                <a:sym typeface="Symbol" pitchFamily="18" charset="2"/>
              </a:rPr>
              <a:t>fe</a:t>
            </a:r>
            <a:r>
              <a:rPr kumimoji="1" lang="en-US" altLang="en-US">
                <a:solidFill>
                  <a:schemeClr val="tx2"/>
                </a:solidFill>
                <a:cs typeface="Times New Roman" pitchFamily="18" charset="0"/>
                <a:sym typeface="Symbol" pitchFamily="18" charset="2"/>
              </a:rPr>
              <a:t>)</a:t>
            </a:r>
            <a:endParaRPr kumimoji="1" lang="en-US" altLang="zh-CN">
              <a:solidFill>
                <a:schemeClr val="tx2"/>
              </a:solidFill>
              <a:cs typeface="Times New Roman" pitchFamily="18" charset="0"/>
              <a:sym typeface="Symbol" pitchFamily="18" charset="2"/>
            </a:endParaRPr>
          </a:p>
        </p:txBody>
      </p:sp>
      <p:graphicFrame>
        <p:nvGraphicFramePr>
          <p:cNvPr id="117772" name="Object 4"/>
          <p:cNvGraphicFramePr>
            <a:graphicFrameLocks/>
          </p:cNvGraphicFramePr>
          <p:nvPr/>
        </p:nvGraphicFramePr>
        <p:xfrm>
          <a:off x="3956050" y="2717800"/>
          <a:ext cx="1068388" cy="863600"/>
        </p:xfrm>
        <a:graphic>
          <a:graphicData uri="http://schemas.openxmlformats.org/presentationml/2006/ole">
            <mc:AlternateContent xmlns:mc="http://schemas.openxmlformats.org/markup-compatibility/2006">
              <mc:Choice xmlns:v="urn:schemas-microsoft-com:vml" Requires="v">
                <p:oleObj spid="_x0000_s8638" name="Equation" r:id="rId8" imgW="533160" imgH="431640" progId="Equation.DSMT4">
                  <p:embed/>
                </p:oleObj>
              </mc:Choice>
              <mc:Fallback>
                <p:oleObj name="Equation" r:id="rId8" imgW="533160" imgH="431640" progId="Equation.DSMT4">
                  <p:embed/>
                  <p:pic>
                    <p:nvPicPr>
                      <p:cNvPr id="0" name="Object 4"/>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6050" y="2717800"/>
                        <a:ext cx="1068388"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74" name="Object 5"/>
          <p:cNvGraphicFramePr>
            <a:graphicFrameLocks/>
          </p:cNvGraphicFramePr>
          <p:nvPr/>
        </p:nvGraphicFramePr>
        <p:xfrm>
          <a:off x="1025525" y="3543300"/>
          <a:ext cx="331788" cy="457200"/>
        </p:xfrm>
        <a:graphic>
          <a:graphicData uri="http://schemas.openxmlformats.org/presentationml/2006/ole">
            <mc:AlternateContent xmlns:mc="http://schemas.openxmlformats.org/markup-compatibility/2006">
              <mc:Choice xmlns:v="urn:schemas-microsoft-com:vml" Requires="v">
                <p:oleObj spid="_x0000_s8639" name="Equation" r:id="rId10" imgW="164880" imgH="228600" progId="Equation.DSMT4">
                  <p:embed/>
                </p:oleObj>
              </mc:Choice>
              <mc:Fallback>
                <p:oleObj name="Equation" r:id="rId10" imgW="164880" imgH="228600" progId="Equation.DSMT4">
                  <p:embed/>
                  <p:pic>
                    <p:nvPicPr>
                      <p:cNvPr id="0" name="Object 5"/>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5525" y="3543300"/>
                        <a:ext cx="33178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75" name="Text Box 15"/>
          <p:cNvSpPr txBox="1">
            <a:spLocks noChangeArrowheads="1"/>
          </p:cNvSpPr>
          <p:nvPr/>
        </p:nvSpPr>
        <p:spPr bwMode="auto">
          <a:xfrm>
            <a:off x="1227138" y="3457575"/>
            <a:ext cx="74104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zh-CN">
                <a:solidFill>
                  <a:schemeClr val="tx2"/>
                </a:solidFill>
                <a:cs typeface="Times New Roman" pitchFamily="18" charset="0"/>
              </a:rPr>
              <a:t> 和</a:t>
            </a:r>
            <a:r>
              <a:rPr kumimoji="1" lang="zh-CN" altLang="zh-CN" i="1">
                <a:solidFill>
                  <a:schemeClr val="tx2"/>
                </a:solidFill>
                <a:cs typeface="Times New Roman" pitchFamily="18" charset="0"/>
                <a:sym typeface="Symbol" pitchFamily="18" charset="2"/>
              </a:rPr>
              <a:t></a:t>
            </a:r>
            <a:r>
              <a:rPr kumimoji="1" lang="zh-CN" altLang="zh-CN">
                <a:solidFill>
                  <a:schemeClr val="tx2"/>
                </a:solidFill>
                <a:cs typeface="Times New Roman" pitchFamily="18" charset="0"/>
                <a:sym typeface="Symbol" pitchFamily="18" charset="2"/>
              </a:rPr>
              <a:t>含义不同，但在输出特性放大区内，曲线接近于平行等距，</a:t>
            </a:r>
            <a:endParaRPr kumimoji="1" lang="zh-CN" altLang="en-US">
              <a:solidFill>
                <a:schemeClr val="tx2"/>
              </a:solidFill>
              <a:cs typeface="Times New Roman" pitchFamily="18" charset="0"/>
            </a:endParaRPr>
          </a:p>
        </p:txBody>
      </p:sp>
      <p:graphicFrame>
        <p:nvGraphicFramePr>
          <p:cNvPr id="117776" name="Object 6"/>
          <p:cNvGraphicFramePr>
            <a:graphicFrameLocks noChangeAspect="1"/>
          </p:cNvGraphicFramePr>
          <p:nvPr/>
        </p:nvGraphicFramePr>
        <p:xfrm>
          <a:off x="2705100" y="3944938"/>
          <a:ext cx="866775" cy="455612"/>
        </p:xfrm>
        <a:graphic>
          <a:graphicData uri="http://schemas.openxmlformats.org/presentationml/2006/ole">
            <mc:AlternateContent xmlns:mc="http://schemas.openxmlformats.org/markup-compatibility/2006">
              <mc:Choice xmlns:v="urn:schemas-microsoft-com:vml" Requires="v">
                <p:oleObj spid="_x0000_s8640" name="Equation" r:id="rId12" imgW="431640" imgH="228600" progId="Equation.DSMT4">
                  <p:embed/>
                </p:oleObj>
              </mc:Choice>
              <mc:Fallback>
                <p:oleObj name="Equation" r:id="rId12" imgW="431640" imgH="228600" progId="Equation.DSMT4">
                  <p:embed/>
                  <p:pic>
                    <p:nvPicPr>
                      <p:cNvPr id="0" name="Object 6"/>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05100" y="3944938"/>
                        <a:ext cx="866775"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2"/>
          <p:cNvGrpSpPr>
            <a:grpSpLocks/>
          </p:cNvGrpSpPr>
          <p:nvPr/>
        </p:nvGrpSpPr>
        <p:grpSpPr bwMode="auto">
          <a:xfrm>
            <a:off x="1068388" y="4530725"/>
            <a:ext cx="5872162" cy="463550"/>
            <a:chOff x="673" y="2649"/>
            <a:chExt cx="3699" cy="292"/>
          </a:xfrm>
        </p:grpSpPr>
        <p:sp>
          <p:nvSpPr>
            <p:cNvPr id="8209" name="Text Box 18"/>
            <p:cNvSpPr txBox="1">
              <a:spLocks noChangeArrowheads="1"/>
            </p:cNvSpPr>
            <p:nvPr/>
          </p:nvSpPr>
          <p:spPr bwMode="auto">
            <a:xfrm>
              <a:off x="673" y="2650"/>
              <a:ext cx="369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器件手册上给出的是       使用时也作为</a:t>
              </a:r>
              <a:r>
                <a:rPr kumimoji="1" lang="zh-CN" altLang="en-US" i="1">
                  <a:solidFill>
                    <a:schemeClr val="tx2"/>
                  </a:solidFill>
                  <a:cs typeface="Times New Roman" pitchFamily="18" charset="0"/>
                  <a:sym typeface="Symbol" pitchFamily="18" charset="2"/>
                </a:rPr>
                <a:t></a:t>
              </a:r>
              <a:r>
                <a:rPr kumimoji="1" lang="zh-CN" altLang="zh-CN">
                  <a:solidFill>
                    <a:schemeClr val="tx2"/>
                  </a:solidFill>
                  <a:cs typeface="Times New Roman" pitchFamily="18" charset="0"/>
                  <a:sym typeface="Symbol" pitchFamily="18" charset="2"/>
                </a:rPr>
                <a:t>。</a:t>
              </a:r>
              <a:endParaRPr kumimoji="1" lang="zh-CN" altLang="en-US">
                <a:solidFill>
                  <a:schemeClr val="tx2"/>
                </a:solidFill>
                <a:cs typeface="Times New Roman" pitchFamily="18" charset="0"/>
                <a:sym typeface="Symbol" pitchFamily="18" charset="2"/>
              </a:endParaRPr>
            </a:p>
          </p:txBody>
        </p:sp>
        <p:graphicFrame>
          <p:nvGraphicFramePr>
            <p:cNvPr id="8199" name="Object 7"/>
            <p:cNvGraphicFramePr>
              <a:graphicFrameLocks/>
            </p:cNvGraphicFramePr>
            <p:nvPr/>
          </p:nvGraphicFramePr>
          <p:xfrm>
            <a:off x="2507" y="2649"/>
            <a:ext cx="209" cy="288"/>
          </p:xfrm>
          <a:graphic>
            <a:graphicData uri="http://schemas.openxmlformats.org/presentationml/2006/ole">
              <mc:AlternateContent xmlns:mc="http://schemas.openxmlformats.org/markup-compatibility/2006">
                <mc:Choice xmlns:v="urn:schemas-microsoft-com:vml" Requires="v">
                  <p:oleObj spid="_x0000_s8641" name="Equation" r:id="rId14" imgW="164880" imgH="228600" progId="Equation.DSMT4">
                    <p:embed/>
                  </p:oleObj>
                </mc:Choice>
                <mc:Fallback>
                  <p:oleObj name="Equation" r:id="rId14" imgW="164880" imgH="228600" progId="Equation.DSMT4">
                    <p:embed/>
                    <p:pic>
                      <p:nvPicPr>
                        <p:cNvPr id="0" name="Object 7"/>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07" y="2649"/>
                          <a:ext cx="20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7780" name="Text Box 20"/>
          <p:cNvSpPr txBox="1">
            <a:spLocks noChangeArrowheads="1"/>
          </p:cNvSpPr>
          <p:nvPr/>
        </p:nvSpPr>
        <p:spPr bwMode="auto">
          <a:xfrm>
            <a:off x="557213" y="5140325"/>
            <a:ext cx="837565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dirty="0">
                <a:solidFill>
                  <a:schemeClr val="tx2"/>
                </a:solidFill>
                <a:cs typeface="Times New Roman" pitchFamily="18" charset="0"/>
              </a:rPr>
              <a:t>由于制造工艺的分散性，同一型号的晶体管，</a:t>
            </a:r>
            <a:r>
              <a:rPr kumimoji="1" lang="zh-CN" altLang="en-US" i="1" dirty="0">
                <a:solidFill>
                  <a:schemeClr val="tx2"/>
                </a:solidFill>
                <a:cs typeface="Times New Roman" pitchFamily="18" charset="0"/>
                <a:sym typeface="Symbol" pitchFamily="18" charset="2"/>
              </a:rPr>
              <a:t> </a:t>
            </a:r>
            <a:r>
              <a:rPr kumimoji="1" lang="zh-CN" altLang="en-US" dirty="0">
                <a:solidFill>
                  <a:schemeClr val="tx2"/>
                </a:solidFill>
                <a:cs typeface="Times New Roman" pitchFamily="18" charset="0"/>
                <a:sym typeface="Symbol" pitchFamily="18" charset="2"/>
              </a:rPr>
              <a:t>值也有很大差别。常用的晶体管的</a:t>
            </a:r>
            <a:r>
              <a:rPr kumimoji="1" lang="zh-CN" altLang="en-US" i="1" dirty="0">
                <a:solidFill>
                  <a:schemeClr val="tx2"/>
                </a:solidFill>
                <a:cs typeface="Times New Roman" pitchFamily="18" charset="0"/>
                <a:sym typeface="Symbol" pitchFamily="18" charset="2"/>
              </a:rPr>
              <a:t> </a:t>
            </a:r>
            <a:r>
              <a:rPr kumimoji="1" lang="zh-CN" altLang="en-US" dirty="0">
                <a:solidFill>
                  <a:schemeClr val="tx2"/>
                </a:solidFill>
                <a:cs typeface="Times New Roman" pitchFamily="18" charset="0"/>
                <a:sym typeface="Symbol" pitchFamily="18" charset="2"/>
              </a:rPr>
              <a:t>值一般</a:t>
            </a:r>
            <a:r>
              <a:rPr kumimoji="1" lang="zh-CN" altLang="en-US" dirty="0" smtClean="0">
                <a:solidFill>
                  <a:schemeClr val="tx2"/>
                </a:solidFill>
                <a:cs typeface="Times New Roman" pitchFamily="18" charset="0"/>
                <a:sym typeface="Symbol" pitchFamily="18" charset="2"/>
              </a:rPr>
              <a:t>在几十</a:t>
            </a:r>
            <a:r>
              <a:rPr kumimoji="1" lang="en-US" altLang="zh-CN" dirty="0" smtClean="0">
                <a:solidFill>
                  <a:schemeClr val="tx2"/>
                </a:solidFill>
                <a:cs typeface="Times New Roman" pitchFamily="18" charset="0"/>
                <a:sym typeface="Symbol" pitchFamily="18" charset="2"/>
              </a:rPr>
              <a:t>~</a:t>
            </a:r>
            <a:r>
              <a:rPr kumimoji="1" lang="zh-CN" altLang="en-US" dirty="0" smtClean="0">
                <a:solidFill>
                  <a:schemeClr val="tx2"/>
                </a:solidFill>
                <a:cs typeface="Times New Roman" pitchFamily="18" charset="0"/>
                <a:sym typeface="Symbol" pitchFamily="18" charset="2"/>
              </a:rPr>
              <a:t>几百倍之间</a:t>
            </a:r>
            <a:r>
              <a:rPr kumimoji="1" lang="zh-CN" altLang="en-US" dirty="0">
                <a:solidFill>
                  <a:schemeClr val="tx2"/>
                </a:solidFill>
                <a:cs typeface="Times New Roman" pitchFamily="18" charset="0"/>
                <a:sym typeface="Symbol" pitchFamily="18" charset="2"/>
              </a:rPr>
              <a:t>。</a:t>
            </a:r>
            <a:endParaRPr kumimoji="1" lang="zh-CN" altLang="en-US" dirty="0">
              <a:solidFill>
                <a:schemeClr val="tx2"/>
              </a:solidFill>
              <a:cs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7763"/>
                                        </p:tgtEl>
                                        <p:attrNameLst>
                                          <p:attrName>style.visibility</p:attrName>
                                        </p:attrNameLst>
                                      </p:cBhvr>
                                      <p:to>
                                        <p:strVal val="visible"/>
                                      </p:to>
                                    </p:set>
                                    <p:anim calcmode="lin" valueType="num">
                                      <p:cBhvr additive="base">
                                        <p:cTn id="7" dur="500" fill="hold"/>
                                        <p:tgtEl>
                                          <p:spTgt spid="117763"/>
                                        </p:tgtEl>
                                        <p:attrNameLst>
                                          <p:attrName>ppt_x</p:attrName>
                                        </p:attrNameLst>
                                      </p:cBhvr>
                                      <p:tavLst>
                                        <p:tav tm="0">
                                          <p:val>
                                            <p:strVal val="#ppt_x"/>
                                          </p:val>
                                        </p:tav>
                                        <p:tav tm="100000">
                                          <p:val>
                                            <p:strVal val="#ppt_x"/>
                                          </p:val>
                                        </p:tav>
                                      </p:tavLst>
                                    </p:anim>
                                    <p:anim calcmode="lin" valueType="num">
                                      <p:cBhvr additive="base">
                                        <p:cTn id="8" dur="500" fill="hold"/>
                                        <p:tgtEl>
                                          <p:spTgt spid="1177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7765"/>
                                        </p:tgtEl>
                                        <p:attrNameLst>
                                          <p:attrName>style.visibility</p:attrName>
                                        </p:attrNameLst>
                                      </p:cBhvr>
                                      <p:to>
                                        <p:strVal val="visible"/>
                                      </p:to>
                                    </p:set>
                                    <p:anim calcmode="lin" valueType="num">
                                      <p:cBhvr additive="base">
                                        <p:cTn id="13" dur="500" fill="hold"/>
                                        <p:tgtEl>
                                          <p:spTgt spid="117765"/>
                                        </p:tgtEl>
                                        <p:attrNameLst>
                                          <p:attrName>ppt_x</p:attrName>
                                        </p:attrNameLst>
                                      </p:cBhvr>
                                      <p:tavLst>
                                        <p:tav tm="0">
                                          <p:val>
                                            <p:strVal val="#ppt_x"/>
                                          </p:val>
                                        </p:tav>
                                        <p:tav tm="100000">
                                          <p:val>
                                            <p:strVal val="#ppt_x"/>
                                          </p:val>
                                        </p:tav>
                                      </p:tavLst>
                                    </p:anim>
                                    <p:anim calcmode="lin" valueType="num">
                                      <p:cBhvr additive="base">
                                        <p:cTn id="14" dur="500" fill="hold"/>
                                        <p:tgtEl>
                                          <p:spTgt spid="11776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7767"/>
                                        </p:tgtEl>
                                        <p:attrNameLst>
                                          <p:attrName>style.visibility</p:attrName>
                                        </p:attrNameLst>
                                      </p:cBhvr>
                                      <p:to>
                                        <p:strVal val="visible"/>
                                      </p:to>
                                    </p:set>
                                    <p:anim calcmode="lin" valueType="num">
                                      <p:cBhvr additive="base">
                                        <p:cTn id="19" dur="500" fill="hold"/>
                                        <p:tgtEl>
                                          <p:spTgt spid="117767"/>
                                        </p:tgtEl>
                                        <p:attrNameLst>
                                          <p:attrName>ppt_x</p:attrName>
                                        </p:attrNameLst>
                                      </p:cBhvr>
                                      <p:tavLst>
                                        <p:tav tm="0">
                                          <p:val>
                                            <p:strVal val="#ppt_x"/>
                                          </p:val>
                                        </p:tav>
                                        <p:tav tm="100000">
                                          <p:val>
                                            <p:strVal val="#ppt_x"/>
                                          </p:val>
                                        </p:tav>
                                      </p:tavLst>
                                    </p:anim>
                                    <p:anim calcmode="lin" valueType="num">
                                      <p:cBhvr additive="base">
                                        <p:cTn id="20" dur="500" fill="hold"/>
                                        <p:tgtEl>
                                          <p:spTgt spid="117767"/>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2" presetClass="entr" presetSubtype="4" fill="hold" nodeType="afterEffect">
                                  <p:stCondLst>
                                    <p:cond delay="0"/>
                                  </p:stCondLst>
                                  <p:childTnLst>
                                    <p:set>
                                      <p:cBhvr>
                                        <p:cTn id="23" dur="1" fill="hold">
                                          <p:stCondLst>
                                            <p:cond delay="0"/>
                                          </p:stCondLst>
                                        </p:cTn>
                                        <p:tgtEl>
                                          <p:spTgt spid="117768"/>
                                        </p:tgtEl>
                                        <p:attrNameLst>
                                          <p:attrName>style.visibility</p:attrName>
                                        </p:attrNameLst>
                                      </p:cBhvr>
                                      <p:to>
                                        <p:strVal val="visible"/>
                                      </p:to>
                                    </p:set>
                                    <p:anim calcmode="lin" valueType="num">
                                      <p:cBhvr additive="base">
                                        <p:cTn id="24" dur="500" fill="hold"/>
                                        <p:tgtEl>
                                          <p:spTgt spid="117768"/>
                                        </p:tgtEl>
                                        <p:attrNameLst>
                                          <p:attrName>ppt_x</p:attrName>
                                        </p:attrNameLst>
                                      </p:cBhvr>
                                      <p:tavLst>
                                        <p:tav tm="0">
                                          <p:val>
                                            <p:strVal val="#ppt_x"/>
                                          </p:val>
                                        </p:tav>
                                        <p:tav tm="100000">
                                          <p:val>
                                            <p:strVal val="#ppt_x"/>
                                          </p:val>
                                        </p:tav>
                                      </p:tavLst>
                                    </p:anim>
                                    <p:anim calcmode="lin" valueType="num">
                                      <p:cBhvr additive="base">
                                        <p:cTn id="25" dur="500" fill="hold"/>
                                        <p:tgtEl>
                                          <p:spTgt spid="117768"/>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1000"/>
                            </p:stCondLst>
                            <p:childTnLst>
                              <p:par>
                                <p:cTn id="27" presetID="2" presetClass="entr" presetSubtype="4" fill="hold" nodeType="afterEffect">
                                  <p:stCondLst>
                                    <p:cond delay="0"/>
                                  </p:stCondLst>
                                  <p:childTnLst>
                                    <p:set>
                                      <p:cBhvr>
                                        <p:cTn id="28" dur="1" fill="hold">
                                          <p:stCondLst>
                                            <p:cond delay="0"/>
                                          </p:stCondLst>
                                        </p:cTn>
                                        <p:tgtEl>
                                          <p:spTgt spid="117769"/>
                                        </p:tgtEl>
                                        <p:attrNameLst>
                                          <p:attrName>style.visibility</p:attrName>
                                        </p:attrNameLst>
                                      </p:cBhvr>
                                      <p:to>
                                        <p:strVal val="visible"/>
                                      </p:to>
                                    </p:set>
                                    <p:anim calcmode="lin" valueType="num">
                                      <p:cBhvr additive="base">
                                        <p:cTn id="29" dur="500" fill="hold"/>
                                        <p:tgtEl>
                                          <p:spTgt spid="117769"/>
                                        </p:tgtEl>
                                        <p:attrNameLst>
                                          <p:attrName>ppt_x</p:attrName>
                                        </p:attrNameLst>
                                      </p:cBhvr>
                                      <p:tavLst>
                                        <p:tav tm="0">
                                          <p:val>
                                            <p:strVal val="#ppt_x"/>
                                          </p:val>
                                        </p:tav>
                                        <p:tav tm="100000">
                                          <p:val>
                                            <p:strVal val="#ppt_x"/>
                                          </p:val>
                                        </p:tav>
                                      </p:tavLst>
                                    </p:anim>
                                    <p:anim calcmode="lin" valueType="num">
                                      <p:cBhvr additive="base">
                                        <p:cTn id="30" dur="500" fill="hold"/>
                                        <p:tgtEl>
                                          <p:spTgt spid="11776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7771"/>
                                        </p:tgtEl>
                                        <p:attrNameLst>
                                          <p:attrName>style.visibility</p:attrName>
                                        </p:attrNameLst>
                                      </p:cBhvr>
                                      <p:to>
                                        <p:strVal val="visible"/>
                                      </p:to>
                                    </p:set>
                                    <p:anim calcmode="lin" valueType="num">
                                      <p:cBhvr additive="base">
                                        <p:cTn id="35" dur="500" fill="hold"/>
                                        <p:tgtEl>
                                          <p:spTgt spid="117771"/>
                                        </p:tgtEl>
                                        <p:attrNameLst>
                                          <p:attrName>ppt_x</p:attrName>
                                        </p:attrNameLst>
                                      </p:cBhvr>
                                      <p:tavLst>
                                        <p:tav tm="0">
                                          <p:val>
                                            <p:strVal val="#ppt_x"/>
                                          </p:val>
                                        </p:tav>
                                        <p:tav tm="100000">
                                          <p:val>
                                            <p:strVal val="#ppt_x"/>
                                          </p:val>
                                        </p:tav>
                                      </p:tavLst>
                                    </p:anim>
                                    <p:anim calcmode="lin" valueType="num">
                                      <p:cBhvr additive="base">
                                        <p:cTn id="36" dur="500" fill="hold"/>
                                        <p:tgtEl>
                                          <p:spTgt spid="117771"/>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500"/>
                            </p:stCondLst>
                            <p:childTnLst>
                              <p:par>
                                <p:cTn id="38" presetID="2" presetClass="entr" presetSubtype="4" fill="hold" nodeType="afterEffect">
                                  <p:stCondLst>
                                    <p:cond delay="0"/>
                                  </p:stCondLst>
                                  <p:childTnLst>
                                    <p:set>
                                      <p:cBhvr>
                                        <p:cTn id="39" dur="1" fill="hold">
                                          <p:stCondLst>
                                            <p:cond delay="0"/>
                                          </p:stCondLst>
                                        </p:cTn>
                                        <p:tgtEl>
                                          <p:spTgt spid="117772"/>
                                        </p:tgtEl>
                                        <p:attrNameLst>
                                          <p:attrName>style.visibility</p:attrName>
                                        </p:attrNameLst>
                                      </p:cBhvr>
                                      <p:to>
                                        <p:strVal val="visible"/>
                                      </p:to>
                                    </p:set>
                                    <p:anim calcmode="lin" valueType="num">
                                      <p:cBhvr additive="base">
                                        <p:cTn id="40" dur="500" fill="hold"/>
                                        <p:tgtEl>
                                          <p:spTgt spid="117772"/>
                                        </p:tgtEl>
                                        <p:attrNameLst>
                                          <p:attrName>ppt_x</p:attrName>
                                        </p:attrNameLst>
                                      </p:cBhvr>
                                      <p:tavLst>
                                        <p:tav tm="0">
                                          <p:val>
                                            <p:strVal val="#ppt_x"/>
                                          </p:val>
                                        </p:tav>
                                        <p:tav tm="100000">
                                          <p:val>
                                            <p:strVal val="#ppt_x"/>
                                          </p:val>
                                        </p:tav>
                                      </p:tavLst>
                                    </p:anim>
                                    <p:anim calcmode="lin" valueType="num">
                                      <p:cBhvr additive="base">
                                        <p:cTn id="41" dur="500" fill="hold"/>
                                        <p:tgtEl>
                                          <p:spTgt spid="117772"/>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nodeType="clickEffect">
                                  <p:stCondLst>
                                    <p:cond delay="0"/>
                                  </p:stCondLst>
                                  <p:childTnLst>
                                    <p:set>
                                      <p:cBhvr>
                                        <p:cTn id="45" dur="1" fill="hold">
                                          <p:stCondLst>
                                            <p:cond delay="0"/>
                                          </p:stCondLst>
                                        </p:cTn>
                                        <p:tgtEl>
                                          <p:spTgt spid="117774"/>
                                        </p:tgtEl>
                                        <p:attrNameLst>
                                          <p:attrName>style.visibility</p:attrName>
                                        </p:attrNameLst>
                                      </p:cBhvr>
                                      <p:to>
                                        <p:strVal val="visible"/>
                                      </p:to>
                                    </p:set>
                                    <p:anim calcmode="lin" valueType="num">
                                      <p:cBhvr additive="base">
                                        <p:cTn id="46" dur="500" fill="hold"/>
                                        <p:tgtEl>
                                          <p:spTgt spid="117774"/>
                                        </p:tgtEl>
                                        <p:attrNameLst>
                                          <p:attrName>ppt_x</p:attrName>
                                        </p:attrNameLst>
                                      </p:cBhvr>
                                      <p:tavLst>
                                        <p:tav tm="0">
                                          <p:val>
                                            <p:strVal val="#ppt_x"/>
                                          </p:val>
                                        </p:tav>
                                        <p:tav tm="100000">
                                          <p:val>
                                            <p:strVal val="#ppt_x"/>
                                          </p:val>
                                        </p:tav>
                                      </p:tavLst>
                                    </p:anim>
                                    <p:anim calcmode="lin" valueType="num">
                                      <p:cBhvr additive="base">
                                        <p:cTn id="47" dur="500" fill="hold"/>
                                        <p:tgtEl>
                                          <p:spTgt spid="11777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17775"/>
                                        </p:tgtEl>
                                        <p:attrNameLst>
                                          <p:attrName>style.visibility</p:attrName>
                                        </p:attrNameLst>
                                      </p:cBhvr>
                                      <p:to>
                                        <p:strVal val="visible"/>
                                      </p:to>
                                    </p:set>
                                    <p:anim calcmode="lin" valueType="num">
                                      <p:cBhvr additive="base">
                                        <p:cTn id="50" dur="500" fill="hold"/>
                                        <p:tgtEl>
                                          <p:spTgt spid="117775"/>
                                        </p:tgtEl>
                                        <p:attrNameLst>
                                          <p:attrName>ppt_x</p:attrName>
                                        </p:attrNameLst>
                                      </p:cBhvr>
                                      <p:tavLst>
                                        <p:tav tm="0">
                                          <p:val>
                                            <p:strVal val="#ppt_x"/>
                                          </p:val>
                                        </p:tav>
                                        <p:tav tm="100000">
                                          <p:val>
                                            <p:strVal val="#ppt_x"/>
                                          </p:val>
                                        </p:tav>
                                      </p:tavLst>
                                    </p:anim>
                                    <p:anim calcmode="lin" valueType="num">
                                      <p:cBhvr additive="base">
                                        <p:cTn id="51" dur="500" fill="hold"/>
                                        <p:tgtEl>
                                          <p:spTgt spid="117775"/>
                                        </p:tgtEl>
                                        <p:attrNameLst>
                                          <p:attrName>ppt_y</p:attrName>
                                        </p:attrNameLst>
                                      </p:cBhvr>
                                      <p:tavLst>
                                        <p:tav tm="0">
                                          <p:val>
                                            <p:strVal val="1+#ppt_h/2"/>
                                          </p:val>
                                        </p:tav>
                                        <p:tav tm="100000">
                                          <p:val>
                                            <p:strVal val="#ppt_y"/>
                                          </p:val>
                                        </p:tav>
                                      </p:tavLst>
                                    </p:anim>
                                  </p:childTnLst>
                                </p:cTn>
                              </p:par>
                            </p:childTnLst>
                          </p:cTn>
                        </p:par>
                        <p:par>
                          <p:cTn id="52" fill="hold" nodeType="afterGroup">
                            <p:stCondLst>
                              <p:cond delay="500"/>
                            </p:stCondLst>
                            <p:childTnLst>
                              <p:par>
                                <p:cTn id="53" presetID="2" presetClass="entr" presetSubtype="4" fill="hold" nodeType="afterEffect">
                                  <p:stCondLst>
                                    <p:cond delay="0"/>
                                  </p:stCondLst>
                                  <p:childTnLst>
                                    <p:set>
                                      <p:cBhvr>
                                        <p:cTn id="54" dur="1" fill="hold">
                                          <p:stCondLst>
                                            <p:cond delay="0"/>
                                          </p:stCondLst>
                                        </p:cTn>
                                        <p:tgtEl>
                                          <p:spTgt spid="117776"/>
                                        </p:tgtEl>
                                        <p:attrNameLst>
                                          <p:attrName>style.visibility</p:attrName>
                                        </p:attrNameLst>
                                      </p:cBhvr>
                                      <p:to>
                                        <p:strVal val="visible"/>
                                      </p:to>
                                    </p:set>
                                    <p:anim calcmode="lin" valueType="num">
                                      <p:cBhvr additive="base">
                                        <p:cTn id="55" dur="500" fill="hold"/>
                                        <p:tgtEl>
                                          <p:spTgt spid="117776"/>
                                        </p:tgtEl>
                                        <p:attrNameLst>
                                          <p:attrName>ppt_x</p:attrName>
                                        </p:attrNameLst>
                                      </p:cBhvr>
                                      <p:tavLst>
                                        <p:tav tm="0">
                                          <p:val>
                                            <p:strVal val="#ppt_x"/>
                                          </p:val>
                                        </p:tav>
                                        <p:tav tm="100000">
                                          <p:val>
                                            <p:strVal val="#ppt_x"/>
                                          </p:val>
                                        </p:tav>
                                      </p:tavLst>
                                    </p:anim>
                                    <p:anim calcmode="lin" valueType="num">
                                      <p:cBhvr additive="base">
                                        <p:cTn id="56" dur="500" fill="hold"/>
                                        <p:tgtEl>
                                          <p:spTgt spid="11777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fill="hold"/>
                                        <p:tgtEl>
                                          <p:spTgt spid="2"/>
                                        </p:tgtEl>
                                        <p:attrNameLst>
                                          <p:attrName>ppt_x</p:attrName>
                                        </p:attrNameLst>
                                      </p:cBhvr>
                                      <p:tavLst>
                                        <p:tav tm="0">
                                          <p:val>
                                            <p:strVal val="#ppt_x"/>
                                          </p:val>
                                        </p:tav>
                                        <p:tav tm="100000">
                                          <p:val>
                                            <p:strVal val="#ppt_x"/>
                                          </p:val>
                                        </p:tav>
                                      </p:tavLst>
                                    </p:anim>
                                    <p:anim calcmode="lin" valueType="num">
                                      <p:cBhvr additive="base">
                                        <p:cTn id="6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7780"/>
                                        </p:tgtEl>
                                        <p:attrNameLst>
                                          <p:attrName>style.visibility</p:attrName>
                                        </p:attrNameLst>
                                      </p:cBhvr>
                                      <p:to>
                                        <p:strVal val="visible"/>
                                      </p:to>
                                    </p:set>
                                    <p:anim calcmode="lin" valueType="num">
                                      <p:cBhvr additive="base">
                                        <p:cTn id="67" dur="500" fill="hold"/>
                                        <p:tgtEl>
                                          <p:spTgt spid="117780"/>
                                        </p:tgtEl>
                                        <p:attrNameLst>
                                          <p:attrName>ppt_x</p:attrName>
                                        </p:attrNameLst>
                                      </p:cBhvr>
                                      <p:tavLst>
                                        <p:tav tm="0">
                                          <p:val>
                                            <p:strVal val="#ppt_x"/>
                                          </p:val>
                                        </p:tav>
                                        <p:tav tm="100000">
                                          <p:val>
                                            <p:strVal val="#ppt_x"/>
                                          </p:val>
                                        </p:tav>
                                      </p:tavLst>
                                    </p:anim>
                                    <p:anim calcmode="lin" valueType="num">
                                      <p:cBhvr additive="base">
                                        <p:cTn id="68" dur="500" fill="hold"/>
                                        <p:tgtEl>
                                          <p:spTgt spid="1177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p:bldP spid="117765" grpId="0" autoUpdateAnimBg="0"/>
      <p:bldP spid="117767" grpId="0"/>
      <p:bldP spid="117771" grpId="0"/>
      <p:bldP spid="117775" grpId="0"/>
      <p:bldP spid="11778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11</a:t>
            </a:r>
            <a:r>
              <a:rPr lang="zh-CN" altLang="en-US" sz="2800" smtClean="0">
                <a:ea typeface="宋体" charset="-122"/>
              </a:rPr>
              <a:t>）</a:t>
            </a:r>
            <a:endParaRPr lang="zh-CN" altLang="en-US" sz="3200" smtClean="0">
              <a:ea typeface="楷体_GB2312" pitchFamily="49" charset="-122"/>
            </a:endParaRPr>
          </a:p>
        </p:txBody>
      </p:sp>
      <p:sp>
        <p:nvSpPr>
          <p:cNvPr id="118787" name="Text Box 3"/>
          <p:cNvSpPr txBox="1">
            <a:spLocks noChangeArrowheads="1"/>
          </p:cNvSpPr>
          <p:nvPr/>
        </p:nvSpPr>
        <p:spPr bwMode="auto">
          <a:xfrm>
            <a:off x="215250" y="1366749"/>
            <a:ext cx="2813591"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rgbClr val="FF0000"/>
                </a:solidFill>
                <a:cs typeface="Times New Roman" pitchFamily="18" charset="0"/>
              </a:rPr>
              <a:t>（</a:t>
            </a:r>
            <a:r>
              <a:rPr kumimoji="1" lang="en-US" altLang="zh-CN" dirty="0">
                <a:solidFill>
                  <a:srgbClr val="FF0000"/>
                </a:solidFill>
                <a:cs typeface="Times New Roman" pitchFamily="18" charset="0"/>
              </a:rPr>
              <a:t>2</a:t>
            </a:r>
            <a:r>
              <a:rPr kumimoji="1" lang="zh-CN" altLang="en-US" dirty="0">
                <a:solidFill>
                  <a:srgbClr val="FF0000"/>
                </a:solidFill>
                <a:cs typeface="Times New Roman" pitchFamily="18" charset="0"/>
              </a:rPr>
              <a:t>）极间反向电流</a:t>
            </a:r>
          </a:p>
        </p:txBody>
      </p:sp>
      <p:sp>
        <p:nvSpPr>
          <p:cNvPr id="118788" name="Text Box 4"/>
          <p:cNvSpPr txBox="1">
            <a:spLocks noChangeArrowheads="1"/>
          </p:cNvSpPr>
          <p:nvPr/>
        </p:nvSpPr>
        <p:spPr bwMode="auto">
          <a:xfrm>
            <a:off x="944563" y="1920738"/>
            <a:ext cx="39687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dirty="0">
                <a:solidFill>
                  <a:schemeClr val="tx2"/>
                </a:solidFill>
                <a:cs typeface="Times New Roman" pitchFamily="18" charset="0"/>
              </a:rPr>
              <a:t>(a) </a:t>
            </a:r>
            <a:r>
              <a:rPr kumimoji="1" lang="zh-CN" altLang="zh-CN" dirty="0">
                <a:solidFill>
                  <a:schemeClr val="tx2"/>
                </a:solidFill>
                <a:cs typeface="Times New Roman" pitchFamily="18" charset="0"/>
              </a:rPr>
              <a:t>集</a:t>
            </a:r>
            <a:r>
              <a:rPr kumimoji="1" lang="zh-CN" altLang="en-US" dirty="0">
                <a:solidFill>
                  <a:schemeClr val="tx2"/>
                </a:solidFill>
                <a:cs typeface="Times New Roman" pitchFamily="18" charset="0"/>
              </a:rPr>
              <a:t>－</a:t>
            </a:r>
            <a:r>
              <a:rPr kumimoji="1" lang="zh-CN" altLang="zh-CN" dirty="0">
                <a:solidFill>
                  <a:schemeClr val="tx2"/>
                </a:solidFill>
                <a:cs typeface="Times New Roman" pitchFamily="18" charset="0"/>
              </a:rPr>
              <a:t>基反向饱和电流</a:t>
            </a:r>
            <a:r>
              <a:rPr kumimoji="1" lang="en-US" altLang="zh-CN" i="1" dirty="0">
                <a:solidFill>
                  <a:schemeClr val="tx2"/>
                </a:solidFill>
                <a:cs typeface="Times New Roman" pitchFamily="18" charset="0"/>
              </a:rPr>
              <a:t>I</a:t>
            </a:r>
            <a:r>
              <a:rPr kumimoji="1" lang="en-US" altLang="zh-CN" baseline="-25000" dirty="0">
                <a:solidFill>
                  <a:schemeClr val="tx2"/>
                </a:solidFill>
                <a:cs typeface="Times New Roman" pitchFamily="18" charset="0"/>
              </a:rPr>
              <a:t>CBO</a:t>
            </a:r>
            <a:endParaRPr kumimoji="1" lang="en-US" altLang="zh-CN" dirty="0">
              <a:solidFill>
                <a:schemeClr val="tx2"/>
              </a:solidFill>
              <a:cs typeface="Times New Roman" pitchFamily="18" charset="0"/>
            </a:endParaRPr>
          </a:p>
        </p:txBody>
      </p:sp>
      <p:sp>
        <p:nvSpPr>
          <p:cNvPr id="118789" name="Text Box 5"/>
          <p:cNvSpPr txBox="1">
            <a:spLocks noChangeArrowheads="1"/>
          </p:cNvSpPr>
          <p:nvPr/>
        </p:nvSpPr>
        <p:spPr bwMode="auto">
          <a:xfrm>
            <a:off x="944563" y="4062413"/>
            <a:ext cx="34448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dirty="0">
                <a:solidFill>
                  <a:schemeClr val="tx2"/>
                </a:solidFill>
                <a:cs typeface="Times New Roman" pitchFamily="18" charset="0"/>
              </a:rPr>
              <a:t>(b) </a:t>
            </a:r>
            <a:r>
              <a:rPr kumimoji="1" lang="zh-CN" altLang="en-US" dirty="0">
                <a:solidFill>
                  <a:schemeClr val="tx2"/>
                </a:solidFill>
                <a:cs typeface="Times New Roman" pitchFamily="18" charset="0"/>
              </a:rPr>
              <a:t>集－射穿透电流</a:t>
            </a:r>
            <a:r>
              <a:rPr kumimoji="1" lang="zh-CN" altLang="en-US" i="1" dirty="0">
                <a:solidFill>
                  <a:schemeClr val="tx2"/>
                </a:solidFill>
                <a:cs typeface="Times New Roman" pitchFamily="18" charset="0"/>
              </a:rPr>
              <a:t> </a:t>
            </a:r>
            <a:r>
              <a:rPr kumimoji="1" lang="en-US" altLang="zh-CN" i="1" dirty="0">
                <a:solidFill>
                  <a:schemeClr val="tx2"/>
                </a:solidFill>
                <a:cs typeface="Times New Roman" pitchFamily="18" charset="0"/>
              </a:rPr>
              <a:t>I</a:t>
            </a:r>
            <a:r>
              <a:rPr kumimoji="1" lang="en-US" altLang="zh-CN" baseline="-25000" dirty="0">
                <a:solidFill>
                  <a:schemeClr val="tx2"/>
                </a:solidFill>
                <a:cs typeface="Times New Roman" pitchFamily="18" charset="0"/>
              </a:rPr>
              <a:t>CEO</a:t>
            </a:r>
            <a:endParaRPr kumimoji="1" lang="en-US" altLang="zh-CN" dirty="0">
              <a:solidFill>
                <a:schemeClr val="tx2"/>
              </a:solidFill>
              <a:cs typeface="Times New Roman" pitchFamily="18" charset="0"/>
            </a:endParaRPr>
          </a:p>
        </p:txBody>
      </p:sp>
      <p:graphicFrame>
        <p:nvGraphicFramePr>
          <p:cNvPr id="118790" name="Object 2"/>
          <p:cNvGraphicFramePr>
            <a:graphicFrameLocks noChangeAspect="1"/>
          </p:cNvGraphicFramePr>
          <p:nvPr/>
        </p:nvGraphicFramePr>
        <p:xfrm>
          <a:off x="4668838" y="4067175"/>
          <a:ext cx="2227262" cy="482600"/>
        </p:xfrm>
        <a:graphic>
          <a:graphicData uri="http://schemas.openxmlformats.org/presentationml/2006/ole">
            <mc:AlternateContent xmlns:mc="http://schemas.openxmlformats.org/markup-compatibility/2006">
              <mc:Choice xmlns:v="urn:schemas-microsoft-com:vml" Requires="v">
                <p:oleObj spid="_x0000_s9297" name="Equation" r:id="rId3" imgW="1104840" imgH="241200" progId="Equation.DSMT4">
                  <p:embed/>
                </p:oleObj>
              </mc:Choice>
              <mc:Fallback>
                <p:oleObj name="Equation" r:id="rId3" imgW="1104840" imgH="241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838" y="4067175"/>
                        <a:ext cx="2227262"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791" name="Text Box 7"/>
          <p:cNvSpPr txBox="1">
            <a:spLocks noChangeArrowheads="1"/>
          </p:cNvSpPr>
          <p:nvPr/>
        </p:nvSpPr>
        <p:spPr bwMode="auto">
          <a:xfrm>
            <a:off x="1282700" y="2457450"/>
            <a:ext cx="708501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zh-CN">
                <a:solidFill>
                  <a:schemeClr val="tx2"/>
                </a:solidFill>
                <a:cs typeface="Times New Roman" pitchFamily="18" charset="0"/>
              </a:rPr>
              <a:t> </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CBO</a:t>
            </a:r>
            <a:r>
              <a:rPr kumimoji="1" lang="zh-CN" altLang="en-US">
                <a:solidFill>
                  <a:schemeClr val="tx2"/>
                </a:solidFill>
                <a:cs typeface="Times New Roman" pitchFamily="18" charset="0"/>
              </a:rPr>
              <a:t>是发射极开路时，</a:t>
            </a:r>
            <a:r>
              <a:rPr kumimoji="1" lang="zh-CN" altLang="zh-CN">
                <a:solidFill>
                  <a:schemeClr val="tx2"/>
                </a:solidFill>
                <a:cs typeface="Times New Roman" pitchFamily="18" charset="0"/>
              </a:rPr>
              <a:t>集—基反向饱和电流。通常希望</a:t>
            </a:r>
            <a:r>
              <a:rPr kumimoji="1" lang="zh-CN" altLang="zh-CN" i="1">
                <a:solidFill>
                  <a:schemeClr val="tx2"/>
                </a:solidFill>
                <a:cs typeface="Times New Roman" pitchFamily="18" charset="0"/>
              </a:rPr>
              <a:t>I</a:t>
            </a:r>
            <a:r>
              <a:rPr kumimoji="1" lang="zh-CN" altLang="zh-CN" baseline="-25000">
                <a:solidFill>
                  <a:schemeClr val="tx2"/>
                </a:solidFill>
                <a:cs typeface="Times New Roman" pitchFamily="18" charset="0"/>
              </a:rPr>
              <a:t>CBO</a:t>
            </a:r>
            <a:r>
              <a:rPr kumimoji="1" lang="zh-CN" altLang="zh-CN">
                <a:solidFill>
                  <a:schemeClr val="tx2"/>
                </a:solidFill>
                <a:cs typeface="Times New Roman" pitchFamily="18" charset="0"/>
              </a:rPr>
              <a:t>越小越好。在温度稳定性方面，硅管比锗管好。</a:t>
            </a:r>
            <a:endParaRPr kumimoji="1" lang="zh-CN" altLang="zh-CN" baseline="-25000">
              <a:solidFill>
                <a:schemeClr val="tx2"/>
              </a:solidFill>
              <a:cs typeface="Times New Roman" pitchFamily="18" charset="0"/>
            </a:endParaRPr>
          </a:p>
        </p:txBody>
      </p:sp>
      <p:sp>
        <p:nvSpPr>
          <p:cNvPr id="118792" name="Text Box 8"/>
          <p:cNvSpPr txBox="1">
            <a:spLocks noChangeArrowheads="1"/>
          </p:cNvSpPr>
          <p:nvPr/>
        </p:nvSpPr>
        <p:spPr bwMode="auto">
          <a:xfrm>
            <a:off x="1282700" y="4668838"/>
            <a:ext cx="6942138"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CEO</a:t>
            </a:r>
            <a:r>
              <a:rPr kumimoji="1" lang="zh-CN" altLang="en-US">
                <a:solidFill>
                  <a:schemeClr val="tx2"/>
                </a:solidFill>
                <a:cs typeface="Times New Roman" pitchFamily="18" charset="0"/>
              </a:rPr>
              <a:t>是基极开路时，从集电极直接穿透晶体管到达发射极的电流。</a:t>
            </a:r>
            <a:endParaRPr kumimoji="1" lang="zh-CN" altLang="zh-CN">
              <a:solidFill>
                <a:schemeClr val="tx2"/>
              </a:solidFill>
              <a:cs typeface="Times New Roman" pitchFamily="18" charset="0"/>
            </a:endParaRPr>
          </a:p>
        </p:txBody>
      </p:sp>
      <p:sp>
        <p:nvSpPr>
          <p:cNvPr id="118793" name="Rectangle 9"/>
          <p:cNvSpPr>
            <a:spLocks noChangeArrowheads="1"/>
          </p:cNvSpPr>
          <p:nvPr/>
        </p:nvSpPr>
        <p:spPr bwMode="auto">
          <a:xfrm>
            <a:off x="7937" y="758737"/>
            <a:ext cx="26590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50000"/>
              </a:spcBef>
            </a:pPr>
            <a:r>
              <a:rPr kumimoji="1" lang="zh-CN" altLang="en-US" dirty="0">
                <a:solidFill>
                  <a:schemeClr val="tx2"/>
                </a:solidFill>
                <a:cs typeface="Times New Roman" pitchFamily="18" charset="0"/>
              </a:rPr>
              <a:t>晶体管的主要参数</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787"/>
                                        </p:tgtEl>
                                        <p:attrNameLst>
                                          <p:attrName>style.visibility</p:attrName>
                                        </p:attrNameLst>
                                      </p:cBhvr>
                                      <p:to>
                                        <p:strVal val="visible"/>
                                      </p:to>
                                    </p:set>
                                    <p:anim calcmode="lin" valueType="num">
                                      <p:cBhvr additive="base">
                                        <p:cTn id="7" dur="500" fill="hold"/>
                                        <p:tgtEl>
                                          <p:spTgt spid="118787"/>
                                        </p:tgtEl>
                                        <p:attrNameLst>
                                          <p:attrName>ppt_x</p:attrName>
                                        </p:attrNameLst>
                                      </p:cBhvr>
                                      <p:tavLst>
                                        <p:tav tm="0">
                                          <p:val>
                                            <p:strVal val="#ppt_x"/>
                                          </p:val>
                                        </p:tav>
                                        <p:tav tm="100000">
                                          <p:val>
                                            <p:strVal val="#ppt_x"/>
                                          </p:val>
                                        </p:tav>
                                      </p:tavLst>
                                    </p:anim>
                                    <p:anim calcmode="lin" valueType="num">
                                      <p:cBhvr additive="base">
                                        <p:cTn id="8" dur="500" fill="hold"/>
                                        <p:tgtEl>
                                          <p:spTgt spid="11878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8788"/>
                                        </p:tgtEl>
                                        <p:attrNameLst>
                                          <p:attrName>style.visibility</p:attrName>
                                        </p:attrNameLst>
                                      </p:cBhvr>
                                      <p:to>
                                        <p:strVal val="visible"/>
                                      </p:to>
                                    </p:set>
                                    <p:anim calcmode="lin" valueType="num">
                                      <p:cBhvr additive="base">
                                        <p:cTn id="13" dur="500" fill="hold"/>
                                        <p:tgtEl>
                                          <p:spTgt spid="118788"/>
                                        </p:tgtEl>
                                        <p:attrNameLst>
                                          <p:attrName>ppt_x</p:attrName>
                                        </p:attrNameLst>
                                      </p:cBhvr>
                                      <p:tavLst>
                                        <p:tav tm="0">
                                          <p:val>
                                            <p:strVal val="#ppt_x"/>
                                          </p:val>
                                        </p:tav>
                                        <p:tav tm="100000">
                                          <p:val>
                                            <p:strVal val="#ppt_x"/>
                                          </p:val>
                                        </p:tav>
                                      </p:tavLst>
                                    </p:anim>
                                    <p:anim calcmode="lin" valueType="num">
                                      <p:cBhvr additive="base">
                                        <p:cTn id="14" dur="500" fill="hold"/>
                                        <p:tgtEl>
                                          <p:spTgt spid="11878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8791"/>
                                        </p:tgtEl>
                                        <p:attrNameLst>
                                          <p:attrName>style.visibility</p:attrName>
                                        </p:attrNameLst>
                                      </p:cBhvr>
                                      <p:to>
                                        <p:strVal val="visible"/>
                                      </p:to>
                                    </p:set>
                                    <p:anim calcmode="lin" valueType="num">
                                      <p:cBhvr additive="base">
                                        <p:cTn id="19" dur="500" fill="hold"/>
                                        <p:tgtEl>
                                          <p:spTgt spid="118791"/>
                                        </p:tgtEl>
                                        <p:attrNameLst>
                                          <p:attrName>ppt_x</p:attrName>
                                        </p:attrNameLst>
                                      </p:cBhvr>
                                      <p:tavLst>
                                        <p:tav tm="0">
                                          <p:val>
                                            <p:strVal val="#ppt_x"/>
                                          </p:val>
                                        </p:tav>
                                        <p:tav tm="100000">
                                          <p:val>
                                            <p:strVal val="#ppt_x"/>
                                          </p:val>
                                        </p:tav>
                                      </p:tavLst>
                                    </p:anim>
                                    <p:anim calcmode="lin" valueType="num">
                                      <p:cBhvr additive="base">
                                        <p:cTn id="20" dur="500" fill="hold"/>
                                        <p:tgtEl>
                                          <p:spTgt spid="11879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8789"/>
                                        </p:tgtEl>
                                        <p:attrNameLst>
                                          <p:attrName>style.visibility</p:attrName>
                                        </p:attrNameLst>
                                      </p:cBhvr>
                                      <p:to>
                                        <p:strVal val="visible"/>
                                      </p:to>
                                    </p:set>
                                    <p:anim calcmode="lin" valueType="num">
                                      <p:cBhvr additive="base">
                                        <p:cTn id="25" dur="500" fill="hold"/>
                                        <p:tgtEl>
                                          <p:spTgt spid="118789"/>
                                        </p:tgtEl>
                                        <p:attrNameLst>
                                          <p:attrName>ppt_x</p:attrName>
                                        </p:attrNameLst>
                                      </p:cBhvr>
                                      <p:tavLst>
                                        <p:tav tm="0">
                                          <p:val>
                                            <p:strVal val="#ppt_x"/>
                                          </p:val>
                                        </p:tav>
                                        <p:tav tm="100000">
                                          <p:val>
                                            <p:strVal val="#ppt_x"/>
                                          </p:val>
                                        </p:tav>
                                      </p:tavLst>
                                    </p:anim>
                                    <p:anim calcmode="lin" valueType="num">
                                      <p:cBhvr additive="base">
                                        <p:cTn id="26" dur="500" fill="hold"/>
                                        <p:tgtEl>
                                          <p:spTgt spid="118789"/>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118790"/>
                                        </p:tgtEl>
                                        <p:attrNameLst>
                                          <p:attrName>style.visibility</p:attrName>
                                        </p:attrNameLst>
                                      </p:cBhvr>
                                      <p:to>
                                        <p:strVal val="visible"/>
                                      </p:to>
                                    </p:set>
                                    <p:anim calcmode="lin" valueType="num">
                                      <p:cBhvr additive="base">
                                        <p:cTn id="30" dur="500" fill="hold"/>
                                        <p:tgtEl>
                                          <p:spTgt spid="118790"/>
                                        </p:tgtEl>
                                        <p:attrNameLst>
                                          <p:attrName>ppt_x</p:attrName>
                                        </p:attrNameLst>
                                      </p:cBhvr>
                                      <p:tavLst>
                                        <p:tav tm="0">
                                          <p:val>
                                            <p:strVal val="#ppt_x"/>
                                          </p:val>
                                        </p:tav>
                                        <p:tav tm="100000">
                                          <p:val>
                                            <p:strVal val="#ppt_x"/>
                                          </p:val>
                                        </p:tav>
                                      </p:tavLst>
                                    </p:anim>
                                    <p:anim calcmode="lin" valueType="num">
                                      <p:cBhvr additive="base">
                                        <p:cTn id="31" dur="500" fill="hold"/>
                                        <p:tgtEl>
                                          <p:spTgt spid="118790"/>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18792"/>
                                        </p:tgtEl>
                                        <p:attrNameLst>
                                          <p:attrName>style.visibility</p:attrName>
                                        </p:attrNameLst>
                                      </p:cBhvr>
                                      <p:to>
                                        <p:strVal val="visible"/>
                                      </p:to>
                                    </p:set>
                                    <p:anim calcmode="lin" valueType="num">
                                      <p:cBhvr additive="base">
                                        <p:cTn id="36" dur="500" fill="hold"/>
                                        <p:tgtEl>
                                          <p:spTgt spid="118792"/>
                                        </p:tgtEl>
                                        <p:attrNameLst>
                                          <p:attrName>ppt_x</p:attrName>
                                        </p:attrNameLst>
                                      </p:cBhvr>
                                      <p:tavLst>
                                        <p:tav tm="0">
                                          <p:val>
                                            <p:strVal val="#ppt_x"/>
                                          </p:val>
                                        </p:tav>
                                        <p:tav tm="100000">
                                          <p:val>
                                            <p:strVal val="#ppt_x"/>
                                          </p:val>
                                        </p:tav>
                                      </p:tavLst>
                                    </p:anim>
                                    <p:anim calcmode="lin" valueType="num">
                                      <p:cBhvr additive="base">
                                        <p:cTn id="37" dur="500" fill="hold"/>
                                        <p:tgtEl>
                                          <p:spTgt spid="1187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autoUpdateAnimBg="0"/>
      <p:bldP spid="118788" grpId="0" autoUpdateAnimBg="0"/>
      <p:bldP spid="118789" grpId="0" autoUpdateAnimBg="0"/>
      <p:bldP spid="118791" grpId="0" autoUpdateAnimBg="0"/>
      <p:bldP spid="118792"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spAutoFit/>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12</a:t>
            </a:r>
            <a:r>
              <a:rPr lang="zh-CN" altLang="en-US" sz="2800" smtClean="0">
                <a:ea typeface="宋体" charset="-122"/>
              </a:rPr>
              <a:t>）</a:t>
            </a:r>
            <a:endParaRPr lang="zh-CN" altLang="en-US"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29</a:t>
            </a:fld>
            <a:endParaRPr lang="zh-CN" altLang="en-US"/>
          </a:p>
        </p:txBody>
      </p:sp>
      <p:sp>
        <p:nvSpPr>
          <p:cNvPr id="119812" name="Text Box 4"/>
          <p:cNvSpPr txBox="1">
            <a:spLocks noChangeArrowheads="1"/>
          </p:cNvSpPr>
          <p:nvPr/>
        </p:nvSpPr>
        <p:spPr bwMode="auto">
          <a:xfrm>
            <a:off x="349319" y="1327827"/>
            <a:ext cx="4830168"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rgbClr val="FF0000"/>
                </a:solidFill>
                <a:cs typeface="Times New Roman" pitchFamily="18" charset="0"/>
              </a:rPr>
              <a:t>（</a:t>
            </a:r>
            <a:r>
              <a:rPr kumimoji="1" lang="en-US" altLang="zh-CN" dirty="0">
                <a:solidFill>
                  <a:srgbClr val="FF0000"/>
                </a:solidFill>
                <a:cs typeface="Times New Roman" pitchFamily="18" charset="0"/>
              </a:rPr>
              <a:t>3</a:t>
            </a:r>
            <a:r>
              <a:rPr kumimoji="1" lang="zh-CN" altLang="en-US" dirty="0">
                <a:solidFill>
                  <a:srgbClr val="FF0000"/>
                </a:solidFill>
                <a:cs typeface="Times New Roman" pitchFamily="18" charset="0"/>
              </a:rPr>
              <a:t>）集－射</a:t>
            </a:r>
            <a:r>
              <a:rPr kumimoji="1" lang="zh-CN" altLang="en-US" dirty="0" smtClean="0">
                <a:solidFill>
                  <a:srgbClr val="FF0000"/>
                </a:solidFill>
                <a:cs typeface="Times New Roman" pitchFamily="18" charset="0"/>
              </a:rPr>
              <a:t>反向击穿电压</a:t>
            </a:r>
            <a:r>
              <a:rPr kumimoji="1" lang="en-US" altLang="en-US" i="1" dirty="0">
                <a:solidFill>
                  <a:srgbClr val="FF0000"/>
                </a:solidFill>
                <a:cs typeface="Times New Roman" pitchFamily="18" charset="0"/>
              </a:rPr>
              <a:t>U</a:t>
            </a:r>
            <a:r>
              <a:rPr kumimoji="1" lang="en-US" altLang="en-US" baseline="-25000" dirty="0">
                <a:solidFill>
                  <a:srgbClr val="FF0000"/>
                </a:solidFill>
                <a:cs typeface="Times New Roman" pitchFamily="18" charset="0"/>
              </a:rPr>
              <a:t>(BR)CEO</a:t>
            </a:r>
            <a:endParaRPr kumimoji="1" lang="en-US" altLang="zh-CN" dirty="0">
              <a:solidFill>
                <a:srgbClr val="FF0000"/>
              </a:solidFill>
              <a:cs typeface="Times New Roman" pitchFamily="18" charset="0"/>
            </a:endParaRPr>
          </a:p>
        </p:txBody>
      </p:sp>
      <p:sp>
        <p:nvSpPr>
          <p:cNvPr id="119813" name="Text Box 5"/>
          <p:cNvSpPr txBox="1">
            <a:spLocks noChangeArrowheads="1"/>
          </p:cNvSpPr>
          <p:nvPr/>
        </p:nvSpPr>
        <p:spPr bwMode="auto">
          <a:xfrm>
            <a:off x="266130" y="1810427"/>
            <a:ext cx="4324350" cy="29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dirty="0">
                <a:solidFill>
                  <a:schemeClr val="tx2"/>
                </a:solidFill>
                <a:cs typeface="Times New Roman" pitchFamily="18" charset="0"/>
              </a:rPr>
              <a:t>        </a:t>
            </a:r>
            <a:r>
              <a:rPr kumimoji="1" lang="zh-CN" altLang="en-US" dirty="0">
                <a:solidFill>
                  <a:schemeClr val="tx2"/>
                </a:solidFill>
                <a:cs typeface="Times New Roman" pitchFamily="18" charset="0"/>
              </a:rPr>
              <a:t>当基极开路时，加在集电极和发射极之间的最大允许电压。集－射极之间电压超过</a:t>
            </a:r>
            <a:r>
              <a:rPr kumimoji="1" lang="en-US" altLang="en-US" i="1" dirty="0">
                <a:solidFill>
                  <a:schemeClr val="tx2"/>
                </a:solidFill>
                <a:cs typeface="Times New Roman" pitchFamily="18" charset="0"/>
              </a:rPr>
              <a:t>U</a:t>
            </a:r>
            <a:r>
              <a:rPr kumimoji="1" lang="en-US" altLang="en-US" baseline="-25000" dirty="0">
                <a:solidFill>
                  <a:schemeClr val="tx2"/>
                </a:solidFill>
                <a:cs typeface="Times New Roman" pitchFamily="18" charset="0"/>
              </a:rPr>
              <a:t>(BR)CEO</a:t>
            </a:r>
            <a:r>
              <a:rPr kumimoji="1" lang="zh-CN" altLang="en-US" dirty="0">
                <a:solidFill>
                  <a:schemeClr val="tx2"/>
                </a:solidFill>
                <a:cs typeface="Times New Roman" pitchFamily="18" charset="0"/>
              </a:rPr>
              <a:t>时，集电极电流会大幅度上升，此时，晶体管被击穿而损坏。</a:t>
            </a:r>
            <a:endParaRPr kumimoji="1" lang="zh-CN" altLang="en-US" baseline="-25000" dirty="0">
              <a:solidFill>
                <a:schemeClr val="tx2"/>
              </a:solidFill>
              <a:cs typeface="Times New Roman" pitchFamily="18" charset="0"/>
            </a:endParaRPr>
          </a:p>
        </p:txBody>
      </p:sp>
      <p:sp>
        <p:nvSpPr>
          <p:cNvPr id="119827" name="Rectangle 19"/>
          <p:cNvSpPr>
            <a:spLocks noChangeArrowheads="1"/>
          </p:cNvSpPr>
          <p:nvPr/>
        </p:nvSpPr>
        <p:spPr bwMode="auto">
          <a:xfrm>
            <a:off x="7573734" y="3932914"/>
            <a:ext cx="1273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algn="just">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(BR)CEO</a:t>
            </a:r>
          </a:p>
        </p:txBody>
      </p:sp>
      <p:grpSp>
        <p:nvGrpSpPr>
          <p:cNvPr id="2" name="Group 40"/>
          <p:cNvGrpSpPr>
            <a:grpSpLocks/>
          </p:cNvGrpSpPr>
          <p:nvPr/>
        </p:nvGrpSpPr>
        <p:grpSpPr bwMode="auto">
          <a:xfrm>
            <a:off x="5163909" y="1631039"/>
            <a:ext cx="3890963" cy="2890838"/>
            <a:chOff x="3294" y="1120"/>
            <a:chExt cx="2451" cy="1821"/>
          </a:xfrm>
        </p:grpSpPr>
        <p:sp>
          <p:nvSpPr>
            <p:cNvPr id="98317" name="Line 7"/>
            <p:cNvSpPr>
              <a:spLocks noChangeShapeType="1"/>
            </p:cNvSpPr>
            <p:nvPr/>
          </p:nvSpPr>
          <p:spPr bwMode="auto">
            <a:xfrm>
              <a:off x="3294" y="2531"/>
              <a:ext cx="231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8318" name="Line 8"/>
            <p:cNvSpPr>
              <a:spLocks noChangeShapeType="1"/>
            </p:cNvSpPr>
            <p:nvPr/>
          </p:nvSpPr>
          <p:spPr bwMode="auto">
            <a:xfrm flipV="1">
              <a:off x="3391" y="1235"/>
              <a:ext cx="0" cy="139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8319" name="Text Box 9"/>
            <p:cNvSpPr txBox="1">
              <a:spLocks noChangeArrowheads="1"/>
            </p:cNvSpPr>
            <p:nvPr/>
          </p:nvSpPr>
          <p:spPr bwMode="auto">
            <a:xfrm>
              <a:off x="3353" y="248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t>O</a:t>
              </a:r>
            </a:p>
          </p:txBody>
        </p:sp>
        <p:sp>
          <p:nvSpPr>
            <p:cNvPr id="98320" name="Text Box 10"/>
            <p:cNvSpPr txBox="1">
              <a:spLocks noChangeArrowheads="1"/>
            </p:cNvSpPr>
            <p:nvPr/>
          </p:nvSpPr>
          <p:spPr bwMode="auto">
            <a:xfrm>
              <a:off x="5367" y="2147"/>
              <a:ext cx="3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endParaRPr kumimoji="1" lang="en-US" altLang="zh-CN">
                <a:solidFill>
                  <a:schemeClr val="tx2"/>
                </a:solidFill>
                <a:cs typeface="Times New Roman" pitchFamily="18" charset="0"/>
              </a:endParaRPr>
            </a:p>
          </p:txBody>
        </p:sp>
        <p:sp>
          <p:nvSpPr>
            <p:cNvPr id="98321" name="Text Box 11"/>
            <p:cNvSpPr txBox="1">
              <a:spLocks noChangeArrowheads="1"/>
            </p:cNvSpPr>
            <p:nvPr/>
          </p:nvSpPr>
          <p:spPr bwMode="auto">
            <a:xfrm>
              <a:off x="3420" y="1120"/>
              <a:ext cx="2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endParaRPr kumimoji="1" lang="en-US" altLang="zh-CN">
                <a:solidFill>
                  <a:schemeClr val="tx2"/>
                </a:solidFill>
                <a:cs typeface="Times New Roman" pitchFamily="18" charset="0"/>
              </a:endParaRPr>
            </a:p>
          </p:txBody>
        </p:sp>
        <p:sp>
          <p:nvSpPr>
            <p:cNvPr id="98322" name="Freeform 12"/>
            <p:cNvSpPr>
              <a:spLocks/>
            </p:cNvSpPr>
            <p:nvPr/>
          </p:nvSpPr>
          <p:spPr bwMode="auto">
            <a:xfrm flipH="1">
              <a:off x="3406" y="1707"/>
              <a:ext cx="1094" cy="768"/>
            </a:xfrm>
            <a:custGeom>
              <a:avLst/>
              <a:gdLst>
                <a:gd name="T0" fmla="*/ 0 w 1647"/>
                <a:gd name="T1" fmla="*/ 7 h 852"/>
                <a:gd name="T2" fmla="*/ 286 w 1647"/>
                <a:gd name="T3" fmla="*/ 26 h 852"/>
                <a:gd name="T4" fmla="*/ 412 w 1647"/>
                <a:gd name="T5" fmla="*/ 168 h 852"/>
                <a:gd name="T6" fmla="*/ 483 w 1647"/>
                <a:gd name="T7" fmla="*/ 624 h 852"/>
                <a:gd name="T8" fmla="*/ 0 60000 65536"/>
                <a:gd name="T9" fmla="*/ 0 60000 65536"/>
                <a:gd name="T10" fmla="*/ 0 60000 65536"/>
                <a:gd name="T11" fmla="*/ 0 60000 65536"/>
                <a:gd name="T12" fmla="*/ 0 w 1647"/>
                <a:gd name="T13" fmla="*/ 0 h 852"/>
                <a:gd name="T14" fmla="*/ 1647 w 1647"/>
                <a:gd name="T15" fmla="*/ 852 h 852"/>
              </a:gdLst>
              <a:ahLst/>
              <a:cxnLst>
                <a:cxn ang="T8">
                  <a:pos x="T0" y="T1"/>
                </a:cxn>
                <a:cxn ang="T9">
                  <a:pos x="T2" y="T3"/>
                </a:cxn>
                <a:cxn ang="T10">
                  <a:pos x="T4" y="T5"/>
                </a:cxn>
                <a:cxn ang="T11">
                  <a:pos x="T6" y="T7"/>
                </a:cxn>
              </a:cxnLst>
              <a:rect l="T12" t="T13" r="T14" b="T15"/>
              <a:pathLst>
                <a:path w="1647" h="852">
                  <a:moveTo>
                    <a:pt x="0" y="10"/>
                  </a:moveTo>
                  <a:cubicBezTo>
                    <a:pt x="164" y="14"/>
                    <a:pt x="741" y="0"/>
                    <a:pt x="975" y="36"/>
                  </a:cubicBezTo>
                  <a:cubicBezTo>
                    <a:pt x="1209" y="72"/>
                    <a:pt x="1295" y="92"/>
                    <a:pt x="1407" y="228"/>
                  </a:cubicBezTo>
                  <a:cubicBezTo>
                    <a:pt x="1519" y="364"/>
                    <a:pt x="1583" y="608"/>
                    <a:pt x="1647" y="852"/>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98323" name="Freeform 13"/>
            <p:cNvSpPr>
              <a:spLocks/>
            </p:cNvSpPr>
            <p:nvPr/>
          </p:nvSpPr>
          <p:spPr bwMode="auto">
            <a:xfrm flipH="1">
              <a:off x="3406" y="1947"/>
              <a:ext cx="1286" cy="528"/>
            </a:xfrm>
            <a:custGeom>
              <a:avLst/>
              <a:gdLst>
                <a:gd name="T0" fmla="*/ 0 w 1719"/>
                <a:gd name="T1" fmla="*/ 0 h 625"/>
                <a:gd name="T2" fmla="*/ 479 w 1719"/>
                <a:gd name="T3" fmla="*/ 30 h 625"/>
                <a:gd name="T4" fmla="*/ 639 w 1719"/>
                <a:gd name="T5" fmla="*/ 117 h 625"/>
                <a:gd name="T6" fmla="*/ 720 w 1719"/>
                <a:gd name="T7" fmla="*/ 377 h 625"/>
                <a:gd name="T8" fmla="*/ 0 60000 65536"/>
                <a:gd name="T9" fmla="*/ 0 60000 65536"/>
                <a:gd name="T10" fmla="*/ 0 60000 65536"/>
                <a:gd name="T11" fmla="*/ 0 60000 65536"/>
                <a:gd name="T12" fmla="*/ 0 w 1719"/>
                <a:gd name="T13" fmla="*/ 0 h 625"/>
                <a:gd name="T14" fmla="*/ 1719 w 1719"/>
                <a:gd name="T15" fmla="*/ 625 h 625"/>
              </a:gdLst>
              <a:ahLst/>
              <a:cxnLst>
                <a:cxn ang="T8">
                  <a:pos x="T0" y="T1"/>
                </a:cxn>
                <a:cxn ang="T9">
                  <a:pos x="T2" y="T3"/>
                </a:cxn>
                <a:cxn ang="T10">
                  <a:pos x="T4" y="T5"/>
                </a:cxn>
                <a:cxn ang="T11">
                  <a:pos x="T6" y="T7"/>
                </a:cxn>
              </a:cxnLst>
              <a:rect l="T12" t="T13" r="T14" b="T15"/>
              <a:pathLst>
                <a:path w="1719" h="625">
                  <a:moveTo>
                    <a:pt x="0" y="0"/>
                  </a:moveTo>
                  <a:cubicBezTo>
                    <a:pt x="190" y="6"/>
                    <a:pt x="889" y="17"/>
                    <a:pt x="1143" y="49"/>
                  </a:cubicBezTo>
                  <a:cubicBezTo>
                    <a:pt x="1397" y="81"/>
                    <a:pt x="1431" y="97"/>
                    <a:pt x="1527" y="193"/>
                  </a:cubicBezTo>
                  <a:cubicBezTo>
                    <a:pt x="1623" y="289"/>
                    <a:pt x="1671" y="457"/>
                    <a:pt x="1719" y="625"/>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98324" name="Freeform 14"/>
            <p:cNvSpPr>
              <a:spLocks/>
            </p:cNvSpPr>
            <p:nvPr/>
          </p:nvSpPr>
          <p:spPr bwMode="auto">
            <a:xfrm flipH="1">
              <a:off x="3406" y="2187"/>
              <a:ext cx="1479" cy="288"/>
            </a:xfrm>
            <a:custGeom>
              <a:avLst/>
              <a:gdLst>
                <a:gd name="T0" fmla="*/ 0 w 1864"/>
                <a:gd name="T1" fmla="*/ 12 h 397"/>
                <a:gd name="T2" fmla="*/ 691 w 1864"/>
                <a:gd name="T3" fmla="*/ 23 h 397"/>
                <a:gd name="T4" fmla="*/ 932 w 1864"/>
                <a:gd name="T5" fmla="*/ 152 h 397"/>
                <a:gd name="T6" fmla="*/ 0 60000 65536"/>
                <a:gd name="T7" fmla="*/ 0 60000 65536"/>
                <a:gd name="T8" fmla="*/ 0 60000 65536"/>
                <a:gd name="T9" fmla="*/ 0 w 1864"/>
                <a:gd name="T10" fmla="*/ 0 h 397"/>
                <a:gd name="T11" fmla="*/ 1864 w 1864"/>
                <a:gd name="T12" fmla="*/ 397 h 397"/>
              </a:gdLst>
              <a:ahLst/>
              <a:cxnLst>
                <a:cxn ang="T6">
                  <a:pos x="T0" y="T1"/>
                </a:cxn>
                <a:cxn ang="T7">
                  <a:pos x="T2" y="T3"/>
                </a:cxn>
                <a:cxn ang="T8">
                  <a:pos x="T4" y="T5"/>
                </a:cxn>
              </a:cxnLst>
              <a:rect l="T9" t="T10" r="T11" b="T12"/>
              <a:pathLst>
                <a:path w="1864" h="397">
                  <a:moveTo>
                    <a:pt x="0" y="30"/>
                  </a:moveTo>
                  <a:cubicBezTo>
                    <a:pt x="232" y="35"/>
                    <a:pt x="1073" y="0"/>
                    <a:pt x="1384" y="61"/>
                  </a:cubicBezTo>
                  <a:cubicBezTo>
                    <a:pt x="1695" y="122"/>
                    <a:pt x="1780" y="257"/>
                    <a:pt x="1864" y="397"/>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98325" name="Freeform 15"/>
            <p:cNvSpPr>
              <a:spLocks/>
            </p:cNvSpPr>
            <p:nvPr/>
          </p:nvSpPr>
          <p:spPr bwMode="auto">
            <a:xfrm flipH="1">
              <a:off x="3402" y="1511"/>
              <a:ext cx="1094" cy="1000"/>
            </a:xfrm>
            <a:custGeom>
              <a:avLst/>
              <a:gdLst>
                <a:gd name="T0" fmla="*/ 0 w 1647"/>
                <a:gd name="T1" fmla="*/ 16 h 852"/>
                <a:gd name="T2" fmla="*/ 286 w 1647"/>
                <a:gd name="T3" fmla="*/ 58 h 852"/>
                <a:gd name="T4" fmla="*/ 412 w 1647"/>
                <a:gd name="T5" fmla="*/ 370 h 852"/>
                <a:gd name="T6" fmla="*/ 483 w 1647"/>
                <a:gd name="T7" fmla="*/ 1378 h 852"/>
                <a:gd name="T8" fmla="*/ 0 60000 65536"/>
                <a:gd name="T9" fmla="*/ 0 60000 65536"/>
                <a:gd name="T10" fmla="*/ 0 60000 65536"/>
                <a:gd name="T11" fmla="*/ 0 60000 65536"/>
                <a:gd name="T12" fmla="*/ 0 w 1647"/>
                <a:gd name="T13" fmla="*/ 0 h 852"/>
                <a:gd name="T14" fmla="*/ 1647 w 1647"/>
                <a:gd name="T15" fmla="*/ 852 h 852"/>
              </a:gdLst>
              <a:ahLst/>
              <a:cxnLst>
                <a:cxn ang="T8">
                  <a:pos x="T0" y="T1"/>
                </a:cxn>
                <a:cxn ang="T9">
                  <a:pos x="T2" y="T3"/>
                </a:cxn>
                <a:cxn ang="T10">
                  <a:pos x="T4" y="T5"/>
                </a:cxn>
                <a:cxn ang="T11">
                  <a:pos x="T6" y="T7"/>
                </a:cxn>
              </a:cxnLst>
              <a:rect l="T12" t="T13" r="T14" b="T15"/>
              <a:pathLst>
                <a:path w="1647" h="852">
                  <a:moveTo>
                    <a:pt x="0" y="10"/>
                  </a:moveTo>
                  <a:cubicBezTo>
                    <a:pt x="164" y="14"/>
                    <a:pt x="741" y="0"/>
                    <a:pt x="975" y="36"/>
                  </a:cubicBezTo>
                  <a:cubicBezTo>
                    <a:pt x="1209" y="72"/>
                    <a:pt x="1295" y="92"/>
                    <a:pt x="1407" y="228"/>
                  </a:cubicBezTo>
                  <a:cubicBezTo>
                    <a:pt x="1519" y="364"/>
                    <a:pt x="1583" y="608"/>
                    <a:pt x="1647" y="852"/>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98326" name="Freeform 16"/>
            <p:cNvSpPr>
              <a:spLocks/>
            </p:cNvSpPr>
            <p:nvPr/>
          </p:nvSpPr>
          <p:spPr bwMode="auto">
            <a:xfrm flipH="1">
              <a:off x="3389" y="1303"/>
              <a:ext cx="1093" cy="1200"/>
            </a:xfrm>
            <a:custGeom>
              <a:avLst/>
              <a:gdLst>
                <a:gd name="T0" fmla="*/ 0 w 1647"/>
                <a:gd name="T1" fmla="*/ 28 h 852"/>
                <a:gd name="T2" fmla="*/ 285 w 1647"/>
                <a:gd name="T3" fmla="*/ 101 h 852"/>
                <a:gd name="T4" fmla="*/ 411 w 1647"/>
                <a:gd name="T5" fmla="*/ 637 h 852"/>
                <a:gd name="T6" fmla="*/ 481 w 1647"/>
                <a:gd name="T7" fmla="*/ 2380 h 852"/>
                <a:gd name="T8" fmla="*/ 0 60000 65536"/>
                <a:gd name="T9" fmla="*/ 0 60000 65536"/>
                <a:gd name="T10" fmla="*/ 0 60000 65536"/>
                <a:gd name="T11" fmla="*/ 0 60000 65536"/>
                <a:gd name="T12" fmla="*/ 0 w 1647"/>
                <a:gd name="T13" fmla="*/ 0 h 852"/>
                <a:gd name="T14" fmla="*/ 1647 w 1647"/>
                <a:gd name="T15" fmla="*/ 852 h 852"/>
              </a:gdLst>
              <a:ahLst/>
              <a:cxnLst>
                <a:cxn ang="T8">
                  <a:pos x="T0" y="T1"/>
                </a:cxn>
                <a:cxn ang="T9">
                  <a:pos x="T2" y="T3"/>
                </a:cxn>
                <a:cxn ang="T10">
                  <a:pos x="T4" y="T5"/>
                </a:cxn>
                <a:cxn ang="T11">
                  <a:pos x="T6" y="T7"/>
                </a:cxn>
              </a:cxnLst>
              <a:rect l="T12" t="T13" r="T14" b="T15"/>
              <a:pathLst>
                <a:path w="1647" h="852">
                  <a:moveTo>
                    <a:pt x="0" y="10"/>
                  </a:moveTo>
                  <a:cubicBezTo>
                    <a:pt x="164" y="14"/>
                    <a:pt x="741" y="0"/>
                    <a:pt x="975" y="36"/>
                  </a:cubicBezTo>
                  <a:cubicBezTo>
                    <a:pt x="1209" y="72"/>
                    <a:pt x="1295" y="92"/>
                    <a:pt x="1407" y="228"/>
                  </a:cubicBezTo>
                  <a:cubicBezTo>
                    <a:pt x="1519" y="364"/>
                    <a:pt x="1583" y="608"/>
                    <a:pt x="1647" y="852"/>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98327" name="Freeform 17"/>
            <p:cNvSpPr>
              <a:spLocks/>
            </p:cNvSpPr>
            <p:nvPr/>
          </p:nvSpPr>
          <p:spPr bwMode="auto">
            <a:xfrm>
              <a:off x="3382" y="1923"/>
              <a:ext cx="1960" cy="608"/>
            </a:xfrm>
            <a:custGeom>
              <a:avLst/>
              <a:gdLst>
                <a:gd name="T0" fmla="*/ 0 w 1952"/>
                <a:gd name="T1" fmla="*/ 608 h 608"/>
                <a:gd name="T2" fmla="*/ 72 w 1952"/>
                <a:gd name="T3" fmla="*/ 572 h 608"/>
                <a:gd name="T4" fmla="*/ 291 w 1952"/>
                <a:gd name="T5" fmla="*/ 568 h 608"/>
                <a:gd name="T6" fmla="*/ 1259 w 1952"/>
                <a:gd name="T7" fmla="*/ 564 h 608"/>
                <a:gd name="T8" fmla="*/ 1701 w 1952"/>
                <a:gd name="T9" fmla="*/ 552 h 608"/>
                <a:gd name="T10" fmla="*/ 1928 w 1952"/>
                <a:gd name="T11" fmla="*/ 480 h 608"/>
                <a:gd name="T12" fmla="*/ 1976 w 1952"/>
                <a:gd name="T13" fmla="*/ 0 h 608"/>
                <a:gd name="T14" fmla="*/ 0 60000 65536"/>
                <a:gd name="T15" fmla="*/ 0 60000 65536"/>
                <a:gd name="T16" fmla="*/ 0 60000 65536"/>
                <a:gd name="T17" fmla="*/ 0 60000 65536"/>
                <a:gd name="T18" fmla="*/ 0 60000 65536"/>
                <a:gd name="T19" fmla="*/ 0 60000 65536"/>
                <a:gd name="T20" fmla="*/ 0 60000 65536"/>
                <a:gd name="T21" fmla="*/ 0 w 1952"/>
                <a:gd name="T22" fmla="*/ 0 h 608"/>
                <a:gd name="T23" fmla="*/ 1952 w 1952"/>
                <a:gd name="T24" fmla="*/ 608 h 6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2" h="608">
                  <a:moveTo>
                    <a:pt x="0" y="608"/>
                  </a:moveTo>
                  <a:cubicBezTo>
                    <a:pt x="12" y="602"/>
                    <a:pt x="24" y="579"/>
                    <a:pt x="72" y="572"/>
                  </a:cubicBezTo>
                  <a:cubicBezTo>
                    <a:pt x="120" y="565"/>
                    <a:pt x="93" y="569"/>
                    <a:pt x="288" y="568"/>
                  </a:cubicBezTo>
                  <a:cubicBezTo>
                    <a:pt x="483" y="567"/>
                    <a:pt x="1012" y="567"/>
                    <a:pt x="1244" y="564"/>
                  </a:cubicBezTo>
                  <a:cubicBezTo>
                    <a:pt x="1476" y="561"/>
                    <a:pt x="1570" y="566"/>
                    <a:pt x="1680" y="552"/>
                  </a:cubicBezTo>
                  <a:cubicBezTo>
                    <a:pt x="1790" y="538"/>
                    <a:pt x="1859" y="572"/>
                    <a:pt x="1904" y="480"/>
                  </a:cubicBezTo>
                  <a:cubicBezTo>
                    <a:pt x="1949" y="388"/>
                    <a:pt x="1942" y="100"/>
                    <a:pt x="1952" y="0"/>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98328" name="Line 18"/>
            <p:cNvSpPr>
              <a:spLocks noChangeShapeType="1"/>
            </p:cNvSpPr>
            <p:nvPr/>
          </p:nvSpPr>
          <p:spPr bwMode="auto">
            <a:xfrm>
              <a:off x="5214" y="2387"/>
              <a:ext cx="0" cy="144"/>
            </a:xfrm>
            <a:prstGeom prst="line">
              <a:avLst/>
            </a:prstGeom>
            <a:noFill/>
            <a:ln w="12700" cap="rnd">
              <a:solidFill>
                <a:srgbClr val="FFFF66"/>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8329" name="Text Box 21"/>
            <p:cNvSpPr txBox="1">
              <a:spLocks noChangeArrowheads="1"/>
            </p:cNvSpPr>
            <p:nvPr/>
          </p:nvSpPr>
          <p:spPr bwMode="auto">
            <a:xfrm>
              <a:off x="3757" y="2653"/>
              <a:ext cx="8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t>（</a:t>
              </a:r>
              <a:r>
                <a:rPr kumimoji="1" lang="en-US" altLang="zh-CN"/>
                <a:t>NPN</a:t>
              </a:r>
              <a:r>
                <a:rPr kumimoji="1" lang="zh-CN" altLang="en-US"/>
                <a:t>）</a:t>
              </a:r>
            </a:p>
          </p:txBody>
        </p:sp>
      </p:grpSp>
      <p:sp>
        <p:nvSpPr>
          <p:cNvPr id="119830" name="Text Box 22"/>
          <p:cNvSpPr txBox="1">
            <a:spLocks noChangeArrowheads="1"/>
          </p:cNvSpPr>
          <p:nvPr/>
        </p:nvSpPr>
        <p:spPr bwMode="auto">
          <a:xfrm>
            <a:off x="348803" y="4801277"/>
            <a:ext cx="4280339"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rgbClr val="FF0000"/>
                </a:solidFill>
                <a:cs typeface="Times New Roman" pitchFamily="18" charset="0"/>
              </a:rPr>
              <a:t>（</a:t>
            </a:r>
            <a:r>
              <a:rPr kumimoji="1" lang="en-US" altLang="zh-CN" dirty="0">
                <a:solidFill>
                  <a:srgbClr val="FF0000"/>
                </a:solidFill>
                <a:cs typeface="Times New Roman" pitchFamily="18" charset="0"/>
              </a:rPr>
              <a:t>4</a:t>
            </a:r>
            <a:r>
              <a:rPr kumimoji="1" lang="zh-CN" altLang="en-US" dirty="0">
                <a:solidFill>
                  <a:srgbClr val="FF0000"/>
                </a:solidFill>
                <a:cs typeface="Times New Roman" pitchFamily="18" charset="0"/>
              </a:rPr>
              <a:t>）集电极最大允许电流 </a:t>
            </a:r>
            <a:r>
              <a:rPr kumimoji="1" lang="en-US" altLang="en-US" i="1" dirty="0">
                <a:solidFill>
                  <a:srgbClr val="FF0000"/>
                </a:solidFill>
                <a:cs typeface="Times New Roman" pitchFamily="18" charset="0"/>
              </a:rPr>
              <a:t>I</a:t>
            </a:r>
            <a:r>
              <a:rPr kumimoji="1" lang="en-US" altLang="en-US" baseline="-25000" dirty="0">
                <a:solidFill>
                  <a:srgbClr val="FF0000"/>
                </a:solidFill>
                <a:cs typeface="Times New Roman" pitchFamily="18" charset="0"/>
              </a:rPr>
              <a:t>CM</a:t>
            </a:r>
            <a:endParaRPr kumimoji="1" lang="en-US" altLang="zh-CN" dirty="0">
              <a:solidFill>
                <a:srgbClr val="FF0000"/>
              </a:solidFill>
              <a:cs typeface="Times New Roman" pitchFamily="18" charset="0"/>
            </a:endParaRPr>
          </a:p>
        </p:txBody>
      </p:sp>
      <p:sp>
        <p:nvSpPr>
          <p:cNvPr id="119831" name="Text Box 23"/>
          <p:cNvSpPr txBox="1">
            <a:spLocks noChangeArrowheads="1"/>
          </p:cNvSpPr>
          <p:nvPr/>
        </p:nvSpPr>
        <p:spPr bwMode="auto">
          <a:xfrm>
            <a:off x="693509" y="5277527"/>
            <a:ext cx="7596188"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a:solidFill>
                  <a:schemeClr val="tx2"/>
                </a:solidFill>
                <a:cs typeface="Times New Roman" pitchFamily="18" charset="0"/>
              </a:rPr>
              <a:t>        </a:t>
            </a:r>
            <a:r>
              <a:rPr kumimoji="1" lang="zh-CN" altLang="en-US">
                <a:solidFill>
                  <a:schemeClr val="tx2"/>
                </a:solidFill>
                <a:cs typeface="Times New Roman" pitchFamily="18" charset="0"/>
              </a:rPr>
              <a:t>集电极电流</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zh-CN" altLang="en-US">
                <a:solidFill>
                  <a:schemeClr val="tx2"/>
                </a:solidFill>
                <a:cs typeface="Times New Roman" pitchFamily="18" charset="0"/>
              </a:rPr>
              <a:t>超过一定值时，</a:t>
            </a:r>
            <a:r>
              <a:rPr kumimoji="1" lang="zh-CN" altLang="en-US" i="1">
                <a:solidFill>
                  <a:schemeClr val="tx2"/>
                </a:solidFill>
                <a:cs typeface="Times New Roman" pitchFamily="18" charset="0"/>
                <a:sym typeface="Symbol" pitchFamily="18" charset="2"/>
              </a:rPr>
              <a:t> </a:t>
            </a:r>
            <a:r>
              <a:rPr kumimoji="1" lang="zh-CN" altLang="en-US">
                <a:solidFill>
                  <a:schemeClr val="tx2"/>
                </a:solidFill>
                <a:cs typeface="Times New Roman" pitchFamily="18" charset="0"/>
                <a:sym typeface="Symbol" pitchFamily="18" charset="2"/>
              </a:rPr>
              <a:t>值要下降，当</a:t>
            </a:r>
            <a:r>
              <a:rPr kumimoji="1" lang="zh-CN" altLang="en-US" i="1">
                <a:solidFill>
                  <a:schemeClr val="tx2"/>
                </a:solidFill>
                <a:cs typeface="Times New Roman" pitchFamily="18" charset="0"/>
                <a:sym typeface="Symbol" pitchFamily="18" charset="2"/>
              </a:rPr>
              <a:t> </a:t>
            </a:r>
            <a:r>
              <a:rPr kumimoji="1" lang="zh-CN" altLang="en-US">
                <a:solidFill>
                  <a:schemeClr val="tx2"/>
                </a:solidFill>
                <a:cs typeface="Times New Roman" pitchFamily="18" charset="0"/>
                <a:sym typeface="Symbol" pitchFamily="18" charset="2"/>
              </a:rPr>
              <a:t>降到原来值的</a:t>
            </a:r>
            <a:r>
              <a:rPr kumimoji="1" lang="en-US" altLang="zh-CN">
                <a:solidFill>
                  <a:schemeClr val="tx2"/>
                </a:solidFill>
                <a:cs typeface="Times New Roman" pitchFamily="18" charset="0"/>
                <a:sym typeface="Symbol" pitchFamily="18" charset="2"/>
              </a:rPr>
              <a:t>2/3</a:t>
            </a:r>
            <a:r>
              <a:rPr kumimoji="1" lang="zh-CN" altLang="en-US">
                <a:solidFill>
                  <a:schemeClr val="tx2"/>
                </a:solidFill>
                <a:cs typeface="Times New Roman" pitchFamily="18" charset="0"/>
                <a:sym typeface="Symbol" pitchFamily="18" charset="2"/>
              </a:rPr>
              <a:t>时，对应的</a:t>
            </a:r>
            <a:r>
              <a:rPr kumimoji="1" lang="en-US" altLang="zh-CN" i="1">
                <a:solidFill>
                  <a:schemeClr val="tx2"/>
                </a:solidFill>
                <a:cs typeface="Times New Roman" pitchFamily="18" charset="0"/>
                <a:sym typeface="Symbol" pitchFamily="18" charset="2"/>
              </a:rPr>
              <a:t>I</a:t>
            </a:r>
            <a:r>
              <a:rPr kumimoji="1" lang="en-US" altLang="zh-CN" baseline="-25000">
                <a:solidFill>
                  <a:schemeClr val="tx2"/>
                </a:solidFill>
                <a:cs typeface="Times New Roman" pitchFamily="18" charset="0"/>
                <a:sym typeface="Symbol" pitchFamily="18" charset="2"/>
              </a:rPr>
              <a:t>C</a:t>
            </a:r>
            <a:r>
              <a:rPr kumimoji="1" lang="zh-CN" altLang="en-US">
                <a:solidFill>
                  <a:schemeClr val="tx2"/>
                </a:solidFill>
                <a:cs typeface="Times New Roman" pitchFamily="18" charset="0"/>
                <a:sym typeface="Symbol" pitchFamily="18" charset="2"/>
              </a:rPr>
              <a:t>称为</a:t>
            </a:r>
            <a:r>
              <a:rPr kumimoji="1" lang="en-US" altLang="zh-CN" i="1">
                <a:solidFill>
                  <a:schemeClr val="tx2"/>
                </a:solidFill>
                <a:cs typeface="Times New Roman" pitchFamily="18" charset="0"/>
                <a:sym typeface="Symbol" pitchFamily="18" charset="2"/>
              </a:rPr>
              <a:t>I</a:t>
            </a:r>
            <a:r>
              <a:rPr kumimoji="1" lang="en-US" altLang="zh-CN" baseline="-25000">
                <a:solidFill>
                  <a:schemeClr val="tx2"/>
                </a:solidFill>
                <a:cs typeface="Times New Roman" pitchFamily="18" charset="0"/>
                <a:sym typeface="Symbol" pitchFamily="18" charset="2"/>
              </a:rPr>
              <a:t>CM</a:t>
            </a:r>
            <a:r>
              <a:rPr kumimoji="1" lang="zh-CN" altLang="en-US">
                <a:solidFill>
                  <a:schemeClr val="tx2"/>
                </a:solidFill>
                <a:cs typeface="Times New Roman" pitchFamily="18" charset="0"/>
                <a:sym typeface="Symbol" pitchFamily="18" charset="2"/>
              </a:rPr>
              <a:t>。</a:t>
            </a:r>
            <a:endParaRPr kumimoji="1" lang="en-US" altLang="zh-CN">
              <a:solidFill>
                <a:schemeClr val="tx2"/>
              </a:solidFill>
              <a:cs typeface="Times New Roman" pitchFamily="18" charset="0"/>
              <a:sym typeface="Symbol" pitchFamily="18" charset="2"/>
            </a:endParaRPr>
          </a:p>
        </p:txBody>
      </p:sp>
      <p:sp>
        <p:nvSpPr>
          <p:cNvPr id="119847" name="Rectangle 39"/>
          <p:cNvSpPr>
            <a:spLocks noChangeArrowheads="1"/>
          </p:cNvSpPr>
          <p:nvPr/>
        </p:nvSpPr>
        <p:spPr bwMode="auto">
          <a:xfrm>
            <a:off x="199797" y="759502"/>
            <a:ext cx="265906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50000"/>
              </a:spcBef>
            </a:pPr>
            <a:r>
              <a:rPr kumimoji="1" lang="zh-CN" altLang="en-US">
                <a:solidFill>
                  <a:schemeClr val="tx2"/>
                </a:solidFill>
                <a:cs typeface="Times New Roman" pitchFamily="18" charset="0"/>
              </a:rPr>
              <a:t>晶体管的主要参数</a:t>
            </a:r>
          </a:p>
        </p:txBody>
      </p:sp>
      <p:sp>
        <p:nvSpPr>
          <p:cNvPr id="119849" name="Line 41"/>
          <p:cNvSpPr>
            <a:spLocks noChangeShapeType="1"/>
          </p:cNvSpPr>
          <p:nvPr/>
        </p:nvSpPr>
        <p:spPr bwMode="auto">
          <a:xfrm flipV="1">
            <a:off x="8392884" y="3450314"/>
            <a:ext cx="0" cy="3952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9850" name="Rectangle 42"/>
          <p:cNvSpPr>
            <a:spLocks noChangeArrowheads="1"/>
          </p:cNvSpPr>
          <p:nvPr/>
        </p:nvSpPr>
        <p:spPr bwMode="auto">
          <a:xfrm>
            <a:off x="4740047" y="1923139"/>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50000"/>
              </a:spcBef>
            </a:pPr>
            <a:r>
              <a:rPr kumimoji="1" lang="en-US" altLang="zh-CN" i="1">
                <a:solidFill>
                  <a:schemeClr val="tx2"/>
                </a:solidFill>
                <a:cs typeface="Times New Roman" pitchFamily="18" charset="0"/>
                <a:sym typeface="Symbol" pitchFamily="18" charset="2"/>
              </a:rPr>
              <a:t>I</a:t>
            </a:r>
            <a:r>
              <a:rPr kumimoji="1" lang="en-US" altLang="zh-CN" baseline="-25000">
                <a:solidFill>
                  <a:schemeClr val="tx2"/>
                </a:solidFill>
                <a:cs typeface="Times New Roman" pitchFamily="18" charset="0"/>
                <a:sym typeface="Symbol" pitchFamily="18" charset="2"/>
              </a:rPr>
              <a:t>CM</a:t>
            </a:r>
          </a:p>
        </p:txBody>
      </p:sp>
      <p:sp>
        <p:nvSpPr>
          <p:cNvPr id="119851" name="Line 43"/>
          <p:cNvSpPr>
            <a:spLocks noChangeShapeType="1"/>
          </p:cNvSpPr>
          <p:nvPr/>
        </p:nvSpPr>
        <p:spPr bwMode="auto">
          <a:xfrm flipV="1">
            <a:off x="5314722" y="2218414"/>
            <a:ext cx="1539875" cy="127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wipe(up)">
                                      <p:cBhvr>
                                        <p:cTn id="7" dur="500"/>
                                        <p:tgtEl>
                                          <p:spTgt spid="1198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19813"/>
                                        </p:tgtEl>
                                        <p:attrNameLst>
                                          <p:attrName>style.visibility</p:attrName>
                                        </p:attrNameLst>
                                      </p:cBhvr>
                                      <p:to>
                                        <p:strVal val="visible"/>
                                      </p:to>
                                    </p:set>
                                    <p:animEffect transition="in" filter="wipe(up)">
                                      <p:cBhvr>
                                        <p:cTn id="16" dur="500"/>
                                        <p:tgtEl>
                                          <p:spTgt spid="1198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19827"/>
                                        </p:tgtEl>
                                        <p:attrNameLst>
                                          <p:attrName>style.visibility</p:attrName>
                                        </p:attrNameLst>
                                      </p:cBhvr>
                                      <p:to>
                                        <p:strVal val="visible"/>
                                      </p:to>
                                    </p:set>
                                    <p:animEffect transition="in" filter="wipe(up)">
                                      <p:cBhvr>
                                        <p:cTn id="21" dur="500"/>
                                        <p:tgtEl>
                                          <p:spTgt spid="119827"/>
                                        </p:tgtEl>
                                      </p:cBhvr>
                                    </p:animEffect>
                                  </p:childTnLst>
                                </p:cTn>
                              </p:par>
                            </p:childTnLst>
                          </p:cTn>
                        </p:par>
                        <p:par>
                          <p:cTn id="22" fill="hold" nodeType="afterGroup">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19849"/>
                                        </p:tgtEl>
                                        <p:attrNameLst>
                                          <p:attrName>style.visibility</p:attrName>
                                        </p:attrNameLst>
                                      </p:cBhvr>
                                      <p:to>
                                        <p:strVal val="visible"/>
                                      </p:to>
                                    </p:set>
                                    <p:animEffect transition="in" filter="wipe(up)">
                                      <p:cBhvr>
                                        <p:cTn id="25" dur="500"/>
                                        <p:tgtEl>
                                          <p:spTgt spid="11984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19830"/>
                                        </p:tgtEl>
                                        <p:attrNameLst>
                                          <p:attrName>style.visibility</p:attrName>
                                        </p:attrNameLst>
                                      </p:cBhvr>
                                      <p:to>
                                        <p:strVal val="visible"/>
                                      </p:to>
                                    </p:set>
                                    <p:animEffect transition="in" filter="wipe(up)">
                                      <p:cBhvr>
                                        <p:cTn id="30" dur="500"/>
                                        <p:tgtEl>
                                          <p:spTgt spid="11983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19831"/>
                                        </p:tgtEl>
                                        <p:attrNameLst>
                                          <p:attrName>style.visibility</p:attrName>
                                        </p:attrNameLst>
                                      </p:cBhvr>
                                      <p:to>
                                        <p:strVal val="visible"/>
                                      </p:to>
                                    </p:set>
                                    <p:animEffect transition="in" filter="wipe(up)">
                                      <p:cBhvr>
                                        <p:cTn id="35" dur="500"/>
                                        <p:tgtEl>
                                          <p:spTgt spid="11983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19850"/>
                                        </p:tgtEl>
                                        <p:attrNameLst>
                                          <p:attrName>style.visibility</p:attrName>
                                        </p:attrNameLst>
                                      </p:cBhvr>
                                      <p:to>
                                        <p:strVal val="visible"/>
                                      </p:to>
                                    </p:set>
                                    <p:animEffect transition="in" filter="wipe(up)">
                                      <p:cBhvr>
                                        <p:cTn id="40" dur="500"/>
                                        <p:tgtEl>
                                          <p:spTgt spid="119850"/>
                                        </p:tgtEl>
                                      </p:cBhvr>
                                    </p:animEffect>
                                  </p:childTnLst>
                                </p:cTn>
                              </p:par>
                            </p:childTnLst>
                          </p:cTn>
                        </p:par>
                        <p:par>
                          <p:cTn id="41" fill="hold" nodeType="afterGroup">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119851"/>
                                        </p:tgtEl>
                                        <p:attrNameLst>
                                          <p:attrName>style.visibility</p:attrName>
                                        </p:attrNameLst>
                                      </p:cBhvr>
                                      <p:to>
                                        <p:strVal val="visible"/>
                                      </p:to>
                                    </p:set>
                                    <p:animEffect transition="in" filter="wipe(up)">
                                      <p:cBhvr>
                                        <p:cTn id="44" dur="500"/>
                                        <p:tgtEl>
                                          <p:spTgt spid="119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autoUpdateAnimBg="0"/>
      <p:bldP spid="119813" grpId="0" autoUpdateAnimBg="0"/>
      <p:bldP spid="119827" grpId="0"/>
      <p:bldP spid="119830" grpId="0" autoUpdateAnimBg="0"/>
      <p:bldP spid="119831" grpId="0" autoUpdateAnimBg="0"/>
      <p:bldP spid="119849" grpId="0" animBg="1"/>
      <p:bldP spid="119850" grpId="0"/>
      <p:bldP spid="11985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pPr eaLnBrk="1" hangingPunct="1"/>
            <a:r>
              <a:rPr lang="zh-CN" altLang="en-US" dirty="0" smtClean="0">
                <a:ea typeface="宋体" charset="-122"/>
              </a:rPr>
              <a:t>内容概述</a:t>
            </a:r>
          </a:p>
        </p:txBody>
      </p:sp>
      <p:sp>
        <p:nvSpPr>
          <p:cNvPr id="81923" name="内容占位符 2"/>
          <p:cNvSpPr>
            <a:spLocks noGrp="1"/>
          </p:cNvSpPr>
          <p:nvPr>
            <p:ph sz="quarter" idx="11"/>
          </p:nvPr>
        </p:nvSpPr>
        <p:spPr/>
        <p:txBody>
          <a:bodyPr/>
          <a:lstStyle/>
          <a:p>
            <a:pPr eaLnBrk="1" hangingPunct="1">
              <a:lnSpc>
                <a:spcPct val="150000"/>
              </a:lnSpc>
            </a:pPr>
            <a:r>
              <a:rPr lang="zh-CN" altLang="en-US" sz="2400" dirty="0" smtClean="0">
                <a:ea typeface="宋体" charset="-122"/>
              </a:rPr>
              <a:t>放大电路是模拟电子电路中最重要的单元电路之一，要求在不改变信号波形形状的同时实现对输入电信号功率的放大，放大电路在信息的传递、处理、自动控制、测量仪器、计算机等各个领域得到广泛的应用。</a:t>
            </a:r>
          </a:p>
          <a:p>
            <a:pPr eaLnBrk="1" hangingPunct="1">
              <a:lnSpc>
                <a:spcPct val="150000"/>
              </a:lnSpc>
            </a:pPr>
            <a:r>
              <a:rPr lang="zh-CN" altLang="en-US" sz="2400" dirty="0" smtClean="0">
                <a:ea typeface="宋体" charset="-122"/>
              </a:rPr>
              <a:t>放大电路实际上是一种线性受控能量转换装置，在输入信号的线性控制下，将电路内的直流电源能量转换为输出信号能量。</a:t>
            </a:r>
            <a:endParaRPr lang="en-US" altLang="zh-CN" sz="2400" dirty="0" smtClean="0">
              <a:ea typeface="宋体" charset="-122"/>
            </a:endParaRPr>
          </a:p>
          <a:p>
            <a:pPr eaLnBrk="1" hangingPunct="1">
              <a:lnSpc>
                <a:spcPct val="150000"/>
              </a:lnSpc>
            </a:pPr>
            <a:r>
              <a:rPr lang="zh-CN" altLang="en-US" sz="2400" dirty="0" smtClean="0">
                <a:ea typeface="宋体" charset="-122"/>
              </a:rPr>
              <a:t>放大电路必须含有完成能量转换的有源器件，如：晶体管、场效应管等，有源器件是放大电路的核心。</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67" name="Freeform 35"/>
          <p:cNvSpPr>
            <a:spLocks/>
          </p:cNvSpPr>
          <p:nvPr/>
        </p:nvSpPr>
        <p:spPr bwMode="auto">
          <a:xfrm>
            <a:off x="5410200" y="1387475"/>
            <a:ext cx="3048000" cy="1584325"/>
          </a:xfrm>
          <a:custGeom>
            <a:avLst/>
            <a:gdLst>
              <a:gd name="T0" fmla="*/ 0 w 1920"/>
              <a:gd name="T1" fmla="*/ 2147483647 h 998"/>
              <a:gd name="T2" fmla="*/ 2147483647 w 1920"/>
              <a:gd name="T3" fmla="*/ 0 h 998"/>
              <a:gd name="T4" fmla="*/ 2147483647 w 1920"/>
              <a:gd name="T5" fmla="*/ 2147483647 h 998"/>
              <a:gd name="T6" fmla="*/ 2147483647 w 1920"/>
              <a:gd name="T7" fmla="*/ 2147483647 h 998"/>
              <a:gd name="T8" fmla="*/ 2147483647 w 1920"/>
              <a:gd name="T9" fmla="*/ 2147483647 h 998"/>
              <a:gd name="T10" fmla="*/ 2147483647 w 1920"/>
              <a:gd name="T11" fmla="*/ 2147483647 h 998"/>
              <a:gd name="T12" fmla="*/ 2147483647 w 1920"/>
              <a:gd name="T13" fmla="*/ 2147483647 h 998"/>
              <a:gd name="T14" fmla="*/ 2147483647 w 1920"/>
              <a:gd name="T15" fmla="*/ 2147483647 h 998"/>
              <a:gd name="T16" fmla="*/ 2147483647 w 1920"/>
              <a:gd name="T17" fmla="*/ 2147483647 h 998"/>
              <a:gd name="T18" fmla="*/ 2147483647 w 1920"/>
              <a:gd name="T19" fmla="*/ 2147483647 h 998"/>
              <a:gd name="T20" fmla="*/ 2147483647 w 1920"/>
              <a:gd name="T21" fmla="*/ 2147483647 h 998"/>
              <a:gd name="T22" fmla="*/ 0 w 1920"/>
              <a:gd name="T23" fmla="*/ 2147483647 h 9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20"/>
              <a:gd name="T37" fmla="*/ 0 h 998"/>
              <a:gd name="T38" fmla="*/ 1920 w 1920"/>
              <a:gd name="T39" fmla="*/ 998 h 9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20" h="998">
                <a:moveTo>
                  <a:pt x="0" y="988"/>
                </a:moveTo>
                <a:lnTo>
                  <a:pt x="182" y="0"/>
                </a:lnTo>
                <a:lnTo>
                  <a:pt x="470" y="9"/>
                </a:lnTo>
                <a:lnTo>
                  <a:pt x="595" y="249"/>
                </a:lnTo>
                <a:lnTo>
                  <a:pt x="758" y="460"/>
                </a:lnTo>
                <a:lnTo>
                  <a:pt x="1008" y="643"/>
                </a:lnTo>
                <a:lnTo>
                  <a:pt x="1325" y="777"/>
                </a:lnTo>
                <a:lnTo>
                  <a:pt x="1690" y="854"/>
                </a:lnTo>
                <a:lnTo>
                  <a:pt x="1901" y="864"/>
                </a:lnTo>
                <a:lnTo>
                  <a:pt x="1920" y="921"/>
                </a:lnTo>
                <a:lnTo>
                  <a:pt x="1920" y="998"/>
                </a:lnTo>
                <a:lnTo>
                  <a:pt x="0" y="988"/>
                </a:lnTo>
                <a:close/>
              </a:path>
            </a:pathLst>
          </a:custGeom>
          <a:solidFill>
            <a:srgbClr val="00FF00"/>
          </a:solidFill>
          <a:ln>
            <a:noFill/>
          </a:ln>
          <a:extLst>
            <a:ext uri="{91240B29-F687-4F45-9708-019B960494DF}">
              <a14:hiddenLine xmlns:a14="http://schemas.microsoft.com/office/drawing/2010/main" w="28575">
                <a:solidFill>
                  <a:srgbClr val="000000"/>
                </a:solidFill>
                <a:round/>
                <a:headEnd/>
                <a:tailEnd/>
              </a14:hiddenLine>
            </a:ext>
          </a:extLst>
        </p:spPr>
        <p:txBody>
          <a:bodyPr wrap="none">
            <a:spAutoFit/>
          </a:bodyPr>
          <a:lstStyle/>
          <a:p>
            <a:pPr algn="just">
              <a:lnSpc>
                <a:spcPct val="120000"/>
              </a:lnSpc>
              <a:spcBef>
                <a:spcPct val="10000"/>
              </a:spcBef>
            </a:pPr>
            <a:endParaRPr lang="zh-CN" altLang="en-US"/>
          </a:p>
        </p:txBody>
      </p:sp>
      <p:sp>
        <p:nvSpPr>
          <p:cNvPr id="99331" name="Rectangle 2"/>
          <p:cNvSpPr>
            <a:spLocks noGrp="1" noChangeArrowheads="1"/>
          </p:cNvSpPr>
          <p:nvPr>
            <p:ph type="title"/>
          </p:nvPr>
        </p:nvSpPr>
        <p:spPr/>
        <p:txBody>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13</a:t>
            </a:r>
            <a:r>
              <a:rPr lang="zh-CN" altLang="en-US" sz="2800" smtClean="0">
                <a:ea typeface="宋体" charset="-122"/>
              </a:rPr>
              <a:t>）</a:t>
            </a:r>
            <a:endParaRPr lang="zh-CN" altLang="en-US"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30</a:t>
            </a:fld>
            <a:endParaRPr lang="zh-CN" altLang="en-US"/>
          </a:p>
        </p:txBody>
      </p:sp>
      <p:sp>
        <p:nvSpPr>
          <p:cNvPr id="120835" name="Rectangle 3"/>
          <p:cNvSpPr>
            <a:spLocks noChangeArrowheads="1"/>
          </p:cNvSpPr>
          <p:nvPr/>
        </p:nvSpPr>
        <p:spPr bwMode="auto">
          <a:xfrm>
            <a:off x="126448" y="826294"/>
            <a:ext cx="26590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50000"/>
              </a:spcBef>
            </a:pPr>
            <a:r>
              <a:rPr kumimoji="1" lang="zh-CN" altLang="en-US" dirty="0">
                <a:solidFill>
                  <a:schemeClr val="tx2"/>
                </a:solidFill>
                <a:cs typeface="Times New Roman" pitchFamily="18" charset="0"/>
              </a:rPr>
              <a:t>晶体管的主要参数</a:t>
            </a:r>
          </a:p>
        </p:txBody>
      </p:sp>
      <p:sp>
        <p:nvSpPr>
          <p:cNvPr id="120836" name="Text Box 4"/>
          <p:cNvSpPr txBox="1">
            <a:spLocks noChangeArrowheads="1"/>
          </p:cNvSpPr>
          <p:nvPr/>
        </p:nvSpPr>
        <p:spPr bwMode="auto">
          <a:xfrm>
            <a:off x="62717" y="1318331"/>
            <a:ext cx="4889480"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rgbClr val="FF0000"/>
                </a:solidFill>
                <a:cs typeface="Times New Roman" pitchFamily="18" charset="0"/>
              </a:rPr>
              <a:t>（</a:t>
            </a:r>
            <a:r>
              <a:rPr kumimoji="1" lang="en-US" altLang="zh-CN" dirty="0">
                <a:solidFill>
                  <a:srgbClr val="FF0000"/>
                </a:solidFill>
                <a:cs typeface="Times New Roman" pitchFamily="18" charset="0"/>
              </a:rPr>
              <a:t>5</a:t>
            </a:r>
            <a:r>
              <a:rPr kumimoji="1" lang="zh-CN" altLang="en-US" dirty="0">
                <a:solidFill>
                  <a:srgbClr val="FF0000"/>
                </a:solidFill>
                <a:cs typeface="Times New Roman" pitchFamily="18" charset="0"/>
              </a:rPr>
              <a:t>）集电极最大允许耗散功率</a:t>
            </a:r>
            <a:r>
              <a:rPr kumimoji="1" lang="en-US" altLang="zh-CN" i="1" dirty="0">
                <a:solidFill>
                  <a:srgbClr val="FF0000"/>
                </a:solidFill>
                <a:cs typeface="Times New Roman" pitchFamily="18" charset="0"/>
              </a:rPr>
              <a:t>P</a:t>
            </a:r>
            <a:r>
              <a:rPr kumimoji="1" lang="en-US" altLang="zh-CN" baseline="-25000" dirty="0">
                <a:solidFill>
                  <a:srgbClr val="FF0000"/>
                </a:solidFill>
                <a:cs typeface="Times New Roman" pitchFamily="18" charset="0"/>
              </a:rPr>
              <a:t>CM</a:t>
            </a:r>
            <a:endParaRPr kumimoji="1" lang="en-US" altLang="zh-CN" dirty="0">
              <a:solidFill>
                <a:srgbClr val="FF0000"/>
              </a:solidFill>
              <a:cs typeface="Times New Roman" pitchFamily="18" charset="0"/>
            </a:endParaRPr>
          </a:p>
        </p:txBody>
      </p:sp>
      <p:sp>
        <p:nvSpPr>
          <p:cNvPr id="120837" name="Text Box 5"/>
          <p:cNvSpPr txBox="1">
            <a:spLocks noChangeArrowheads="1"/>
          </p:cNvSpPr>
          <p:nvPr/>
        </p:nvSpPr>
        <p:spPr bwMode="auto">
          <a:xfrm>
            <a:off x="600075" y="1838325"/>
            <a:ext cx="8250238"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spcBef>
                <a:spcPct val="10000"/>
              </a:spcBef>
            </a:pPr>
            <a:r>
              <a:rPr kumimoji="1" lang="en-US" altLang="zh-CN">
                <a:solidFill>
                  <a:schemeClr val="tx2"/>
                </a:solidFill>
                <a:cs typeface="Times New Roman" pitchFamily="18" charset="0"/>
              </a:rPr>
              <a:t>        </a:t>
            </a:r>
            <a:r>
              <a:rPr kumimoji="1" lang="zh-CN" altLang="en-US">
                <a:solidFill>
                  <a:schemeClr val="tx2"/>
                </a:solidFill>
                <a:cs typeface="Times New Roman" pitchFamily="18" charset="0"/>
              </a:rPr>
              <a:t>两个</a:t>
            </a:r>
            <a:r>
              <a:rPr kumimoji="1" lang="en-US" altLang="zh-CN">
                <a:solidFill>
                  <a:schemeClr val="tx2"/>
                </a:solidFill>
                <a:cs typeface="Times New Roman" pitchFamily="18" charset="0"/>
              </a:rPr>
              <a:t>PN</a:t>
            </a:r>
            <a:r>
              <a:rPr kumimoji="1" lang="zh-CN" altLang="en-US">
                <a:solidFill>
                  <a:schemeClr val="tx2"/>
                </a:solidFill>
                <a:cs typeface="Times New Roman" pitchFamily="18" charset="0"/>
              </a:rPr>
              <a:t>结上消耗的功率分</a:t>
            </a:r>
            <a:br>
              <a:rPr kumimoji="1" lang="zh-CN" altLang="en-US">
                <a:solidFill>
                  <a:schemeClr val="tx2"/>
                </a:solidFill>
                <a:cs typeface="Times New Roman" pitchFamily="18" charset="0"/>
              </a:rPr>
            </a:br>
            <a:r>
              <a:rPr kumimoji="1" lang="zh-CN" altLang="en-US">
                <a:solidFill>
                  <a:schemeClr val="tx2"/>
                </a:solidFill>
                <a:cs typeface="Times New Roman" pitchFamily="18" charset="0"/>
              </a:rPr>
              <a:t>别等于通过结的电流乘以加在</a:t>
            </a:r>
            <a:br>
              <a:rPr kumimoji="1" lang="zh-CN" altLang="en-US">
                <a:solidFill>
                  <a:schemeClr val="tx2"/>
                </a:solidFill>
                <a:cs typeface="Times New Roman" pitchFamily="18" charset="0"/>
              </a:rPr>
            </a:br>
            <a:r>
              <a:rPr kumimoji="1" lang="zh-CN" altLang="en-US">
                <a:solidFill>
                  <a:schemeClr val="tx2"/>
                </a:solidFill>
                <a:cs typeface="Times New Roman" pitchFamily="18" charset="0"/>
              </a:rPr>
              <a:t>结上的电压，一般集电结上消</a:t>
            </a:r>
            <a:br>
              <a:rPr kumimoji="1" lang="zh-CN" altLang="en-US">
                <a:solidFill>
                  <a:schemeClr val="tx2"/>
                </a:solidFill>
                <a:cs typeface="Times New Roman" pitchFamily="18" charset="0"/>
              </a:rPr>
            </a:br>
            <a:r>
              <a:rPr kumimoji="1" lang="zh-CN" altLang="en-US">
                <a:solidFill>
                  <a:schemeClr val="tx2"/>
                </a:solidFill>
                <a:cs typeface="Times New Roman" pitchFamily="18" charset="0"/>
              </a:rPr>
              <a:t>耗的功率比发射结大得多，用</a:t>
            </a:r>
            <a:br>
              <a:rPr kumimoji="1" lang="zh-CN" altLang="en-US">
                <a:solidFill>
                  <a:schemeClr val="tx2"/>
                </a:solidFill>
                <a:cs typeface="Times New Roman" pitchFamily="18" charset="0"/>
              </a:rPr>
            </a:br>
            <a:r>
              <a:rPr kumimoji="1" lang="en-US" altLang="zh-CN" i="1">
                <a:solidFill>
                  <a:schemeClr val="tx2"/>
                </a:solidFill>
                <a:cs typeface="Times New Roman" pitchFamily="18" charset="0"/>
              </a:rPr>
              <a:t>P</a:t>
            </a:r>
            <a:r>
              <a:rPr kumimoji="1" lang="en-US" altLang="zh-CN" baseline="-25000">
                <a:solidFill>
                  <a:schemeClr val="tx2"/>
                </a:solidFill>
                <a:cs typeface="Times New Roman" pitchFamily="18" charset="0"/>
              </a:rPr>
              <a:t>CM</a:t>
            </a:r>
            <a:r>
              <a:rPr kumimoji="1" lang="zh-CN" altLang="en-US">
                <a:solidFill>
                  <a:schemeClr val="tx2"/>
                </a:solidFill>
                <a:cs typeface="Times New Roman" pitchFamily="18" charset="0"/>
              </a:rPr>
              <a:t>表示，这个功率将导致集电结发热，结温上升，当结温超过最高工作温度时，管子性能下降，甚至被烧坏。因此集电结的最高工作温度决定了晶体管的最大集电极耗散功率。</a:t>
            </a:r>
          </a:p>
        </p:txBody>
      </p:sp>
      <p:sp>
        <p:nvSpPr>
          <p:cNvPr id="120838" name="Text Box 6"/>
          <p:cNvSpPr txBox="1">
            <a:spLocks noChangeArrowheads="1"/>
          </p:cNvSpPr>
          <p:nvPr/>
        </p:nvSpPr>
        <p:spPr bwMode="auto">
          <a:xfrm>
            <a:off x="630238" y="5335588"/>
            <a:ext cx="7829550"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由</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(BR)CEO</a:t>
            </a:r>
            <a:r>
              <a:rPr kumimoji="1" lang="zh-CN" altLang="en-US">
                <a:solidFill>
                  <a:schemeClr val="tx2"/>
                </a:solidFill>
                <a:cs typeface="Times New Roman" pitchFamily="18" charset="0"/>
              </a:rPr>
              <a:t>、</a:t>
            </a:r>
            <a:r>
              <a:rPr kumimoji="1" lang="en-US" altLang="zh-CN" i="1">
                <a:solidFill>
                  <a:schemeClr val="tx2"/>
                </a:solidFill>
                <a:cs typeface="Times New Roman" pitchFamily="18" charset="0"/>
              </a:rPr>
              <a:t>P</a:t>
            </a:r>
            <a:r>
              <a:rPr kumimoji="1" lang="en-US" altLang="zh-CN" baseline="-25000">
                <a:solidFill>
                  <a:schemeClr val="tx2"/>
                </a:solidFill>
                <a:cs typeface="Times New Roman" pitchFamily="18" charset="0"/>
              </a:rPr>
              <a:t>CM</a:t>
            </a:r>
            <a:r>
              <a:rPr kumimoji="1" lang="zh-CN" altLang="en-US" i="1">
                <a:solidFill>
                  <a:schemeClr val="tx2"/>
                </a:solidFill>
                <a:cs typeface="Times New Roman" pitchFamily="18" charset="0"/>
              </a:rPr>
              <a:t>、</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CM</a:t>
            </a:r>
            <a:r>
              <a:rPr kumimoji="1" lang="zh-CN" altLang="en-US">
                <a:solidFill>
                  <a:schemeClr val="tx2"/>
                </a:solidFill>
                <a:cs typeface="Times New Roman" pitchFamily="18" charset="0"/>
              </a:rPr>
              <a:t>共同确定晶体管的安全工作区，如图所示。</a:t>
            </a:r>
          </a:p>
        </p:txBody>
      </p:sp>
      <p:grpSp>
        <p:nvGrpSpPr>
          <p:cNvPr id="2" name="Group 25"/>
          <p:cNvGrpSpPr>
            <a:grpSpLocks/>
          </p:cNvGrpSpPr>
          <p:nvPr/>
        </p:nvGrpSpPr>
        <p:grpSpPr bwMode="auto">
          <a:xfrm>
            <a:off x="4805363" y="803275"/>
            <a:ext cx="4279900" cy="2833688"/>
            <a:chOff x="3027" y="1120"/>
            <a:chExt cx="2696" cy="1785"/>
          </a:xfrm>
        </p:grpSpPr>
        <p:sp>
          <p:nvSpPr>
            <p:cNvPr id="99344" name="Rectangle 7"/>
            <p:cNvSpPr>
              <a:spLocks noChangeArrowheads="1"/>
            </p:cNvSpPr>
            <p:nvPr/>
          </p:nvSpPr>
          <p:spPr bwMode="auto">
            <a:xfrm>
              <a:off x="4812" y="2570"/>
              <a:ext cx="6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algn="just">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(BR)CEO</a:t>
              </a:r>
            </a:p>
          </p:txBody>
        </p:sp>
        <p:grpSp>
          <p:nvGrpSpPr>
            <p:cNvPr id="99345" name="Group 8"/>
            <p:cNvGrpSpPr>
              <a:grpSpLocks/>
            </p:cNvGrpSpPr>
            <p:nvPr/>
          </p:nvGrpSpPr>
          <p:grpSpPr bwMode="auto">
            <a:xfrm>
              <a:off x="3294" y="1120"/>
              <a:ext cx="2429" cy="1785"/>
              <a:chOff x="3294" y="1120"/>
              <a:chExt cx="2429" cy="1785"/>
            </a:xfrm>
          </p:grpSpPr>
          <p:sp>
            <p:nvSpPr>
              <p:cNvPr id="99349" name="Line 9"/>
              <p:cNvSpPr>
                <a:spLocks noChangeShapeType="1"/>
              </p:cNvSpPr>
              <p:nvPr/>
            </p:nvSpPr>
            <p:spPr bwMode="auto">
              <a:xfrm>
                <a:off x="3294" y="2531"/>
                <a:ext cx="231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0" name="Line 10"/>
              <p:cNvSpPr>
                <a:spLocks noChangeShapeType="1"/>
              </p:cNvSpPr>
              <p:nvPr/>
            </p:nvSpPr>
            <p:spPr bwMode="auto">
              <a:xfrm flipV="1">
                <a:off x="3391" y="1235"/>
                <a:ext cx="0" cy="139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51" name="Text Box 11"/>
              <p:cNvSpPr txBox="1">
                <a:spLocks noChangeArrowheads="1"/>
              </p:cNvSpPr>
              <p:nvPr/>
            </p:nvSpPr>
            <p:spPr bwMode="auto">
              <a:xfrm>
                <a:off x="3353" y="2483"/>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O</a:t>
                </a:r>
              </a:p>
            </p:txBody>
          </p:sp>
          <p:sp>
            <p:nvSpPr>
              <p:cNvPr id="99352" name="Text Box 12"/>
              <p:cNvSpPr txBox="1">
                <a:spLocks noChangeArrowheads="1"/>
              </p:cNvSpPr>
              <p:nvPr/>
            </p:nvSpPr>
            <p:spPr bwMode="auto">
              <a:xfrm>
                <a:off x="5367" y="2147"/>
                <a:ext cx="3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a:t>
                </a:r>
                <a:endParaRPr kumimoji="1" lang="en-US" altLang="zh-CN" sz="2000">
                  <a:solidFill>
                    <a:schemeClr val="tx2"/>
                  </a:solidFill>
                  <a:cs typeface="Times New Roman" pitchFamily="18" charset="0"/>
                </a:endParaRPr>
              </a:p>
            </p:txBody>
          </p:sp>
          <p:sp>
            <p:nvSpPr>
              <p:cNvPr id="99353" name="Text Box 13"/>
              <p:cNvSpPr txBox="1">
                <a:spLocks noChangeArrowheads="1"/>
              </p:cNvSpPr>
              <p:nvPr/>
            </p:nvSpPr>
            <p:spPr bwMode="auto">
              <a:xfrm>
                <a:off x="3420" y="1120"/>
                <a:ext cx="2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99354" name="Freeform 14"/>
              <p:cNvSpPr>
                <a:spLocks/>
              </p:cNvSpPr>
              <p:nvPr/>
            </p:nvSpPr>
            <p:spPr bwMode="auto">
              <a:xfrm flipH="1">
                <a:off x="3406" y="1707"/>
                <a:ext cx="1094" cy="768"/>
              </a:xfrm>
              <a:custGeom>
                <a:avLst/>
                <a:gdLst>
                  <a:gd name="T0" fmla="*/ 0 w 1647"/>
                  <a:gd name="T1" fmla="*/ 7 h 852"/>
                  <a:gd name="T2" fmla="*/ 286 w 1647"/>
                  <a:gd name="T3" fmla="*/ 26 h 852"/>
                  <a:gd name="T4" fmla="*/ 412 w 1647"/>
                  <a:gd name="T5" fmla="*/ 168 h 852"/>
                  <a:gd name="T6" fmla="*/ 483 w 1647"/>
                  <a:gd name="T7" fmla="*/ 624 h 852"/>
                  <a:gd name="T8" fmla="*/ 0 60000 65536"/>
                  <a:gd name="T9" fmla="*/ 0 60000 65536"/>
                  <a:gd name="T10" fmla="*/ 0 60000 65536"/>
                  <a:gd name="T11" fmla="*/ 0 60000 65536"/>
                  <a:gd name="T12" fmla="*/ 0 w 1647"/>
                  <a:gd name="T13" fmla="*/ 0 h 852"/>
                  <a:gd name="T14" fmla="*/ 1647 w 1647"/>
                  <a:gd name="T15" fmla="*/ 852 h 852"/>
                </a:gdLst>
                <a:ahLst/>
                <a:cxnLst>
                  <a:cxn ang="T8">
                    <a:pos x="T0" y="T1"/>
                  </a:cxn>
                  <a:cxn ang="T9">
                    <a:pos x="T2" y="T3"/>
                  </a:cxn>
                  <a:cxn ang="T10">
                    <a:pos x="T4" y="T5"/>
                  </a:cxn>
                  <a:cxn ang="T11">
                    <a:pos x="T6" y="T7"/>
                  </a:cxn>
                </a:cxnLst>
                <a:rect l="T12" t="T13" r="T14" b="T15"/>
                <a:pathLst>
                  <a:path w="1647" h="852">
                    <a:moveTo>
                      <a:pt x="0" y="10"/>
                    </a:moveTo>
                    <a:cubicBezTo>
                      <a:pt x="164" y="14"/>
                      <a:pt x="741" y="0"/>
                      <a:pt x="975" y="36"/>
                    </a:cubicBezTo>
                    <a:cubicBezTo>
                      <a:pt x="1209" y="72"/>
                      <a:pt x="1295" y="92"/>
                      <a:pt x="1407" y="228"/>
                    </a:cubicBezTo>
                    <a:cubicBezTo>
                      <a:pt x="1519" y="364"/>
                      <a:pt x="1583" y="608"/>
                      <a:pt x="1647" y="852"/>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sz="2000">
                  <a:solidFill>
                    <a:schemeClr val="tx2"/>
                  </a:solidFill>
                  <a:cs typeface="Times New Roman" pitchFamily="18" charset="0"/>
                </a:endParaRPr>
              </a:p>
            </p:txBody>
          </p:sp>
          <p:sp>
            <p:nvSpPr>
              <p:cNvPr id="99355" name="Freeform 15"/>
              <p:cNvSpPr>
                <a:spLocks/>
              </p:cNvSpPr>
              <p:nvPr/>
            </p:nvSpPr>
            <p:spPr bwMode="auto">
              <a:xfrm flipH="1">
                <a:off x="3406" y="1947"/>
                <a:ext cx="1286" cy="528"/>
              </a:xfrm>
              <a:custGeom>
                <a:avLst/>
                <a:gdLst>
                  <a:gd name="T0" fmla="*/ 0 w 1719"/>
                  <a:gd name="T1" fmla="*/ 0 h 625"/>
                  <a:gd name="T2" fmla="*/ 479 w 1719"/>
                  <a:gd name="T3" fmla="*/ 30 h 625"/>
                  <a:gd name="T4" fmla="*/ 639 w 1719"/>
                  <a:gd name="T5" fmla="*/ 117 h 625"/>
                  <a:gd name="T6" fmla="*/ 720 w 1719"/>
                  <a:gd name="T7" fmla="*/ 377 h 625"/>
                  <a:gd name="T8" fmla="*/ 0 60000 65536"/>
                  <a:gd name="T9" fmla="*/ 0 60000 65536"/>
                  <a:gd name="T10" fmla="*/ 0 60000 65536"/>
                  <a:gd name="T11" fmla="*/ 0 60000 65536"/>
                  <a:gd name="T12" fmla="*/ 0 w 1719"/>
                  <a:gd name="T13" fmla="*/ 0 h 625"/>
                  <a:gd name="T14" fmla="*/ 1719 w 1719"/>
                  <a:gd name="T15" fmla="*/ 625 h 625"/>
                </a:gdLst>
                <a:ahLst/>
                <a:cxnLst>
                  <a:cxn ang="T8">
                    <a:pos x="T0" y="T1"/>
                  </a:cxn>
                  <a:cxn ang="T9">
                    <a:pos x="T2" y="T3"/>
                  </a:cxn>
                  <a:cxn ang="T10">
                    <a:pos x="T4" y="T5"/>
                  </a:cxn>
                  <a:cxn ang="T11">
                    <a:pos x="T6" y="T7"/>
                  </a:cxn>
                </a:cxnLst>
                <a:rect l="T12" t="T13" r="T14" b="T15"/>
                <a:pathLst>
                  <a:path w="1719" h="625">
                    <a:moveTo>
                      <a:pt x="0" y="0"/>
                    </a:moveTo>
                    <a:cubicBezTo>
                      <a:pt x="190" y="6"/>
                      <a:pt x="889" y="17"/>
                      <a:pt x="1143" y="49"/>
                    </a:cubicBezTo>
                    <a:cubicBezTo>
                      <a:pt x="1397" y="81"/>
                      <a:pt x="1431" y="97"/>
                      <a:pt x="1527" y="193"/>
                    </a:cubicBezTo>
                    <a:cubicBezTo>
                      <a:pt x="1623" y="289"/>
                      <a:pt x="1671" y="457"/>
                      <a:pt x="1719" y="625"/>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sz="2000">
                  <a:solidFill>
                    <a:schemeClr val="tx2"/>
                  </a:solidFill>
                  <a:cs typeface="Times New Roman" pitchFamily="18" charset="0"/>
                </a:endParaRPr>
              </a:p>
            </p:txBody>
          </p:sp>
          <p:sp>
            <p:nvSpPr>
              <p:cNvPr id="99356" name="Freeform 16"/>
              <p:cNvSpPr>
                <a:spLocks/>
              </p:cNvSpPr>
              <p:nvPr/>
            </p:nvSpPr>
            <p:spPr bwMode="auto">
              <a:xfrm flipH="1">
                <a:off x="3406" y="2187"/>
                <a:ext cx="1479" cy="288"/>
              </a:xfrm>
              <a:custGeom>
                <a:avLst/>
                <a:gdLst>
                  <a:gd name="T0" fmla="*/ 0 w 1864"/>
                  <a:gd name="T1" fmla="*/ 12 h 397"/>
                  <a:gd name="T2" fmla="*/ 691 w 1864"/>
                  <a:gd name="T3" fmla="*/ 23 h 397"/>
                  <a:gd name="T4" fmla="*/ 932 w 1864"/>
                  <a:gd name="T5" fmla="*/ 152 h 397"/>
                  <a:gd name="T6" fmla="*/ 0 60000 65536"/>
                  <a:gd name="T7" fmla="*/ 0 60000 65536"/>
                  <a:gd name="T8" fmla="*/ 0 60000 65536"/>
                  <a:gd name="T9" fmla="*/ 0 w 1864"/>
                  <a:gd name="T10" fmla="*/ 0 h 397"/>
                  <a:gd name="T11" fmla="*/ 1864 w 1864"/>
                  <a:gd name="T12" fmla="*/ 397 h 397"/>
                </a:gdLst>
                <a:ahLst/>
                <a:cxnLst>
                  <a:cxn ang="T6">
                    <a:pos x="T0" y="T1"/>
                  </a:cxn>
                  <a:cxn ang="T7">
                    <a:pos x="T2" y="T3"/>
                  </a:cxn>
                  <a:cxn ang="T8">
                    <a:pos x="T4" y="T5"/>
                  </a:cxn>
                </a:cxnLst>
                <a:rect l="T9" t="T10" r="T11" b="T12"/>
                <a:pathLst>
                  <a:path w="1864" h="397">
                    <a:moveTo>
                      <a:pt x="0" y="30"/>
                    </a:moveTo>
                    <a:cubicBezTo>
                      <a:pt x="232" y="35"/>
                      <a:pt x="1073" y="0"/>
                      <a:pt x="1384" y="61"/>
                    </a:cubicBezTo>
                    <a:cubicBezTo>
                      <a:pt x="1695" y="122"/>
                      <a:pt x="1780" y="257"/>
                      <a:pt x="1864" y="397"/>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sz="2000">
                  <a:solidFill>
                    <a:schemeClr val="tx2"/>
                  </a:solidFill>
                  <a:cs typeface="Times New Roman" pitchFamily="18" charset="0"/>
                </a:endParaRPr>
              </a:p>
            </p:txBody>
          </p:sp>
          <p:sp>
            <p:nvSpPr>
              <p:cNvPr id="99357" name="Freeform 17"/>
              <p:cNvSpPr>
                <a:spLocks/>
              </p:cNvSpPr>
              <p:nvPr/>
            </p:nvSpPr>
            <p:spPr bwMode="auto">
              <a:xfrm flipH="1">
                <a:off x="3402" y="1511"/>
                <a:ext cx="1094" cy="1000"/>
              </a:xfrm>
              <a:custGeom>
                <a:avLst/>
                <a:gdLst>
                  <a:gd name="T0" fmla="*/ 0 w 1647"/>
                  <a:gd name="T1" fmla="*/ 16 h 852"/>
                  <a:gd name="T2" fmla="*/ 286 w 1647"/>
                  <a:gd name="T3" fmla="*/ 58 h 852"/>
                  <a:gd name="T4" fmla="*/ 412 w 1647"/>
                  <a:gd name="T5" fmla="*/ 370 h 852"/>
                  <a:gd name="T6" fmla="*/ 483 w 1647"/>
                  <a:gd name="T7" fmla="*/ 1378 h 852"/>
                  <a:gd name="T8" fmla="*/ 0 60000 65536"/>
                  <a:gd name="T9" fmla="*/ 0 60000 65536"/>
                  <a:gd name="T10" fmla="*/ 0 60000 65536"/>
                  <a:gd name="T11" fmla="*/ 0 60000 65536"/>
                  <a:gd name="T12" fmla="*/ 0 w 1647"/>
                  <a:gd name="T13" fmla="*/ 0 h 852"/>
                  <a:gd name="T14" fmla="*/ 1647 w 1647"/>
                  <a:gd name="T15" fmla="*/ 852 h 852"/>
                </a:gdLst>
                <a:ahLst/>
                <a:cxnLst>
                  <a:cxn ang="T8">
                    <a:pos x="T0" y="T1"/>
                  </a:cxn>
                  <a:cxn ang="T9">
                    <a:pos x="T2" y="T3"/>
                  </a:cxn>
                  <a:cxn ang="T10">
                    <a:pos x="T4" y="T5"/>
                  </a:cxn>
                  <a:cxn ang="T11">
                    <a:pos x="T6" y="T7"/>
                  </a:cxn>
                </a:cxnLst>
                <a:rect l="T12" t="T13" r="T14" b="T15"/>
                <a:pathLst>
                  <a:path w="1647" h="852">
                    <a:moveTo>
                      <a:pt x="0" y="10"/>
                    </a:moveTo>
                    <a:cubicBezTo>
                      <a:pt x="164" y="14"/>
                      <a:pt x="741" y="0"/>
                      <a:pt x="975" y="36"/>
                    </a:cubicBezTo>
                    <a:cubicBezTo>
                      <a:pt x="1209" y="72"/>
                      <a:pt x="1295" y="92"/>
                      <a:pt x="1407" y="228"/>
                    </a:cubicBezTo>
                    <a:cubicBezTo>
                      <a:pt x="1519" y="364"/>
                      <a:pt x="1583" y="608"/>
                      <a:pt x="1647" y="852"/>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sz="2000">
                  <a:solidFill>
                    <a:schemeClr val="tx2"/>
                  </a:solidFill>
                  <a:cs typeface="Times New Roman" pitchFamily="18" charset="0"/>
                </a:endParaRPr>
              </a:p>
            </p:txBody>
          </p:sp>
          <p:sp>
            <p:nvSpPr>
              <p:cNvPr id="99358" name="Freeform 18"/>
              <p:cNvSpPr>
                <a:spLocks/>
              </p:cNvSpPr>
              <p:nvPr/>
            </p:nvSpPr>
            <p:spPr bwMode="auto">
              <a:xfrm flipH="1">
                <a:off x="3389" y="1303"/>
                <a:ext cx="1093" cy="1200"/>
              </a:xfrm>
              <a:custGeom>
                <a:avLst/>
                <a:gdLst>
                  <a:gd name="T0" fmla="*/ 0 w 1647"/>
                  <a:gd name="T1" fmla="*/ 28 h 852"/>
                  <a:gd name="T2" fmla="*/ 285 w 1647"/>
                  <a:gd name="T3" fmla="*/ 101 h 852"/>
                  <a:gd name="T4" fmla="*/ 411 w 1647"/>
                  <a:gd name="T5" fmla="*/ 637 h 852"/>
                  <a:gd name="T6" fmla="*/ 481 w 1647"/>
                  <a:gd name="T7" fmla="*/ 2380 h 852"/>
                  <a:gd name="T8" fmla="*/ 0 60000 65536"/>
                  <a:gd name="T9" fmla="*/ 0 60000 65536"/>
                  <a:gd name="T10" fmla="*/ 0 60000 65536"/>
                  <a:gd name="T11" fmla="*/ 0 60000 65536"/>
                  <a:gd name="T12" fmla="*/ 0 w 1647"/>
                  <a:gd name="T13" fmla="*/ 0 h 852"/>
                  <a:gd name="T14" fmla="*/ 1647 w 1647"/>
                  <a:gd name="T15" fmla="*/ 852 h 852"/>
                </a:gdLst>
                <a:ahLst/>
                <a:cxnLst>
                  <a:cxn ang="T8">
                    <a:pos x="T0" y="T1"/>
                  </a:cxn>
                  <a:cxn ang="T9">
                    <a:pos x="T2" y="T3"/>
                  </a:cxn>
                  <a:cxn ang="T10">
                    <a:pos x="T4" y="T5"/>
                  </a:cxn>
                  <a:cxn ang="T11">
                    <a:pos x="T6" y="T7"/>
                  </a:cxn>
                </a:cxnLst>
                <a:rect l="T12" t="T13" r="T14" b="T15"/>
                <a:pathLst>
                  <a:path w="1647" h="852">
                    <a:moveTo>
                      <a:pt x="0" y="10"/>
                    </a:moveTo>
                    <a:cubicBezTo>
                      <a:pt x="164" y="14"/>
                      <a:pt x="741" y="0"/>
                      <a:pt x="975" y="36"/>
                    </a:cubicBezTo>
                    <a:cubicBezTo>
                      <a:pt x="1209" y="72"/>
                      <a:pt x="1295" y="92"/>
                      <a:pt x="1407" y="228"/>
                    </a:cubicBezTo>
                    <a:cubicBezTo>
                      <a:pt x="1519" y="364"/>
                      <a:pt x="1583" y="608"/>
                      <a:pt x="1647" y="852"/>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sz="2000">
                  <a:solidFill>
                    <a:schemeClr val="tx2"/>
                  </a:solidFill>
                  <a:cs typeface="Times New Roman" pitchFamily="18" charset="0"/>
                </a:endParaRPr>
              </a:p>
            </p:txBody>
          </p:sp>
          <p:sp>
            <p:nvSpPr>
              <p:cNvPr id="99359" name="Freeform 19"/>
              <p:cNvSpPr>
                <a:spLocks/>
              </p:cNvSpPr>
              <p:nvPr/>
            </p:nvSpPr>
            <p:spPr bwMode="auto">
              <a:xfrm>
                <a:off x="3382" y="1923"/>
                <a:ext cx="1960" cy="608"/>
              </a:xfrm>
              <a:custGeom>
                <a:avLst/>
                <a:gdLst>
                  <a:gd name="T0" fmla="*/ 0 w 1952"/>
                  <a:gd name="T1" fmla="*/ 608 h 608"/>
                  <a:gd name="T2" fmla="*/ 72 w 1952"/>
                  <a:gd name="T3" fmla="*/ 572 h 608"/>
                  <a:gd name="T4" fmla="*/ 291 w 1952"/>
                  <a:gd name="T5" fmla="*/ 568 h 608"/>
                  <a:gd name="T6" fmla="*/ 1259 w 1952"/>
                  <a:gd name="T7" fmla="*/ 564 h 608"/>
                  <a:gd name="T8" fmla="*/ 1701 w 1952"/>
                  <a:gd name="T9" fmla="*/ 552 h 608"/>
                  <a:gd name="T10" fmla="*/ 1928 w 1952"/>
                  <a:gd name="T11" fmla="*/ 480 h 608"/>
                  <a:gd name="T12" fmla="*/ 1976 w 1952"/>
                  <a:gd name="T13" fmla="*/ 0 h 608"/>
                  <a:gd name="T14" fmla="*/ 0 60000 65536"/>
                  <a:gd name="T15" fmla="*/ 0 60000 65536"/>
                  <a:gd name="T16" fmla="*/ 0 60000 65536"/>
                  <a:gd name="T17" fmla="*/ 0 60000 65536"/>
                  <a:gd name="T18" fmla="*/ 0 60000 65536"/>
                  <a:gd name="T19" fmla="*/ 0 60000 65536"/>
                  <a:gd name="T20" fmla="*/ 0 60000 65536"/>
                  <a:gd name="T21" fmla="*/ 0 w 1952"/>
                  <a:gd name="T22" fmla="*/ 0 h 608"/>
                  <a:gd name="T23" fmla="*/ 1952 w 1952"/>
                  <a:gd name="T24" fmla="*/ 608 h 6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2" h="608">
                    <a:moveTo>
                      <a:pt x="0" y="608"/>
                    </a:moveTo>
                    <a:cubicBezTo>
                      <a:pt x="12" y="602"/>
                      <a:pt x="24" y="579"/>
                      <a:pt x="72" y="572"/>
                    </a:cubicBezTo>
                    <a:cubicBezTo>
                      <a:pt x="120" y="565"/>
                      <a:pt x="93" y="569"/>
                      <a:pt x="288" y="568"/>
                    </a:cubicBezTo>
                    <a:cubicBezTo>
                      <a:pt x="483" y="567"/>
                      <a:pt x="1012" y="567"/>
                      <a:pt x="1244" y="564"/>
                    </a:cubicBezTo>
                    <a:cubicBezTo>
                      <a:pt x="1476" y="561"/>
                      <a:pt x="1570" y="566"/>
                      <a:pt x="1680" y="552"/>
                    </a:cubicBezTo>
                    <a:cubicBezTo>
                      <a:pt x="1790" y="538"/>
                      <a:pt x="1859" y="572"/>
                      <a:pt x="1904" y="480"/>
                    </a:cubicBezTo>
                    <a:cubicBezTo>
                      <a:pt x="1949" y="388"/>
                      <a:pt x="1942" y="100"/>
                      <a:pt x="1952" y="0"/>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sz="2000">
                  <a:solidFill>
                    <a:schemeClr val="tx2"/>
                  </a:solidFill>
                  <a:cs typeface="Times New Roman" pitchFamily="18" charset="0"/>
                </a:endParaRPr>
              </a:p>
            </p:txBody>
          </p:sp>
          <p:sp>
            <p:nvSpPr>
              <p:cNvPr id="99360" name="Line 20"/>
              <p:cNvSpPr>
                <a:spLocks noChangeShapeType="1"/>
              </p:cNvSpPr>
              <p:nvPr/>
            </p:nvSpPr>
            <p:spPr bwMode="auto">
              <a:xfrm>
                <a:off x="5214" y="2387"/>
                <a:ext cx="0" cy="144"/>
              </a:xfrm>
              <a:prstGeom prst="line">
                <a:avLst/>
              </a:prstGeom>
              <a:noFill/>
              <a:ln w="12700" cap="rnd">
                <a:solidFill>
                  <a:srgbClr val="FFFF66"/>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361" name="Text Box 21"/>
              <p:cNvSpPr txBox="1">
                <a:spLocks noChangeArrowheads="1"/>
              </p:cNvSpPr>
              <p:nvPr/>
            </p:nvSpPr>
            <p:spPr bwMode="auto">
              <a:xfrm>
                <a:off x="3757" y="2653"/>
                <a:ext cx="77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cs typeface="Times New Roman" pitchFamily="18" charset="0"/>
                  </a:rPr>
                  <a:t>（</a:t>
                </a:r>
                <a:r>
                  <a:rPr kumimoji="1" lang="en-US" altLang="zh-CN" sz="2000">
                    <a:solidFill>
                      <a:schemeClr val="tx2"/>
                    </a:solidFill>
                    <a:cs typeface="Times New Roman" pitchFamily="18" charset="0"/>
                  </a:rPr>
                  <a:t>NPN</a:t>
                </a:r>
                <a:r>
                  <a:rPr kumimoji="1" lang="zh-CN" altLang="en-US" sz="2000">
                    <a:solidFill>
                      <a:schemeClr val="tx2"/>
                    </a:solidFill>
                    <a:cs typeface="Times New Roman" pitchFamily="18" charset="0"/>
                  </a:rPr>
                  <a:t>）</a:t>
                </a:r>
              </a:p>
            </p:txBody>
          </p:sp>
        </p:grpSp>
        <p:sp>
          <p:nvSpPr>
            <p:cNvPr id="99346" name="Line 22"/>
            <p:cNvSpPr>
              <a:spLocks noChangeShapeType="1"/>
            </p:cNvSpPr>
            <p:nvPr/>
          </p:nvSpPr>
          <p:spPr bwMode="auto">
            <a:xfrm flipV="1">
              <a:off x="5328" y="2266"/>
              <a:ext cx="0" cy="24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47" name="Rectangle 23"/>
            <p:cNvSpPr>
              <a:spLocks noChangeArrowheads="1"/>
            </p:cNvSpPr>
            <p:nvPr/>
          </p:nvSpPr>
          <p:spPr bwMode="auto">
            <a:xfrm>
              <a:off x="3027" y="1304"/>
              <a:ext cx="3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50000"/>
                </a:spcBef>
              </a:pPr>
              <a:r>
                <a:rPr kumimoji="1" lang="en-US" altLang="zh-CN" sz="2000" i="1">
                  <a:solidFill>
                    <a:schemeClr val="tx2"/>
                  </a:solidFill>
                  <a:cs typeface="Times New Roman" pitchFamily="18" charset="0"/>
                  <a:sym typeface="Symbol" pitchFamily="18" charset="2"/>
                </a:rPr>
                <a:t>I</a:t>
              </a:r>
              <a:r>
                <a:rPr kumimoji="1" lang="en-US" altLang="zh-CN" sz="2000" baseline="-25000">
                  <a:solidFill>
                    <a:schemeClr val="tx2"/>
                  </a:solidFill>
                  <a:cs typeface="Times New Roman" pitchFamily="18" charset="0"/>
                  <a:sym typeface="Symbol" pitchFamily="18" charset="2"/>
                </a:rPr>
                <a:t>CM</a:t>
              </a:r>
            </a:p>
          </p:txBody>
        </p:sp>
        <p:sp>
          <p:nvSpPr>
            <p:cNvPr id="99348" name="Line 24"/>
            <p:cNvSpPr>
              <a:spLocks noChangeShapeType="1"/>
            </p:cNvSpPr>
            <p:nvPr/>
          </p:nvSpPr>
          <p:spPr bwMode="auto">
            <a:xfrm flipV="1">
              <a:off x="3389" y="1490"/>
              <a:ext cx="970" cy="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0858" name="Text Box 26"/>
          <p:cNvSpPr txBox="1">
            <a:spLocks noChangeArrowheads="1"/>
          </p:cNvSpPr>
          <p:nvPr/>
        </p:nvSpPr>
        <p:spPr bwMode="auto">
          <a:xfrm>
            <a:off x="5813425" y="1409700"/>
            <a:ext cx="549275"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t>安全工作区</a:t>
            </a:r>
          </a:p>
        </p:txBody>
      </p:sp>
      <p:sp>
        <p:nvSpPr>
          <p:cNvPr id="120861" name="Arc 29"/>
          <p:cNvSpPr>
            <a:spLocks/>
          </p:cNvSpPr>
          <p:nvPr/>
        </p:nvSpPr>
        <p:spPr bwMode="auto">
          <a:xfrm flipH="1" flipV="1">
            <a:off x="6196013" y="1119188"/>
            <a:ext cx="2219325" cy="163036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0862" name="Text Box 30"/>
          <p:cNvSpPr txBox="1">
            <a:spLocks noChangeArrowheads="1"/>
          </p:cNvSpPr>
          <p:nvPr/>
        </p:nvSpPr>
        <p:spPr bwMode="auto">
          <a:xfrm>
            <a:off x="7232650" y="1358900"/>
            <a:ext cx="1419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en-US" sz="2000" i="1">
                <a:solidFill>
                  <a:schemeClr val="tx2"/>
                </a:solidFill>
                <a:cs typeface="Times New Roman" pitchFamily="18" charset="0"/>
              </a:rPr>
              <a:t>U</a:t>
            </a:r>
            <a:r>
              <a:rPr kumimoji="1" lang="en-US" altLang="en-US" sz="2000" baseline="-25000">
                <a:solidFill>
                  <a:schemeClr val="tx2"/>
                </a:solidFill>
                <a:cs typeface="Times New Roman" pitchFamily="18" charset="0"/>
              </a:rPr>
              <a:t>CE</a:t>
            </a:r>
            <a:r>
              <a:rPr kumimoji="1" lang="en-US" altLang="en-US" sz="2000" i="1">
                <a:solidFill>
                  <a:schemeClr val="tx2"/>
                </a:solidFill>
                <a:cs typeface="Times New Roman" pitchFamily="18" charset="0"/>
              </a:rPr>
              <a:t>I</a:t>
            </a:r>
            <a:r>
              <a:rPr kumimoji="1" lang="en-US" altLang="en-US" sz="2000" baseline="-25000">
                <a:solidFill>
                  <a:schemeClr val="tx2"/>
                </a:solidFill>
                <a:cs typeface="Times New Roman" pitchFamily="18" charset="0"/>
              </a:rPr>
              <a:t>C</a:t>
            </a:r>
            <a:r>
              <a:rPr kumimoji="1" lang="en-US" altLang="en-US" sz="2000" i="1">
                <a:solidFill>
                  <a:schemeClr val="tx2"/>
                </a:solidFill>
                <a:cs typeface="Times New Roman" pitchFamily="18" charset="0"/>
              </a:rPr>
              <a:t>=P</a:t>
            </a:r>
            <a:r>
              <a:rPr kumimoji="1" lang="en-US" altLang="en-US" sz="2000" baseline="-25000">
                <a:solidFill>
                  <a:schemeClr val="tx2"/>
                </a:solidFill>
                <a:cs typeface="Times New Roman" pitchFamily="18" charset="0"/>
              </a:rPr>
              <a:t>CM</a:t>
            </a:r>
            <a:endParaRPr kumimoji="1" lang="en-US" altLang="zh-CN" sz="2000">
              <a:solidFill>
                <a:schemeClr val="tx2"/>
              </a:solidFill>
              <a:cs typeface="Times New Roman" pitchFamily="18" charset="0"/>
            </a:endParaRPr>
          </a:p>
        </p:txBody>
      </p:sp>
      <p:sp>
        <p:nvSpPr>
          <p:cNvPr id="120863" name="Text Box 31"/>
          <p:cNvSpPr txBox="1">
            <a:spLocks noChangeArrowheads="1"/>
          </p:cNvSpPr>
          <p:nvPr/>
        </p:nvSpPr>
        <p:spPr bwMode="auto">
          <a:xfrm>
            <a:off x="6273800" y="906463"/>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t>过</a:t>
            </a:r>
          </a:p>
        </p:txBody>
      </p:sp>
      <p:sp>
        <p:nvSpPr>
          <p:cNvPr id="120864" name="Text Box 32"/>
          <p:cNvSpPr txBox="1">
            <a:spLocks noChangeArrowheads="1"/>
          </p:cNvSpPr>
          <p:nvPr/>
        </p:nvSpPr>
        <p:spPr bwMode="auto">
          <a:xfrm>
            <a:off x="6486525" y="1343025"/>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t>损</a:t>
            </a:r>
          </a:p>
        </p:txBody>
      </p:sp>
      <p:sp>
        <p:nvSpPr>
          <p:cNvPr id="120865" name="Text Box 33"/>
          <p:cNvSpPr txBox="1">
            <a:spLocks noChangeArrowheads="1"/>
          </p:cNvSpPr>
          <p:nvPr/>
        </p:nvSpPr>
        <p:spPr bwMode="auto">
          <a:xfrm>
            <a:off x="6808788" y="1724025"/>
            <a:ext cx="490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t>耗</a:t>
            </a:r>
          </a:p>
        </p:txBody>
      </p:sp>
      <p:sp>
        <p:nvSpPr>
          <p:cNvPr id="120866" name="Text Box 34"/>
          <p:cNvSpPr txBox="1">
            <a:spLocks noChangeArrowheads="1"/>
          </p:cNvSpPr>
          <p:nvPr/>
        </p:nvSpPr>
        <p:spPr bwMode="auto">
          <a:xfrm>
            <a:off x="7267575" y="2049463"/>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t>区</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nodeType="afterGroup">
                            <p:stCondLst>
                              <p:cond delay="500"/>
                            </p:stCondLst>
                            <p:childTnLst>
                              <p:par>
                                <p:cTn id="11" presetID="1" presetClass="entr" presetSubtype="0" fill="hold" grpId="0" nodeType="afterEffect">
                                  <p:stCondLst>
                                    <p:cond delay="0"/>
                                  </p:stCondLst>
                                  <p:iterate type="lt">
                                    <p:tmAbs val="75"/>
                                  </p:iterate>
                                  <p:childTnLst>
                                    <p:set>
                                      <p:cBhvr>
                                        <p:cTn id="12" dur="1" fill="hold">
                                          <p:stCondLst>
                                            <p:cond delay="74"/>
                                          </p:stCondLst>
                                        </p:cTn>
                                        <p:tgtEl>
                                          <p:spTgt spid="1208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0837"/>
                                        </p:tgtEl>
                                        <p:attrNameLst>
                                          <p:attrName>style.visibility</p:attrName>
                                        </p:attrNameLst>
                                      </p:cBhvr>
                                      <p:to>
                                        <p:strVal val="visible"/>
                                      </p:to>
                                    </p:set>
                                    <p:animEffect transition="in" filter="wipe(up)">
                                      <p:cBhvr>
                                        <p:cTn id="17" dur="500"/>
                                        <p:tgtEl>
                                          <p:spTgt spid="1208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0861"/>
                                        </p:tgtEl>
                                        <p:attrNameLst>
                                          <p:attrName>style.visibility</p:attrName>
                                        </p:attrNameLst>
                                      </p:cBhvr>
                                      <p:to>
                                        <p:strVal val="visible"/>
                                      </p:to>
                                    </p:set>
                                    <p:animEffect transition="in" filter="wipe(left)">
                                      <p:cBhvr>
                                        <p:cTn id="22" dur="500"/>
                                        <p:tgtEl>
                                          <p:spTgt spid="120861"/>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20862"/>
                                        </p:tgtEl>
                                        <p:attrNameLst>
                                          <p:attrName>style.visibility</p:attrName>
                                        </p:attrNameLst>
                                      </p:cBhvr>
                                      <p:to>
                                        <p:strVal val="visible"/>
                                      </p:to>
                                    </p:set>
                                    <p:animEffect transition="in" filter="wipe(left)">
                                      <p:cBhvr>
                                        <p:cTn id="26" dur="500"/>
                                        <p:tgtEl>
                                          <p:spTgt spid="120862"/>
                                        </p:tgtEl>
                                      </p:cBhvr>
                                    </p:animEffect>
                                  </p:childTnLst>
                                </p:cTn>
                              </p:par>
                            </p:childTnLst>
                          </p:cTn>
                        </p:par>
                        <p:par>
                          <p:cTn id="27" fill="hold" nodeType="afterGroup">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20863"/>
                                        </p:tgtEl>
                                        <p:attrNameLst>
                                          <p:attrName>style.visibility</p:attrName>
                                        </p:attrNameLst>
                                      </p:cBhvr>
                                      <p:to>
                                        <p:strVal val="visible"/>
                                      </p:to>
                                    </p:set>
                                    <p:animEffect transition="in" filter="wipe(left)">
                                      <p:cBhvr>
                                        <p:cTn id="30" dur="500"/>
                                        <p:tgtEl>
                                          <p:spTgt spid="120863"/>
                                        </p:tgtEl>
                                      </p:cBhvr>
                                    </p:animEffect>
                                  </p:childTnLst>
                                </p:cTn>
                              </p:par>
                            </p:childTnLst>
                          </p:cTn>
                        </p:par>
                        <p:par>
                          <p:cTn id="31" fill="hold" nodeType="afterGroup">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120864"/>
                                        </p:tgtEl>
                                        <p:attrNameLst>
                                          <p:attrName>style.visibility</p:attrName>
                                        </p:attrNameLst>
                                      </p:cBhvr>
                                      <p:to>
                                        <p:strVal val="visible"/>
                                      </p:to>
                                    </p:set>
                                    <p:animEffect transition="in" filter="wipe(left)">
                                      <p:cBhvr>
                                        <p:cTn id="34" dur="500"/>
                                        <p:tgtEl>
                                          <p:spTgt spid="120864"/>
                                        </p:tgtEl>
                                      </p:cBhvr>
                                    </p:animEffect>
                                  </p:childTnLst>
                                </p:cTn>
                              </p:par>
                            </p:childTnLst>
                          </p:cTn>
                        </p:par>
                        <p:par>
                          <p:cTn id="35" fill="hold" nodeType="afterGroup">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20865"/>
                                        </p:tgtEl>
                                        <p:attrNameLst>
                                          <p:attrName>style.visibility</p:attrName>
                                        </p:attrNameLst>
                                      </p:cBhvr>
                                      <p:to>
                                        <p:strVal val="visible"/>
                                      </p:to>
                                    </p:set>
                                    <p:animEffect transition="in" filter="wipe(left)">
                                      <p:cBhvr>
                                        <p:cTn id="38" dur="500"/>
                                        <p:tgtEl>
                                          <p:spTgt spid="120865"/>
                                        </p:tgtEl>
                                      </p:cBhvr>
                                    </p:animEffect>
                                  </p:childTnLst>
                                </p:cTn>
                              </p:par>
                            </p:childTnLst>
                          </p:cTn>
                        </p:par>
                        <p:par>
                          <p:cTn id="39" fill="hold" nodeType="afterGroup">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20866"/>
                                        </p:tgtEl>
                                        <p:attrNameLst>
                                          <p:attrName>style.visibility</p:attrName>
                                        </p:attrNameLst>
                                      </p:cBhvr>
                                      <p:to>
                                        <p:strVal val="visible"/>
                                      </p:to>
                                    </p:set>
                                    <p:animEffect transition="in" filter="wipe(left)">
                                      <p:cBhvr>
                                        <p:cTn id="42" dur="500"/>
                                        <p:tgtEl>
                                          <p:spTgt spid="1208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0838"/>
                                        </p:tgtEl>
                                        <p:attrNameLst>
                                          <p:attrName>style.visibility</p:attrName>
                                        </p:attrNameLst>
                                      </p:cBhvr>
                                      <p:to>
                                        <p:strVal val="visible"/>
                                      </p:to>
                                    </p:set>
                                    <p:anim calcmode="lin" valueType="num">
                                      <p:cBhvr additive="base">
                                        <p:cTn id="47" dur="500" fill="hold"/>
                                        <p:tgtEl>
                                          <p:spTgt spid="120838"/>
                                        </p:tgtEl>
                                        <p:attrNameLst>
                                          <p:attrName>ppt_x</p:attrName>
                                        </p:attrNameLst>
                                      </p:cBhvr>
                                      <p:tavLst>
                                        <p:tav tm="0">
                                          <p:val>
                                            <p:strVal val="#ppt_x"/>
                                          </p:val>
                                        </p:tav>
                                        <p:tav tm="100000">
                                          <p:val>
                                            <p:strVal val="#ppt_x"/>
                                          </p:val>
                                        </p:tav>
                                      </p:tavLst>
                                    </p:anim>
                                    <p:anim calcmode="lin" valueType="num">
                                      <p:cBhvr additive="base">
                                        <p:cTn id="48" dur="500" fill="hold"/>
                                        <p:tgtEl>
                                          <p:spTgt spid="120838"/>
                                        </p:tgtEl>
                                        <p:attrNameLst>
                                          <p:attrName>ppt_y</p:attrName>
                                        </p:attrNameLst>
                                      </p:cBhvr>
                                      <p:tavLst>
                                        <p:tav tm="0">
                                          <p:val>
                                            <p:strVal val="1+#ppt_h/2"/>
                                          </p:val>
                                        </p:tav>
                                        <p:tav tm="100000">
                                          <p:val>
                                            <p:strVal val="#ppt_y"/>
                                          </p:val>
                                        </p:tav>
                                      </p:tavLst>
                                    </p:anim>
                                  </p:childTnLst>
                                </p:cTn>
                              </p:par>
                            </p:childTnLst>
                          </p:cTn>
                        </p:par>
                        <p:par>
                          <p:cTn id="49" fill="hold" nodeType="afterGroup">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0867"/>
                                        </p:tgtEl>
                                        <p:attrNameLst>
                                          <p:attrName>style.visibility</p:attrName>
                                        </p:attrNameLst>
                                      </p:cBhvr>
                                      <p:to>
                                        <p:strVal val="visible"/>
                                      </p:to>
                                    </p:set>
                                    <p:animEffect transition="in" filter="wipe(left)">
                                      <p:cBhvr>
                                        <p:cTn id="52" dur="500"/>
                                        <p:tgtEl>
                                          <p:spTgt spid="120867"/>
                                        </p:tgtEl>
                                      </p:cBhvr>
                                    </p:animEffect>
                                  </p:childTnLst>
                                </p:cTn>
                              </p:par>
                            </p:childTnLst>
                          </p:cTn>
                        </p:par>
                        <p:par>
                          <p:cTn id="53" fill="hold" nodeType="afterGroup">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120858"/>
                                        </p:tgtEl>
                                        <p:attrNameLst>
                                          <p:attrName>style.visibility</p:attrName>
                                        </p:attrNameLst>
                                      </p:cBhvr>
                                      <p:to>
                                        <p:strVal val="visible"/>
                                      </p:to>
                                    </p:set>
                                    <p:animEffect transition="in" filter="wipe(up)">
                                      <p:cBhvr>
                                        <p:cTn id="56" dur="500"/>
                                        <p:tgtEl>
                                          <p:spTgt spid="120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67" grpId="0" animBg="1"/>
      <p:bldP spid="120836" grpId="0" autoUpdateAnimBg="0"/>
      <p:bldP spid="120837" grpId="0" autoUpdateAnimBg="0"/>
      <p:bldP spid="120838" grpId="0" autoUpdateAnimBg="0"/>
      <p:bldP spid="120858" grpId="0" autoUpdateAnimBg="0"/>
      <p:bldP spid="120861" grpId="0" animBg="1"/>
      <p:bldP spid="120862" grpId="0"/>
      <p:bldP spid="120863" grpId="0"/>
      <p:bldP spid="120864" grpId="0"/>
      <p:bldP spid="120865" grpId="0"/>
      <p:bldP spid="12086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Grp="1"/>
          </p:cNvSpPr>
          <p:nvPr>
            <p:ph type="title"/>
          </p:nvPr>
        </p:nvSpPr>
        <p:spPr/>
        <p:txBody>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14</a:t>
            </a:r>
            <a:r>
              <a:rPr lang="zh-CN" altLang="en-US" sz="2800" smtClean="0">
                <a:ea typeface="宋体" charset="-122"/>
              </a:rPr>
              <a:t>）</a:t>
            </a:r>
          </a:p>
        </p:txBody>
      </p:sp>
      <p:sp>
        <p:nvSpPr>
          <p:cNvPr id="10244" name="内容占位符 2"/>
          <p:cNvSpPr>
            <a:spLocks noGrp="1"/>
          </p:cNvSpPr>
          <p:nvPr>
            <p:ph sz="quarter" idx="11"/>
          </p:nvPr>
        </p:nvSpPr>
        <p:spPr/>
        <p:txBody>
          <a:bodyPr/>
          <a:lstStyle/>
          <a:p>
            <a:pPr marL="0" indent="630238" eaLnBrk="1" hangingPunct="1">
              <a:lnSpc>
                <a:spcPct val="150000"/>
              </a:lnSpc>
              <a:buFont typeface="Wingdings" pitchFamily="2" charset="2"/>
              <a:buNone/>
            </a:pPr>
            <a:r>
              <a:rPr lang="zh-CN" altLang="en-US" sz="2400" dirty="0" smtClean="0">
                <a:ea typeface="宋体" charset="-122"/>
              </a:rPr>
              <a:t>晶体管工作在</a:t>
            </a:r>
            <a:r>
              <a:rPr lang="zh-CN" altLang="en-US" sz="2400" dirty="0" smtClean="0">
                <a:solidFill>
                  <a:srgbClr val="FF0000"/>
                </a:solidFill>
                <a:ea typeface="宋体" charset="-122"/>
              </a:rPr>
              <a:t>截止区</a:t>
            </a:r>
            <a:r>
              <a:rPr lang="zh-CN" altLang="en-US" sz="2400" dirty="0" smtClean="0">
                <a:ea typeface="宋体" charset="-122"/>
              </a:rPr>
              <a:t>时表现为各极电流基本为零，可</a:t>
            </a:r>
            <a:r>
              <a:rPr lang="zh-CN" altLang="en-US" sz="2400" dirty="0" smtClean="0">
                <a:solidFill>
                  <a:srgbClr val="FF0000"/>
                </a:solidFill>
                <a:ea typeface="宋体" charset="-122"/>
              </a:rPr>
              <a:t>等效为断开的开关</a:t>
            </a:r>
            <a:r>
              <a:rPr lang="zh-CN" altLang="en-US" sz="2400" dirty="0" smtClean="0">
                <a:ea typeface="宋体" charset="-122"/>
              </a:rPr>
              <a:t>；</a:t>
            </a:r>
            <a:endParaRPr lang="en-US" altLang="zh-CN" sz="2400" dirty="0" smtClean="0">
              <a:ea typeface="宋体" charset="-122"/>
            </a:endParaRPr>
          </a:p>
          <a:p>
            <a:pPr marL="0" indent="630238" eaLnBrk="1" hangingPunct="1">
              <a:lnSpc>
                <a:spcPct val="150000"/>
              </a:lnSpc>
              <a:buFont typeface="Wingdings" pitchFamily="2" charset="2"/>
              <a:buNone/>
            </a:pPr>
            <a:r>
              <a:rPr lang="zh-CN" altLang="en-US" sz="2400" dirty="0" smtClean="0">
                <a:ea typeface="宋体" charset="-122"/>
              </a:rPr>
              <a:t>晶体管工作在</a:t>
            </a:r>
            <a:r>
              <a:rPr lang="zh-CN" altLang="en-US" sz="2400" dirty="0" smtClean="0">
                <a:solidFill>
                  <a:srgbClr val="FF0000"/>
                </a:solidFill>
                <a:ea typeface="宋体" charset="-122"/>
              </a:rPr>
              <a:t>放大区</a:t>
            </a:r>
            <a:r>
              <a:rPr lang="zh-CN" altLang="en-US" sz="2400" dirty="0" smtClean="0">
                <a:ea typeface="宋体" charset="-122"/>
              </a:rPr>
              <a:t>时，集电极电流随基极电流变化，可</a:t>
            </a:r>
            <a:r>
              <a:rPr lang="zh-CN" altLang="en-US" sz="2400" dirty="0" smtClean="0">
                <a:solidFill>
                  <a:srgbClr val="FF0000"/>
                </a:solidFill>
                <a:ea typeface="宋体" charset="-122"/>
              </a:rPr>
              <a:t>等效为电流控制电流源</a:t>
            </a:r>
            <a:r>
              <a:rPr lang="zh-CN" altLang="en-US" sz="2400" dirty="0" smtClean="0">
                <a:ea typeface="宋体" charset="-122"/>
              </a:rPr>
              <a:t>；</a:t>
            </a:r>
            <a:endParaRPr lang="en-US" altLang="zh-CN" sz="2400" dirty="0" smtClean="0">
              <a:ea typeface="宋体" charset="-122"/>
            </a:endParaRPr>
          </a:p>
          <a:p>
            <a:pPr marL="0" indent="630238" eaLnBrk="1" hangingPunct="1">
              <a:lnSpc>
                <a:spcPct val="150000"/>
              </a:lnSpc>
              <a:buFont typeface="Wingdings" pitchFamily="2" charset="2"/>
              <a:buNone/>
            </a:pPr>
            <a:r>
              <a:rPr lang="zh-CN" altLang="en-US" sz="2400" dirty="0" smtClean="0">
                <a:ea typeface="宋体" charset="-122"/>
              </a:rPr>
              <a:t>而晶体管工作在</a:t>
            </a:r>
            <a:r>
              <a:rPr lang="zh-CN" altLang="en-US" sz="2400" dirty="0" smtClean="0">
                <a:solidFill>
                  <a:srgbClr val="FF0000"/>
                </a:solidFill>
                <a:ea typeface="宋体" charset="-122"/>
              </a:rPr>
              <a:t>饱和区</a:t>
            </a:r>
            <a:r>
              <a:rPr lang="zh-CN" altLang="en-US" sz="2400" dirty="0" smtClean="0">
                <a:ea typeface="宋体" charset="-122"/>
              </a:rPr>
              <a:t>时，各极之间的电压基本为零，可</a:t>
            </a:r>
            <a:r>
              <a:rPr lang="zh-CN" altLang="en-US" sz="2400" dirty="0" smtClean="0">
                <a:solidFill>
                  <a:srgbClr val="FF0000"/>
                </a:solidFill>
                <a:ea typeface="宋体" charset="-122"/>
              </a:rPr>
              <a:t>等效为闭合的开关</a:t>
            </a:r>
            <a:r>
              <a:rPr lang="zh-CN" altLang="en-US" sz="2400" dirty="0" smtClean="0">
                <a:ea typeface="宋体" charset="-122"/>
              </a:rPr>
              <a:t>。</a:t>
            </a:r>
          </a:p>
        </p:txBody>
      </p:sp>
      <p:sp>
        <p:nvSpPr>
          <p:cNvPr id="1024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aphicFrame>
        <p:nvGraphicFramePr>
          <p:cNvPr id="10242" name="Object 2"/>
          <p:cNvGraphicFramePr>
            <a:graphicFrameLocks noChangeAspect="1"/>
          </p:cNvGraphicFramePr>
          <p:nvPr>
            <p:extLst>
              <p:ext uri="{D42A27DB-BD31-4B8C-83A1-F6EECF244321}">
                <p14:modId xmlns:p14="http://schemas.microsoft.com/office/powerpoint/2010/main" val="3315333797"/>
              </p:ext>
            </p:extLst>
          </p:nvPr>
        </p:nvGraphicFramePr>
        <p:xfrm>
          <a:off x="319294" y="4237633"/>
          <a:ext cx="8123238" cy="2071687"/>
        </p:xfrm>
        <a:graphic>
          <a:graphicData uri="http://schemas.openxmlformats.org/presentationml/2006/ole">
            <mc:AlternateContent xmlns:mc="http://schemas.openxmlformats.org/markup-compatibility/2006">
              <mc:Choice xmlns:v="urn:schemas-microsoft-com:vml" Requires="v">
                <p:oleObj spid="_x0000_s10318" name="Visio" r:id="rId3" imgW="3762851" imgH="963454" progId="Visio.Drawing.11">
                  <p:embed/>
                </p:oleObj>
              </mc:Choice>
              <mc:Fallback>
                <p:oleObj name="Visio" r:id="rId3" imgW="3762851" imgH="963454"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294" y="4237633"/>
                        <a:ext cx="8123238" cy="2071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矩形 5"/>
          <p:cNvSpPr>
            <a:spLocks noChangeArrowheads="1"/>
          </p:cNvSpPr>
          <p:nvPr/>
        </p:nvSpPr>
        <p:spPr bwMode="auto">
          <a:xfrm>
            <a:off x="2801085" y="3725812"/>
            <a:ext cx="2646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10000"/>
              </a:spcBef>
            </a:pPr>
            <a:r>
              <a:rPr lang="zh-CN" altLang="en-US" dirty="0">
                <a:solidFill>
                  <a:schemeClr val="tx2"/>
                </a:solidFill>
              </a:rPr>
              <a:t>大信号晶体管模型</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31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wipe(left)">
                                      <p:cBhvr>
                                        <p:cTn id="7" dur="500"/>
                                        <p:tgtEl>
                                          <p:spTgt spid="1024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 calcmode="lin" valueType="num">
                                      <p:cBhvr additive="base">
                                        <p:cTn id="11" dur="500" fill="hold"/>
                                        <p:tgtEl>
                                          <p:spTgt spid="10242"/>
                                        </p:tgtEl>
                                        <p:attrNameLst>
                                          <p:attrName>ppt_x</p:attrName>
                                        </p:attrNameLst>
                                      </p:cBhvr>
                                      <p:tavLst>
                                        <p:tav tm="0">
                                          <p:val>
                                            <p:strVal val="#ppt_x"/>
                                          </p:val>
                                        </p:tav>
                                        <p:tav tm="100000">
                                          <p:val>
                                            <p:strVal val="#ppt_x"/>
                                          </p:val>
                                        </p:tav>
                                      </p:tavLst>
                                    </p:anim>
                                    <p:anim calcmode="lin" valueType="num">
                                      <p:cBhvr additive="base">
                                        <p:cTn id="12"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pPr eaLnBrk="1" hangingPunct="1"/>
            <a:r>
              <a:rPr lang="en-US" altLang="zh-CN" sz="2800" smtClean="0">
                <a:ea typeface="宋体" charset="-122"/>
              </a:rPr>
              <a:t>6.2 </a:t>
            </a:r>
            <a:r>
              <a:rPr lang="zh-CN" altLang="en-US" sz="2800" smtClean="0">
                <a:ea typeface="宋体" charset="-122"/>
              </a:rPr>
              <a:t>双极型晶体三极管及其电路模型（续</a:t>
            </a:r>
            <a:r>
              <a:rPr lang="en-US" altLang="zh-CN" sz="2800" smtClean="0">
                <a:ea typeface="宋体" charset="-122"/>
              </a:rPr>
              <a:t>15</a:t>
            </a:r>
            <a:r>
              <a:rPr lang="zh-CN" altLang="en-US" sz="2800" smtClean="0">
                <a:ea typeface="宋体" charset="-122"/>
              </a:rPr>
              <a:t>）</a:t>
            </a:r>
          </a:p>
        </p:txBody>
      </p:sp>
      <p:sp>
        <p:nvSpPr>
          <p:cNvPr id="100355" name="内容占位符 2"/>
          <p:cNvSpPr>
            <a:spLocks noGrp="1"/>
          </p:cNvSpPr>
          <p:nvPr>
            <p:ph sz="quarter" idx="11"/>
          </p:nvPr>
        </p:nvSpPr>
        <p:spPr/>
        <p:txBody>
          <a:bodyPr/>
          <a:lstStyle/>
          <a:p>
            <a:pPr eaLnBrk="1" hangingPunct="1">
              <a:lnSpc>
                <a:spcPct val="150000"/>
              </a:lnSpc>
            </a:pPr>
            <a:r>
              <a:rPr lang="zh-CN" altLang="en-US" sz="2400" dirty="0" smtClean="0">
                <a:ea typeface="宋体" charset="-122"/>
              </a:rPr>
              <a:t>大信号模型中，</a:t>
            </a:r>
            <a:r>
              <a:rPr lang="en-US" altLang="zh-CN" sz="2400" i="1" dirty="0" smtClean="0">
                <a:ea typeface="宋体" charset="-122"/>
              </a:rPr>
              <a:t>U</a:t>
            </a:r>
            <a:r>
              <a:rPr lang="en-US" altLang="zh-CN" sz="2400" baseline="-25000" dirty="0" smtClean="0">
                <a:ea typeface="宋体" charset="-122"/>
              </a:rPr>
              <a:t>BE</a:t>
            </a:r>
            <a:r>
              <a:rPr lang="zh-CN" altLang="en-US" sz="2400" dirty="0" smtClean="0">
                <a:ea typeface="宋体" charset="-122"/>
              </a:rPr>
              <a:t>为晶体管发射结导通电压，一般硅晶体管为</a:t>
            </a:r>
            <a:r>
              <a:rPr lang="en-US" altLang="zh-CN" sz="2400" dirty="0" smtClean="0">
                <a:ea typeface="宋体" charset="-122"/>
              </a:rPr>
              <a:t>0.6~0.7V</a:t>
            </a:r>
            <a:r>
              <a:rPr lang="zh-CN" altLang="en-US" sz="2400" dirty="0" smtClean="0">
                <a:ea typeface="宋体" charset="-122"/>
              </a:rPr>
              <a:t>，</a:t>
            </a:r>
            <a:r>
              <a:rPr lang="en-US" altLang="zh-CN" sz="2400" i="1" dirty="0" smtClean="0">
                <a:ea typeface="宋体" charset="-122"/>
              </a:rPr>
              <a:t>U</a:t>
            </a:r>
            <a:r>
              <a:rPr lang="en-US" altLang="zh-CN" sz="2400" baseline="-25000" dirty="0" smtClean="0">
                <a:ea typeface="宋体" charset="-122"/>
              </a:rPr>
              <a:t>CES</a:t>
            </a:r>
            <a:r>
              <a:rPr lang="zh-CN" altLang="en-US" sz="2400" dirty="0" smtClean="0">
                <a:ea typeface="宋体" charset="-122"/>
              </a:rPr>
              <a:t>为晶体管饱和时</a:t>
            </a:r>
            <a:r>
              <a:rPr lang="en-US" altLang="zh-CN" sz="2400" dirty="0" smtClean="0">
                <a:ea typeface="宋体" charset="-122"/>
              </a:rPr>
              <a:t>CE</a:t>
            </a:r>
            <a:r>
              <a:rPr lang="zh-CN" altLang="en-US" sz="2400" dirty="0" smtClean="0">
                <a:ea typeface="宋体" charset="-122"/>
              </a:rPr>
              <a:t>电压，硅晶体管为</a:t>
            </a:r>
            <a:r>
              <a:rPr lang="en-US" altLang="zh-CN" sz="2400" dirty="0" smtClean="0">
                <a:ea typeface="宋体" charset="-122"/>
              </a:rPr>
              <a:t>0.3~0.5V</a:t>
            </a:r>
            <a:r>
              <a:rPr lang="zh-CN" altLang="en-US" sz="2400" dirty="0" smtClean="0">
                <a:ea typeface="宋体" charset="-122"/>
              </a:rPr>
              <a:t>，二极管采用理想二极管。</a:t>
            </a:r>
          </a:p>
          <a:p>
            <a:pPr eaLnBrk="1" hangingPunct="1">
              <a:lnSpc>
                <a:spcPct val="150000"/>
              </a:lnSpc>
            </a:pPr>
            <a:r>
              <a:rPr lang="zh-CN" altLang="en-US" sz="2400" dirty="0" smtClean="0">
                <a:ea typeface="宋体" charset="-122"/>
              </a:rPr>
              <a:t>当</a:t>
            </a:r>
            <a:r>
              <a:rPr lang="en-US" altLang="zh-CN" sz="2400" dirty="0" smtClean="0">
                <a:ea typeface="宋体" charset="-122"/>
              </a:rPr>
              <a:t>B-E</a:t>
            </a:r>
            <a:r>
              <a:rPr lang="zh-CN" altLang="en-US" sz="2400" dirty="0" smtClean="0">
                <a:ea typeface="宋体" charset="-122"/>
              </a:rPr>
              <a:t>输入电压小于</a:t>
            </a:r>
            <a:r>
              <a:rPr lang="en-US" altLang="zh-CN" sz="2400" i="1" dirty="0" smtClean="0">
                <a:ea typeface="宋体" charset="-122"/>
              </a:rPr>
              <a:t>U</a:t>
            </a:r>
            <a:r>
              <a:rPr lang="en-US" altLang="zh-CN" sz="2400" baseline="-25000" dirty="0" smtClean="0">
                <a:ea typeface="宋体" charset="-122"/>
              </a:rPr>
              <a:t>BE</a:t>
            </a:r>
            <a:r>
              <a:rPr lang="zh-CN" altLang="en-US" sz="2400" dirty="0" smtClean="0">
                <a:ea typeface="宋体" charset="-122"/>
              </a:rPr>
              <a:t>且</a:t>
            </a:r>
            <a:r>
              <a:rPr lang="en-US" altLang="zh-CN" sz="2400" dirty="0" smtClean="0">
                <a:ea typeface="宋体" charset="-122"/>
              </a:rPr>
              <a:t>C-E</a:t>
            </a:r>
            <a:r>
              <a:rPr lang="zh-CN" altLang="en-US" sz="2400" dirty="0" smtClean="0">
                <a:ea typeface="宋体" charset="-122"/>
              </a:rPr>
              <a:t>电压大于</a:t>
            </a:r>
            <a:r>
              <a:rPr lang="en-US" altLang="zh-CN" sz="2400" i="1" dirty="0" smtClean="0">
                <a:ea typeface="宋体" charset="-122"/>
              </a:rPr>
              <a:t>U</a:t>
            </a:r>
            <a:r>
              <a:rPr lang="en-US" altLang="zh-CN" sz="2400" baseline="-25000" dirty="0" smtClean="0">
                <a:ea typeface="宋体" charset="-122"/>
              </a:rPr>
              <a:t>CES</a:t>
            </a:r>
            <a:r>
              <a:rPr lang="zh-CN" altLang="en-US" sz="2400" dirty="0" smtClean="0">
                <a:ea typeface="宋体" charset="-122"/>
              </a:rPr>
              <a:t>时，二极管</a:t>
            </a:r>
            <a:r>
              <a:rPr lang="en-US" altLang="zh-CN" sz="2400" dirty="0" smtClean="0">
                <a:ea typeface="宋体" charset="-122"/>
              </a:rPr>
              <a:t>D</a:t>
            </a:r>
            <a:r>
              <a:rPr lang="en-US" altLang="zh-CN" sz="2400" baseline="-25000" dirty="0" smtClean="0">
                <a:ea typeface="宋体" charset="-122"/>
              </a:rPr>
              <a:t>1</a:t>
            </a:r>
            <a:r>
              <a:rPr lang="en-US" altLang="zh-CN" sz="2400" i="1" dirty="0" smtClean="0">
                <a:ea typeface="宋体" charset="-122"/>
              </a:rPr>
              <a:t> </a:t>
            </a:r>
            <a:r>
              <a:rPr lang="en-US" altLang="zh-CN" sz="2400" dirty="0" smtClean="0">
                <a:ea typeface="宋体" charset="-122"/>
              </a:rPr>
              <a:t>D</a:t>
            </a:r>
            <a:r>
              <a:rPr lang="en-US" altLang="zh-CN" sz="2400" baseline="-25000" dirty="0" smtClean="0">
                <a:ea typeface="宋体" charset="-122"/>
              </a:rPr>
              <a:t>2</a:t>
            </a:r>
            <a:r>
              <a:rPr lang="zh-CN" altLang="en-US" sz="2400" dirty="0" smtClean="0">
                <a:ea typeface="宋体" charset="-122"/>
              </a:rPr>
              <a:t>截止，晶体管处于截止工作状态；当</a:t>
            </a:r>
            <a:r>
              <a:rPr lang="en-US" altLang="zh-CN" sz="2400" dirty="0" smtClean="0">
                <a:ea typeface="宋体" charset="-122"/>
              </a:rPr>
              <a:t>B-E</a:t>
            </a:r>
            <a:r>
              <a:rPr lang="zh-CN" altLang="en-US" sz="2400" dirty="0" smtClean="0">
                <a:ea typeface="宋体" charset="-122"/>
              </a:rPr>
              <a:t>输入电压达到</a:t>
            </a:r>
            <a:r>
              <a:rPr lang="en-US" altLang="zh-CN" sz="2400" i="1" dirty="0" smtClean="0">
                <a:ea typeface="宋体" charset="-122"/>
              </a:rPr>
              <a:t>U</a:t>
            </a:r>
            <a:r>
              <a:rPr lang="en-US" altLang="zh-CN" sz="2400" baseline="-25000" dirty="0" smtClean="0">
                <a:ea typeface="宋体" charset="-122"/>
              </a:rPr>
              <a:t>BE</a:t>
            </a:r>
            <a:r>
              <a:rPr lang="zh-CN" altLang="en-US" sz="2400" dirty="0" smtClean="0">
                <a:ea typeface="宋体" charset="-122"/>
              </a:rPr>
              <a:t>且</a:t>
            </a:r>
            <a:r>
              <a:rPr lang="en-US" altLang="zh-CN" sz="2400" dirty="0" smtClean="0">
                <a:ea typeface="宋体" charset="-122"/>
              </a:rPr>
              <a:t>C-E</a:t>
            </a:r>
            <a:r>
              <a:rPr lang="zh-CN" altLang="en-US" sz="2400" dirty="0" smtClean="0">
                <a:ea typeface="宋体" charset="-122"/>
              </a:rPr>
              <a:t>电压大于</a:t>
            </a:r>
            <a:r>
              <a:rPr lang="en-US" altLang="zh-CN" sz="2400" i="1" dirty="0" smtClean="0">
                <a:ea typeface="宋体" charset="-122"/>
              </a:rPr>
              <a:t>U</a:t>
            </a:r>
            <a:r>
              <a:rPr lang="en-US" altLang="zh-CN" sz="2400" baseline="-25000" dirty="0" smtClean="0">
                <a:ea typeface="宋体" charset="-122"/>
              </a:rPr>
              <a:t>CES</a:t>
            </a:r>
            <a:r>
              <a:rPr lang="zh-CN" altLang="en-US" sz="2400" dirty="0" smtClean="0">
                <a:ea typeface="宋体" charset="-122"/>
              </a:rPr>
              <a:t>时，二极管</a:t>
            </a:r>
            <a:r>
              <a:rPr lang="en-US" altLang="zh-CN" sz="2400" i="1" dirty="0" smtClean="0">
                <a:ea typeface="宋体" charset="-122"/>
              </a:rPr>
              <a:t>D</a:t>
            </a:r>
            <a:r>
              <a:rPr lang="en-US" altLang="zh-CN" sz="2400" baseline="-25000" dirty="0" smtClean="0">
                <a:ea typeface="宋体" charset="-122"/>
              </a:rPr>
              <a:t>1</a:t>
            </a:r>
            <a:r>
              <a:rPr lang="zh-CN" altLang="en-US" sz="2400" dirty="0" smtClean="0">
                <a:ea typeface="宋体" charset="-122"/>
              </a:rPr>
              <a:t>导通</a:t>
            </a:r>
            <a:r>
              <a:rPr lang="en-US" sz="2400" i="1" dirty="0" smtClean="0">
                <a:ea typeface="宋体" charset="-122"/>
              </a:rPr>
              <a:t> </a:t>
            </a:r>
            <a:r>
              <a:rPr lang="en-US" altLang="zh-CN" sz="2400" i="1" dirty="0" smtClean="0">
                <a:ea typeface="宋体" charset="-122"/>
              </a:rPr>
              <a:t>D</a:t>
            </a:r>
            <a:r>
              <a:rPr lang="en-US" altLang="zh-CN" sz="2400" baseline="-25000" dirty="0" smtClean="0">
                <a:ea typeface="宋体" charset="-122"/>
              </a:rPr>
              <a:t>2</a:t>
            </a:r>
            <a:r>
              <a:rPr lang="zh-CN" altLang="en-US" sz="2400" dirty="0" smtClean="0">
                <a:ea typeface="宋体" charset="-122"/>
              </a:rPr>
              <a:t>截止，晶体管处于放大工作状态；当</a:t>
            </a:r>
            <a:r>
              <a:rPr lang="en-US" altLang="zh-CN" sz="2400" dirty="0" smtClean="0">
                <a:ea typeface="宋体" charset="-122"/>
              </a:rPr>
              <a:t>B-E</a:t>
            </a:r>
            <a:r>
              <a:rPr lang="zh-CN" altLang="en-US" sz="2400" dirty="0" smtClean="0">
                <a:ea typeface="宋体" charset="-122"/>
              </a:rPr>
              <a:t>输入电压达到</a:t>
            </a:r>
            <a:r>
              <a:rPr lang="en-US" altLang="zh-CN" sz="2400" i="1" dirty="0" smtClean="0">
                <a:ea typeface="宋体" charset="-122"/>
              </a:rPr>
              <a:t>U</a:t>
            </a:r>
            <a:r>
              <a:rPr lang="en-US" altLang="zh-CN" sz="2400" baseline="-25000" dirty="0" smtClean="0">
                <a:ea typeface="宋体" charset="-122"/>
              </a:rPr>
              <a:t>BE</a:t>
            </a:r>
            <a:r>
              <a:rPr lang="zh-CN" altLang="en-US" sz="2400" dirty="0" smtClean="0">
                <a:ea typeface="宋体" charset="-122"/>
              </a:rPr>
              <a:t>且</a:t>
            </a:r>
            <a:r>
              <a:rPr lang="en-US" altLang="zh-CN" sz="2400" dirty="0" smtClean="0">
                <a:ea typeface="宋体" charset="-122"/>
              </a:rPr>
              <a:t>C-E</a:t>
            </a:r>
            <a:r>
              <a:rPr lang="zh-CN" altLang="en-US" sz="2400" dirty="0" smtClean="0">
                <a:ea typeface="宋体" charset="-122"/>
              </a:rPr>
              <a:t>电压降到</a:t>
            </a:r>
            <a:r>
              <a:rPr lang="en-US" altLang="zh-CN" sz="2400" i="1" dirty="0" smtClean="0">
                <a:ea typeface="宋体" charset="-122"/>
              </a:rPr>
              <a:t>U</a:t>
            </a:r>
            <a:r>
              <a:rPr lang="en-US" altLang="zh-CN" sz="2400" baseline="-25000" dirty="0" smtClean="0">
                <a:ea typeface="宋体" charset="-122"/>
              </a:rPr>
              <a:t>CES</a:t>
            </a:r>
            <a:r>
              <a:rPr lang="zh-CN" altLang="en-US" sz="2400" dirty="0" smtClean="0">
                <a:ea typeface="宋体" charset="-122"/>
              </a:rPr>
              <a:t>时，二极管</a:t>
            </a:r>
            <a:r>
              <a:rPr lang="en-US" altLang="zh-CN" sz="2400" dirty="0" smtClean="0">
                <a:ea typeface="宋体" charset="-122"/>
              </a:rPr>
              <a:t>D</a:t>
            </a:r>
            <a:r>
              <a:rPr lang="en-US" altLang="zh-CN" sz="2400" baseline="-25000" dirty="0" smtClean="0">
                <a:ea typeface="宋体" charset="-122"/>
              </a:rPr>
              <a:t>1</a:t>
            </a:r>
            <a:r>
              <a:rPr lang="en-US" altLang="zh-CN" sz="2400" dirty="0" smtClean="0">
                <a:ea typeface="宋体" charset="-122"/>
              </a:rPr>
              <a:t> D</a:t>
            </a:r>
            <a:r>
              <a:rPr lang="en-US" altLang="zh-CN" sz="2400" baseline="-25000" dirty="0" smtClean="0">
                <a:ea typeface="宋体" charset="-122"/>
              </a:rPr>
              <a:t>2</a:t>
            </a:r>
            <a:r>
              <a:rPr lang="zh-CN" altLang="en-US" sz="2400" dirty="0" smtClean="0">
                <a:ea typeface="宋体" charset="-122"/>
              </a:rPr>
              <a:t>均导通，晶体管处于饱和工作状态。</a:t>
            </a:r>
          </a:p>
          <a:p>
            <a:pPr eaLnBrk="1" hangingPunct="1">
              <a:lnSpc>
                <a:spcPct val="150000"/>
              </a:lnSpc>
            </a:pPr>
            <a:r>
              <a:rPr lang="zh-CN" altLang="en-US" sz="2400" dirty="0" smtClean="0">
                <a:solidFill>
                  <a:srgbClr val="FF0000"/>
                </a:solidFill>
                <a:ea typeface="宋体" charset="-122"/>
              </a:rPr>
              <a:t>大信号电路模型主要用于晶体管静态工作状态分析和晶体管开关电路分析。</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32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spAutoFit/>
          </a:bodyPr>
          <a:lstStyle/>
          <a:p>
            <a:pPr eaLnBrk="1" hangingPunct="1"/>
            <a:r>
              <a:rPr lang="en-US" altLang="zh-CN" sz="3600" smtClean="0">
                <a:ea typeface="宋体" charset="-122"/>
              </a:rPr>
              <a:t>6.3 </a:t>
            </a:r>
            <a:r>
              <a:rPr lang="zh-CN" altLang="en-US" sz="3600" smtClean="0">
                <a:ea typeface="宋体" charset="-122"/>
              </a:rPr>
              <a:t>双极型晶体三极管放大电路</a:t>
            </a:r>
          </a:p>
        </p:txBody>
      </p:sp>
      <p:sp>
        <p:nvSpPr>
          <p:cNvPr id="4" name="灯片编号占位符 3"/>
          <p:cNvSpPr>
            <a:spLocks noGrp="1"/>
          </p:cNvSpPr>
          <p:nvPr>
            <p:ph type="sldNum" sz="quarter" idx="10"/>
          </p:nvPr>
        </p:nvSpPr>
        <p:spPr/>
        <p:txBody>
          <a:bodyPr/>
          <a:lstStyle/>
          <a:p>
            <a:pPr>
              <a:defRPr/>
            </a:pPr>
            <a:fld id="{E4DCDFD6-397A-4776-9F04-AECACB83C822}" type="slidenum">
              <a:rPr lang="zh-CN" altLang="en-US" smtClean="0"/>
              <a:pPr>
                <a:defRPr/>
              </a:pPr>
              <a:t>33</a:t>
            </a:fld>
            <a:endParaRPr lang="zh-CN" altLang="en-US"/>
          </a:p>
        </p:txBody>
      </p:sp>
      <p:sp>
        <p:nvSpPr>
          <p:cNvPr id="101379" name="Rectangle 3"/>
          <p:cNvSpPr>
            <a:spLocks noGrp="1" noChangeArrowheads="1"/>
          </p:cNvSpPr>
          <p:nvPr>
            <p:ph sz="quarter" idx="11"/>
          </p:nvPr>
        </p:nvSpPr>
        <p:spPr/>
        <p:txBody>
          <a:bodyPr>
            <a:spAutoFit/>
          </a:bodyPr>
          <a:lstStyle/>
          <a:p>
            <a:pPr eaLnBrk="1" hangingPunct="1"/>
            <a:r>
              <a:rPr lang="zh-CN" altLang="en-US" smtClean="0">
                <a:ea typeface="宋体" charset="-122"/>
              </a:rPr>
              <a:t>放大电路的组成</a:t>
            </a:r>
          </a:p>
          <a:p>
            <a:pPr lvl="1" eaLnBrk="1" hangingPunct="1"/>
            <a:endParaRPr lang="en-US" altLang="zh-CN" smtClean="0"/>
          </a:p>
        </p:txBody>
      </p:sp>
      <p:sp>
        <p:nvSpPr>
          <p:cNvPr id="47108" name="Text Box 4"/>
          <p:cNvSpPr txBox="1">
            <a:spLocks noChangeArrowheads="1"/>
          </p:cNvSpPr>
          <p:nvPr/>
        </p:nvSpPr>
        <p:spPr bwMode="auto">
          <a:xfrm>
            <a:off x="666750" y="1341886"/>
            <a:ext cx="2057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dirty="0">
                <a:solidFill>
                  <a:schemeClr val="tx2"/>
                </a:solidFill>
              </a:rPr>
              <a:t>1. </a:t>
            </a:r>
            <a:r>
              <a:rPr kumimoji="1" lang="zh-CN" altLang="en-US" dirty="0">
                <a:solidFill>
                  <a:schemeClr val="tx2"/>
                </a:solidFill>
              </a:rPr>
              <a:t>放大器件</a:t>
            </a:r>
          </a:p>
        </p:txBody>
      </p:sp>
      <p:grpSp>
        <p:nvGrpSpPr>
          <p:cNvPr id="2" name="Group 5"/>
          <p:cNvGrpSpPr>
            <a:grpSpLocks/>
          </p:cNvGrpSpPr>
          <p:nvPr/>
        </p:nvGrpSpPr>
        <p:grpSpPr bwMode="auto">
          <a:xfrm>
            <a:off x="4206875" y="4772019"/>
            <a:ext cx="457200" cy="533400"/>
            <a:chOff x="1344" y="1680"/>
            <a:chExt cx="288" cy="336"/>
          </a:xfrm>
        </p:grpSpPr>
        <p:sp>
          <p:nvSpPr>
            <p:cNvPr id="101466" name="Line 6"/>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67" name="Line 7"/>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68" name="Line 8"/>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69" name="Line 9"/>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47114" name="Text Box 10"/>
          <p:cNvSpPr txBox="1">
            <a:spLocks noChangeArrowheads="1"/>
          </p:cNvSpPr>
          <p:nvPr/>
        </p:nvSpPr>
        <p:spPr bwMode="auto">
          <a:xfrm>
            <a:off x="666750" y="1773232"/>
            <a:ext cx="6159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rPr>
              <a:t>2. </a:t>
            </a:r>
            <a:r>
              <a:rPr kumimoji="1" lang="zh-CN" altLang="en-US">
                <a:solidFill>
                  <a:schemeClr val="tx2"/>
                </a:solidFill>
              </a:rPr>
              <a:t>偏置电路：使放大器件工作在放大状态</a:t>
            </a:r>
          </a:p>
        </p:txBody>
      </p:sp>
      <p:grpSp>
        <p:nvGrpSpPr>
          <p:cNvPr id="3" name="Group 11"/>
          <p:cNvGrpSpPr>
            <a:grpSpLocks/>
          </p:cNvGrpSpPr>
          <p:nvPr/>
        </p:nvGrpSpPr>
        <p:grpSpPr bwMode="auto">
          <a:xfrm>
            <a:off x="4525963" y="5305419"/>
            <a:ext cx="228600" cy="900113"/>
            <a:chOff x="2937" y="2736"/>
            <a:chExt cx="144" cy="567"/>
          </a:xfrm>
        </p:grpSpPr>
        <p:grpSp>
          <p:nvGrpSpPr>
            <p:cNvPr id="101462" name="Group 12"/>
            <p:cNvGrpSpPr>
              <a:grpSpLocks/>
            </p:cNvGrpSpPr>
            <p:nvPr/>
          </p:nvGrpSpPr>
          <p:grpSpPr bwMode="auto">
            <a:xfrm>
              <a:off x="2937" y="3207"/>
              <a:ext cx="144" cy="96"/>
              <a:chOff x="1056" y="1392"/>
              <a:chExt cx="144" cy="96"/>
            </a:xfrm>
          </p:grpSpPr>
          <p:sp>
            <p:nvSpPr>
              <p:cNvPr id="101464" name="Line 13"/>
              <p:cNvSpPr>
                <a:spLocks noChangeShapeType="1"/>
              </p:cNvSpPr>
              <p:nvPr/>
            </p:nvSpPr>
            <p:spPr bwMode="auto">
              <a:xfrm>
                <a:off x="1056" y="1488"/>
                <a:ext cx="1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65" name="Line 14"/>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1463" name="Line 15"/>
            <p:cNvSpPr>
              <a:spLocks noChangeShapeType="1"/>
            </p:cNvSpPr>
            <p:nvPr/>
          </p:nvSpPr>
          <p:spPr bwMode="auto">
            <a:xfrm>
              <a:off x="3015" y="2736"/>
              <a:ext cx="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 name="Group 16"/>
          <p:cNvGrpSpPr>
            <a:grpSpLocks/>
          </p:cNvGrpSpPr>
          <p:nvPr/>
        </p:nvGrpSpPr>
        <p:grpSpPr bwMode="auto">
          <a:xfrm>
            <a:off x="3092450" y="3490907"/>
            <a:ext cx="3302000" cy="1543050"/>
            <a:chOff x="2034" y="1593"/>
            <a:chExt cx="2080" cy="972"/>
          </a:xfrm>
        </p:grpSpPr>
        <p:grpSp>
          <p:nvGrpSpPr>
            <p:cNvPr id="101453" name="Group 17"/>
            <p:cNvGrpSpPr>
              <a:grpSpLocks/>
            </p:cNvGrpSpPr>
            <p:nvPr/>
          </p:nvGrpSpPr>
          <p:grpSpPr bwMode="auto">
            <a:xfrm>
              <a:off x="2304" y="1935"/>
              <a:ext cx="77" cy="480"/>
              <a:chOff x="1824" y="1344"/>
              <a:chExt cx="77" cy="480"/>
            </a:xfrm>
          </p:grpSpPr>
          <p:sp>
            <p:nvSpPr>
              <p:cNvPr id="101459" name="Rectangle 18"/>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1460" name="Line 19"/>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61" name="Line 20"/>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1454" name="Line 21"/>
            <p:cNvSpPr>
              <a:spLocks noChangeShapeType="1"/>
            </p:cNvSpPr>
            <p:nvPr/>
          </p:nvSpPr>
          <p:spPr bwMode="auto">
            <a:xfrm>
              <a:off x="2034" y="256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55" name="Line 22"/>
            <p:cNvSpPr>
              <a:spLocks noChangeShapeType="1"/>
            </p:cNvSpPr>
            <p:nvPr/>
          </p:nvSpPr>
          <p:spPr bwMode="auto">
            <a:xfrm>
              <a:off x="2343" y="2421"/>
              <a:ext cx="0" cy="144"/>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56" name="Oval 23"/>
            <p:cNvSpPr>
              <a:spLocks noChangeArrowheads="1"/>
            </p:cNvSpPr>
            <p:nvPr/>
          </p:nvSpPr>
          <p:spPr bwMode="auto">
            <a:xfrm>
              <a:off x="3591" y="1710"/>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1457" name="Freeform 24"/>
            <p:cNvSpPr>
              <a:spLocks/>
            </p:cNvSpPr>
            <p:nvPr/>
          </p:nvSpPr>
          <p:spPr bwMode="auto">
            <a:xfrm>
              <a:off x="2343" y="1728"/>
              <a:ext cx="1248" cy="288"/>
            </a:xfrm>
            <a:custGeom>
              <a:avLst/>
              <a:gdLst>
                <a:gd name="T0" fmla="*/ 0 w 1248"/>
                <a:gd name="T1" fmla="*/ 288 h 288"/>
                <a:gd name="T2" fmla="*/ 0 w 1248"/>
                <a:gd name="T3" fmla="*/ 0 h 288"/>
                <a:gd name="T4" fmla="*/ 1248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1458" name="Text Box 25"/>
            <p:cNvSpPr txBox="1">
              <a:spLocks noChangeArrowheads="1"/>
            </p:cNvSpPr>
            <p:nvPr/>
          </p:nvSpPr>
          <p:spPr bwMode="auto">
            <a:xfrm>
              <a:off x="3650" y="1593"/>
              <a:ext cx="4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t>+</a:t>
              </a:r>
              <a:r>
                <a:rPr kumimoji="1" lang="en-US" altLang="zh-CN" sz="2000" i="1"/>
                <a:t>V</a:t>
              </a:r>
              <a:r>
                <a:rPr kumimoji="1" lang="en-US" altLang="zh-CN" sz="2000" baseline="-25000"/>
                <a:t>CC</a:t>
              </a:r>
              <a:endParaRPr kumimoji="1" lang="en-US" altLang="zh-CN" sz="2000"/>
            </a:p>
          </p:txBody>
        </p:sp>
      </p:grpSp>
      <p:sp>
        <p:nvSpPr>
          <p:cNvPr id="47130" name="Text Box 26"/>
          <p:cNvSpPr txBox="1">
            <a:spLocks noChangeArrowheads="1"/>
          </p:cNvSpPr>
          <p:nvPr/>
        </p:nvSpPr>
        <p:spPr bwMode="auto">
          <a:xfrm>
            <a:off x="3733800" y="4100507"/>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47131" name="Text Box 27"/>
          <p:cNvSpPr txBox="1">
            <a:spLocks noChangeArrowheads="1"/>
          </p:cNvSpPr>
          <p:nvPr/>
        </p:nvSpPr>
        <p:spPr bwMode="auto">
          <a:xfrm>
            <a:off x="4800600" y="3971919"/>
            <a:ext cx="47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nvGrpSpPr>
          <p:cNvPr id="7" name="Group 28"/>
          <p:cNvGrpSpPr>
            <a:grpSpLocks/>
          </p:cNvGrpSpPr>
          <p:nvPr/>
        </p:nvGrpSpPr>
        <p:grpSpPr bwMode="auto">
          <a:xfrm>
            <a:off x="4603750" y="3705219"/>
            <a:ext cx="122238" cy="1073150"/>
            <a:chOff x="2986" y="1728"/>
            <a:chExt cx="77" cy="676"/>
          </a:xfrm>
        </p:grpSpPr>
        <p:grpSp>
          <p:nvGrpSpPr>
            <p:cNvPr id="101447" name="Group 29"/>
            <p:cNvGrpSpPr>
              <a:grpSpLocks/>
            </p:cNvGrpSpPr>
            <p:nvPr/>
          </p:nvGrpSpPr>
          <p:grpSpPr bwMode="auto">
            <a:xfrm>
              <a:off x="2986" y="1820"/>
              <a:ext cx="77" cy="480"/>
              <a:chOff x="1824" y="1344"/>
              <a:chExt cx="77" cy="480"/>
            </a:xfrm>
          </p:grpSpPr>
          <p:sp>
            <p:nvSpPr>
              <p:cNvPr id="101450" name="Rectangle 30"/>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1451" name="Line 31"/>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52" name="Line 32"/>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1448" name="Line 33"/>
            <p:cNvSpPr>
              <a:spLocks noChangeShapeType="1"/>
            </p:cNvSpPr>
            <p:nvPr/>
          </p:nvSpPr>
          <p:spPr bwMode="auto">
            <a:xfrm flipV="1">
              <a:off x="3024" y="1728"/>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49" name="Line 34"/>
            <p:cNvSpPr>
              <a:spLocks noChangeShapeType="1"/>
            </p:cNvSpPr>
            <p:nvPr/>
          </p:nvSpPr>
          <p:spPr bwMode="auto">
            <a:xfrm>
              <a:off x="3022" y="221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47139" name="AutoShape 35"/>
          <p:cNvSpPr>
            <a:spLocks noChangeArrowheads="1"/>
          </p:cNvSpPr>
          <p:nvPr/>
        </p:nvSpPr>
        <p:spPr bwMode="auto">
          <a:xfrm flipH="1">
            <a:off x="347663" y="3017832"/>
            <a:ext cx="2800350" cy="1573212"/>
          </a:xfrm>
          <a:prstGeom prst="wedgeRoundRectCallout">
            <a:avLst>
              <a:gd name="adj1" fmla="val -64343"/>
              <a:gd name="adj2" fmla="val 47856"/>
              <a:gd name="adj3" fmla="val 16667"/>
            </a:avLst>
          </a:prstGeom>
          <a:solidFill>
            <a:srgbClr val="EAEAEA"/>
          </a:solidFill>
          <a:ln w="28575">
            <a:solidFill>
              <a:srgbClr val="FF0000"/>
            </a:solidFill>
            <a:miter lim="800000"/>
            <a:headEnd/>
            <a:tailEnd/>
          </a:ln>
        </p:spPr>
        <p:txBody>
          <a:bodyPr>
            <a:spAutoFit/>
          </a:bodyPr>
          <a:lstStyle/>
          <a:p>
            <a:pPr algn="just">
              <a:lnSpc>
                <a:spcPct val="120000"/>
              </a:lnSpc>
              <a:spcBef>
                <a:spcPct val="10000"/>
              </a:spcBef>
            </a:pPr>
            <a:r>
              <a:rPr kumimoji="1" lang="zh-CN" altLang="en-US">
                <a:solidFill>
                  <a:schemeClr val="tx2"/>
                </a:solidFill>
                <a:cs typeface="Times New Roman" pitchFamily="18" charset="0"/>
              </a:rPr>
              <a:t>基极偏置电阻，为晶体管提供适当的偏置电流 </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p>
        </p:txBody>
      </p:sp>
      <p:sp>
        <p:nvSpPr>
          <p:cNvPr id="47140" name="AutoShape 36"/>
          <p:cNvSpPr>
            <a:spLocks noChangeArrowheads="1"/>
          </p:cNvSpPr>
          <p:nvPr/>
        </p:nvSpPr>
        <p:spPr bwMode="auto">
          <a:xfrm>
            <a:off x="6338888" y="3922707"/>
            <a:ext cx="2611437" cy="1736725"/>
          </a:xfrm>
          <a:prstGeom prst="wedgeRoundRectCallout">
            <a:avLst>
              <a:gd name="adj1" fmla="val -51398"/>
              <a:gd name="adj2" fmla="val -63111"/>
              <a:gd name="adj3" fmla="val 16667"/>
            </a:avLst>
          </a:prstGeom>
          <a:solidFill>
            <a:srgbClr val="EAEAEA"/>
          </a:solidFill>
          <a:ln w="28575">
            <a:solidFill>
              <a:srgbClr val="FF0000"/>
            </a:solidFill>
            <a:miter lim="800000"/>
            <a:headEnd/>
            <a:tailEnd/>
          </a:ln>
        </p:spPr>
        <p:txBody>
          <a:bodyPr>
            <a:spAutoFit/>
          </a:bodyPr>
          <a:lstStyle/>
          <a:p>
            <a:pPr algn="just">
              <a:lnSpc>
                <a:spcPct val="120000"/>
              </a:lnSpc>
              <a:spcBef>
                <a:spcPct val="10000"/>
              </a:spcBef>
            </a:pPr>
            <a:r>
              <a:rPr kumimoji="1" lang="zh-CN" altLang="en-US" sz="2000">
                <a:solidFill>
                  <a:srgbClr val="000000"/>
                </a:solidFill>
              </a:rPr>
              <a:t>直流电源为放大电路提供能源，并为放大器件提供正确的偏置</a:t>
            </a:r>
          </a:p>
        </p:txBody>
      </p:sp>
      <p:sp>
        <p:nvSpPr>
          <p:cNvPr id="47141" name="AutoShape 37"/>
          <p:cNvSpPr>
            <a:spLocks noChangeArrowheads="1"/>
          </p:cNvSpPr>
          <p:nvPr/>
        </p:nvSpPr>
        <p:spPr bwMode="auto">
          <a:xfrm>
            <a:off x="5008563" y="2644769"/>
            <a:ext cx="3663950" cy="1526305"/>
          </a:xfrm>
          <a:prstGeom prst="wedgeRoundRectCallout">
            <a:avLst>
              <a:gd name="adj1" fmla="val -54157"/>
              <a:gd name="adj2" fmla="val 62241"/>
              <a:gd name="adj3" fmla="val 16667"/>
            </a:avLst>
          </a:prstGeom>
          <a:solidFill>
            <a:srgbClr val="EAEAEA"/>
          </a:solidFill>
          <a:ln w="28575">
            <a:solidFill>
              <a:srgbClr val="FF0000"/>
            </a:solidFill>
            <a:miter lim="800000"/>
            <a:headEnd/>
            <a:tailEnd/>
          </a:ln>
        </p:spPr>
        <p:txBody>
          <a:bodyPr>
            <a:spAutoFit/>
          </a:bodyPr>
          <a:lstStyle/>
          <a:p>
            <a:pPr algn="just">
              <a:lnSpc>
                <a:spcPct val="120000"/>
              </a:lnSpc>
              <a:spcBef>
                <a:spcPct val="10000"/>
              </a:spcBef>
            </a:pPr>
            <a:r>
              <a:rPr kumimoji="1" lang="zh-CN" altLang="en-US">
                <a:solidFill>
                  <a:schemeClr val="tx2"/>
                </a:solidFill>
              </a:rPr>
              <a:t>集电极直流负载电阻将集电极电流的变化转化为电压输出。</a:t>
            </a:r>
          </a:p>
        </p:txBody>
      </p:sp>
      <p:sp>
        <p:nvSpPr>
          <p:cNvPr id="47142" name="Text Box 38"/>
          <p:cNvSpPr txBox="1">
            <a:spLocks noChangeArrowheads="1"/>
          </p:cNvSpPr>
          <p:nvPr/>
        </p:nvSpPr>
        <p:spPr bwMode="auto">
          <a:xfrm>
            <a:off x="682625" y="2220907"/>
            <a:ext cx="79835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rPr>
              <a:t>3. </a:t>
            </a:r>
            <a:r>
              <a:rPr kumimoji="1" lang="zh-CN" altLang="en-US">
                <a:solidFill>
                  <a:schemeClr val="tx2"/>
                </a:solidFill>
              </a:rPr>
              <a:t>输入耦合电路：使信号源的信号顺利进入放大电路。</a:t>
            </a:r>
          </a:p>
        </p:txBody>
      </p:sp>
      <p:grpSp>
        <p:nvGrpSpPr>
          <p:cNvPr id="9" name="Group 39"/>
          <p:cNvGrpSpPr>
            <a:grpSpLocks/>
          </p:cNvGrpSpPr>
          <p:nvPr/>
        </p:nvGrpSpPr>
        <p:grpSpPr bwMode="auto">
          <a:xfrm rot="16200000" flipV="1">
            <a:off x="2885281" y="4841076"/>
            <a:ext cx="185737" cy="381000"/>
            <a:chOff x="3120" y="864"/>
            <a:chExt cx="117" cy="240"/>
          </a:xfrm>
        </p:grpSpPr>
        <p:grpSp>
          <p:nvGrpSpPr>
            <p:cNvPr id="101438" name="Group 40"/>
            <p:cNvGrpSpPr>
              <a:grpSpLocks/>
            </p:cNvGrpSpPr>
            <p:nvPr/>
          </p:nvGrpSpPr>
          <p:grpSpPr bwMode="auto">
            <a:xfrm>
              <a:off x="3120" y="864"/>
              <a:ext cx="117" cy="240"/>
              <a:chOff x="2064" y="576"/>
              <a:chExt cx="117" cy="240"/>
            </a:xfrm>
          </p:grpSpPr>
          <p:grpSp>
            <p:nvGrpSpPr>
              <p:cNvPr id="101442" name="Group 41"/>
              <p:cNvGrpSpPr>
                <a:grpSpLocks/>
              </p:cNvGrpSpPr>
              <p:nvPr/>
            </p:nvGrpSpPr>
            <p:grpSpPr bwMode="auto">
              <a:xfrm>
                <a:off x="2064" y="672"/>
                <a:ext cx="117" cy="49"/>
                <a:chOff x="2064" y="672"/>
                <a:chExt cx="117" cy="49"/>
              </a:xfrm>
            </p:grpSpPr>
            <p:sp>
              <p:nvSpPr>
                <p:cNvPr id="101445" name="Line 42"/>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46" name="Line 43"/>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1443" name="Line 44"/>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44" name="Line 45"/>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1439" name="Group 46"/>
            <p:cNvGrpSpPr>
              <a:grpSpLocks/>
            </p:cNvGrpSpPr>
            <p:nvPr/>
          </p:nvGrpSpPr>
          <p:grpSpPr bwMode="auto">
            <a:xfrm>
              <a:off x="3198" y="905"/>
              <a:ext cx="34" cy="34"/>
              <a:chOff x="3552" y="1000"/>
              <a:chExt cx="34" cy="34"/>
            </a:xfrm>
          </p:grpSpPr>
          <p:sp>
            <p:nvSpPr>
              <p:cNvPr id="101440" name="Line 47"/>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41" name="Line 48"/>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13" name="Group 49"/>
          <p:cNvGrpSpPr>
            <a:grpSpLocks/>
          </p:cNvGrpSpPr>
          <p:nvPr/>
        </p:nvGrpSpPr>
        <p:grpSpPr bwMode="auto">
          <a:xfrm rot="5400000" flipH="1" flipV="1">
            <a:off x="5414169" y="4431501"/>
            <a:ext cx="185737" cy="381000"/>
            <a:chOff x="3120" y="864"/>
            <a:chExt cx="117" cy="240"/>
          </a:xfrm>
        </p:grpSpPr>
        <p:grpSp>
          <p:nvGrpSpPr>
            <p:cNvPr id="101429" name="Group 50"/>
            <p:cNvGrpSpPr>
              <a:grpSpLocks/>
            </p:cNvGrpSpPr>
            <p:nvPr/>
          </p:nvGrpSpPr>
          <p:grpSpPr bwMode="auto">
            <a:xfrm>
              <a:off x="3120" y="864"/>
              <a:ext cx="117" cy="240"/>
              <a:chOff x="2064" y="576"/>
              <a:chExt cx="117" cy="240"/>
            </a:xfrm>
          </p:grpSpPr>
          <p:grpSp>
            <p:nvGrpSpPr>
              <p:cNvPr id="101433" name="Group 51"/>
              <p:cNvGrpSpPr>
                <a:grpSpLocks/>
              </p:cNvGrpSpPr>
              <p:nvPr/>
            </p:nvGrpSpPr>
            <p:grpSpPr bwMode="auto">
              <a:xfrm>
                <a:off x="2064" y="672"/>
                <a:ext cx="117" cy="49"/>
                <a:chOff x="2064" y="672"/>
                <a:chExt cx="117" cy="49"/>
              </a:xfrm>
            </p:grpSpPr>
            <p:sp>
              <p:nvSpPr>
                <p:cNvPr id="101436" name="Line 52"/>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37" name="Line 53"/>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1434" name="Line 54"/>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35" name="Line 55"/>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1430" name="Group 56"/>
            <p:cNvGrpSpPr>
              <a:grpSpLocks/>
            </p:cNvGrpSpPr>
            <p:nvPr/>
          </p:nvGrpSpPr>
          <p:grpSpPr bwMode="auto">
            <a:xfrm>
              <a:off x="3198" y="905"/>
              <a:ext cx="34" cy="34"/>
              <a:chOff x="3552" y="1000"/>
              <a:chExt cx="34" cy="34"/>
            </a:xfrm>
          </p:grpSpPr>
          <p:sp>
            <p:nvSpPr>
              <p:cNvPr id="101431" name="Line 57"/>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32" name="Line 58"/>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47163" name="Text Box 59"/>
          <p:cNvSpPr txBox="1">
            <a:spLocks noChangeArrowheads="1"/>
          </p:cNvSpPr>
          <p:nvPr/>
        </p:nvSpPr>
        <p:spPr bwMode="auto">
          <a:xfrm>
            <a:off x="2819400" y="4481507"/>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1</a:t>
            </a:r>
            <a:endParaRPr kumimoji="1" lang="en-US" altLang="zh-CN" sz="2000">
              <a:solidFill>
                <a:schemeClr val="tx2"/>
              </a:solidFill>
              <a:cs typeface="Times New Roman" pitchFamily="18" charset="0"/>
            </a:endParaRPr>
          </a:p>
        </p:txBody>
      </p:sp>
      <p:grpSp>
        <p:nvGrpSpPr>
          <p:cNvPr id="17" name="Group 60"/>
          <p:cNvGrpSpPr>
            <a:grpSpLocks/>
          </p:cNvGrpSpPr>
          <p:nvPr/>
        </p:nvGrpSpPr>
        <p:grpSpPr bwMode="auto">
          <a:xfrm>
            <a:off x="1281113" y="4838694"/>
            <a:ext cx="3359150" cy="1295400"/>
            <a:chOff x="893" y="2442"/>
            <a:chExt cx="2116" cy="816"/>
          </a:xfrm>
        </p:grpSpPr>
        <p:grpSp>
          <p:nvGrpSpPr>
            <p:cNvPr id="101411" name="Group 61"/>
            <p:cNvGrpSpPr>
              <a:grpSpLocks/>
            </p:cNvGrpSpPr>
            <p:nvPr/>
          </p:nvGrpSpPr>
          <p:grpSpPr bwMode="auto">
            <a:xfrm>
              <a:off x="893" y="2442"/>
              <a:ext cx="2116" cy="816"/>
              <a:chOff x="893" y="2448"/>
              <a:chExt cx="2116" cy="816"/>
            </a:xfrm>
          </p:grpSpPr>
          <p:grpSp>
            <p:nvGrpSpPr>
              <p:cNvPr id="101414" name="Group 62"/>
              <p:cNvGrpSpPr>
                <a:grpSpLocks/>
              </p:cNvGrpSpPr>
              <p:nvPr/>
            </p:nvGrpSpPr>
            <p:grpSpPr bwMode="auto">
              <a:xfrm>
                <a:off x="1257" y="2530"/>
                <a:ext cx="1752" cy="590"/>
                <a:chOff x="1257" y="2530"/>
                <a:chExt cx="1752" cy="590"/>
              </a:xfrm>
            </p:grpSpPr>
            <p:grpSp>
              <p:nvGrpSpPr>
                <p:cNvPr id="101417" name="Group 63"/>
                <p:cNvGrpSpPr>
                  <a:grpSpLocks/>
                </p:cNvGrpSpPr>
                <p:nvPr/>
              </p:nvGrpSpPr>
              <p:grpSpPr bwMode="auto">
                <a:xfrm>
                  <a:off x="1257" y="2664"/>
                  <a:ext cx="157" cy="363"/>
                  <a:chOff x="1248" y="230"/>
                  <a:chExt cx="157" cy="363"/>
                </a:xfrm>
              </p:grpSpPr>
              <p:sp>
                <p:nvSpPr>
                  <p:cNvPr id="101424" name="Oval 64"/>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1425" name="Line 65"/>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26" name="Line 66"/>
                  <p:cNvSpPr>
                    <a:spLocks noChangeAspect="1" noChangeShapeType="1"/>
                  </p:cNvSpPr>
                  <p:nvPr/>
                </p:nvSpPr>
                <p:spPr bwMode="auto">
                  <a:xfrm>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27" name="Line 67"/>
                  <p:cNvSpPr>
                    <a:spLocks noChangeAspect="1" noChangeShapeType="1"/>
                  </p:cNvSpPr>
                  <p:nvPr/>
                </p:nvSpPr>
                <p:spPr bwMode="auto">
                  <a:xfrm rot="-5400000">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28" name="Line 68"/>
                  <p:cNvSpPr>
                    <a:spLocks noChangeAspect="1" noChangeShapeType="1"/>
                  </p:cNvSpPr>
                  <p:nvPr/>
                </p:nvSpPr>
                <p:spPr bwMode="auto">
                  <a:xfrm>
                    <a:off x="1252" y="52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1418" name="Group 69"/>
                <p:cNvGrpSpPr>
                  <a:grpSpLocks/>
                </p:cNvGrpSpPr>
                <p:nvPr/>
              </p:nvGrpSpPr>
              <p:grpSpPr bwMode="auto">
                <a:xfrm rot="5400000">
                  <a:off x="1576" y="2329"/>
                  <a:ext cx="77" cy="480"/>
                  <a:chOff x="1823" y="1344"/>
                  <a:chExt cx="77" cy="480"/>
                </a:xfrm>
              </p:grpSpPr>
              <p:sp>
                <p:nvSpPr>
                  <p:cNvPr id="101421" name="Rectangle 70"/>
                  <p:cNvSpPr>
                    <a:spLocks noChangeAspect="1" noChangeArrowheads="1"/>
                  </p:cNvSpPr>
                  <p:nvPr/>
                </p:nvSpPr>
                <p:spPr bwMode="auto">
                  <a:xfrm>
                    <a:off x="1823"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1422" name="Line 71"/>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23" name="Line 72"/>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1419" name="Freeform 73"/>
                <p:cNvSpPr>
                  <a:spLocks/>
                </p:cNvSpPr>
                <p:nvPr/>
              </p:nvSpPr>
              <p:spPr bwMode="auto">
                <a:xfrm>
                  <a:off x="1344" y="2976"/>
                  <a:ext cx="1665" cy="144"/>
                </a:xfrm>
                <a:custGeom>
                  <a:avLst/>
                  <a:gdLst>
                    <a:gd name="T0" fmla="*/ 0 w 1584"/>
                    <a:gd name="T1" fmla="*/ 0 h 144"/>
                    <a:gd name="T2" fmla="*/ 0 w 1584"/>
                    <a:gd name="T3" fmla="*/ 144 h 144"/>
                    <a:gd name="T4" fmla="*/ 1839 w 1584"/>
                    <a:gd name="T5" fmla="*/ 144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lnTo>
                        <a:pt x="0" y="144"/>
                      </a:lnTo>
                      <a:lnTo>
                        <a:pt x="1584" y="144"/>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1420" name="Freeform 74"/>
                <p:cNvSpPr>
                  <a:spLocks/>
                </p:cNvSpPr>
                <p:nvPr/>
              </p:nvSpPr>
              <p:spPr bwMode="auto">
                <a:xfrm>
                  <a:off x="1344" y="2568"/>
                  <a:ext cx="144" cy="144"/>
                </a:xfrm>
                <a:custGeom>
                  <a:avLst/>
                  <a:gdLst>
                    <a:gd name="T0" fmla="*/ 0 w 144"/>
                    <a:gd name="T1" fmla="*/ 144 h 144"/>
                    <a:gd name="T2" fmla="*/ 0 w 144"/>
                    <a:gd name="T3" fmla="*/ 0 h 144"/>
                    <a:gd name="T4" fmla="*/ 144 w 144"/>
                    <a:gd name="T5" fmla="*/ 0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144"/>
                      </a:moveTo>
                      <a:lnTo>
                        <a:pt x="0" y="0"/>
                      </a:lnTo>
                      <a:lnTo>
                        <a:pt x="144"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101415" name="Rectangle 75"/>
              <p:cNvSpPr>
                <a:spLocks noChangeArrowheads="1"/>
              </p:cNvSpPr>
              <p:nvPr/>
            </p:nvSpPr>
            <p:spPr bwMode="auto">
              <a:xfrm>
                <a:off x="1152" y="2448"/>
                <a:ext cx="624" cy="816"/>
              </a:xfrm>
              <a:prstGeom prst="rect">
                <a:avLst/>
              </a:prstGeom>
              <a:noFill/>
              <a:ln w="285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1416" name="Text Box 76"/>
              <p:cNvSpPr txBox="1">
                <a:spLocks noChangeArrowheads="1"/>
              </p:cNvSpPr>
              <p:nvPr/>
            </p:nvSpPr>
            <p:spPr bwMode="auto">
              <a:xfrm>
                <a:off x="893" y="2564"/>
                <a:ext cx="308"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t>信号源</a:t>
                </a:r>
              </a:p>
            </p:txBody>
          </p:sp>
        </p:grpSp>
        <p:sp>
          <p:nvSpPr>
            <p:cNvPr id="101412" name="Text Box 77"/>
            <p:cNvSpPr txBox="1">
              <a:spLocks noChangeArrowheads="1"/>
            </p:cNvSpPr>
            <p:nvPr/>
          </p:nvSpPr>
          <p:spPr bwMode="auto">
            <a:xfrm>
              <a:off x="1526" y="2553"/>
              <a:ext cx="2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sp>
          <p:nvSpPr>
            <p:cNvPr id="101413" name="Text Box 78"/>
            <p:cNvSpPr txBox="1">
              <a:spLocks noChangeArrowheads="1"/>
            </p:cNvSpPr>
            <p:nvPr/>
          </p:nvSpPr>
          <p:spPr bwMode="auto">
            <a:xfrm>
              <a:off x="1392" y="2745"/>
              <a:ext cx="2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grpSp>
      <p:sp>
        <p:nvSpPr>
          <p:cNvPr id="47183" name="Text Box 79"/>
          <p:cNvSpPr txBox="1">
            <a:spLocks noChangeArrowheads="1"/>
          </p:cNvSpPr>
          <p:nvPr/>
        </p:nvSpPr>
        <p:spPr bwMode="auto">
          <a:xfrm>
            <a:off x="666750" y="2666994"/>
            <a:ext cx="795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rPr>
              <a:t>4. </a:t>
            </a:r>
            <a:r>
              <a:rPr kumimoji="1" lang="zh-CN" altLang="en-US">
                <a:solidFill>
                  <a:schemeClr val="tx2"/>
                </a:solidFill>
              </a:rPr>
              <a:t>输出耦合电路：使放大后的信号有效加载到负载。</a:t>
            </a:r>
          </a:p>
        </p:txBody>
      </p:sp>
      <p:sp>
        <p:nvSpPr>
          <p:cNvPr id="47184" name="AutoShape 80"/>
          <p:cNvSpPr>
            <a:spLocks noChangeArrowheads="1"/>
          </p:cNvSpPr>
          <p:nvPr/>
        </p:nvSpPr>
        <p:spPr bwMode="auto">
          <a:xfrm>
            <a:off x="2759075" y="5340344"/>
            <a:ext cx="1711325" cy="880312"/>
          </a:xfrm>
          <a:prstGeom prst="wedgeRoundRectCallout">
            <a:avLst>
              <a:gd name="adj1" fmla="val -37199"/>
              <a:gd name="adj2" fmla="val -72736"/>
              <a:gd name="adj3" fmla="val 16667"/>
            </a:avLst>
          </a:prstGeom>
          <a:solidFill>
            <a:srgbClr val="EAEAEA"/>
          </a:solidFill>
          <a:ln w="28575">
            <a:solidFill>
              <a:srgbClr val="FF0000"/>
            </a:solidFill>
            <a:miter lim="800000"/>
            <a:headEnd/>
            <a:tailEnd/>
          </a:ln>
        </p:spPr>
        <p:txBody>
          <a:bodyPr>
            <a:spAutoFit/>
          </a:bodyPr>
          <a:lstStyle/>
          <a:p>
            <a:pPr algn="ctr">
              <a:lnSpc>
                <a:spcPct val="120000"/>
              </a:lnSpc>
              <a:spcBef>
                <a:spcPct val="10000"/>
              </a:spcBef>
            </a:pPr>
            <a:r>
              <a:rPr kumimoji="1" lang="zh-CN" altLang="en-US" sz="2000">
                <a:solidFill>
                  <a:schemeClr val="tx2"/>
                </a:solidFill>
                <a:cs typeface="Times New Roman" pitchFamily="18" charset="0"/>
              </a:rPr>
              <a:t>输入耦合电容</a:t>
            </a:r>
          </a:p>
        </p:txBody>
      </p:sp>
      <p:grpSp>
        <p:nvGrpSpPr>
          <p:cNvPr id="22" name="Group 81"/>
          <p:cNvGrpSpPr>
            <a:grpSpLocks/>
          </p:cNvGrpSpPr>
          <p:nvPr/>
        </p:nvGrpSpPr>
        <p:grpSpPr bwMode="auto">
          <a:xfrm>
            <a:off x="4649788" y="4619619"/>
            <a:ext cx="1736725" cy="1304925"/>
            <a:chOff x="3015" y="2304"/>
            <a:chExt cx="1094" cy="822"/>
          </a:xfrm>
        </p:grpSpPr>
        <p:grpSp>
          <p:nvGrpSpPr>
            <p:cNvPr id="101405" name="Group 82"/>
            <p:cNvGrpSpPr>
              <a:grpSpLocks/>
            </p:cNvGrpSpPr>
            <p:nvPr/>
          </p:nvGrpSpPr>
          <p:grpSpPr bwMode="auto">
            <a:xfrm>
              <a:off x="4032" y="2400"/>
              <a:ext cx="77" cy="480"/>
              <a:chOff x="1824" y="1344"/>
              <a:chExt cx="77" cy="480"/>
            </a:xfrm>
          </p:grpSpPr>
          <p:sp>
            <p:nvSpPr>
              <p:cNvPr id="101408" name="Rectangle 83"/>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1409" name="Line 84"/>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10" name="Line 85"/>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1406" name="Freeform 86"/>
            <p:cNvSpPr>
              <a:spLocks/>
            </p:cNvSpPr>
            <p:nvPr/>
          </p:nvSpPr>
          <p:spPr bwMode="auto">
            <a:xfrm>
              <a:off x="3639" y="2304"/>
              <a:ext cx="432" cy="240"/>
            </a:xfrm>
            <a:custGeom>
              <a:avLst/>
              <a:gdLst>
                <a:gd name="T0" fmla="*/ 0 w 432"/>
                <a:gd name="T1" fmla="*/ 0 h 240"/>
                <a:gd name="T2" fmla="*/ 432 w 432"/>
                <a:gd name="T3" fmla="*/ 0 h 240"/>
                <a:gd name="T4" fmla="*/ 432 w 432"/>
                <a:gd name="T5" fmla="*/ 240 h 240"/>
                <a:gd name="T6" fmla="*/ 0 60000 65536"/>
                <a:gd name="T7" fmla="*/ 0 60000 65536"/>
                <a:gd name="T8" fmla="*/ 0 60000 65536"/>
                <a:gd name="T9" fmla="*/ 0 w 432"/>
                <a:gd name="T10" fmla="*/ 0 h 240"/>
                <a:gd name="T11" fmla="*/ 432 w 432"/>
                <a:gd name="T12" fmla="*/ 240 h 240"/>
              </a:gdLst>
              <a:ahLst/>
              <a:cxnLst>
                <a:cxn ang="T6">
                  <a:pos x="T0" y="T1"/>
                </a:cxn>
                <a:cxn ang="T7">
                  <a:pos x="T2" y="T3"/>
                </a:cxn>
                <a:cxn ang="T8">
                  <a:pos x="T4" y="T5"/>
                </a:cxn>
              </a:cxnLst>
              <a:rect l="T9" t="T10" r="T11" b="T12"/>
              <a:pathLst>
                <a:path w="432" h="240">
                  <a:moveTo>
                    <a:pt x="0" y="0"/>
                  </a:moveTo>
                  <a:lnTo>
                    <a:pt x="432" y="0"/>
                  </a:lnTo>
                  <a:lnTo>
                    <a:pt x="432" y="24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1407" name="Freeform 87"/>
            <p:cNvSpPr>
              <a:spLocks/>
            </p:cNvSpPr>
            <p:nvPr/>
          </p:nvSpPr>
          <p:spPr bwMode="auto">
            <a:xfrm>
              <a:off x="3015" y="2835"/>
              <a:ext cx="1056" cy="291"/>
            </a:xfrm>
            <a:custGeom>
              <a:avLst/>
              <a:gdLst>
                <a:gd name="T0" fmla="*/ 1056 w 1056"/>
                <a:gd name="T1" fmla="*/ 0 h 384"/>
                <a:gd name="T2" fmla="*/ 1056 w 1056"/>
                <a:gd name="T3" fmla="*/ 167 h 384"/>
                <a:gd name="T4" fmla="*/ 0 w 1056"/>
                <a:gd name="T5" fmla="*/ 167 h 384"/>
                <a:gd name="T6" fmla="*/ 0 60000 65536"/>
                <a:gd name="T7" fmla="*/ 0 60000 65536"/>
                <a:gd name="T8" fmla="*/ 0 60000 65536"/>
                <a:gd name="T9" fmla="*/ 0 w 1056"/>
                <a:gd name="T10" fmla="*/ 0 h 384"/>
                <a:gd name="T11" fmla="*/ 1056 w 1056"/>
                <a:gd name="T12" fmla="*/ 384 h 384"/>
              </a:gdLst>
              <a:ahLst/>
              <a:cxnLst>
                <a:cxn ang="T6">
                  <a:pos x="T0" y="T1"/>
                </a:cxn>
                <a:cxn ang="T7">
                  <a:pos x="T2" y="T3"/>
                </a:cxn>
                <a:cxn ang="T8">
                  <a:pos x="T4" y="T5"/>
                </a:cxn>
              </a:cxnLst>
              <a:rect l="T9" t="T10" r="T11" b="T12"/>
              <a:pathLst>
                <a:path w="1056" h="384">
                  <a:moveTo>
                    <a:pt x="1056" y="0"/>
                  </a:moveTo>
                  <a:lnTo>
                    <a:pt x="1056" y="384"/>
                  </a:lnTo>
                  <a:lnTo>
                    <a:pt x="0"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47192" name="Line 88"/>
          <p:cNvSpPr>
            <a:spLocks noChangeShapeType="1"/>
          </p:cNvSpPr>
          <p:nvPr/>
        </p:nvSpPr>
        <p:spPr bwMode="auto">
          <a:xfrm flipH="1">
            <a:off x="4664075" y="4619619"/>
            <a:ext cx="685800" cy="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193" name="Text Box 89"/>
          <p:cNvSpPr txBox="1">
            <a:spLocks noChangeArrowheads="1"/>
          </p:cNvSpPr>
          <p:nvPr/>
        </p:nvSpPr>
        <p:spPr bwMode="auto">
          <a:xfrm>
            <a:off x="5410200" y="4100507"/>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2</a:t>
            </a:r>
            <a:endParaRPr kumimoji="1" lang="en-US" altLang="zh-CN" sz="2000" i="1">
              <a:solidFill>
                <a:schemeClr val="tx2"/>
              </a:solidFill>
              <a:cs typeface="Times New Roman" pitchFamily="18" charset="0"/>
            </a:endParaRPr>
          </a:p>
        </p:txBody>
      </p:sp>
      <p:sp>
        <p:nvSpPr>
          <p:cNvPr id="47194" name="Text Box 90"/>
          <p:cNvSpPr txBox="1">
            <a:spLocks noChangeArrowheads="1"/>
          </p:cNvSpPr>
          <p:nvPr/>
        </p:nvSpPr>
        <p:spPr bwMode="auto">
          <a:xfrm>
            <a:off x="5807075" y="5000619"/>
            <a:ext cx="474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47195" name="Text Box 91"/>
          <p:cNvSpPr txBox="1">
            <a:spLocks noChangeArrowheads="1"/>
          </p:cNvSpPr>
          <p:nvPr/>
        </p:nvSpPr>
        <p:spPr bwMode="auto">
          <a:xfrm>
            <a:off x="6491288" y="4864094"/>
            <a:ext cx="49212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cs typeface="Times New Roman" pitchFamily="18" charset="0"/>
              </a:rPr>
              <a:t>负载</a:t>
            </a:r>
          </a:p>
        </p:txBody>
      </p:sp>
      <p:sp>
        <p:nvSpPr>
          <p:cNvPr id="47196" name="AutoShape 92"/>
          <p:cNvSpPr>
            <a:spLocks noChangeArrowheads="1"/>
          </p:cNvSpPr>
          <p:nvPr/>
        </p:nvSpPr>
        <p:spPr bwMode="auto">
          <a:xfrm>
            <a:off x="5357813" y="5200644"/>
            <a:ext cx="1454150" cy="880312"/>
          </a:xfrm>
          <a:prstGeom prst="wedgeRoundRectCallout">
            <a:avLst>
              <a:gd name="adj1" fmla="val -34060"/>
              <a:gd name="adj2" fmla="val -97444"/>
              <a:gd name="adj3" fmla="val 16667"/>
            </a:avLst>
          </a:prstGeom>
          <a:solidFill>
            <a:srgbClr val="EAEAEA"/>
          </a:solidFill>
          <a:ln w="28575">
            <a:solidFill>
              <a:srgbClr val="FF0000"/>
            </a:solidFill>
            <a:miter lim="800000"/>
            <a:headEnd/>
            <a:tailEnd/>
          </a:ln>
        </p:spPr>
        <p:txBody>
          <a:bodyPr>
            <a:spAutoFit/>
          </a:bodyPr>
          <a:lstStyle/>
          <a:p>
            <a:pPr algn="ctr">
              <a:lnSpc>
                <a:spcPct val="120000"/>
              </a:lnSpc>
              <a:spcBef>
                <a:spcPct val="10000"/>
              </a:spcBef>
            </a:pPr>
            <a:r>
              <a:rPr kumimoji="1" lang="zh-CN" altLang="en-US" sz="2000">
                <a:solidFill>
                  <a:schemeClr val="tx2"/>
                </a:solidFill>
              </a:rPr>
              <a:t>输出耦合电容</a:t>
            </a:r>
          </a:p>
        </p:txBody>
      </p:sp>
      <p:sp>
        <p:nvSpPr>
          <p:cNvPr id="47197" name="Rectangle 93"/>
          <p:cNvSpPr>
            <a:spLocks noChangeArrowheads="1"/>
          </p:cNvSpPr>
          <p:nvPr/>
        </p:nvSpPr>
        <p:spPr bwMode="auto">
          <a:xfrm>
            <a:off x="609600" y="2395532"/>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 calcmode="lin" valueType="num">
                                      <p:cBhvr additive="base">
                                        <p:cTn id="7" dur="500" fill="hold"/>
                                        <p:tgtEl>
                                          <p:spTgt spid="47108"/>
                                        </p:tgtEl>
                                        <p:attrNameLst>
                                          <p:attrName>ppt_x</p:attrName>
                                        </p:attrNameLst>
                                      </p:cBhvr>
                                      <p:tavLst>
                                        <p:tav tm="0">
                                          <p:val>
                                            <p:strVal val="#ppt_x"/>
                                          </p:val>
                                        </p:tav>
                                        <p:tav tm="100000">
                                          <p:val>
                                            <p:strVal val="#ppt_x"/>
                                          </p:val>
                                        </p:tav>
                                      </p:tavLst>
                                    </p:anim>
                                    <p:anim calcmode="lin" valueType="num">
                                      <p:cBhvr additive="base">
                                        <p:cTn id="8" dur="500" fill="hold"/>
                                        <p:tgtEl>
                                          <p:spTgt spid="47108"/>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7114"/>
                                        </p:tgtEl>
                                        <p:attrNameLst>
                                          <p:attrName>style.visibility</p:attrName>
                                        </p:attrNameLst>
                                      </p:cBhvr>
                                      <p:to>
                                        <p:strVal val="visible"/>
                                      </p:to>
                                    </p:set>
                                    <p:anim calcmode="lin" valueType="num">
                                      <p:cBhvr additive="base">
                                        <p:cTn id="16" dur="500" fill="hold"/>
                                        <p:tgtEl>
                                          <p:spTgt spid="47114"/>
                                        </p:tgtEl>
                                        <p:attrNameLst>
                                          <p:attrName>ppt_x</p:attrName>
                                        </p:attrNameLst>
                                      </p:cBhvr>
                                      <p:tavLst>
                                        <p:tav tm="0">
                                          <p:val>
                                            <p:strVal val="#ppt_x"/>
                                          </p:val>
                                        </p:tav>
                                        <p:tav tm="100000">
                                          <p:val>
                                            <p:strVal val="#ppt_x"/>
                                          </p:val>
                                        </p:tav>
                                      </p:tavLst>
                                    </p:anim>
                                    <p:anim calcmode="lin" valueType="num">
                                      <p:cBhvr additive="base">
                                        <p:cTn id="17" dur="500" fill="hold"/>
                                        <p:tgtEl>
                                          <p:spTgt spid="47114"/>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5"/>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nodeType="afterEffect">
                                  <p:stCondLst>
                                    <p:cond delay="0"/>
                                  </p:stCondLst>
                                  <p:childTnLst>
                                    <p:set>
                                      <p:cBhvr>
                                        <p:cTn id="24" dur="1" fill="hold">
                                          <p:stCondLst>
                                            <p:cond delay="499"/>
                                          </p:stCondLst>
                                        </p:cTn>
                                        <p:tgtEl>
                                          <p:spTgt spid="3"/>
                                        </p:tgtEl>
                                        <p:attrNameLst>
                                          <p:attrName>style.visibility</p:attrName>
                                        </p:attrNameLst>
                                      </p:cBhvr>
                                      <p:to>
                                        <p:strVal val="visible"/>
                                      </p:to>
                                    </p:set>
                                  </p:childTnLst>
                                </p:cTn>
                              </p:par>
                            </p:childTnLst>
                          </p:cTn>
                        </p:par>
                        <p:par>
                          <p:cTn id="25" fill="hold" nodeType="afterGroup">
                            <p:stCondLst>
                              <p:cond delay="1000"/>
                            </p:stCondLst>
                            <p:childTnLst>
                              <p:par>
                                <p:cTn id="26" presetID="1" presetClass="entr" presetSubtype="0" fill="hold" grpId="0" nodeType="afterEffect">
                                  <p:stCondLst>
                                    <p:cond delay="0"/>
                                  </p:stCondLst>
                                  <p:iterate type="lt">
                                    <p:tmAbs val="75"/>
                                  </p:iterate>
                                  <p:childTnLst>
                                    <p:set>
                                      <p:cBhvr>
                                        <p:cTn id="27" dur="1" fill="hold">
                                          <p:stCondLst>
                                            <p:cond delay="74"/>
                                          </p:stCondLst>
                                        </p:cTn>
                                        <p:tgtEl>
                                          <p:spTgt spid="47140"/>
                                        </p:tgtEl>
                                        <p:attrNameLst>
                                          <p:attrName>style.visibility</p:attrName>
                                        </p:attrNameLst>
                                      </p:cBhvr>
                                      <p:to>
                                        <p:strVal val="visible"/>
                                      </p:to>
                                    </p:set>
                                  </p:childTnLst>
                                  <p:subTnLst>
                                    <p:set>
                                      <p:cBhvr override="childStyle">
                                        <p:cTn dur="1" fill="hold" display="0" masterRel="nextClick" afterEffect="1"/>
                                        <p:tgtEl>
                                          <p:spTgt spid="47140"/>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47130"/>
                                        </p:tgtEl>
                                        <p:attrNameLst>
                                          <p:attrName>style.visibility</p:attrName>
                                        </p:attrNameLst>
                                      </p:cBhvr>
                                      <p:to>
                                        <p:strVal val="visible"/>
                                      </p:to>
                                    </p:set>
                                  </p:childTnLst>
                                </p:cTn>
                              </p:par>
                            </p:childTnLst>
                          </p:cTn>
                        </p:par>
                        <p:par>
                          <p:cTn id="32" fill="hold" nodeType="afterGroup">
                            <p:stCondLst>
                              <p:cond delay="500"/>
                            </p:stCondLst>
                            <p:childTnLst>
                              <p:par>
                                <p:cTn id="33" presetID="1" presetClass="entr" presetSubtype="0" fill="hold" grpId="0" nodeType="afterEffect">
                                  <p:stCondLst>
                                    <p:cond delay="0"/>
                                  </p:stCondLst>
                                  <p:iterate type="lt">
                                    <p:tmAbs val="75"/>
                                  </p:iterate>
                                  <p:childTnLst>
                                    <p:set>
                                      <p:cBhvr>
                                        <p:cTn id="34" dur="1" fill="hold">
                                          <p:stCondLst>
                                            <p:cond delay="74"/>
                                          </p:stCondLst>
                                        </p:cTn>
                                        <p:tgtEl>
                                          <p:spTgt spid="47139"/>
                                        </p:tgtEl>
                                        <p:attrNameLst>
                                          <p:attrName>style.visibility</p:attrName>
                                        </p:attrNameLst>
                                      </p:cBhvr>
                                      <p:to>
                                        <p:strVal val="visible"/>
                                      </p:to>
                                    </p:set>
                                  </p:childTnLst>
                                  <p:subTnLst>
                                    <p:set>
                                      <p:cBhvr override="childStyle">
                                        <p:cTn dur="1" fill="hold" display="0" masterRel="nextClick" afterEffect="1"/>
                                        <p:tgtEl>
                                          <p:spTgt spid="47139"/>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7"/>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47131"/>
                                        </p:tgtEl>
                                        <p:attrNameLst>
                                          <p:attrName>style.visibility</p:attrName>
                                        </p:attrNameLst>
                                      </p:cBhvr>
                                      <p:to>
                                        <p:strVal val="visible"/>
                                      </p:to>
                                    </p:set>
                                  </p:childTnLst>
                                </p:cTn>
                              </p:par>
                            </p:childTnLst>
                          </p:cTn>
                        </p:par>
                        <p:par>
                          <p:cTn id="42" fill="hold" nodeType="afterGroup">
                            <p:stCondLst>
                              <p:cond delay="1000"/>
                            </p:stCondLst>
                            <p:childTnLst>
                              <p:par>
                                <p:cTn id="43" presetID="1" presetClass="entr" presetSubtype="0" fill="hold" grpId="0" nodeType="afterEffect">
                                  <p:stCondLst>
                                    <p:cond delay="0"/>
                                  </p:stCondLst>
                                  <p:iterate type="lt">
                                    <p:tmAbs val="75"/>
                                  </p:iterate>
                                  <p:childTnLst>
                                    <p:set>
                                      <p:cBhvr>
                                        <p:cTn id="44" dur="1" fill="hold">
                                          <p:stCondLst>
                                            <p:cond delay="74"/>
                                          </p:stCondLst>
                                        </p:cTn>
                                        <p:tgtEl>
                                          <p:spTgt spid="47141"/>
                                        </p:tgtEl>
                                        <p:attrNameLst>
                                          <p:attrName>style.visibility</p:attrName>
                                        </p:attrNameLst>
                                      </p:cBhvr>
                                      <p:to>
                                        <p:strVal val="visible"/>
                                      </p:to>
                                    </p:set>
                                  </p:childTnLst>
                                  <p:subTnLst>
                                    <p:set>
                                      <p:cBhvr override="childStyle">
                                        <p:cTn dur="1" fill="hold" display="0" masterRel="nextClick" afterEffect="1"/>
                                        <p:tgtEl>
                                          <p:spTgt spid="47141"/>
                                        </p:tgtEl>
                                        <p:attrNameLst>
                                          <p:attrName>style.visibility</p:attrName>
                                        </p:attrNameLst>
                                      </p:cBhvr>
                                      <p:to>
                                        <p:strVal val="hidden"/>
                                      </p:to>
                                    </p:set>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47142"/>
                                        </p:tgtEl>
                                        <p:attrNameLst>
                                          <p:attrName>style.visibility</p:attrName>
                                        </p:attrNameLst>
                                      </p:cBhvr>
                                      <p:to>
                                        <p:strVal val="visible"/>
                                      </p:to>
                                    </p:set>
                                    <p:anim calcmode="lin" valueType="num">
                                      <p:cBhvr additive="base">
                                        <p:cTn id="49" dur="500" fill="hold"/>
                                        <p:tgtEl>
                                          <p:spTgt spid="47142"/>
                                        </p:tgtEl>
                                        <p:attrNameLst>
                                          <p:attrName>ppt_x</p:attrName>
                                        </p:attrNameLst>
                                      </p:cBhvr>
                                      <p:tavLst>
                                        <p:tav tm="0">
                                          <p:val>
                                            <p:strVal val="1+#ppt_w/2"/>
                                          </p:val>
                                        </p:tav>
                                        <p:tav tm="100000">
                                          <p:val>
                                            <p:strVal val="#ppt_x"/>
                                          </p:val>
                                        </p:tav>
                                      </p:tavLst>
                                    </p:anim>
                                    <p:anim calcmode="lin" valueType="num">
                                      <p:cBhvr additive="base">
                                        <p:cTn id="50" dur="500" fill="hold"/>
                                        <p:tgtEl>
                                          <p:spTgt spid="47142"/>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500"/>
                            </p:stCondLst>
                            <p:childTnLst>
                              <p:par>
                                <p:cTn id="52" presetID="1" presetClass="entr" presetSubtype="0" fill="hold" nodeType="afterEffect">
                                  <p:stCondLst>
                                    <p:cond delay="0"/>
                                  </p:stCondLst>
                                  <p:childTnLst>
                                    <p:set>
                                      <p:cBhvr>
                                        <p:cTn id="53" dur="1" fill="hold">
                                          <p:stCondLst>
                                            <p:cond delay="499"/>
                                          </p:stCondLst>
                                        </p:cTn>
                                        <p:tgtEl>
                                          <p:spTgt spid="17"/>
                                        </p:tgtEl>
                                        <p:attrNameLst>
                                          <p:attrName>style.visibility</p:attrName>
                                        </p:attrNameLst>
                                      </p:cBhvr>
                                      <p:to>
                                        <p:strVal val="visible"/>
                                      </p:to>
                                    </p:set>
                                  </p:childTnLst>
                                </p:cTn>
                              </p:par>
                            </p:childTnLst>
                          </p:cTn>
                        </p:par>
                        <p:par>
                          <p:cTn id="54" fill="hold" nodeType="afterGroup">
                            <p:stCondLst>
                              <p:cond delay="1000"/>
                            </p:stCondLst>
                            <p:childTnLst>
                              <p:par>
                                <p:cTn id="55" presetID="1" presetClass="entr" presetSubtype="0" fill="hold" nodeType="afterEffect">
                                  <p:stCondLst>
                                    <p:cond delay="0"/>
                                  </p:stCondLst>
                                  <p:childTnLst>
                                    <p:set>
                                      <p:cBhvr>
                                        <p:cTn id="56" dur="1" fill="hold">
                                          <p:stCondLst>
                                            <p:cond delay="499"/>
                                          </p:stCondLst>
                                        </p:cTn>
                                        <p:tgtEl>
                                          <p:spTgt spid="9"/>
                                        </p:tgtEl>
                                        <p:attrNameLst>
                                          <p:attrName>style.visibility</p:attrName>
                                        </p:attrNameLst>
                                      </p:cBhvr>
                                      <p:to>
                                        <p:strVal val="visible"/>
                                      </p:to>
                                    </p:set>
                                  </p:childTnLst>
                                </p:cTn>
                              </p:par>
                            </p:childTnLst>
                          </p:cTn>
                        </p:par>
                        <p:par>
                          <p:cTn id="57" fill="hold" nodeType="afterGroup">
                            <p:stCondLst>
                              <p:cond delay="1500"/>
                            </p:stCondLst>
                            <p:childTnLst>
                              <p:par>
                                <p:cTn id="58" presetID="1" presetClass="entr" presetSubtype="0" fill="hold" grpId="0" nodeType="afterEffect">
                                  <p:stCondLst>
                                    <p:cond delay="0"/>
                                  </p:stCondLst>
                                  <p:childTnLst>
                                    <p:set>
                                      <p:cBhvr>
                                        <p:cTn id="59" dur="1" fill="hold">
                                          <p:stCondLst>
                                            <p:cond delay="499"/>
                                          </p:stCondLst>
                                        </p:cTn>
                                        <p:tgtEl>
                                          <p:spTgt spid="47163"/>
                                        </p:tgtEl>
                                        <p:attrNameLst>
                                          <p:attrName>style.visibility</p:attrName>
                                        </p:attrNameLst>
                                      </p:cBhvr>
                                      <p:to>
                                        <p:strVal val="visible"/>
                                      </p:to>
                                    </p:set>
                                  </p:childTnLst>
                                </p:cTn>
                              </p:par>
                            </p:childTnLst>
                          </p:cTn>
                        </p:par>
                        <p:par>
                          <p:cTn id="60" fill="hold" nodeType="afterGroup">
                            <p:stCondLst>
                              <p:cond delay="2000"/>
                            </p:stCondLst>
                            <p:childTnLst>
                              <p:par>
                                <p:cTn id="61" presetID="1" presetClass="entr" presetSubtype="0" fill="hold" grpId="0" nodeType="afterEffect">
                                  <p:stCondLst>
                                    <p:cond delay="0"/>
                                  </p:stCondLst>
                                  <p:iterate type="lt">
                                    <p:tmAbs val="75"/>
                                  </p:iterate>
                                  <p:childTnLst>
                                    <p:set>
                                      <p:cBhvr>
                                        <p:cTn id="62" dur="1" fill="hold">
                                          <p:stCondLst>
                                            <p:cond delay="74"/>
                                          </p:stCondLst>
                                        </p:cTn>
                                        <p:tgtEl>
                                          <p:spTgt spid="47184"/>
                                        </p:tgtEl>
                                        <p:attrNameLst>
                                          <p:attrName>style.visibility</p:attrName>
                                        </p:attrNameLst>
                                      </p:cBhvr>
                                      <p:to>
                                        <p:strVal val="visible"/>
                                      </p:to>
                                    </p:set>
                                  </p:childTnLst>
                                  <p:subTnLst>
                                    <p:set>
                                      <p:cBhvr override="childStyle">
                                        <p:cTn dur="1" fill="hold" display="0" masterRel="nextClick" afterEffect="1"/>
                                        <p:tgtEl>
                                          <p:spTgt spid="47184"/>
                                        </p:tgtEl>
                                        <p:attrNameLst>
                                          <p:attrName>style.visibility</p:attrName>
                                        </p:attrNameLst>
                                      </p:cBhvr>
                                      <p:to>
                                        <p:strVal val="hidden"/>
                                      </p:to>
                                    </p:set>
                                  </p:sub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47183"/>
                                        </p:tgtEl>
                                        <p:attrNameLst>
                                          <p:attrName>style.visibility</p:attrName>
                                        </p:attrNameLst>
                                      </p:cBhvr>
                                      <p:to>
                                        <p:strVal val="visible"/>
                                      </p:to>
                                    </p:set>
                                    <p:anim calcmode="lin" valueType="num">
                                      <p:cBhvr additive="base">
                                        <p:cTn id="67" dur="500" fill="hold"/>
                                        <p:tgtEl>
                                          <p:spTgt spid="47183"/>
                                        </p:tgtEl>
                                        <p:attrNameLst>
                                          <p:attrName>ppt_x</p:attrName>
                                        </p:attrNameLst>
                                      </p:cBhvr>
                                      <p:tavLst>
                                        <p:tav tm="0">
                                          <p:val>
                                            <p:strVal val="1+#ppt_w/2"/>
                                          </p:val>
                                        </p:tav>
                                        <p:tav tm="100000">
                                          <p:val>
                                            <p:strVal val="#ppt_x"/>
                                          </p:val>
                                        </p:tav>
                                      </p:tavLst>
                                    </p:anim>
                                    <p:anim calcmode="lin" valueType="num">
                                      <p:cBhvr additive="base">
                                        <p:cTn id="68" dur="500" fill="hold"/>
                                        <p:tgtEl>
                                          <p:spTgt spid="47183"/>
                                        </p:tgtEl>
                                        <p:attrNameLst>
                                          <p:attrName>ppt_y</p:attrName>
                                        </p:attrNameLst>
                                      </p:cBhvr>
                                      <p:tavLst>
                                        <p:tav tm="0">
                                          <p:val>
                                            <p:strVal val="#ppt_y"/>
                                          </p:val>
                                        </p:tav>
                                        <p:tav tm="100000">
                                          <p:val>
                                            <p:strVal val="#ppt_y"/>
                                          </p:val>
                                        </p:tav>
                                      </p:tavLst>
                                    </p:anim>
                                  </p:childTnLst>
                                </p:cTn>
                              </p:par>
                            </p:childTnLst>
                          </p:cTn>
                        </p:par>
                        <p:par>
                          <p:cTn id="69" fill="hold" nodeType="afterGroup">
                            <p:stCondLst>
                              <p:cond delay="500"/>
                            </p:stCondLst>
                            <p:childTnLst>
                              <p:par>
                                <p:cTn id="70" presetID="1" presetClass="entr" presetSubtype="0" fill="hold" nodeType="afterEffect">
                                  <p:stCondLst>
                                    <p:cond delay="0"/>
                                  </p:stCondLst>
                                  <p:childTnLst>
                                    <p:set>
                                      <p:cBhvr>
                                        <p:cTn id="71" dur="1" fill="hold">
                                          <p:stCondLst>
                                            <p:cond delay="499"/>
                                          </p:stCondLst>
                                        </p:cTn>
                                        <p:tgtEl>
                                          <p:spTgt spid="22"/>
                                        </p:tgtEl>
                                        <p:attrNameLst>
                                          <p:attrName>style.visibility</p:attrName>
                                        </p:attrNameLst>
                                      </p:cBhvr>
                                      <p:to>
                                        <p:strVal val="visible"/>
                                      </p:to>
                                    </p:set>
                                  </p:childTnLst>
                                </p:cTn>
                              </p:par>
                            </p:childTnLst>
                          </p:cTn>
                        </p:par>
                        <p:par>
                          <p:cTn id="72" fill="hold" nodeType="afterGroup">
                            <p:stCondLst>
                              <p:cond delay="1000"/>
                            </p:stCondLst>
                            <p:childTnLst>
                              <p:par>
                                <p:cTn id="73" presetID="1" presetClass="entr" presetSubtype="0" fill="hold" grpId="0" nodeType="afterEffect">
                                  <p:stCondLst>
                                    <p:cond delay="0"/>
                                  </p:stCondLst>
                                  <p:childTnLst>
                                    <p:set>
                                      <p:cBhvr>
                                        <p:cTn id="74" dur="1" fill="hold">
                                          <p:stCondLst>
                                            <p:cond delay="499"/>
                                          </p:stCondLst>
                                        </p:cTn>
                                        <p:tgtEl>
                                          <p:spTgt spid="47195"/>
                                        </p:tgtEl>
                                        <p:attrNameLst>
                                          <p:attrName>style.visibility</p:attrName>
                                        </p:attrNameLst>
                                      </p:cBhvr>
                                      <p:to>
                                        <p:strVal val="visible"/>
                                      </p:to>
                                    </p:set>
                                  </p:childTnLst>
                                </p:cTn>
                              </p:par>
                            </p:childTnLst>
                          </p:cTn>
                        </p:par>
                        <p:par>
                          <p:cTn id="75" fill="hold" nodeType="afterGroup">
                            <p:stCondLst>
                              <p:cond delay="1500"/>
                            </p:stCondLst>
                            <p:childTnLst>
                              <p:par>
                                <p:cTn id="76" presetID="1" presetClass="entr" presetSubtype="0" fill="hold" grpId="0" nodeType="afterEffect">
                                  <p:stCondLst>
                                    <p:cond delay="0"/>
                                  </p:stCondLst>
                                  <p:childTnLst>
                                    <p:set>
                                      <p:cBhvr>
                                        <p:cTn id="77" dur="1" fill="hold">
                                          <p:stCondLst>
                                            <p:cond delay="499"/>
                                          </p:stCondLst>
                                        </p:cTn>
                                        <p:tgtEl>
                                          <p:spTgt spid="47194"/>
                                        </p:tgtEl>
                                        <p:attrNameLst>
                                          <p:attrName>style.visibility</p:attrName>
                                        </p:attrNameLst>
                                      </p:cBhvr>
                                      <p:to>
                                        <p:strVal val="visible"/>
                                      </p:to>
                                    </p:set>
                                  </p:childTnLst>
                                </p:cTn>
                              </p:par>
                            </p:childTnLst>
                          </p:cTn>
                        </p:par>
                        <p:par>
                          <p:cTn id="78" fill="hold" nodeType="afterGroup">
                            <p:stCondLst>
                              <p:cond delay="2000"/>
                            </p:stCondLst>
                            <p:childTnLst>
                              <p:par>
                                <p:cTn id="79" presetID="22" presetClass="entr" presetSubtype="8" fill="hold" grpId="0" nodeType="afterEffect">
                                  <p:stCondLst>
                                    <p:cond delay="0"/>
                                  </p:stCondLst>
                                  <p:childTnLst>
                                    <p:set>
                                      <p:cBhvr>
                                        <p:cTn id="80" dur="1" fill="hold">
                                          <p:stCondLst>
                                            <p:cond delay="0"/>
                                          </p:stCondLst>
                                        </p:cTn>
                                        <p:tgtEl>
                                          <p:spTgt spid="47192"/>
                                        </p:tgtEl>
                                        <p:attrNameLst>
                                          <p:attrName>style.visibility</p:attrName>
                                        </p:attrNameLst>
                                      </p:cBhvr>
                                      <p:to>
                                        <p:strVal val="visible"/>
                                      </p:to>
                                    </p:set>
                                    <p:animEffect transition="in" filter="wipe(left)">
                                      <p:cBhvr>
                                        <p:cTn id="81" dur="500"/>
                                        <p:tgtEl>
                                          <p:spTgt spid="47192"/>
                                        </p:tgtEl>
                                      </p:cBhvr>
                                    </p:animEffect>
                                  </p:childTnLst>
                                </p:cTn>
                              </p:par>
                            </p:childTnLst>
                          </p:cTn>
                        </p:par>
                        <p:par>
                          <p:cTn id="82" fill="hold" nodeType="afterGroup">
                            <p:stCondLst>
                              <p:cond delay="2500"/>
                            </p:stCondLst>
                            <p:childTnLst>
                              <p:par>
                                <p:cTn id="83" presetID="1" presetClass="entr" presetSubtype="0" fill="hold" nodeType="afterEffect">
                                  <p:stCondLst>
                                    <p:cond delay="0"/>
                                  </p:stCondLst>
                                  <p:childTnLst>
                                    <p:set>
                                      <p:cBhvr>
                                        <p:cTn id="84" dur="1" fill="hold">
                                          <p:stCondLst>
                                            <p:cond delay="499"/>
                                          </p:stCondLst>
                                        </p:cTn>
                                        <p:tgtEl>
                                          <p:spTgt spid="13"/>
                                        </p:tgtEl>
                                        <p:attrNameLst>
                                          <p:attrName>style.visibility</p:attrName>
                                        </p:attrNameLst>
                                      </p:cBhvr>
                                      <p:to>
                                        <p:strVal val="visible"/>
                                      </p:to>
                                    </p:set>
                                  </p:childTnLst>
                                </p:cTn>
                              </p:par>
                            </p:childTnLst>
                          </p:cTn>
                        </p:par>
                        <p:par>
                          <p:cTn id="85" fill="hold" nodeType="afterGroup">
                            <p:stCondLst>
                              <p:cond delay="3000"/>
                            </p:stCondLst>
                            <p:childTnLst>
                              <p:par>
                                <p:cTn id="86" presetID="1" presetClass="entr" presetSubtype="0" fill="hold" grpId="0" nodeType="afterEffect">
                                  <p:stCondLst>
                                    <p:cond delay="0"/>
                                  </p:stCondLst>
                                  <p:childTnLst>
                                    <p:set>
                                      <p:cBhvr>
                                        <p:cTn id="87" dur="1" fill="hold">
                                          <p:stCondLst>
                                            <p:cond delay="499"/>
                                          </p:stCondLst>
                                        </p:cTn>
                                        <p:tgtEl>
                                          <p:spTgt spid="47193"/>
                                        </p:tgtEl>
                                        <p:attrNameLst>
                                          <p:attrName>style.visibility</p:attrName>
                                        </p:attrNameLst>
                                      </p:cBhvr>
                                      <p:to>
                                        <p:strVal val="visible"/>
                                      </p:to>
                                    </p:set>
                                  </p:childTnLst>
                                </p:cTn>
                              </p:par>
                            </p:childTnLst>
                          </p:cTn>
                        </p:par>
                        <p:par>
                          <p:cTn id="88" fill="hold" nodeType="afterGroup">
                            <p:stCondLst>
                              <p:cond delay="3500"/>
                            </p:stCondLst>
                            <p:childTnLst>
                              <p:par>
                                <p:cTn id="89" presetID="1" presetClass="entr" presetSubtype="0" fill="hold" grpId="0" nodeType="afterEffect">
                                  <p:stCondLst>
                                    <p:cond delay="0"/>
                                  </p:stCondLst>
                                  <p:iterate type="lt">
                                    <p:tmAbs val="75"/>
                                  </p:iterate>
                                  <p:childTnLst>
                                    <p:set>
                                      <p:cBhvr>
                                        <p:cTn id="90" dur="1" fill="hold">
                                          <p:stCondLst>
                                            <p:cond delay="74"/>
                                          </p:stCondLst>
                                        </p:cTn>
                                        <p:tgtEl>
                                          <p:spTgt spid="47196"/>
                                        </p:tgtEl>
                                        <p:attrNameLst>
                                          <p:attrName>style.visibility</p:attrName>
                                        </p:attrNameLst>
                                      </p:cBhvr>
                                      <p:to>
                                        <p:strVal val="visible"/>
                                      </p:to>
                                    </p:set>
                                  </p:childTnLst>
                                  <p:subTnLst>
                                    <p:set>
                                      <p:cBhvr override="childStyle">
                                        <p:cTn dur="1" fill="hold" display="0" masterRel="nextClick" afterEffect="1"/>
                                        <p:tgtEl>
                                          <p:spTgt spid="47196"/>
                                        </p:tgtEl>
                                        <p:attrNameLst>
                                          <p:attrName>style.visibility</p:attrName>
                                        </p:attrNameLst>
                                      </p:cBhvr>
                                      <p:to>
                                        <p:strVal val="hidden"/>
                                      </p:to>
                                    </p:set>
                                  </p:sub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nodePh="1">
                                  <p:stCondLst>
                                    <p:cond delay="0"/>
                                  </p:stCondLst>
                                  <p:endCondLst>
                                    <p:cond evt="begin" delay="0">
                                      <p:tn val="93"/>
                                    </p:cond>
                                  </p:endCondLst>
                                  <p:childTnLst>
                                    <p:set>
                                      <p:cBhvr>
                                        <p:cTn id="94" dur="1" fill="hold">
                                          <p:stCondLst>
                                            <p:cond delay="499"/>
                                          </p:stCondLst>
                                        </p:cTn>
                                        <p:tgtEl>
                                          <p:spTgt spid="47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autoUpdateAnimBg="0"/>
      <p:bldP spid="47114" grpId="0" autoUpdateAnimBg="0"/>
      <p:bldP spid="47130" grpId="0" autoUpdateAnimBg="0"/>
      <p:bldP spid="47131" grpId="0" autoUpdateAnimBg="0"/>
      <p:bldP spid="47139" grpId="0" animBg="1" autoUpdateAnimBg="0"/>
      <p:bldP spid="47140" grpId="0" animBg="1" autoUpdateAnimBg="0"/>
      <p:bldP spid="47141" grpId="0" animBg="1" autoUpdateAnimBg="0"/>
      <p:bldP spid="47142" grpId="0" autoUpdateAnimBg="0"/>
      <p:bldP spid="47163" grpId="0" autoUpdateAnimBg="0"/>
      <p:bldP spid="47183" grpId="0" autoUpdateAnimBg="0"/>
      <p:bldP spid="47184" grpId="0" animBg="1" autoUpdateAnimBg="0"/>
      <p:bldP spid="47192" grpId="0" animBg="1"/>
      <p:bldP spid="47193" grpId="0" autoUpdateAnimBg="0"/>
      <p:bldP spid="47194" grpId="0" autoUpdateAnimBg="0"/>
      <p:bldP spid="47195" grpId="0" autoUpdateAnimBg="0"/>
      <p:bldP spid="47196" grpId="0" animBg="1" autoUpdateAnimBg="0"/>
      <p:bldP spid="4719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spAutoFit/>
          </a:bodyPr>
          <a:lstStyle/>
          <a:p>
            <a:pPr eaLnBrk="1" hangingPunct="1"/>
            <a:r>
              <a:rPr lang="en-US" altLang="zh-CN" sz="3600" smtClean="0">
                <a:ea typeface="宋体" charset="-122"/>
              </a:rPr>
              <a:t>6.3 </a:t>
            </a:r>
            <a:r>
              <a:rPr lang="zh-CN" altLang="en-US" sz="3600" smtClean="0">
                <a:ea typeface="宋体" charset="-122"/>
              </a:rPr>
              <a:t>双极型晶体三极管放大电路（续</a:t>
            </a:r>
            <a:r>
              <a:rPr lang="en-US" altLang="zh-CN" sz="3600" smtClean="0">
                <a:ea typeface="宋体" charset="-122"/>
              </a:rPr>
              <a:t>1</a:t>
            </a:r>
            <a:r>
              <a:rPr lang="zh-CN" altLang="en-US" sz="3600" smtClean="0">
                <a:ea typeface="宋体" charset="-122"/>
              </a:rPr>
              <a:t>）</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34</a:t>
            </a:fld>
            <a:endParaRPr lang="zh-CN" altLang="en-US"/>
          </a:p>
        </p:txBody>
      </p:sp>
      <p:sp>
        <p:nvSpPr>
          <p:cNvPr id="11268" name="Rectangle 3"/>
          <p:cNvSpPr>
            <a:spLocks noGrp="1" noChangeArrowheads="1"/>
          </p:cNvSpPr>
          <p:nvPr>
            <p:ph sz="quarter" idx="4294967295"/>
          </p:nvPr>
        </p:nvSpPr>
        <p:spPr>
          <a:xfrm>
            <a:off x="-1" y="804482"/>
            <a:ext cx="8550275" cy="568325"/>
          </a:xfrm>
        </p:spPr>
        <p:txBody>
          <a:bodyPr>
            <a:spAutoFit/>
          </a:bodyPr>
          <a:lstStyle/>
          <a:p>
            <a:pPr eaLnBrk="1" hangingPunct="1"/>
            <a:r>
              <a:rPr lang="zh-CN" altLang="en-US" dirty="0" smtClean="0">
                <a:ea typeface="宋体" charset="-122"/>
              </a:rPr>
              <a:t>放大电路的工作原理</a:t>
            </a:r>
          </a:p>
        </p:txBody>
      </p:sp>
      <p:grpSp>
        <p:nvGrpSpPr>
          <p:cNvPr id="2" name="Group 96"/>
          <p:cNvGrpSpPr>
            <a:grpSpLocks/>
          </p:cNvGrpSpPr>
          <p:nvPr/>
        </p:nvGrpSpPr>
        <p:grpSpPr bwMode="auto">
          <a:xfrm>
            <a:off x="1925638" y="1016000"/>
            <a:ext cx="5705475" cy="2714625"/>
            <a:chOff x="805" y="2226"/>
            <a:chExt cx="3594" cy="1710"/>
          </a:xfrm>
        </p:grpSpPr>
        <p:grpSp>
          <p:nvGrpSpPr>
            <p:cNvPr id="11291" name="Group 97"/>
            <p:cNvGrpSpPr>
              <a:grpSpLocks/>
            </p:cNvGrpSpPr>
            <p:nvPr/>
          </p:nvGrpSpPr>
          <p:grpSpPr bwMode="auto">
            <a:xfrm>
              <a:off x="2650" y="3033"/>
              <a:ext cx="288" cy="336"/>
              <a:chOff x="1344" y="1680"/>
              <a:chExt cx="288" cy="336"/>
            </a:xfrm>
          </p:grpSpPr>
          <p:sp>
            <p:nvSpPr>
              <p:cNvPr id="11366" name="Line 98"/>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67" name="Line 99"/>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68" name="Line 100"/>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69" name="Line 101"/>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1292" name="Group 102"/>
            <p:cNvGrpSpPr>
              <a:grpSpLocks/>
            </p:cNvGrpSpPr>
            <p:nvPr/>
          </p:nvGrpSpPr>
          <p:grpSpPr bwMode="auto">
            <a:xfrm>
              <a:off x="2851" y="3369"/>
              <a:ext cx="144" cy="567"/>
              <a:chOff x="2937" y="2736"/>
              <a:chExt cx="144" cy="567"/>
            </a:xfrm>
          </p:grpSpPr>
          <p:grpSp>
            <p:nvGrpSpPr>
              <p:cNvPr id="11362" name="Group 103"/>
              <p:cNvGrpSpPr>
                <a:grpSpLocks/>
              </p:cNvGrpSpPr>
              <p:nvPr/>
            </p:nvGrpSpPr>
            <p:grpSpPr bwMode="auto">
              <a:xfrm>
                <a:off x="2937" y="3207"/>
                <a:ext cx="144" cy="96"/>
                <a:chOff x="1056" y="1392"/>
                <a:chExt cx="144" cy="96"/>
              </a:xfrm>
            </p:grpSpPr>
            <p:sp>
              <p:nvSpPr>
                <p:cNvPr id="11364" name="Line 104"/>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65" name="Line 105"/>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1363" name="Line 106"/>
              <p:cNvSpPr>
                <a:spLocks noChangeShapeType="1"/>
              </p:cNvSpPr>
              <p:nvPr/>
            </p:nvSpPr>
            <p:spPr bwMode="auto">
              <a:xfrm>
                <a:off x="3015" y="2736"/>
                <a:ext cx="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1293" name="Group 107"/>
            <p:cNvGrpSpPr>
              <a:grpSpLocks/>
            </p:cNvGrpSpPr>
            <p:nvPr/>
          </p:nvGrpSpPr>
          <p:grpSpPr bwMode="auto">
            <a:xfrm>
              <a:off x="1948" y="2226"/>
              <a:ext cx="2097" cy="972"/>
              <a:chOff x="2034" y="1593"/>
              <a:chExt cx="2097" cy="972"/>
            </a:xfrm>
          </p:grpSpPr>
          <p:grpSp>
            <p:nvGrpSpPr>
              <p:cNvPr id="11353" name="Group 108"/>
              <p:cNvGrpSpPr>
                <a:grpSpLocks/>
              </p:cNvGrpSpPr>
              <p:nvPr/>
            </p:nvGrpSpPr>
            <p:grpSpPr bwMode="auto">
              <a:xfrm>
                <a:off x="2304" y="1935"/>
                <a:ext cx="77" cy="480"/>
                <a:chOff x="1824" y="1344"/>
                <a:chExt cx="77" cy="480"/>
              </a:xfrm>
            </p:grpSpPr>
            <p:sp>
              <p:nvSpPr>
                <p:cNvPr id="11359" name="Rectangle 109"/>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1360" name="Line 110"/>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61" name="Line 111"/>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1354" name="Line 112"/>
              <p:cNvSpPr>
                <a:spLocks noChangeShapeType="1"/>
              </p:cNvSpPr>
              <p:nvPr/>
            </p:nvSpPr>
            <p:spPr bwMode="auto">
              <a:xfrm>
                <a:off x="2034" y="256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55" name="Line 113"/>
              <p:cNvSpPr>
                <a:spLocks noChangeShapeType="1"/>
              </p:cNvSpPr>
              <p:nvPr/>
            </p:nvSpPr>
            <p:spPr bwMode="auto">
              <a:xfrm>
                <a:off x="2343" y="2421"/>
                <a:ext cx="0" cy="144"/>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56" name="Oval 114"/>
              <p:cNvSpPr>
                <a:spLocks noChangeArrowheads="1"/>
              </p:cNvSpPr>
              <p:nvPr/>
            </p:nvSpPr>
            <p:spPr bwMode="auto">
              <a:xfrm>
                <a:off x="3591" y="1710"/>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1357" name="Freeform 115"/>
              <p:cNvSpPr>
                <a:spLocks/>
              </p:cNvSpPr>
              <p:nvPr/>
            </p:nvSpPr>
            <p:spPr bwMode="auto">
              <a:xfrm>
                <a:off x="2343" y="1728"/>
                <a:ext cx="1248" cy="288"/>
              </a:xfrm>
              <a:custGeom>
                <a:avLst/>
                <a:gdLst>
                  <a:gd name="T0" fmla="*/ 0 w 1248"/>
                  <a:gd name="T1" fmla="*/ 288 h 288"/>
                  <a:gd name="T2" fmla="*/ 0 w 1248"/>
                  <a:gd name="T3" fmla="*/ 0 h 288"/>
                  <a:gd name="T4" fmla="*/ 1248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1358" name="Text Box 116"/>
              <p:cNvSpPr txBox="1">
                <a:spLocks noChangeArrowheads="1"/>
              </p:cNvSpPr>
              <p:nvPr/>
            </p:nvSpPr>
            <p:spPr bwMode="auto">
              <a:xfrm>
                <a:off x="3650" y="1593"/>
                <a:ext cx="4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grpSp>
        <p:sp>
          <p:nvSpPr>
            <p:cNvPr id="11294" name="Text Box 117"/>
            <p:cNvSpPr txBox="1">
              <a:spLocks noChangeArrowheads="1"/>
            </p:cNvSpPr>
            <p:nvPr/>
          </p:nvSpPr>
          <p:spPr bwMode="auto">
            <a:xfrm>
              <a:off x="2352" y="2610"/>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1295" name="Text Box 118"/>
            <p:cNvSpPr txBox="1">
              <a:spLocks noChangeArrowheads="1"/>
            </p:cNvSpPr>
            <p:nvPr/>
          </p:nvSpPr>
          <p:spPr bwMode="auto">
            <a:xfrm>
              <a:off x="3024" y="2529"/>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nvGrpSpPr>
            <p:cNvPr id="11296" name="Group 119"/>
            <p:cNvGrpSpPr>
              <a:grpSpLocks/>
            </p:cNvGrpSpPr>
            <p:nvPr/>
          </p:nvGrpSpPr>
          <p:grpSpPr bwMode="auto">
            <a:xfrm rot="16200000" flipV="1">
              <a:off x="1817" y="3077"/>
              <a:ext cx="117" cy="240"/>
              <a:chOff x="3120" y="864"/>
              <a:chExt cx="117" cy="240"/>
            </a:xfrm>
          </p:grpSpPr>
          <p:grpSp>
            <p:nvGrpSpPr>
              <p:cNvPr id="11344" name="Group 120"/>
              <p:cNvGrpSpPr>
                <a:grpSpLocks/>
              </p:cNvGrpSpPr>
              <p:nvPr/>
            </p:nvGrpSpPr>
            <p:grpSpPr bwMode="auto">
              <a:xfrm>
                <a:off x="3120" y="864"/>
                <a:ext cx="117" cy="240"/>
                <a:chOff x="2064" y="576"/>
                <a:chExt cx="117" cy="240"/>
              </a:xfrm>
            </p:grpSpPr>
            <p:grpSp>
              <p:nvGrpSpPr>
                <p:cNvPr id="11348" name="Group 121"/>
                <p:cNvGrpSpPr>
                  <a:grpSpLocks/>
                </p:cNvGrpSpPr>
                <p:nvPr/>
              </p:nvGrpSpPr>
              <p:grpSpPr bwMode="auto">
                <a:xfrm>
                  <a:off x="2064" y="672"/>
                  <a:ext cx="117" cy="49"/>
                  <a:chOff x="2064" y="672"/>
                  <a:chExt cx="117" cy="49"/>
                </a:xfrm>
              </p:grpSpPr>
              <p:sp>
                <p:nvSpPr>
                  <p:cNvPr id="11351" name="Line 122"/>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52" name="Line 123"/>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1349" name="Line 124"/>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50" name="Line 125"/>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1345" name="Group 126"/>
              <p:cNvGrpSpPr>
                <a:grpSpLocks/>
              </p:cNvGrpSpPr>
              <p:nvPr/>
            </p:nvGrpSpPr>
            <p:grpSpPr bwMode="auto">
              <a:xfrm>
                <a:off x="3198" y="905"/>
                <a:ext cx="34" cy="34"/>
                <a:chOff x="3552" y="1000"/>
                <a:chExt cx="34" cy="34"/>
              </a:xfrm>
            </p:grpSpPr>
            <p:sp>
              <p:nvSpPr>
                <p:cNvPr id="11346" name="Line 127"/>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47" name="Line 128"/>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11297" name="Group 129"/>
            <p:cNvGrpSpPr>
              <a:grpSpLocks/>
            </p:cNvGrpSpPr>
            <p:nvPr/>
          </p:nvGrpSpPr>
          <p:grpSpPr bwMode="auto">
            <a:xfrm rot="5400000" flipH="1" flipV="1">
              <a:off x="3410" y="2819"/>
              <a:ext cx="117" cy="240"/>
              <a:chOff x="3120" y="864"/>
              <a:chExt cx="117" cy="240"/>
            </a:xfrm>
          </p:grpSpPr>
          <p:grpSp>
            <p:nvGrpSpPr>
              <p:cNvPr id="11335" name="Group 130"/>
              <p:cNvGrpSpPr>
                <a:grpSpLocks/>
              </p:cNvGrpSpPr>
              <p:nvPr/>
            </p:nvGrpSpPr>
            <p:grpSpPr bwMode="auto">
              <a:xfrm>
                <a:off x="3120" y="864"/>
                <a:ext cx="117" cy="240"/>
                <a:chOff x="2064" y="576"/>
                <a:chExt cx="117" cy="240"/>
              </a:xfrm>
            </p:grpSpPr>
            <p:grpSp>
              <p:nvGrpSpPr>
                <p:cNvPr id="11339" name="Group 131"/>
                <p:cNvGrpSpPr>
                  <a:grpSpLocks/>
                </p:cNvGrpSpPr>
                <p:nvPr/>
              </p:nvGrpSpPr>
              <p:grpSpPr bwMode="auto">
                <a:xfrm>
                  <a:off x="2064" y="672"/>
                  <a:ext cx="117" cy="49"/>
                  <a:chOff x="2064" y="672"/>
                  <a:chExt cx="117" cy="49"/>
                </a:xfrm>
              </p:grpSpPr>
              <p:sp>
                <p:nvSpPr>
                  <p:cNvPr id="11342" name="Line 132"/>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43" name="Line 133"/>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1340" name="Line 134"/>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41" name="Line 135"/>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1336" name="Group 136"/>
              <p:cNvGrpSpPr>
                <a:grpSpLocks/>
              </p:cNvGrpSpPr>
              <p:nvPr/>
            </p:nvGrpSpPr>
            <p:grpSpPr bwMode="auto">
              <a:xfrm>
                <a:off x="3198" y="905"/>
                <a:ext cx="34" cy="34"/>
                <a:chOff x="3552" y="1000"/>
                <a:chExt cx="34" cy="34"/>
              </a:xfrm>
            </p:grpSpPr>
            <p:sp>
              <p:nvSpPr>
                <p:cNvPr id="11337" name="Line 137"/>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38" name="Line 138"/>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11298" name="Text Box 139"/>
            <p:cNvSpPr txBox="1">
              <a:spLocks noChangeArrowheads="1"/>
            </p:cNvSpPr>
            <p:nvPr/>
          </p:nvSpPr>
          <p:spPr bwMode="auto">
            <a:xfrm>
              <a:off x="1776" y="285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1</a:t>
              </a:r>
              <a:endParaRPr kumimoji="1" lang="en-US" altLang="zh-CN" sz="2000">
                <a:solidFill>
                  <a:schemeClr val="tx2"/>
                </a:solidFill>
                <a:cs typeface="Times New Roman" pitchFamily="18" charset="0"/>
              </a:endParaRPr>
            </a:p>
          </p:txBody>
        </p:sp>
        <p:grpSp>
          <p:nvGrpSpPr>
            <p:cNvPr id="11299" name="Group 140"/>
            <p:cNvGrpSpPr>
              <a:grpSpLocks/>
            </p:cNvGrpSpPr>
            <p:nvPr/>
          </p:nvGrpSpPr>
          <p:grpSpPr bwMode="auto">
            <a:xfrm>
              <a:off x="805" y="3075"/>
              <a:ext cx="2118" cy="816"/>
              <a:chOff x="891" y="2442"/>
              <a:chExt cx="2118" cy="816"/>
            </a:xfrm>
          </p:grpSpPr>
          <p:grpSp>
            <p:nvGrpSpPr>
              <p:cNvPr id="11317" name="Group 141"/>
              <p:cNvGrpSpPr>
                <a:grpSpLocks/>
              </p:cNvGrpSpPr>
              <p:nvPr/>
            </p:nvGrpSpPr>
            <p:grpSpPr bwMode="auto">
              <a:xfrm>
                <a:off x="891" y="2442"/>
                <a:ext cx="2118" cy="816"/>
                <a:chOff x="891" y="2448"/>
                <a:chExt cx="2118" cy="816"/>
              </a:xfrm>
            </p:grpSpPr>
            <p:grpSp>
              <p:nvGrpSpPr>
                <p:cNvPr id="11320" name="Group 142"/>
                <p:cNvGrpSpPr>
                  <a:grpSpLocks/>
                </p:cNvGrpSpPr>
                <p:nvPr/>
              </p:nvGrpSpPr>
              <p:grpSpPr bwMode="auto">
                <a:xfrm>
                  <a:off x="1257" y="2530"/>
                  <a:ext cx="1752" cy="590"/>
                  <a:chOff x="1257" y="2530"/>
                  <a:chExt cx="1752" cy="590"/>
                </a:xfrm>
              </p:grpSpPr>
              <p:grpSp>
                <p:nvGrpSpPr>
                  <p:cNvPr id="11323" name="Group 143"/>
                  <p:cNvGrpSpPr>
                    <a:grpSpLocks/>
                  </p:cNvGrpSpPr>
                  <p:nvPr/>
                </p:nvGrpSpPr>
                <p:grpSpPr bwMode="auto">
                  <a:xfrm>
                    <a:off x="1257" y="2664"/>
                    <a:ext cx="157" cy="363"/>
                    <a:chOff x="1248" y="230"/>
                    <a:chExt cx="157" cy="363"/>
                  </a:xfrm>
                </p:grpSpPr>
                <p:sp>
                  <p:nvSpPr>
                    <p:cNvPr id="11330" name="Oval 144"/>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1331" name="Line 145"/>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32" name="Line 146"/>
                    <p:cNvSpPr>
                      <a:spLocks noChangeAspect="1" noChangeShapeType="1"/>
                    </p:cNvSpPr>
                    <p:nvPr/>
                  </p:nvSpPr>
                  <p:spPr bwMode="auto">
                    <a:xfrm>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33" name="Line 147"/>
                    <p:cNvSpPr>
                      <a:spLocks noChangeAspect="1" noChangeShapeType="1"/>
                    </p:cNvSpPr>
                    <p:nvPr/>
                  </p:nvSpPr>
                  <p:spPr bwMode="auto">
                    <a:xfrm rot="-5400000">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34" name="Line 148"/>
                    <p:cNvSpPr>
                      <a:spLocks noChangeAspect="1" noChangeShapeType="1"/>
                    </p:cNvSpPr>
                    <p:nvPr/>
                  </p:nvSpPr>
                  <p:spPr bwMode="auto">
                    <a:xfrm>
                      <a:off x="1252" y="52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1324" name="Group 149"/>
                  <p:cNvGrpSpPr>
                    <a:grpSpLocks/>
                  </p:cNvGrpSpPr>
                  <p:nvPr/>
                </p:nvGrpSpPr>
                <p:grpSpPr bwMode="auto">
                  <a:xfrm rot="5400000">
                    <a:off x="1575" y="2329"/>
                    <a:ext cx="77" cy="480"/>
                    <a:chOff x="1824" y="1344"/>
                    <a:chExt cx="77" cy="480"/>
                  </a:xfrm>
                </p:grpSpPr>
                <p:sp>
                  <p:nvSpPr>
                    <p:cNvPr id="11327" name="Rectangle 150"/>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1328" name="Line 151"/>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29" name="Line 152"/>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1325" name="Freeform 153"/>
                  <p:cNvSpPr>
                    <a:spLocks/>
                  </p:cNvSpPr>
                  <p:nvPr/>
                </p:nvSpPr>
                <p:spPr bwMode="auto">
                  <a:xfrm>
                    <a:off x="1344" y="2976"/>
                    <a:ext cx="1665" cy="144"/>
                  </a:xfrm>
                  <a:custGeom>
                    <a:avLst/>
                    <a:gdLst>
                      <a:gd name="T0" fmla="*/ 0 w 1584"/>
                      <a:gd name="T1" fmla="*/ 0 h 144"/>
                      <a:gd name="T2" fmla="*/ 0 w 1584"/>
                      <a:gd name="T3" fmla="*/ 144 h 144"/>
                      <a:gd name="T4" fmla="*/ 1839 w 1584"/>
                      <a:gd name="T5" fmla="*/ 144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lnTo>
                          <a:pt x="0" y="144"/>
                        </a:lnTo>
                        <a:lnTo>
                          <a:pt x="1584" y="144"/>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1326" name="Freeform 154"/>
                  <p:cNvSpPr>
                    <a:spLocks/>
                  </p:cNvSpPr>
                  <p:nvPr/>
                </p:nvSpPr>
                <p:spPr bwMode="auto">
                  <a:xfrm>
                    <a:off x="1344" y="2568"/>
                    <a:ext cx="144" cy="144"/>
                  </a:xfrm>
                  <a:custGeom>
                    <a:avLst/>
                    <a:gdLst>
                      <a:gd name="T0" fmla="*/ 0 w 144"/>
                      <a:gd name="T1" fmla="*/ 144 h 144"/>
                      <a:gd name="T2" fmla="*/ 0 w 144"/>
                      <a:gd name="T3" fmla="*/ 0 h 144"/>
                      <a:gd name="T4" fmla="*/ 144 w 144"/>
                      <a:gd name="T5" fmla="*/ 0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144"/>
                        </a:moveTo>
                        <a:lnTo>
                          <a:pt x="0" y="0"/>
                        </a:lnTo>
                        <a:lnTo>
                          <a:pt x="144"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11321" name="Rectangle 155"/>
                <p:cNvSpPr>
                  <a:spLocks noChangeArrowheads="1"/>
                </p:cNvSpPr>
                <p:nvPr/>
              </p:nvSpPr>
              <p:spPr bwMode="auto">
                <a:xfrm>
                  <a:off x="1152" y="2448"/>
                  <a:ext cx="624" cy="816"/>
                </a:xfrm>
                <a:prstGeom prst="rect">
                  <a:avLst/>
                </a:prstGeom>
                <a:noFill/>
                <a:ln w="285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1322" name="Text Box 156"/>
                <p:cNvSpPr txBox="1">
                  <a:spLocks noChangeArrowheads="1"/>
                </p:cNvSpPr>
                <p:nvPr/>
              </p:nvSpPr>
              <p:spPr bwMode="auto">
                <a:xfrm>
                  <a:off x="891" y="2564"/>
                  <a:ext cx="310"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信号源</a:t>
                  </a:r>
                </a:p>
              </p:txBody>
            </p:sp>
          </p:grpSp>
          <p:sp>
            <p:nvSpPr>
              <p:cNvPr id="11318" name="Text Box 157"/>
              <p:cNvSpPr txBox="1">
                <a:spLocks noChangeArrowheads="1"/>
              </p:cNvSpPr>
              <p:nvPr/>
            </p:nvSpPr>
            <p:spPr bwMode="auto">
              <a:xfrm>
                <a:off x="1526" y="2553"/>
                <a:ext cx="2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sp>
            <p:nvSpPr>
              <p:cNvPr id="11319" name="Text Box 158"/>
              <p:cNvSpPr txBox="1">
                <a:spLocks noChangeArrowheads="1"/>
              </p:cNvSpPr>
              <p:nvPr/>
            </p:nvSpPr>
            <p:spPr bwMode="auto">
              <a:xfrm>
                <a:off x="1392" y="2745"/>
                <a:ext cx="2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grpSp>
        <p:grpSp>
          <p:nvGrpSpPr>
            <p:cNvPr id="11300" name="Group 159"/>
            <p:cNvGrpSpPr>
              <a:grpSpLocks/>
            </p:cNvGrpSpPr>
            <p:nvPr/>
          </p:nvGrpSpPr>
          <p:grpSpPr bwMode="auto">
            <a:xfrm>
              <a:off x="2929" y="2937"/>
              <a:ext cx="1094" cy="822"/>
              <a:chOff x="3015" y="2304"/>
              <a:chExt cx="1094" cy="822"/>
            </a:xfrm>
          </p:grpSpPr>
          <p:grpSp>
            <p:nvGrpSpPr>
              <p:cNvPr id="11311" name="Group 160"/>
              <p:cNvGrpSpPr>
                <a:grpSpLocks/>
              </p:cNvGrpSpPr>
              <p:nvPr/>
            </p:nvGrpSpPr>
            <p:grpSpPr bwMode="auto">
              <a:xfrm>
                <a:off x="4032" y="2400"/>
                <a:ext cx="77" cy="480"/>
                <a:chOff x="1824" y="1344"/>
                <a:chExt cx="77" cy="480"/>
              </a:xfrm>
            </p:grpSpPr>
            <p:sp>
              <p:nvSpPr>
                <p:cNvPr id="11314" name="Rectangle 161"/>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1315" name="Line 162"/>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16" name="Line 163"/>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1312" name="Freeform 164"/>
              <p:cNvSpPr>
                <a:spLocks/>
              </p:cNvSpPr>
              <p:nvPr/>
            </p:nvSpPr>
            <p:spPr bwMode="auto">
              <a:xfrm>
                <a:off x="3639" y="2304"/>
                <a:ext cx="432" cy="240"/>
              </a:xfrm>
              <a:custGeom>
                <a:avLst/>
                <a:gdLst>
                  <a:gd name="T0" fmla="*/ 0 w 432"/>
                  <a:gd name="T1" fmla="*/ 0 h 240"/>
                  <a:gd name="T2" fmla="*/ 432 w 432"/>
                  <a:gd name="T3" fmla="*/ 0 h 240"/>
                  <a:gd name="T4" fmla="*/ 432 w 432"/>
                  <a:gd name="T5" fmla="*/ 240 h 240"/>
                  <a:gd name="T6" fmla="*/ 0 60000 65536"/>
                  <a:gd name="T7" fmla="*/ 0 60000 65536"/>
                  <a:gd name="T8" fmla="*/ 0 60000 65536"/>
                  <a:gd name="T9" fmla="*/ 0 w 432"/>
                  <a:gd name="T10" fmla="*/ 0 h 240"/>
                  <a:gd name="T11" fmla="*/ 432 w 432"/>
                  <a:gd name="T12" fmla="*/ 240 h 240"/>
                </a:gdLst>
                <a:ahLst/>
                <a:cxnLst>
                  <a:cxn ang="T6">
                    <a:pos x="T0" y="T1"/>
                  </a:cxn>
                  <a:cxn ang="T7">
                    <a:pos x="T2" y="T3"/>
                  </a:cxn>
                  <a:cxn ang="T8">
                    <a:pos x="T4" y="T5"/>
                  </a:cxn>
                </a:cxnLst>
                <a:rect l="T9" t="T10" r="T11" b="T12"/>
                <a:pathLst>
                  <a:path w="432" h="240">
                    <a:moveTo>
                      <a:pt x="0" y="0"/>
                    </a:moveTo>
                    <a:lnTo>
                      <a:pt x="432" y="0"/>
                    </a:lnTo>
                    <a:lnTo>
                      <a:pt x="432" y="24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1313" name="Freeform 165"/>
              <p:cNvSpPr>
                <a:spLocks/>
              </p:cNvSpPr>
              <p:nvPr/>
            </p:nvSpPr>
            <p:spPr bwMode="auto">
              <a:xfrm>
                <a:off x="3015" y="2835"/>
                <a:ext cx="1056" cy="291"/>
              </a:xfrm>
              <a:custGeom>
                <a:avLst/>
                <a:gdLst>
                  <a:gd name="T0" fmla="*/ 1056 w 1056"/>
                  <a:gd name="T1" fmla="*/ 0 h 384"/>
                  <a:gd name="T2" fmla="*/ 1056 w 1056"/>
                  <a:gd name="T3" fmla="*/ 167 h 384"/>
                  <a:gd name="T4" fmla="*/ 0 w 1056"/>
                  <a:gd name="T5" fmla="*/ 167 h 384"/>
                  <a:gd name="T6" fmla="*/ 0 60000 65536"/>
                  <a:gd name="T7" fmla="*/ 0 60000 65536"/>
                  <a:gd name="T8" fmla="*/ 0 60000 65536"/>
                  <a:gd name="T9" fmla="*/ 0 w 1056"/>
                  <a:gd name="T10" fmla="*/ 0 h 384"/>
                  <a:gd name="T11" fmla="*/ 1056 w 1056"/>
                  <a:gd name="T12" fmla="*/ 384 h 384"/>
                </a:gdLst>
                <a:ahLst/>
                <a:cxnLst>
                  <a:cxn ang="T6">
                    <a:pos x="T0" y="T1"/>
                  </a:cxn>
                  <a:cxn ang="T7">
                    <a:pos x="T2" y="T3"/>
                  </a:cxn>
                  <a:cxn ang="T8">
                    <a:pos x="T4" y="T5"/>
                  </a:cxn>
                </a:cxnLst>
                <a:rect l="T9" t="T10" r="T11" b="T12"/>
                <a:pathLst>
                  <a:path w="1056" h="384">
                    <a:moveTo>
                      <a:pt x="1056" y="0"/>
                    </a:moveTo>
                    <a:lnTo>
                      <a:pt x="1056" y="384"/>
                    </a:lnTo>
                    <a:lnTo>
                      <a:pt x="0"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grpSp>
          <p:nvGrpSpPr>
            <p:cNvPr id="11301" name="Group 166"/>
            <p:cNvGrpSpPr>
              <a:grpSpLocks/>
            </p:cNvGrpSpPr>
            <p:nvPr/>
          </p:nvGrpSpPr>
          <p:grpSpPr bwMode="auto">
            <a:xfrm>
              <a:off x="2900" y="2361"/>
              <a:ext cx="77" cy="676"/>
              <a:chOff x="2986" y="1728"/>
              <a:chExt cx="77" cy="676"/>
            </a:xfrm>
          </p:grpSpPr>
          <p:grpSp>
            <p:nvGrpSpPr>
              <p:cNvPr id="11305" name="Group 167"/>
              <p:cNvGrpSpPr>
                <a:grpSpLocks/>
              </p:cNvGrpSpPr>
              <p:nvPr/>
            </p:nvGrpSpPr>
            <p:grpSpPr bwMode="auto">
              <a:xfrm>
                <a:off x="2986" y="1820"/>
                <a:ext cx="77" cy="480"/>
                <a:chOff x="1824" y="1344"/>
                <a:chExt cx="77" cy="480"/>
              </a:xfrm>
            </p:grpSpPr>
            <p:sp>
              <p:nvSpPr>
                <p:cNvPr id="11308" name="Rectangle 168"/>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1309" name="Line 169"/>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10" name="Line 170"/>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1306" name="Line 171"/>
              <p:cNvSpPr>
                <a:spLocks noChangeShapeType="1"/>
              </p:cNvSpPr>
              <p:nvPr/>
            </p:nvSpPr>
            <p:spPr bwMode="auto">
              <a:xfrm flipV="1">
                <a:off x="3024" y="1728"/>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307" name="Line 172"/>
              <p:cNvSpPr>
                <a:spLocks noChangeShapeType="1"/>
              </p:cNvSpPr>
              <p:nvPr/>
            </p:nvSpPr>
            <p:spPr bwMode="auto">
              <a:xfrm>
                <a:off x="3022" y="221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1302" name="Text Box 173"/>
            <p:cNvSpPr txBox="1">
              <a:spLocks noChangeArrowheads="1"/>
            </p:cNvSpPr>
            <p:nvPr/>
          </p:nvSpPr>
          <p:spPr bwMode="auto">
            <a:xfrm>
              <a:off x="3658" y="3177"/>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11303" name="Text Box 174"/>
            <p:cNvSpPr txBox="1">
              <a:spLocks noChangeArrowheads="1"/>
            </p:cNvSpPr>
            <p:nvPr/>
          </p:nvSpPr>
          <p:spPr bwMode="auto">
            <a:xfrm>
              <a:off x="4089" y="3091"/>
              <a:ext cx="310"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负载</a:t>
              </a:r>
            </a:p>
          </p:txBody>
        </p:sp>
        <p:sp>
          <p:nvSpPr>
            <p:cNvPr id="11304" name="Line 175"/>
            <p:cNvSpPr>
              <a:spLocks noChangeShapeType="1"/>
            </p:cNvSpPr>
            <p:nvPr/>
          </p:nvSpPr>
          <p:spPr bwMode="auto">
            <a:xfrm flipH="1">
              <a:off x="2938" y="2937"/>
              <a:ext cx="432" cy="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9440" name="Text Box 176"/>
          <p:cNvSpPr txBox="1">
            <a:spLocks noChangeArrowheads="1"/>
          </p:cNvSpPr>
          <p:nvPr/>
        </p:nvSpPr>
        <p:spPr bwMode="auto">
          <a:xfrm>
            <a:off x="1385888" y="4246563"/>
            <a:ext cx="422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S</a:t>
            </a:r>
            <a:endParaRPr lang="en-US" altLang="zh-CN" sz="2000">
              <a:solidFill>
                <a:schemeClr val="tx2"/>
              </a:solidFill>
              <a:cs typeface="Times New Roman" pitchFamily="18" charset="0"/>
            </a:endParaRPr>
          </a:p>
        </p:txBody>
      </p:sp>
      <p:sp>
        <p:nvSpPr>
          <p:cNvPr id="139441" name="Line 177"/>
          <p:cNvSpPr>
            <a:spLocks noChangeShapeType="1"/>
          </p:cNvSpPr>
          <p:nvPr/>
        </p:nvSpPr>
        <p:spPr bwMode="auto">
          <a:xfrm>
            <a:off x="1812925" y="4506913"/>
            <a:ext cx="487363"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39442" name="Text Box 178"/>
          <p:cNvSpPr txBox="1">
            <a:spLocks noChangeArrowheads="1"/>
          </p:cNvSpPr>
          <p:nvPr/>
        </p:nvSpPr>
        <p:spPr bwMode="auto">
          <a:xfrm>
            <a:off x="2346325" y="4278313"/>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BE</a:t>
            </a: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BEQ</a:t>
            </a: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be</a:t>
            </a:r>
            <a:endParaRPr lang="en-US" altLang="zh-CN" sz="2000">
              <a:solidFill>
                <a:schemeClr val="tx2"/>
              </a:solidFill>
              <a:cs typeface="Times New Roman" pitchFamily="18" charset="0"/>
            </a:endParaRPr>
          </a:p>
        </p:txBody>
      </p:sp>
      <p:sp>
        <p:nvSpPr>
          <p:cNvPr id="139443" name="Line 179"/>
          <p:cNvSpPr>
            <a:spLocks noChangeShapeType="1"/>
          </p:cNvSpPr>
          <p:nvPr/>
        </p:nvSpPr>
        <p:spPr bwMode="auto">
          <a:xfrm>
            <a:off x="4205288" y="4506913"/>
            <a:ext cx="457200"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39444" name="Text Box 180"/>
          <p:cNvSpPr txBox="1">
            <a:spLocks noChangeArrowheads="1"/>
          </p:cNvSpPr>
          <p:nvPr/>
        </p:nvSpPr>
        <p:spPr bwMode="auto">
          <a:xfrm>
            <a:off x="3370263" y="3729038"/>
            <a:ext cx="96678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dirty="0">
                <a:solidFill>
                  <a:srgbClr val="C00000"/>
                </a:solidFill>
                <a:cs typeface="Times New Roman" pitchFamily="18" charset="0"/>
              </a:rPr>
              <a:t>U</a:t>
            </a:r>
            <a:r>
              <a:rPr lang="en-US" altLang="zh-CN" sz="2000" baseline="-25000" dirty="0">
                <a:solidFill>
                  <a:srgbClr val="C00000"/>
                </a:solidFill>
                <a:cs typeface="Times New Roman" pitchFamily="18" charset="0"/>
              </a:rPr>
              <a:t>CC</a:t>
            </a:r>
            <a:r>
              <a:rPr lang="en-US" altLang="zh-CN" sz="2000" i="1" dirty="0">
                <a:solidFill>
                  <a:srgbClr val="C00000"/>
                </a:solidFill>
                <a:cs typeface="Times New Roman" pitchFamily="18" charset="0"/>
              </a:rPr>
              <a:t> R</a:t>
            </a:r>
            <a:r>
              <a:rPr lang="en-US" altLang="zh-CN" sz="2000" baseline="-25000" dirty="0">
                <a:solidFill>
                  <a:srgbClr val="C00000"/>
                </a:solidFill>
                <a:cs typeface="Times New Roman" pitchFamily="18" charset="0"/>
              </a:rPr>
              <a:t>B</a:t>
            </a:r>
            <a:endParaRPr lang="en-US" altLang="zh-CN" sz="2000" dirty="0">
              <a:solidFill>
                <a:srgbClr val="C00000"/>
              </a:solidFill>
              <a:cs typeface="Times New Roman" pitchFamily="18" charset="0"/>
            </a:endParaRPr>
          </a:p>
        </p:txBody>
      </p:sp>
      <p:sp>
        <p:nvSpPr>
          <p:cNvPr id="139445" name="Line 181"/>
          <p:cNvSpPr>
            <a:spLocks noChangeShapeType="1"/>
          </p:cNvSpPr>
          <p:nvPr/>
        </p:nvSpPr>
        <p:spPr bwMode="auto">
          <a:xfrm>
            <a:off x="3381375" y="4097338"/>
            <a:ext cx="0" cy="320675"/>
          </a:xfrm>
          <a:prstGeom prst="line">
            <a:avLst/>
          </a:prstGeom>
          <a:noFill/>
          <a:ln w="28575">
            <a:solidFill>
              <a:srgbClr val="C00000"/>
            </a:solidFill>
            <a:round/>
            <a:headEnd/>
            <a:tailEnd type="arrow"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39446" name="Text Box 182"/>
          <p:cNvSpPr txBox="1">
            <a:spLocks noChangeArrowheads="1"/>
          </p:cNvSpPr>
          <p:nvPr/>
        </p:nvSpPr>
        <p:spPr bwMode="auto">
          <a:xfrm>
            <a:off x="4767263" y="4246563"/>
            <a:ext cx="11922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B</a:t>
            </a: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BQ</a:t>
            </a: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b</a:t>
            </a:r>
            <a:endParaRPr lang="en-US" altLang="zh-CN" sz="2000">
              <a:solidFill>
                <a:schemeClr val="tx2"/>
              </a:solidFill>
              <a:cs typeface="Times New Roman" pitchFamily="18" charset="0"/>
            </a:endParaRPr>
          </a:p>
        </p:txBody>
      </p:sp>
      <p:sp>
        <p:nvSpPr>
          <p:cNvPr id="139447" name="Line 183"/>
          <p:cNvSpPr>
            <a:spLocks noChangeShapeType="1"/>
          </p:cNvSpPr>
          <p:nvPr/>
        </p:nvSpPr>
        <p:spPr bwMode="auto">
          <a:xfrm>
            <a:off x="6094413" y="4494213"/>
            <a:ext cx="623887"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39449" name="Freeform 185"/>
          <p:cNvSpPr>
            <a:spLocks/>
          </p:cNvSpPr>
          <p:nvPr/>
        </p:nvSpPr>
        <p:spPr bwMode="auto">
          <a:xfrm>
            <a:off x="5378450" y="3921125"/>
            <a:ext cx="1858963" cy="420688"/>
          </a:xfrm>
          <a:custGeom>
            <a:avLst/>
            <a:gdLst>
              <a:gd name="T0" fmla="*/ 0 w 1171"/>
              <a:gd name="T1" fmla="*/ 2147483647 h 265"/>
              <a:gd name="T2" fmla="*/ 2147483647 w 1171"/>
              <a:gd name="T3" fmla="*/ 2147483647 h 265"/>
              <a:gd name="T4" fmla="*/ 2147483647 w 1171"/>
              <a:gd name="T5" fmla="*/ 2147483647 h 265"/>
              <a:gd name="T6" fmla="*/ 2147483647 w 1171"/>
              <a:gd name="T7" fmla="*/ 2147483647 h 265"/>
              <a:gd name="T8" fmla="*/ 0 60000 65536"/>
              <a:gd name="T9" fmla="*/ 0 60000 65536"/>
              <a:gd name="T10" fmla="*/ 0 60000 65536"/>
              <a:gd name="T11" fmla="*/ 0 60000 65536"/>
              <a:gd name="T12" fmla="*/ 0 w 1171"/>
              <a:gd name="T13" fmla="*/ 0 h 265"/>
              <a:gd name="T14" fmla="*/ 1171 w 1171"/>
              <a:gd name="T15" fmla="*/ 265 h 265"/>
            </a:gdLst>
            <a:ahLst/>
            <a:cxnLst>
              <a:cxn ang="T8">
                <a:pos x="T0" y="T1"/>
              </a:cxn>
              <a:cxn ang="T9">
                <a:pos x="T2" y="T3"/>
              </a:cxn>
              <a:cxn ang="T10">
                <a:pos x="T4" y="T5"/>
              </a:cxn>
              <a:cxn ang="T11">
                <a:pos x="T6" y="T7"/>
              </a:cxn>
            </a:cxnLst>
            <a:rect l="T12" t="T13" r="T14" b="T15"/>
            <a:pathLst>
              <a:path w="1171" h="265">
                <a:moveTo>
                  <a:pt x="0" y="265"/>
                </a:moveTo>
                <a:cubicBezTo>
                  <a:pt x="11" y="173"/>
                  <a:pt x="22" y="82"/>
                  <a:pt x="172" y="44"/>
                </a:cubicBezTo>
                <a:cubicBezTo>
                  <a:pt x="322" y="6"/>
                  <a:pt x="736" y="0"/>
                  <a:pt x="902" y="35"/>
                </a:cubicBezTo>
                <a:cubicBezTo>
                  <a:pt x="1068" y="70"/>
                  <a:pt x="1119" y="162"/>
                  <a:pt x="1171" y="255"/>
                </a:cubicBezTo>
              </a:path>
            </a:pathLst>
          </a:custGeom>
          <a:noFill/>
          <a:ln w="28575">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39450" name="Freeform 186"/>
          <p:cNvSpPr>
            <a:spLocks/>
          </p:cNvSpPr>
          <p:nvPr/>
        </p:nvSpPr>
        <p:spPr bwMode="auto">
          <a:xfrm flipV="1">
            <a:off x="5924550" y="4678363"/>
            <a:ext cx="1858963" cy="420687"/>
          </a:xfrm>
          <a:custGeom>
            <a:avLst/>
            <a:gdLst>
              <a:gd name="T0" fmla="*/ 0 w 1171"/>
              <a:gd name="T1" fmla="*/ 2147483647 h 265"/>
              <a:gd name="T2" fmla="*/ 2147483647 w 1171"/>
              <a:gd name="T3" fmla="*/ 2147483647 h 265"/>
              <a:gd name="T4" fmla="*/ 2147483647 w 1171"/>
              <a:gd name="T5" fmla="*/ 2147483647 h 265"/>
              <a:gd name="T6" fmla="*/ 2147483647 w 1171"/>
              <a:gd name="T7" fmla="*/ 2147483647 h 265"/>
              <a:gd name="T8" fmla="*/ 0 60000 65536"/>
              <a:gd name="T9" fmla="*/ 0 60000 65536"/>
              <a:gd name="T10" fmla="*/ 0 60000 65536"/>
              <a:gd name="T11" fmla="*/ 0 60000 65536"/>
              <a:gd name="T12" fmla="*/ 0 w 1171"/>
              <a:gd name="T13" fmla="*/ 0 h 265"/>
              <a:gd name="T14" fmla="*/ 1171 w 1171"/>
              <a:gd name="T15" fmla="*/ 265 h 265"/>
            </a:gdLst>
            <a:ahLst/>
            <a:cxnLst>
              <a:cxn ang="T8">
                <a:pos x="T0" y="T1"/>
              </a:cxn>
              <a:cxn ang="T9">
                <a:pos x="T2" y="T3"/>
              </a:cxn>
              <a:cxn ang="T10">
                <a:pos x="T4" y="T5"/>
              </a:cxn>
              <a:cxn ang="T11">
                <a:pos x="T6" y="T7"/>
              </a:cxn>
            </a:cxnLst>
            <a:rect l="T12" t="T13" r="T14" b="T15"/>
            <a:pathLst>
              <a:path w="1171" h="265">
                <a:moveTo>
                  <a:pt x="0" y="265"/>
                </a:moveTo>
                <a:cubicBezTo>
                  <a:pt x="11" y="173"/>
                  <a:pt x="22" y="82"/>
                  <a:pt x="172" y="44"/>
                </a:cubicBezTo>
                <a:cubicBezTo>
                  <a:pt x="322" y="6"/>
                  <a:pt x="736" y="0"/>
                  <a:pt x="902" y="35"/>
                </a:cubicBezTo>
                <a:cubicBezTo>
                  <a:pt x="1068" y="70"/>
                  <a:pt x="1119" y="162"/>
                  <a:pt x="1171" y="255"/>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39451" name="Text Box 187"/>
          <p:cNvSpPr txBox="1">
            <a:spLocks noChangeArrowheads="1"/>
          </p:cNvSpPr>
          <p:nvPr/>
        </p:nvSpPr>
        <p:spPr bwMode="auto">
          <a:xfrm>
            <a:off x="6221413" y="4616450"/>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c</a:t>
            </a:r>
            <a:r>
              <a:rPr lang="en-US" altLang="zh-CN" sz="2000" i="1">
                <a:solidFill>
                  <a:schemeClr val="tx2"/>
                </a:solidFill>
                <a:cs typeface="Times New Roman" pitchFamily="18" charset="0"/>
              </a:rPr>
              <a:t>=</a:t>
            </a:r>
            <a:r>
              <a:rPr lang="en-US" altLang="zh-CN" sz="2000" i="1">
                <a:solidFill>
                  <a:schemeClr val="tx2"/>
                </a:solidFill>
                <a:cs typeface="Times New Roman" pitchFamily="18" charset="0"/>
                <a:sym typeface="Symbol" pitchFamily="18" charset="2"/>
              </a:rPr>
              <a:t> </a:t>
            </a: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b</a:t>
            </a:r>
            <a:endParaRPr lang="en-US" altLang="zh-CN" sz="2000">
              <a:solidFill>
                <a:schemeClr val="tx2"/>
              </a:solidFill>
              <a:cs typeface="Times New Roman" pitchFamily="18" charset="0"/>
            </a:endParaRPr>
          </a:p>
        </p:txBody>
      </p:sp>
      <p:graphicFrame>
        <p:nvGraphicFramePr>
          <p:cNvPr id="139452" name="Object 2"/>
          <p:cNvGraphicFramePr>
            <a:graphicFrameLocks noChangeAspect="1"/>
          </p:cNvGraphicFramePr>
          <p:nvPr/>
        </p:nvGraphicFramePr>
        <p:xfrm>
          <a:off x="5683250" y="3900488"/>
          <a:ext cx="1201738" cy="436562"/>
        </p:xfrm>
        <a:graphic>
          <a:graphicData uri="http://schemas.openxmlformats.org/presentationml/2006/ole">
            <mc:AlternateContent xmlns:mc="http://schemas.openxmlformats.org/markup-compatibility/2006">
              <mc:Choice xmlns:v="urn:schemas-microsoft-com:vml" Requires="v">
                <p:oleObj spid="_x0000_s11442" name="Equation" r:id="rId3" imgW="698400" imgH="253800" progId="Equation.DSMT4">
                  <p:embed/>
                </p:oleObj>
              </mc:Choice>
              <mc:Fallback>
                <p:oleObj name="Equation" r:id="rId3" imgW="698400" imgH="25380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0" y="3900488"/>
                        <a:ext cx="1201738" cy="43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453" name="Freeform 189"/>
          <p:cNvSpPr>
            <a:spLocks/>
          </p:cNvSpPr>
          <p:nvPr/>
        </p:nvSpPr>
        <p:spPr bwMode="auto">
          <a:xfrm>
            <a:off x="6246813" y="4510088"/>
            <a:ext cx="2027237" cy="838200"/>
          </a:xfrm>
          <a:custGeom>
            <a:avLst/>
            <a:gdLst>
              <a:gd name="T0" fmla="*/ 2147483647 w 1277"/>
              <a:gd name="T1" fmla="*/ 0 h 528"/>
              <a:gd name="T2" fmla="*/ 2147483647 w 1277"/>
              <a:gd name="T3" fmla="*/ 0 h 528"/>
              <a:gd name="T4" fmla="*/ 2147483647 w 1277"/>
              <a:gd name="T5" fmla="*/ 2147483647 h 528"/>
              <a:gd name="T6" fmla="*/ 0 w 1277"/>
              <a:gd name="T7" fmla="*/ 2147483647 h 528"/>
              <a:gd name="T8" fmla="*/ 0 60000 65536"/>
              <a:gd name="T9" fmla="*/ 0 60000 65536"/>
              <a:gd name="T10" fmla="*/ 0 60000 65536"/>
              <a:gd name="T11" fmla="*/ 0 60000 65536"/>
              <a:gd name="T12" fmla="*/ 0 w 1277"/>
              <a:gd name="T13" fmla="*/ 0 h 528"/>
              <a:gd name="T14" fmla="*/ 1277 w 1277"/>
              <a:gd name="T15" fmla="*/ 528 h 528"/>
            </a:gdLst>
            <a:ahLst/>
            <a:cxnLst>
              <a:cxn ang="T8">
                <a:pos x="T0" y="T1"/>
              </a:cxn>
              <a:cxn ang="T9">
                <a:pos x="T2" y="T3"/>
              </a:cxn>
              <a:cxn ang="T10">
                <a:pos x="T4" y="T5"/>
              </a:cxn>
              <a:cxn ang="T11">
                <a:pos x="T6" y="T7"/>
              </a:cxn>
            </a:cxnLst>
            <a:rect l="T12" t="T13" r="T14" b="T15"/>
            <a:pathLst>
              <a:path w="1277" h="528">
                <a:moveTo>
                  <a:pt x="1133" y="0"/>
                </a:moveTo>
                <a:lnTo>
                  <a:pt x="1277" y="0"/>
                </a:lnTo>
                <a:lnTo>
                  <a:pt x="1277" y="528"/>
                </a:lnTo>
                <a:lnTo>
                  <a:pt x="0" y="528"/>
                </a:ln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39454" name="Text Box 190"/>
          <p:cNvSpPr txBox="1">
            <a:spLocks noChangeArrowheads="1"/>
          </p:cNvSpPr>
          <p:nvPr/>
        </p:nvSpPr>
        <p:spPr bwMode="auto">
          <a:xfrm>
            <a:off x="4354513" y="5076825"/>
            <a:ext cx="1706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CE</a:t>
            </a:r>
            <a:r>
              <a:rPr lang="en-US" altLang="zh-CN" sz="2000">
                <a:solidFill>
                  <a:schemeClr val="tx2"/>
                </a:solidFill>
                <a:cs typeface="Times New Roman" pitchFamily="18" charset="0"/>
              </a:rPr>
              <a:t>=</a:t>
            </a: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CEQ</a:t>
            </a:r>
            <a:r>
              <a:rPr lang="en-US" altLang="zh-CN" sz="2000">
                <a:solidFill>
                  <a:schemeClr val="tx2"/>
                </a:solidFill>
                <a:cs typeface="Times New Roman" pitchFamily="18" charset="0"/>
              </a:rPr>
              <a:t>+</a:t>
            </a: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ce</a:t>
            </a:r>
            <a:endParaRPr lang="en-US" altLang="zh-CN" sz="2000">
              <a:solidFill>
                <a:schemeClr val="tx2"/>
              </a:solidFill>
              <a:cs typeface="Times New Roman" pitchFamily="18" charset="0"/>
            </a:endParaRPr>
          </a:p>
        </p:txBody>
      </p:sp>
      <p:sp>
        <p:nvSpPr>
          <p:cNvPr id="139455" name="Line 191"/>
          <p:cNvSpPr>
            <a:spLocks noChangeShapeType="1"/>
          </p:cNvSpPr>
          <p:nvPr/>
        </p:nvSpPr>
        <p:spPr bwMode="auto">
          <a:xfrm flipH="1">
            <a:off x="3108325" y="5362575"/>
            <a:ext cx="1263650" cy="15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456" name="Text Box 192"/>
          <p:cNvSpPr txBox="1">
            <a:spLocks noChangeArrowheads="1"/>
          </p:cNvSpPr>
          <p:nvPr/>
        </p:nvSpPr>
        <p:spPr bwMode="auto">
          <a:xfrm>
            <a:off x="2176463" y="5102225"/>
            <a:ext cx="850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o</a:t>
            </a:r>
            <a:r>
              <a:rPr lang="en-US" altLang="zh-CN" sz="2000">
                <a:solidFill>
                  <a:schemeClr val="tx2"/>
                </a:solidFill>
                <a:cs typeface="Times New Roman" pitchFamily="18" charset="0"/>
              </a:rPr>
              <a:t>=</a:t>
            </a: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ce</a:t>
            </a:r>
            <a:endParaRPr lang="en-US" altLang="zh-CN" sz="2000">
              <a:solidFill>
                <a:schemeClr val="tx2"/>
              </a:solidFill>
              <a:cs typeface="Times New Roman" pitchFamily="18" charset="0"/>
            </a:endParaRPr>
          </a:p>
        </p:txBody>
      </p:sp>
      <p:sp>
        <p:nvSpPr>
          <p:cNvPr id="139457" name="Freeform 193"/>
          <p:cNvSpPr>
            <a:spLocks/>
          </p:cNvSpPr>
          <p:nvPr/>
        </p:nvSpPr>
        <p:spPr bwMode="auto">
          <a:xfrm>
            <a:off x="5438775" y="4752975"/>
            <a:ext cx="2020888" cy="1163638"/>
          </a:xfrm>
          <a:custGeom>
            <a:avLst/>
            <a:gdLst>
              <a:gd name="T0" fmla="*/ 2147483647 w 1273"/>
              <a:gd name="T1" fmla="*/ 0 h 733"/>
              <a:gd name="T2" fmla="*/ 2147483647 w 1273"/>
              <a:gd name="T3" fmla="*/ 2147483647 h 733"/>
              <a:gd name="T4" fmla="*/ 2147483647 w 1273"/>
              <a:gd name="T5" fmla="*/ 2147483647 h 733"/>
              <a:gd name="T6" fmla="*/ 2147483647 w 1273"/>
              <a:gd name="T7" fmla="*/ 2147483647 h 733"/>
              <a:gd name="T8" fmla="*/ 2147483647 w 1273"/>
              <a:gd name="T9" fmla="*/ 2147483647 h 733"/>
              <a:gd name="T10" fmla="*/ 0 w 1273"/>
              <a:gd name="T11" fmla="*/ 2147483647 h 733"/>
              <a:gd name="T12" fmla="*/ 0 60000 65536"/>
              <a:gd name="T13" fmla="*/ 0 60000 65536"/>
              <a:gd name="T14" fmla="*/ 0 60000 65536"/>
              <a:gd name="T15" fmla="*/ 0 60000 65536"/>
              <a:gd name="T16" fmla="*/ 0 60000 65536"/>
              <a:gd name="T17" fmla="*/ 0 60000 65536"/>
              <a:gd name="T18" fmla="*/ 0 w 1273"/>
              <a:gd name="T19" fmla="*/ 0 h 733"/>
              <a:gd name="T20" fmla="*/ 1273 w 1273"/>
              <a:gd name="T21" fmla="*/ 733 h 733"/>
            </a:gdLst>
            <a:ahLst/>
            <a:cxnLst>
              <a:cxn ang="T12">
                <a:pos x="T0" y="T1"/>
              </a:cxn>
              <a:cxn ang="T13">
                <a:pos x="T2" y="T3"/>
              </a:cxn>
              <a:cxn ang="T14">
                <a:pos x="T4" y="T5"/>
              </a:cxn>
              <a:cxn ang="T15">
                <a:pos x="T6" y="T7"/>
              </a:cxn>
              <a:cxn ang="T16">
                <a:pos x="T8" y="T9"/>
              </a:cxn>
              <a:cxn ang="T17">
                <a:pos x="T10" y="T11"/>
              </a:cxn>
            </a:cxnLst>
            <a:rect l="T18" t="T19" r="T20" b="T21"/>
            <a:pathLst>
              <a:path w="1273" h="733">
                <a:moveTo>
                  <a:pt x="1258" y="0"/>
                </a:moveTo>
                <a:cubicBezTo>
                  <a:pt x="1263" y="80"/>
                  <a:pt x="1269" y="161"/>
                  <a:pt x="1258" y="249"/>
                </a:cubicBezTo>
                <a:cubicBezTo>
                  <a:pt x="1247" y="337"/>
                  <a:pt x="1273" y="461"/>
                  <a:pt x="1190" y="528"/>
                </a:cubicBezTo>
                <a:cubicBezTo>
                  <a:pt x="1107" y="595"/>
                  <a:pt x="902" y="623"/>
                  <a:pt x="758" y="653"/>
                </a:cubicBezTo>
                <a:cubicBezTo>
                  <a:pt x="614" y="683"/>
                  <a:pt x="452" y="733"/>
                  <a:pt x="326" y="710"/>
                </a:cubicBezTo>
                <a:cubicBezTo>
                  <a:pt x="200" y="687"/>
                  <a:pt x="100" y="602"/>
                  <a:pt x="0" y="518"/>
                </a:cubicBezTo>
              </a:path>
            </a:pathLst>
          </a:custGeom>
          <a:noFill/>
          <a:ln w="28575">
            <a:solidFill>
              <a:srgbClr val="C0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39458" name="Text Box 194"/>
          <p:cNvSpPr txBox="1">
            <a:spLocks noChangeArrowheads="1"/>
          </p:cNvSpPr>
          <p:nvPr/>
        </p:nvSpPr>
        <p:spPr bwMode="auto">
          <a:xfrm>
            <a:off x="3589338" y="5737225"/>
            <a:ext cx="21113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dirty="0">
                <a:solidFill>
                  <a:srgbClr val="C00000"/>
                </a:solidFill>
                <a:cs typeface="Times New Roman" pitchFamily="18" charset="0"/>
              </a:rPr>
              <a:t>U</a:t>
            </a:r>
            <a:r>
              <a:rPr lang="en-US" altLang="zh-CN" sz="2000" baseline="-25000" dirty="0">
                <a:solidFill>
                  <a:srgbClr val="C00000"/>
                </a:solidFill>
                <a:cs typeface="Times New Roman" pitchFamily="18" charset="0"/>
              </a:rPr>
              <a:t>CEQ</a:t>
            </a:r>
            <a:r>
              <a:rPr lang="en-US" altLang="zh-CN" sz="2000" dirty="0">
                <a:solidFill>
                  <a:srgbClr val="C00000"/>
                </a:solidFill>
                <a:cs typeface="Times New Roman" pitchFamily="18" charset="0"/>
              </a:rPr>
              <a:t>=</a:t>
            </a:r>
            <a:r>
              <a:rPr lang="en-US" altLang="zh-CN" sz="2000" i="1" dirty="0">
                <a:solidFill>
                  <a:srgbClr val="C00000"/>
                </a:solidFill>
                <a:cs typeface="Times New Roman" pitchFamily="18" charset="0"/>
              </a:rPr>
              <a:t>U</a:t>
            </a:r>
            <a:r>
              <a:rPr lang="en-US" altLang="zh-CN" sz="2000" baseline="-25000" dirty="0">
                <a:solidFill>
                  <a:srgbClr val="C00000"/>
                </a:solidFill>
                <a:cs typeface="Times New Roman" pitchFamily="18" charset="0"/>
              </a:rPr>
              <a:t>CC</a:t>
            </a:r>
            <a:r>
              <a:rPr lang="en-US" altLang="zh-CN" sz="2000" dirty="0">
                <a:solidFill>
                  <a:srgbClr val="C00000"/>
                </a:solidFill>
                <a:cs typeface="Times New Roman" pitchFamily="18" charset="0"/>
                <a:sym typeface="Symbol" pitchFamily="18" charset="2"/>
              </a:rPr>
              <a:t></a:t>
            </a:r>
            <a:r>
              <a:rPr lang="en-US" altLang="zh-CN" sz="2000" i="1" dirty="0">
                <a:solidFill>
                  <a:srgbClr val="C00000"/>
                </a:solidFill>
                <a:cs typeface="Times New Roman" pitchFamily="18" charset="0"/>
                <a:sym typeface="Symbol" pitchFamily="18" charset="2"/>
              </a:rPr>
              <a:t>R</a:t>
            </a:r>
            <a:r>
              <a:rPr lang="en-US" altLang="zh-CN" sz="2000" baseline="-25000" dirty="0">
                <a:solidFill>
                  <a:srgbClr val="C00000"/>
                </a:solidFill>
                <a:cs typeface="Times New Roman" pitchFamily="18" charset="0"/>
                <a:sym typeface="Symbol" pitchFamily="18" charset="2"/>
              </a:rPr>
              <a:t>C</a:t>
            </a:r>
            <a:r>
              <a:rPr lang="en-US" altLang="zh-CN" sz="2000" i="1" dirty="0">
                <a:solidFill>
                  <a:srgbClr val="C00000"/>
                </a:solidFill>
                <a:cs typeface="Times New Roman" pitchFamily="18" charset="0"/>
              </a:rPr>
              <a:t>I</a:t>
            </a:r>
            <a:r>
              <a:rPr lang="en-US" altLang="zh-CN" sz="2000" baseline="-25000" dirty="0">
                <a:solidFill>
                  <a:srgbClr val="C00000"/>
                </a:solidFill>
                <a:cs typeface="Times New Roman" pitchFamily="18" charset="0"/>
              </a:rPr>
              <a:t>CQ</a:t>
            </a:r>
            <a:endParaRPr lang="en-US" altLang="zh-CN" sz="2000" dirty="0">
              <a:solidFill>
                <a:srgbClr val="C00000"/>
              </a:solidFill>
              <a:cs typeface="Times New Roman" pitchFamily="18" charset="0"/>
            </a:endParaRPr>
          </a:p>
        </p:txBody>
      </p:sp>
      <p:sp>
        <p:nvSpPr>
          <p:cNvPr id="139459" name="Freeform 195"/>
          <p:cNvSpPr>
            <a:spLocks/>
          </p:cNvSpPr>
          <p:nvPr/>
        </p:nvSpPr>
        <p:spPr bwMode="auto">
          <a:xfrm>
            <a:off x="6261100" y="4600575"/>
            <a:ext cx="2355850" cy="1046163"/>
          </a:xfrm>
          <a:custGeom>
            <a:avLst/>
            <a:gdLst>
              <a:gd name="T0" fmla="*/ 2147483647 w 1484"/>
              <a:gd name="T1" fmla="*/ 0 h 659"/>
              <a:gd name="T2" fmla="*/ 2147483647 w 1484"/>
              <a:gd name="T3" fmla="*/ 2147483647 h 659"/>
              <a:gd name="T4" fmla="*/ 2147483647 w 1484"/>
              <a:gd name="T5" fmla="*/ 2147483647 h 659"/>
              <a:gd name="T6" fmla="*/ 2147483647 w 1484"/>
              <a:gd name="T7" fmla="*/ 2147483647 h 659"/>
              <a:gd name="T8" fmla="*/ 0 w 1484"/>
              <a:gd name="T9" fmla="*/ 2147483647 h 659"/>
              <a:gd name="T10" fmla="*/ 0 60000 65536"/>
              <a:gd name="T11" fmla="*/ 0 60000 65536"/>
              <a:gd name="T12" fmla="*/ 0 60000 65536"/>
              <a:gd name="T13" fmla="*/ 0 60000 65536"/>
              <a:gd name="T14" fmla="*/ 0 60000 65536"/>
              <a:gd name="T15" fmla="*/ 0 w 1484"/>
              <a:gd name="T16" fmla="*/ 0 h 659"/>
              <a:gd name="T17" fmla="*/ 1484 w 1484"/>
              <a:gd name="T18" fmla="*/ 659 h 659"/>
            </a:gdLst>
            <a:ahLst/>
            <a:cxnLst>
              <a:cxn ang="T10">
                <a:pos x="T0" y="T1"/>
              </a:cxn>
              <a:cxn ang="T11">
                <a:pos x="T2" y="T3"/>
              </a:cxn>
              <a:cxn ang="T12">
                <a:pos x="T4" y="T5"/>
              </a:cxn>
              <a:cxn ang="T13">
                <a:pos x="T6" y="T7"/>
              </a:cxn>
              <a:cxn ang="T14">
                <a:pos x="T8" y="T9"/>
              </a:cxn>
            </a:cxnLst>
            <a:rect l="T15" t="T16" r="T17" b="T18"/>
            <a:pathLst>
              <a:path w="1484" h="659">
                <a:moveTo>
                  <a:pt x="1104" y="0"/>
                </a:moveTo>
                <a:cubicBezTo>
                  <a:pt x="1195" y="29"/>
                  <a:pt x="1286" y="59"/>
                  <a:pt x="1344" y="134"/>
                </a:cubicBezTo>
                <a:cubicBezTo>
                  <a:pt x="1402" y="209"/>
                  <a:pt x="1484" y="366"/>
                  <a:pt x="1450" y="451"/>
                </a:cubicBezTo>
                <a:cubicBezTo>
                  <a:pt x="1416" y="536"/>
                  <a:pt x="1385" y="627"/>
                  <a:pt x="1143" y="643"/>
                </a:cubicBezTo>
                <a:cubicBezTo>
                  <a:pt x="901" y="659"/>
                  <a:pt x="450" y="603"/>
                  <a:pt x="0" y="547"/>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39461" name="Line 197"/>
          <p:cNvSpPr>
            <a:spLocks noChangeShapeType="1"/>
          </p:cNvSpPr>
          <p:nvPr/>
        </p:nvSpPr>
        <p:spPr bwMode="auto">
          <a:xfrm>
            <a:off x="1781175" y="4706938"/>
            <a:ext cx="517525" cy="473075"/>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39572" name="Text Box 308"/>
          <p:cNvSpPr txBox="1">
            <a:spLocks noChangeArrowheads="1"/>
          </p:cNvSpPr>
          <p:nvPr/>
        </p:nvSpPr>
        <p:spPr bwMode="auto">
          <a:xfrm>
            <a:off x="6759575" y="4244975"/>
            <a:ext cx="1182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C</a:t>
            </a: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CQ</a:t>
            </a: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c</a:t>
            </a:r>
            <a:endParaRPr lang="en-US" altLang="zh-CN" sz="2000">
              <a:solidFill>
                <a:schemeClr val="tx2"/>
              </a:solidFill>
              <a:cs typeface="Times New Roman" pitchFamily="18" charset="0"/>
            </a:endParaRPr>
          </a:p>
        </p:txBody>
      </p:sp>
      <p:sp>
        <p:nvSpPr>
          <p:cNvPr id="139573" name="Text Box 309"/>
          <p:cNvSpPr txBox="1">
            <a:spLocks noChangeArrowheads="1"/>
          </p:cNvSpPr>
          <p:nvPr/>
        </p:nvSpPr>
        <p:spPr bwMode="auto">
          <a:xfrm>
            <a:off x="7083450" y="5583238"/>
            <a:ext cx="1603324" cy="42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dirty="0" err="1">
                <a:solidFill>
                  <a:srgbClr val="FF0000"/>
                </a:solidFill>
                <a:cs typeface="Times New Roman" pitchFamily="18" charset="0"/>
              </a:rPr>
              <a:t>u</a:t>
            </a:r>
            <a:r>
              <a:rPr lang="en-US" altLang="zh-CN" sz="2000" baseline="-25000" dirty="0" err="1">
                <a:solidFill>
                  <a:srgbClr val="FF0000"/>
                </a:solidFill>
                <a:cs typeface="Times New Roman" pitchFamily="18" charset="0"/>
              </a:rPr>
              <a:t>ce</a:t>
            </a:r>
            <a:r>
              <a:rPr lang="en-US" altLang="zh-CN" sz="2000" dirty="0">
                <a:solidFill>
                  <a:srgbClr val="FF0000"/>
                </a:solidFill>
                <a:cs typeface="Times New Roman" pitchFamily="18" charset="0"/>
              </a:rPr>
              <a:t>=</a:t>
            </a:r>
            <a:r>
              <a:rPr lang="en-US" altLang="zh-CN" sz="2000" dirty="0">
                <a:solidFill>
                  <a:srgbClr val="FF0000"/>
                </a:solidFill>
                <a:cs typeface="Times New Roman" pitchFamily="18" charset="0"/>
                <a:sym typeface="Symbol" pitchFamily="18" charset="2"/>
              </a:rPr>
              <a:t></a:t>
            </a:r>
            <a:r>
              <a:rPr lang="en-US" altLang="zh-CN" sz="2000" i="1" dirty="0">
                <a:solidFill>
                  <a:srgbClr val="FF0000"/>
                </a:solidFill>
                <a:cs typeface="Times New Roman" pitchFamily="18" charset="0"/>
              </a:rPr>
              <a:t>R</a:t>
            </a:r>
            <a:r>
              <a:rPr lang="en-US" altLang="zh-CN" sz="2000" baseline="-25000" dirty="0">
                <a:solidFill>
                  <a:srgbClr val="FF0000"/>
                </a:solidFill>
                <a:cs typeface="Times New Roman" pitchFamily="18" charset="0"/>
              </a:rPr>
              <a:t>L</a:t>
            </a:r>
            <a:r>
              <a:rPr lang="en-US" altLang="zh-CN" sz="2000" dirty="0">
                <a:solidFill>
                  <a:srgbClr val="FF0000"/>
                </a:solidFill>
                <a:cs typeface="Times New Roman" pitchFamily="18" charset="0"/>
                <a:sym typeface="Symbol" pitchFamily="18" charset="2"/>
              </a:rPr>
              <a:t>||</a:t>
            </a:r>
            <a:r>
              <a:rPr lang="en-US" altLang="zh-CN" sz="2000" i="1" dirty="0" err="1">
                <a:solidFill>
                  <a:srgbClr val="FF0000"/>
                </a:solidFill>
                <a:cs typeface="Times New Roman" pitchFamily="18" charset="0"/>
                <a:sym typeface="Symbol" pitchFamily="18" charset="2"/>
              </a:rPr>
              <a:t>R</a:t>
            </a:r>
            <a:r>
              <a:rPr lang="en-US" altLang="zh-CN" sz="2000" baseline="-25000" dirty="0" err="1">
                <a:solidFill>
                  <a:srgbClr val="FF0000"/>
                </a:solidFill>
                <a:cs typeface="Times New Roman" pitchFamily="18" charset="0"/>
                <a:sym typeface="Symbol" pitchFamily="18" charset="2"/>
              </a:rPr>
              <a:t>C</a:t>
            </a:r>
            <a:r>
              <a:rPr lang="en-US" altLang="zh-CN" sz="2000" i="1" dirty="0" err="1">
                <a:solidFill>
                  <a:srgbClr val="FF0000"/>
                </a:solidFill>
                <a:cs typeface="Times New Roman" pitchFamily="18" charset="0"/>
              </a:rPr>
              <a:t>i</a:t>
            </a:r>
            <a:r>
              <a:rPr lang="en-US" altLang="zh-CN" sz="2000" baseline="-25000" dirty="0" err="1">
                <a:solidFill>
                  <a:srgbClr val="FF0000"/>
                </a:solidFill>
                <a:cs typeface="Times New Roman" pitchFamily="18" charset="0"/>
              </a:rPr>
              <a:t>c</a:t>
            </a:r>
            <a:endParaRPr lang="en-US" altLang="zh-CN" sz="2000" dirty="0">
              <a:solidFill>
                <a:srgbClr val="FF0000"/>
              </a:solidFill>
              <a:cs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9440"/>
                                        </p:tgtEl>
                                        <p:attrNameLst>
                                          <p:attrName>style.visibility</p:attrName>
                                        </p:attrNameLst>
                                      </p:cBhvr>
                                      <p:to>
                                        <p:strVal val="visible"/>
                                      </p:to>
                                    </p:set>
                                    <p:animEffect transition="in" filter="wipe(left)">
                                      <p:cBhvr>
                                        <p:cTn id="13" dur="500"/>
                                        <p:tgtEl>
                                          <p:spTgt spid="13944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9441"/>
                                        </p:tgtEl>
                                        <p:attrNameLst>
                                          <p:attrName>style.visibility</p:attrName>
                                        </p:attrNameLst>
                                      </p:cBhvr>
                                      <p:to>
                                        <p:strVal val="visible"/>
                                      </p:to>
                                    </p:set>
                                    <p:animEffect transition="in" filter="wipe(left)">
                                      <p:cBhvr>
                                        <p:cTn id="18" dur="500"/>
                                        <p:tgtEl>
                                          <p:spTgt spid="139441"/>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39442"/>
                                        </p:tgtEl>
                                        <p:attrNameLst>
                                          <p:attrName>style.visibility</p:attrName>
                                        </p:attrNameLst>
                                      </p:cBhvr>
                                      <p:to>
                                        <p:strVal val="visible"/>
                                      </p:to>
                                    </p:set>
                                    <p:animEffect transition="in" filter="wipe(left)">
                                      <p:cBhvr>
                                        <p:cTn id="22" dur="500"/>
                                        <p:tgtEl>
                                          <p:spTgt spid="1394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9443"/>
                                        </p:tgtEl>
                                        <p:attrNameLst>
                                          <p:attrName>style.visibility</p:attrName>
                                        </p:attrNameLst>
                                      </p:cBhvr>
                                      <p:to>
                                        <p:strVal val="visible"/>
                                      </p:to>
                                    </p:set>
                                    <p:animEffect transition="in" filter="wipe(left)">
                                      <p:cBhvr>
                                        <p:cTn id="27" dur="500"/>
                                        <p:tgtEl>
                                          <p:spTgt spid="139443"/>
                                        </p:tgtEl>
                                      </p:cBhvr>
                                    </p:animEffect>
                                  </p:childTnLst>
                                </p:cTn>
                              </p:par>
                            </p:childTnLst>
                          </p:cTn>
                        </p:par>
                        <p:par>
                          <p:cTn id="28" fill="hold" nodeType="after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39446"/>
                                        </p:tgtEl>
                                        <p:attrNameLst>
                                          <p:attrName>style.visibility</p:attrName>
                                        </p:attrNameLst>
                                      </p:cBhvr>
                                      <p:to>
                                        <p:strVal val="visible"/>
                                      </p:to>
                                    </p:set>
                                    <p:animEffect transition="in" filter="wipe(left)">
                                      <p:cBhvr>
                                        <p:cTn id="31" dur="500"/>
                                        <p:tgtEl>
                                          <p:spTgt spid="13944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9447"/>
                                        </p:tgtEl>
                                        <p:attrNameLst>
                                          <p:attrName>style.visibility</p:attrName>
                                        </p:attrNameLst>
                                      </p:cBhvr>
                                      <p:to>
                                        <p:strVal val="visible"/>
                                      </p:to>
                                    </p:set>
                                    <p:animEffect transition="in" filter="wipe(left)">
                                      <p:cBhvr>
                                        <p:cTn id="36" dur="500"/>
                                        <p:tgtEl>
                                          <p:spTgt spid="139447"/>
                                        </p:tgtEl>
                                      </p:cBhvr>
                                    </p:animEffect>
                                  </p:childTnLst>
                                </p:cTn>
                              </p:par>
                            </p:childTnLst>
                          </p:cTn>
                        </p:par>
                        <p:par>
                          <p:cTn id="37" fill="hold" nodeType="afterGroup">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39572"/>
                                        </p:tgtEl>
                                        <p:attrNameLst>
                                          <p:attrName>style.visibility</p:attrName>
                                        </p:attrNameLst>
                                      </p:cBhvr>
                                      <p:to>
                                        <p:strVal val="visible"/>
                                      </p:to>
                                    </p:set>
                                    <p:animEffect transition="in" filter="wipe(left)">
                                      <p:cBhvr>
                                        <p:cTn id="40" dur="500"/>
                                        <p:tgtEl>
                                          <p:spTgt spid="13957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39453"/>
                                        </p:tgtEl>
                                        <p:attrNameLst>
                                          <p:attrName>style.visibility</p:attrName>
                                        </p:attrNameLst>
                                      </p:cBhvr>
                                      <p:to>
                                        <p:strVal val="visible"/>
                                      </p:to>
                                    </p:set>
                                    <p:animEffect transition="in" filter="wipe(up)">
                                      <p:cBhvr>
                                        <p:cTn id="45" dur="500"/>
                                        <p:tgtEl>
                                          <p:spTgt spid="139453"/>
                                        </p:tgtEl>
                                      </p:cBhvr>
                                    </p:animEffect>
                                  </p:childTnLst>
                                </p:cTn>
                              </p:par>
                            </p:childTnLst>
                          </p:cTn>
                        </p:par>
                        <p:par>
                          <p:cTn id="46" fill="hold" nodeType="afterGroup">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139454"/>
                                        </p:tgtEl>
                                        <p:attrNameLst>
                                          <p:attrName>style.visibility</p:attrName>
                                        </p:attrNameLst>
                                      </p:cBhvr>
                                      <p:to>
                                        <p:strVal val="visible"/>
                                      </p:to>
                                    </p:set>
                                    <p:animEffect transition="in" filter="wipe(up)">
                                      <p:cBhvr>
                                        <p:cTn id="49" dur="500"/>
                                        <p:tgtEl>
                                          <p:spTgt spid="13945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139455"/>
                                        </p:tgtEl>
                                        <p:attrNameLst>
                                          <p:attrName>style.visibility</p:attrName>
                                        </p:attrNameLst>
                                      </p:cBhvr>
                                      <p:to>
                                        <p:strVal val="visible"/>
                                      </p:to>
                                    </p:set>
                                    <p:animEffect transition="in" filter="wipe(right)">
                                      <p:cBhvr>
                                        <p:cTn id="54" dur="500"/>
                                        <p:tgtEl>
                                          <p:spTgt spid="139455"/>
                                        </p:tgtEl>
                                      </p:cBhvr>
                                    </p:animEffect>
                                  </p:childTnLst>
                                </p:cTn>
                              </p:par>
                            </p:childTnLst>
                          </p:cTn>
                        </p:par>
                        <p:par>
                          <p:cTn id="55" fill="hold" nodeType="afterGroup">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139456"/>
                                        </p:tgtEl>
                                        <p:attrNameLst>
                                          <p:attrName>style.visibility</p:attrName>
                                        </p:attrNameLst>
                                      </p:cBhvr>
                                      <p:to>
                                        <p:strVal val="visible"/>
                                      </p:to>
                                    </p:set>
                                    <p:animEffect transition="in" filter="wipe(up)">
                                      <p:cBhvr>
                                        <p:cTn id="58" dur="500"/>
                                        <p:tgtEl>
                                          <p:spTgt spid="13945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139444"/>
                                        </p:tgtEl>
                                        <p:attrNameLst>
                                          <p:attrName>style.visibility</p:attrName>
                                        </p:attrNameLst>
                                      </p:cBhvr>
                                      <p:to>
                                        <p:strVal val="visible"/>
                                      </p:to>
                                    </p:set>
                                    <p:animEffect transition="in" filter="wipe(up)">
                                      <p:cBhvr>
                                        <p:cTn id="63" dur="500"/>
                                        <p:tgtEl>
                                          <p:spTgt spid="139444"/>
                                        </p:tgtEl>
                                      </p:cBhvr>
                                    </p:animEffect>
                                  </p:childTnLst>
                                </p:cTn>
                              </p:par>
                            </p:childTnLst>
                          </p:cTn>
                        </p:par>
                        <p:par>
                          <p:cTn id="64" fill="hold" nodeType="afterGroup">
                            <p:stCondLst>
                              <p:cond delay="500"/>
                            </p:stCondLst>
                            <p:childTnLst>
                              <p:par>
                                <p:cTn id="65" presetID="22" presetClass="entr" presetSubtype="1" fill="hold" grpId="0" nodeType="afterEffect">
                                  <p:stCondLst>
                                    <p:cond delay="0"/>
                                  </p:stCondLst>
                                  <p:childTnLst>
                                    <p:set>
                                      <p:cBhvr>
                                        <p:cTn id="66" dur="1" fill="hold">
                                          <p:stCondLst>
                                            <p:cond delay="0"/>
                                          </p:stCondLst>
                                        </p:cTn>
                                        <p:tgtEl>
                                          <p:spTgt spid="139445"/>
                                        </p:tgtEl>
                                        <p:attrNameLst>
                                          <p:attrName>style.visibility</p:attrName>
                                        </p:attrNameLst>
                                      </p:cBhvr>
                                      <p:to>
                                        <p:strVal val="visible"/>
                                      </p:to>
                                    </p:set>
                                    <p:animEffect transition="in" filter="wipe(up)">
                                      <p:cBhvr>
                                        <p:cTn id="67" dur="500"/>
                                        <p:tgtEl>
                                          <p:spTgt spid="13944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39449"/>
                                        </p:tgtEl>
                                        <p:attrNameLst>
                                          <p:attrName>style.visibility</p:attrName>
                                        </p:attrNameLst>
                                      </p:cBhvr>
                                      <p:to>
                                        <p:strVal val="visible"/>
                                      </p:to>
                                    </p:set>
                                    <p:animEffect transition="in" filter="wipe(left)">
                                      <p:cBhvr>
                                        <p:cTn id="72" dur="500"/>
                                        <p:tgtEl>
                                          <p:spTgt spid="139449"/>
                                        </p:tgtEl>
                                      </p:cBhvr>
                                    </p:animEffect>
                                  </p:childTnLst>
                                </p:cTn>
                              </p:par>
                            </p:childTnLst>
                          </p:cTn>
                        </p:par>
                        <p:par>
                          <p:cTn id="73" fill="hold" nodeType="afterGroup">
                            <p:stCondLst>
                              <p:cond delay="500"/>
                            </p:stCondLst>
                            <p:childTnLst>
                              <p:par>
                                <p:cTn id="74" presetID="22" presetClass="entr" presetSubtype="8" fill="hold" nodeType="afterEffect">
                                  <p:stCondLst>
                                    <p:cond delay="0"/>
                                  </p:stCondLst>
                                  <p:childTnLst>
                                    <p:set>
                                      <p:cBhvr>
                                        <p:cTn id="75" dur="1" fill="hold">
                                          <p:stCondLst>
                                            <p:cond delay="0"/>
                                          </p:stCondLst>
                                        </p:cTn>
                                        <p:tgtEl>
                                          <p:spTgt spid="139452"/>
                                        </p:tgtEl>
                                        <p:attrNameLst>
                                          <p:attrName>style.visibility</p:attrName>
                                        </p:attrNameLst>
                                      </p:cBhvr>
                                      <p:to>
                                        <p:strVal val="visible"/>
                                      </p:to>
                                    </p:set>
                                    <p:animEffect transition="in" filter="wipe(left)">
                                      <p:cBhvr>
                                        <p:cTn id="76" dur="500"/>
                                        <p:tgtEl>
                                          <p:spTgt spid="139452"/>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139457"/>
                                        </p:tgtEl>
                                        <p:attrNameLst>
                                          <p:attrName>style.visibility</p:attrName>
                                        </p:attrNameLst>
                                      </p:cBhvr>
                                      <p:to>
                                        <p:strVal val="visible"/>
                                      </p:to>
                                    </p:set>
                                    <p:animEffect transition="in" filter="wipe(right)">
                                      <p:cBhvr>
                                        <p:cTn id="81" dur="500"/>
                                        <p:tgtEl>
                                          <p:spTgt spid="139457"/>
                                        </p:tgtEl>
                                      </p:cBhvr>
                                    </p:animEffect>
                                  </p:childTnLst>
                                </p:cTn>
                              </p:par>
                            </p:childTnLst>
                          </p:cTn>
                        </p:par>
                        <p:par>
                          <p:cTn id="82" fill="hold" nodeType="afterGroup">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139458"/>
                                        </p:tgtEl>
                                        <p:attrNameLst>
                                          <p:attrName>style.visibility</p:attrName>
                                        </p:attrNameLst>
                                      </p:cBhvr>
                                      <p:to>
                                        <p:strVal val="visible"/>
                                      </p:to>
                                    </p:set>
                                    <p:animEffect transition="in" filter="wipe(left)">
                                      <p:cBhvr>
                                        <p:cTn id="85" dur="500"/>
                                        <p:tgtEl>
                                          <p:spTgt spid="13945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39450"/>
                                        </p:tgtEl>
                                        <p:attrNameLst>
                                          <p:attrName>style.visibility</p:attrName>
                                        </p:attrNameLst>
                                      </p:cBhvr>
                                      <p:to>
                                        <p:strVal val="visible"/>
                                      </p:to>
                                    </p:set>
                                    <p:animEffect transition="in" filter="wipe(left)">
                                      <p:cBhvr>
                                        <p:cTn id="90" dur="500"/>
                                        <p:tgtEl>
                                          <p:spTgt spid="139450"/>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39451"/>
                                        </p:tgtEl>
                                        <p:attrNameLst>
                                          <p:attrName>style.visibility</p:attrName>
                                        </p:attrNameLst>
                                      </p:cBhvr>
                                      <p:to>
                                        <p:strVal val="visible"/>
                                      </p:to>
                                    </p:set>
                                    <p:animEffect transition="in" filter="wipe(left)">
                                      <p:cBhvr>
                                        <p:cTn id="93" dur="500"/>
                                        <p:tgtEl>
                                          <p:spTgt spid="13945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139459"/>
                                        </p:tgtEl>
                                        <p:attrNameLst>
                                          <p:attrName>style.visibility</p:attrName>
                                        </p:attrNameLst>
                                      </p:cBhvr>
                                      <p:to>
                                        <p:strVal val="visible"/>
                                      </p:to>
                                    </p:set>
                                    <p:animEffect transition="in" filter="wipe(up)">
                                      <p:cBhvr>
                                        <p:cTn id="98" dur="500"/>
                                        <p:tgtEl>
                                          <p:spTgt spid="139459"/>
                                        </p:tgtEl>
                                      </p:cBhvr>
                                    </p:animEffect>
                                  </p:childTnLst>
                                </p:cTn>
                              </p:par>
                            </p:childTnLst>
                          </p:cTn>
                        </p:par>
                        <p:par>
                          <p:cTn id="99" fill="hold" nodeType="afterGroup">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139573"/>
                                        </p:tgtEl>
                                        <p:attrNameLst>
                                          <p:attrName>style.visibility</p:attrName>
                                        </p:attrNameLst>
                                      </p:cBhvr>
                                      <p:to>
                                        <p:strVal val="visible"/>
                                      </p:to>
                                    </p:set>
                                    <p:animEffect transition="in" filter="wipe(left)">
                                      <p:cBhvr>
                                        <p:cTn id="102" dur="500"/>
                                        <p:tgtEl>
                                          <p:spTgt spid="139573"/>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39461"/>
                                        </p:tgtEl>
                                        <p:attrNameLst>
                                          <p:attrName>style.visibility</p:attrName>
                                        </p:attrNameLst>
                                      </p:cBhvr>
                                      <p:to>
                                        <p:strVal val="visible"/>
                                      </p:to>
                                    </p:set>
                                    <p:animEffect transition="in" filter="wipe(left)">
                                      <p:cBhvr>
                                        <p:cTn id="107" dur="500"/>
                                        <p:tgtEl>
                                          <p:spTgt spid="13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40" grpId="0"/>
      <p:bldP spid="139441" grpId="0" animBg="1"/>
      <p:bldP spid="139442" grpId="0"/>
      <p:bldP spid="139443" grpId="0" animBg="1"/>
      <p:bldP spid="139444" grpId="0"/>
      <p:bldP spid="139445" grpId="0" animBg="1"/>
      <p:bldP spid="139446" grpId="0"/>
      <p:bldP spid="139447" grpId="0" animBg="1"/>
      <p:bldP spid="139449" grpId="0" animBg="1"/>
      <p:bldP spid="139450" grpId="0" animBg="1"/>
      <p:bldP spid="139451" grpId="0"/>
      <p:bldP spid="139453" grpId="0" animBg="1"/>
      <p:bldP spid="139454" grpId="0"/>
      <p:bldP spid="139455" grpId="0" animBg="1"/>
      <p:bldP spid="139456" grpId="0"/>
      <p:bldP spid="139457" grpId="0" animBg="1"/>
      <p:bldP spid="139458" grpId="0"/>
      <p:bldP spid="139459" grpId="0" animBg="1"/>
      <p:bldP spid="139461" grpId="0" animBg="1"/>
      <p:bldP spid="139572" grpId="0"/>
      <p:bldP spid="13957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spAutoFit/>
          </a:bodyPr>
          <a:lstStyle/>
          <a:p>
            <a:pPr eaLnBrk="1" hangingPunct="1"/>
            <a:r>
              <a:rPr lang="en-US" altLang="zh-CN" sz="3200" smtClean="0">
                <a:ea typeface="宋体" charset="-122"/>
              </a:rPr>
              <a:t>6.3 </a:t>
            </a:r>
            <a:r>
              <a:rPr lang="zh-CN" altLang="en-US" sz="3200" smtClean="0">
                <a:ea typeface="宋体" charset="-122"/>
              </a:rPr>
              <a:t>双极型晶体三极管放大电路（续</a:t>
            </a:r>
            <a:r>
              <a:rPr lang="en-US" altLang="zh-CN" sz="3200" smtClean="0">
                <a:ea typeface="宋体" charset="-122"/>
              </a:rPr>
              <a:t>2</a:t>
            </a:r>
            <a:r>
              <a:rPr lang="zh-CN" altLang="en-US" sz="3200" smtClean="0">
                <a:ea typeface="宋体" charset="-122"/>
              </a:rPr>
              <a:t>）</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35</a:t>
            </a:fld>
            <a:endParaRPr lang="zh-CN" altLang="en-US"/>
          </a:p>
        </p:txBody>
      </p:sp>
      <p:grpSp>
        <p:nvGrpSpPr>
          <p:cNvPr id="2" name="Group 62"/>
          <p:cNvGrpSpPr>
            <a:grpSpLocks/>
          </p:cNvGrpSpPr>
          <p:nvPr/>
        </p:nvGrpSpPr>
        <p:grpSpPr bwMode="auto">
          <a:xfrm>
            <a:off x="4006850" y="1190625"/>
            <a:ext cx="3594100" cy="4883150"/>
            <a:chOff x="747" y="726"/>
            <a:chExt cx="2264" cy="3076"/>
          </a:xfrm>
        </p:grpSpPr>
        <p:grpSp>
          <p:nvGrpSpPr>
            <p:cNvPr id="102439" name="Group 8"/>
            <p:cNvGrpSpPr>
              <a:grpSpLocks/>
            </p:cNvGrpSpPr>
            <p:nvPr/>
          </p:nvGrpSpPr>
          <p:grpSpPr bwMode="auto">
            <a:xfrm>
              <a:off x="1171" y="819"/>
              <a:ext cx="1526" cy="552"/>
              <a:chOff x="3998" y="1250"/>
              <a:chExt cx="1526" cy="552"/>
            </a:xfrm>
          </p:grpSpPr>
          <p:sp>
            <p:nvSpPr>
              <p:cNvPr id="102459" name="Line 9"/>
              <p:cNvSpPr>
                <a:spLocks noChangeShapeType="1"/>
              </p:cNvSpPr>
              <p:nvPr/>
            </p:nvSpPr>
            <p:spPr bwMode="auto">
              <a:xfrm>
                <a:off x="4006" y="1711"/>
                <a:ext cx="1518" cy="1"/>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2460" name="Line 10"/>
              <p:cNvSpPr>
                <a:spLocks noChangeShapeType="1"/>
              </p:cNvSpPr>
              <p:nvPr/>
            </p:nvSpPr>
            <p:spPr bwMode="auto">
              <a:xfrm flipV="1">
                <a:off x="3998" y="1250"/>
                <a:ext cx="0" cy="55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02440" name="Line 11"/>
            <p:cNvSpPr>
              <a:spLocks noChangeShapeType="1"/>
            </p:cNvSpPr>
            <p:nvPr/>
          </p:nvSpPr>
          <p:spPr bwMode="auto">
            <a:xfrm>
              <a:off x="1171" y="1018"/>
              <a:ext cx="131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nvGrpSpPr>
            <p:cNvPr id="102441" name="Group 12"/>
            <p:cNvGrpSpPr>
              <a:grpSpLocks/>
            </p:cNvGrpSpPr>
            <p:nvPr/>
          </p:nvGrpSpPr>
          <p:grpSpPr bwMode="auto">
            <a:xfrm>
              <a:off x="1171" y="1411"/>
              <a:ext cx="1526" cy="552"/>
              <a:chOff x="3998" y="1250"/>
              <a:chExt cx="1526" cy="552"/>
            </a:xfrm>
          </p:grpSpPr>
          <p:sp>
            <p:nvSpPr>
              <p:cNvPr id="102457" name="Line 13"/>
              <p:cNvSpPr>
                <a:spLocks noChangeShapeType="1"/>
              </p:cNvSpPr>
              <p:nvPr/>
            </p:nvSpPr>
            <p:spPr bwMode="auto">
              <a:xfrm>
                <a:off x="4006" y="1711"/>
                <a:ext cx="1518" cy="1"/>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2458" name="Line 14"/>
              <p:cNvSpPr>
                <a:spLocks noChangeShapeType="1"/>
              </p:cNvSpPr>
              <p:nvPr/>
            </p:nvSpPr>
            <p:spPr bwMode="auto">
              <a:xfrm flipV="1">
                <a:off x="3998" y="1250"/>
                <a:ext cx="0" cy="55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02442" name="Line 15"/>
            <p:cNvSpPr>
              <a:spLocks noChangeShapeType="1"/>
            </p:cNvSpPr>
            <p:nvPr/>
          </p:nvSpPr>
          <p:spPr bwMode="auto">
            <a:xfrm>
              <a:off x="1171" y="1610"/>
              <a:ext cx="131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2443" name="Line 16"/>
            <p:cNvSpPr>
              <a:spLocks noChangeShapeType="1"/>
            </p:cNvSpPr>
            <p:nvPr/>
          </p:nvSpPr>
          <p:spPr bwMode="auto">
            <a:xfrm>
              <a:off x="1171" y="2754"/>
              <a:ext cx="1518" cy="1"/>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2444" name="Line 17"/>
            <p:cNvSpPr>
              <a:spLocks noChangeShapeType="1"/>
            </p:cNvSpPr>
            <p:nvPr/>
          </p:nvSpPr>
          <p:spPr bwMode="auto">
            <a:xfrm flipV="1">
              <a:off x="1171" y="2033"/>
              <a:ext cx="0" cy="83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2445" name="Line 18"/>
            <p:cNvSpPr>
              <a:spLocks noChangeShapeType="1"/>
            </p:cNvSpPr>
            <p:nvPr/>
          </p:nvSpPr>
          <p:spPr bwMode="auto">
            <a:xfrm>
              <a:off x="1171" y="2433"/>
              <a:ext cx="131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2446" name="Line 19"/>
            <p:cNvSpPr>
              <a:spLocks noChangeShapeType="1"/>
            </p:cNvSpPr>
            <p:nvPr/>
          </p:nvSpPr>
          <p:spPr bwMode="auto">
            <a:xfrm>
              <a:off x="1171" y="3693"/>
              <a:ext cx="1518" cy="1"/>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2447" name="Line 20"/>
            <p:cNvSpPr>
              <a:spLocks noChangeShapeType="1"/>
            </p:cNvSpPr>
            <p:nvPr/>
          </p:nvSpPr>
          <p:spPr bwMode="auto">
            <a:xfrm flipV="1">
              <a:off x="1171" y="2972"/>
              <a:ext cx="0" cy="83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2448" name="Line 21"/>
            <p:cNvSpPr>
              <a:spLocks noChangeShapeType="1"/>
            </p:cNvSpPr>
            <p:nvPr/>
          </p:nvSpPr>
          <p:spPr bwMode="auto">
            <a:xfrm>
              <a:off x="1171" y="3372"/>
              <a:ext cx="1315"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02449" name="Text Box 22"/>
            <p:cNvSpPr txBox="1">
              <a:spLocks noChangeArrowheads="1"/>
            </p:cNvSpPr>
            <p:nvPr/>
          </p:nvSpPr>
          <p:spPr bwMode="auto">
            <a:xfrm>
              <a:off x="747" y="726"/>
              <a:ext cx="3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BE</a:t>
              </a:r>
              <a:endParaRPr lang="en-US" altLang="zh-CN" sz="2000">
                <a:solidFill>
                  <a:schemeClr val="tx2"/>
                </a:solidFill>
                <a:cs typeface="Times New Roman" pitchFamily="18" charset="0"/>
              </a:endParaRPr>
            </a:p>
          </p:txBody>
        </p:sp>
        <p:sp>
          <p:nvSpPr>
            <p:cNvPr id="102450" name="Text Box 23"/>
            <p:cNvSpPr txBox="1">
              <a:spLocks noChangeArrowheads="1"/>
            </p:cNvSpPr>
            <p:nvPr/>
          </p:nvSpPr>
          <p:spPr bwMode="auto">
            <a:xfrm>
              <a:off x="2443" y="841"/>
              <a:ext cx="4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BEQ</a:t>
              </a:r>
              <a:endParaRPr lang="en-US" altLang="zh-CN" sz="2000">
                <a:solidFill>
                  <a:schemeClr val="tx2"/>
                </a:solidFill>
                <a:cs typeface="Times New Roman" pitchFamily="18" charset="0"/>
              </a:endParaRPr>
            </a:p>
          </p:txBody>
        </p:sp>
        <p:sp>
          <p:nvSpPr>
            <p:cNvPr id="102451" name="Text Box 24"/>
            <p:cNvSpPr txBox="1">
              <a:spLocks noChangeArrowheads="1"/>
            </p:cNvSpPr>
            <p:nvPr/>
          </p:nvSpPr>
          <p:spPr bwMode="auto">
            <a:xfrm>
              <a:off x="837" y="1349"/>
              <a:ext cx="2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B</a:t>
              </a:r>
              <a:endParaRPr lang="en-US" altLang="zh-CN" sz="2000">
                <a:solidFill>
                  <a:schemeClr val="tx2"/>
                </a:solidFill>
                <a:cs typeface="Times New Roman" pitchFamily="18" charset="0"/>
              </a:endParaRPr>
            </a:p>
          </p:txBody>
        </p:sp>
        <p:sp>
          <p:nvSpPr>
            <p:cNvPr id="102452" name="Text Box 25"/>
            <p:cNvSpPr txBox="1">
              <a:spLocks noChangeArrowheads="1"/>
            </p:cNvSpPr>
            <p:nvPr/>
          </p:nvSpPr>
          <p:spPr bwMode="auto">
            <a:xfrm>
              <a:off x="2498" y="1434"/>
              <a:ext cx="3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BQ</a:t>
              </a:r>
              <a:endParaRPr lang="en-US" altLang="zh-CN" sz="2000">
                <a:solidFill>
                  <a:schemeClr val="tx2"/>
                </a:solidFill>
                <a:cs typeface="Times New Roman" pitchFamily="18" charset="0"/>
              </a:endParaRPr>
            </a:p>
          </p:txBody>
        </p:sp>
        <p:sp>
          <p:nvSpPr>
            <p:cNvPr id="102453" name="Text Box 26"/>
            <p:cNvSpPr txBox="1">
              <a:spLocks noChangeArrowheads="1"/>
            </p:cNvSpPr>
            <p:nvPr/>
          </p:nvSpPr>
          <p:spPr bwMode="auto">
            <a:xfrm>
              <a:off x="837" y="1999"/>
              <a:ext cx="2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C</a:t>
              </a:r>
            </a:p>
          </p:txBody>
        </p:sp>
        <p:sp>
          <p:nvSpPr>
            <p:cNvPr id="102454" name="Text Box 27"/>
            <p:cNvSpPr txBox="1">
              <a:spLocks noChangeArrowheads="1"/>
            </p:cNvSpPr>
            <p:nvPr/>
          </p:nvSpPr>
          <p:spPr bwMode="auto">
            <a:xfrm>
              <a:off x="2515" y="2266"/>
              <a:ext cx="3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I</a:t>
              </a:r>
              <a:r>
                <a:rPr lang="en-US" altLang="zh-CN" sz="2000" baseline="-25000">
                  <a:solidFill>
                    <a:schemeClr val="tx2"/>
                  </a:solidFill>
                  <a:cs typeface="Times New Roman" pitchFamily="18" charset="0"/>
                </a:rPr>
                <a:t>CQ</a:t>
              </a:r>
              <a:endParaRPr lang="en-US" altLang="zh-CN" sz="2000">
                <a:solidFill>
                  <a:schemeClr val="tx2"/>
                </a:solidFill>
                <a:cs typeface="Times New Roman" pitchFamily="18" charset="0"/>
              </a:endParaRPr>
            </a:p>
          </p:txBody>
        </p:sp>
        <p:sp>
          <p:nvSpPr>
            <p:cNvPr id="102455" name="Text Box 28"/>
            <p:cNvSpPr txBox="1">
              <a:spLocks noChangeArrowheads="1"/>
            </p:cNvSpPr>
            <p:nvPr/>
          </p:nvSpPr>
          <p:spPr bwMode="auto">
            <a:xfrm>
              <a:off x="793" y="2912"/>
              <a:ext cx="3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CE</a:t>
              </a:r>
              <a:endParaRPr lang="en-US" altLang="zh-CN" sz="2000">
                <a:solidFill>
                  <a:schemeClr val="tx2"/>
                </a:solidFill>
                <a:cs typeface="Times New Roman" pitchFamily="18" charset="0"/>
              </a:endParaRPr>
            </a:p>
          </p:txBody>
        </p:sp>
        <p:sp>
          <p:nvSpPr>
            <p:cNvPr id="102456" name="Text Box 29"/>
            <p:cNvSpPr txBox="1">
              <a:spLocks noChangeArrowheads="1"/>
            </p:cNvSpPr>
            <p:nvPr/>
          </p:nvSpPr>
          <p:spPr bwMode="auto">
            <a:xfrm>
              <a:off x="2544" y="3208"/>
              <a:ext cx="4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chemeClr val="tx2"/>
                  </a:solidFill>
                  <a:cs typeface="Times New Roman" pitchFamily="18" charset="0"/>
                </a:rPr>
                <a:t>U</a:t>
              </a:r>
              <a:r>
                <a:rPr lang="en-US" altLang="zh-CN" sz="2000" baseline="-25000">
                  <a:solidFill>
                    <a:schemeClr val="tx2"/>
                  </a:solidFill>
                  <a:cs typeface="Times New Roman" pitchFamily="18" charset="0"/>
                </a:rPr>
                <a:t>CEQ</a:t>
              </a:r>
              <a:endParaRPr lang="en-US" altLang="zh-CN" sz="2000">
                <a:solidFill>
                  <a:schemeClr val="tx2"/>
                </a:solidFill>
                <a:cs typeface="Times New Roman" pitchFamily="18" charset="0"/>
              </a:endParaRPr>
            </a:p>
          </p:txBody>
        </p:sp>
      </p:grpSp>
      <p:grpSp>
        <p:nvGrpSpPr>
          <p:cNvPr id="5" name="Group 30"/>
          <p:cNvGrpSpPr>
            <a:grpSpLocks/>
          </p:cNvGrpSpPr>
          <p:nvPr/>
        </p:nvGrpSpPr>
        <p:grpSpPr bwMode="auto">
          <a:xfrm>
            <a:off x="4706938" y="1530350"/>
            <a:ext cx="2016125" cy="4181475"/>
            <a:chOff x="2991" y="976"/>
            <a:chExt cx="1270" cy="2634"/>
          </a:xfrm>
        </p:grpSpPr>
        <p:grpSp>
          <p:nvGrpSpPr>
            <p:cNvPr id="102411" name="Group 31"/>
            <p:cNvGrpSpPr>
              <a:grpSpLocks/>
            </p:cNvGrpSpPr>
            <p:nvPr/>
          </p:nvGrpSpPr>
          <p:grpSpPr bwMode="auto">
            <a:xfrm>
              <a:off x="2991" y="976"/>
              <a:ext cx="1270" cy="156"/>
              <a:chOff x="3984" y="950"/>
              <a:chExt cx="1270" cy="156"/>
            </a:xfrm>
          </p:grpSpPr>
          <p:grpSp>
            <p:nvGrpSpPr>
              <p:cNvPr id="102433" name="Group 32"/>
              <p:cNvGrpSpPr>
                <a:grpSpLocks/>
              </p:cNvGrpSpPr>
              <p:nvPr/>
            </p:nvGrpSpPr>
            <p:grpSpPr bwMode="auto">
              <a:xfrm>
                <a:off x="3984" y="951"/>
                <a:ext cx="635" cy="155"/>
                <a:chOff x="3984" y="954"/>
                <a:chExt cx="635" cy="155"/>
              </a:xfrm>
            </p:grpSpPr>
            <p:sp>
              <p:nvSpPr>
                <p:cNvPr id="102437" name="Freeform 33"/>
                <p:cNvSpPr>
                  <a:spLocks/>
                </p:cNvSpPr>
                <p:nvPr/>
              </p:nvSpPr>
              <p:spPr bwMode="auto">
                <a:xfrm>
                  <a:off x="3984" y="954"/>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02438" name="Freeform 34"/>
                <p:cNvSpPr>
                  <a:spLocks/>
                </p:cNvSpPr>
                <p:nvPr/>
              </p:nvSpPr>
              <p:spPr bwMode="auto">
                <a:xfrm flipV="1">
                  <a:off x="4301" y="1025"/>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grpSp>
          <p:grpSp>
            <p:nvGrpSpPr>
              <p:cNvPr id="102434" name="Group 35"/>
              <p:cNvGrpSpPr>
                <a:grpSpLocks/>
              </p:cNvGrpSpPr>
              <p:nvPr/>
            </p:nvGrpSpPr>
            <p:grpSpPr bwMode="auto">
              <a:xfrm>
                <a:off x="4619" y="950"/>
                <a:ext cx="635" cy="155"/>
                <a:chOff x="3984" y="954"/>
                <a:chExt cx="635" cy="155"/>
              </a:xfrm>
            </p:grpSpPr>
            <p:sp>
              <p:nvSpPr>
                <p:cNvPr id="102435" name="Freeform 36"/>
                <p:cNvSpPr>
                  <a:spLocks/>
                </p:cNvSpPr>
                <p:nvPr/>
              </p:nvSpPr>
              <p:spPr bwMode="auto">
                <a:xfrm>
                  <a:off x="3984" y="954"/>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02436" name="Freeform 37"/>
                <p:cNvSpPr>
                  <a:spLocks/>
                </p:cNvSpPr>
                <p:nvPr/>
              </p:nvSpPr>
              <p:spPr bwMode="auto">
                <a:xfrm flipV="1">
                  <a:off x="4301" y="1025"/>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grpSp>
        </p:grpSp>
        <p:grpSp>
          <p:nvGrpSpPr>
            <p:cNvPr id="102412" name="Group 38"/>
            <p:cNvGrpSpPr>
              <a:grpSpLocks/>
            </p:cNvGrpSpPr>
            <p:nvPr/>
          </p:nvGrpSpPr>
          <p:grpSpPr bwMode="auto">
            <a:xfrm>
              <a:off x="2991" y="1567"/>
              <a:ext cx="1270" cy="156"/>
              <a:chOff x="3984" y="950"/>
              <a:chExt cx="1270" cy="156"/>
            </a:xfrm>
          </p:grpSpPr>
          <p:grpSp>
            <p:nvGrpSpPr>
              <p:cNvPr id="102427" name="Group 39"/>
              <p:cNvGrpSpPr>
                <a:grpSpLocks/>
              </p:cNvGrpSpPr>
              <p:nvPr/>
            </p:nvGrpSpPr>
            <p:grpSpPr bwMode="auto">
              <a:xfrm>
                <a:off x="3984" y="951"/>
                <a:ext cx="635" cy="155"/>
                <a:chOff x="3984" y="954"/>
                <a:chExt cx="635" cy="155"/>
              </a:xfrm>
            </p:grpSpPr>
            <p:sp>
              <p:nvSpPr>
                <p:cNvPr id="102431" name="Freeform 40"/>
                <p:cNvSpPr>
                  <a:spLocks/>
                </p:cNvSpPr>
                <p:nvPr/>
              </p:nvSpPr>
              <p:spPr bwMode="auto">
                <a:xfrm>
                  <a:off x="3984" y="954"/>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02432" name="Freeform 41"/>
                <p:cNvSpPr>
                  <a:spLocks/>
                </p:cNvSpPr>
                <p:nvPr/>
              </p:nvSpPr>
              <p:spPr bwMode="auto">
                <a:xfrm flipV="1">
                  <a:off x="4301" y="1025"/>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grpSp>
          <p:grpSp>
            <p:nvGrpSpPr>
              <p:cNvPr id="102428" name="Group 42"/>
              <p:cNvGrpSpPr>
                <a:grpSpLocks/>
              </p:cNvGrpSpPr>
              <p:nvPr/>
            </p:nvGrpSpPr>
            <p:grpSpPr bwMode="auto">
              <a:xfrm>
                <a:off x="4619" y="950"/>
                <a:ext cx="635" cy="155"/>
                <a:chOff x="3984" y="954"/>
                <a:chExt cx="635" cy="155"/>
              </a:xfrm>
            </p:grpSpPr>
            <p:sp>
              <p:nvSpPr>
                <p:cNvPr id="102429" name="Freeform 43"/>
                <p:cNvSpPr>
                  <a:spLocks/>
                </p:cNvSpPr>
                <p:nvPr/>
              </p:nvSpPr>
              <p:spPr bwMode="auto">
                <a:xfrm>
                  <a:off x="3984" y="954"/>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02430" name="Freeform 44"/>
                <p:cNvSpPr>
                  <a:spLocks/>
                </p:cNvSpPr>
                <p:nvPr/>
              </p:nvSpPr>
              <p:spPr bwMode="auto">
                <a:xfrm flipV="1">
                  <a:off x="4301" y="1025"/>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grpSp>
        </p:grpSp>
        <p:grpSp>
          <p:nvGrpSpPr>
            <p:cNvPr id="102413" name="Group 45"/>
            <p:cNvGrpSpPr>
              <a:grpSpLocks/>
            </p:cNvGrpSpPr>
            <p:nvPr/>
          </p:nvGrpSpPr>
          <p:grpSpPr bwMode="auto">
            <a:xfrm>
              <a:off x="2991" y="2257"/>
              <a:ext cx="1270" cy="425"/>
              <a:chOff x="3984" y="950"/>
              <a:chExt cx="1270" cy="156"/>
            </a:xfrm>
          </p:grpSpPr>
          <p:grpSp>
            <p:nvGrpSpPr>
              <p:cNvPr id="102421" name="Group 46"/>
              <p:cNvGrpSpPr>
                <a:grpSpLocks/>
              </p:cNvGrpSpPr>
              <p:nvPr/>
            </p:nvGrpSpPr>
            <p:grpSpPr bwMode="auto">
              <a:xfrm>
                <a:off x="3984" y="951"/>
                <a:ext cx="635" cy="155"/>
                <a:chOff x="3984" y="954"/>
                <a:chExt cx="635" cy="155"/>
              </a:xfrm>
            </p:grpSpPr>
            <p:sp>
              <p:nvSpPr>
                <p:cNvPr id="102425" name="Freeform 47"/>
                <p:cNvSpPr>
                  <a:spLocks/>
                </p:cNvSpPr>
                <p:nvPr/>
              </p:nvSpPr>
              <p:spPr bwMode="auto">
                <a:xfrm>
                  <a:off x="3984" y="954"/>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02426" name="Freeform 48"/>
                <p:cNvSpPr>
                  <a:spLocks/>
                </p:cNvSpPr>
                <p:nvPr/>
              </p:nvSpPr>
              <p:spPr bwMode="auto">
                <a:xfrm flipV="1">
                  <a:off x="4301" y="1025"/>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grpSp>
          <p:grpSp>
            <p:nvGrpSpPr>
              <p:cNvPr id="102422" name="Group 49"/>
              <p:cNvGrpSpPr>
                <a:grpSpLocks/>
              </p:cNvGrpSpPr>
              <p:nvPr/>
            </p:nvGrpSpPr>
            <p:grpSpPr bwMode="auto">
              <a:xfrm>
                <a:off x="4619" y="950"/>
                <a:ext cx="635" cy="155"/>
                <a:chOff x="3984" y="954"/>
                <a:chExt cx="635" cy="155"/>
              </a:xfrm>
            </p:grpSpPr>
            <p:sp>
              <p:nvSpPr>
                <p:cNvPr id="102423" name="Freeform 50"/>
                <p:cNvSpPr>
                  <a:spLocks/>
                </p:cNvSpPr>
                <p:nvPr/>
              </p:nvSpPr>
              <p:spPr bwMode="auto">
                <a:xfrm>
                  <a:off x="3984" y="954"/>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02424" name="Freeform 51"/>
                <p:cNvSpPr>
                  <a:spLocks/>
                </p:cNvSpPr>
                <p:nvPr/>
              </p:nvSpPr>
              <p:spPr bwMode="auto">
                <a:xfrm flipV="1">
                  <a:off x="4301" y="1025"/>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grpSp>
        </p:grpSp>
        <p:grpSp>
          <p:nvGrpSpPr>
            <p:cNvPr id="102414" name="Group 52"/>
            <p:cNvGrpSpPr>
              <a:grpSpLocks/>
            </p:cNvGrpSpPr>
            <p:nvPr/>
          </p:nvGrpSpPr>
          <p:grpSpPr bwMode="auto">
            <a:xfrm flipV="1">
              <a:off x="2991" y="3185"/>
              <a:ext cx="1270" cy="425"/>
              <a:chOff x="3984" y="950"/>
              <a:chExt cx="1270" cy="156"/>
            </a:xfrm>
          </p:grpSpPr>
          <p:grpSp>
            <p:nvGrpSpPr>
              <p:cNvPr id="102415" name="Group 53"/>
              <p:cNvGrpSpPr>
                <a:grpSpLocks/>
              </p:cNvGrpSpPr>
              <p:nvPr/>
            </p:nvGrpSpPr>
            <p:grpSpPr bwMode="auto">
              <a:xfrm>
                <a:off x="3984" y="951"/>
                <a:ext cx="635" cy="155"/>
                <a:chOff x="3984" y="954"/>
                <a:chExt cx="635" cy="155"/>
              </a:xfrm>
            </p:grpSpPr>
            <p:sp>
              <p:nvSpPr>
                <p:cNvPr id="102419" name="Freeform 54"/>
                <p:cNvSpPr>
                  <a:spLocks/>
                </p:cNvSpPr>
                <p:nvPr/>
              </p:nvSpPr>
              <p:spPr bwMode="auto">
                <a:xfrm>
                  <a:off x="3984" y="954"/>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02420" name="Freeform 55"/>
                <p:cNvSpPr>
                  <a:spLocks/>
                </p:cNvSpPr>
                <p:nvPr/>
              </p:nvSpPr>
              <p:spPr bwMode="auto">
                <a:xfrm flipV="1">
                  <a:off x="4301" y="1025"/>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grpSp>
          <p:grpSp>
            <p:nvGrpSpPr>
              <p:cNvPr id="102416" name="Group 56"/>
              <p:cNvGrpSpPr>
                <a:grpSpLocks/>
              </p:cNvGrpSpPr>
              <p:nvPr/>
            </p:nvGrpSpPr>
            <p:grpSpPr bwMode="auto">
              <a:xfrm>
                <a:off x="4619" y="950"/>
                <a:ext cx="635" cy="155"/>
                <a:chOff x="3984" y="954"/>
                <a:chExt cx="635" cy="155"/>
              </a:xfrm>
            </p:grpSpPr>
            <p:sp>
              <p:nvSpPr>
                <p:cNvPr id="102417" name="Freeform 57"/>
                <p:cNvSpPr>
                  <a:spLocks/>
                </p:cNvSpPr>
                <p:nvPr/>
              </p:nvSpPr>
              <p:spPr bwMode="auto">
                <a:xfrm>
                  <a:off x="3984" y="954"/>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02418" name="Freeform 58"/>
                <p:cNvSpPr>
                  <a:spLocks/>
                </p:cNvSpPr>
                <p:nvPr/>
              </p:nvSpPr>
              <p:spPr bwMode="auto">
                <a:xfrm flipV="1">
                  <a:off x="4301" y="1025"/>
                  <a:ext cx="318" cy="84"/>
                </a:xfrm>
                <a:custGeom>
                  <a:avLst/>
                  <a:gdLst>
                    <a:gd name="T0" fmla="*/ 0 w 318"/>
                    <a:gd name="T1" fmla="*/ 72 h 84"/>
                    <a:gd name="T2" fmla="*/ 96 w 318"/>
                    <a:gd name="T3" fmla="*/ 12 h 84"/>
                    <a:gd name="T4" fmla="*/ 210 w 318"/>
                    <a:gd name="T5" fmla="*/ 12 h 84"/>
                    <a:gd name="T6" fmla="*/ 318 w 318"/>
                    <a:gd name="T7" fmla="*/ 84 h 84"/>
                    <a:gd name="T8" fmla="*/ 0 60000 65536"/>
                    <a:gd name="T9" fmla="*/ 0 60000 65536"/>
                    <a:gd name="T10" fmla="*/ 0 60000 65536"/>
                    <a:gd name="T11" fmla="*/ 0 60000 65536"/>
                    <a:gd name="T12" fmla="*/ 0 w 318"/>
                    <a:gd name="T13" fmla="*/ 0 h 84"/>
                    <a:gd name="T14" fmla="*/ 318 w 318"/>
                    <a:gd name="T15" fmla="*/ 84 h 84"/>
                  </a:gdLst>
                  <a:ahLst/>
                  <a:cxnLst>
                    <a:cxn ang="T8">
                      <a:pos x="T0" y="T1"/>
                    </a:cxn>
                    <a:cxn ang="T9">
                      <a:pos x="T2" y="T3"/>
                    </a:cxn>
                    <a:cxn ang="T10">
                      <a:pos x="T4" y="T5"/>
                    </a:cxn>
                    <a:cxn ang="T11">
                      <a:pos x="T6" y="T7"/>
                    </a:cxn>
                  </a:cxnLst>
                  <a:rect l="T12" t="T13" r="T14" b="T15"/>
                  <a:pathLst>
                    <a:path w="318" h="84">
                      <a:moveTo>
                        <a:pt x="0" y="72"/>
                      </a:moveTo>
                      <a:cubicBezTo>
                        <a:pt x="30" y="47"/>
                        <a:pt x="61" y="22"/>
                        <a:pt x="96" y="12"/>
                      </a:cubicBezTo>
                      <a:cubicBezTo>
                        <a:pt x="131" y="2"/>
                        <a:pt x="173" y="0"/>
                        <a:pt x="210" y="12"/>
                      </a:cubicBezTo>
                      <a:cubicBezTo>
                        <a:pt x="247" y="24"/>
                        <a:pt x="282" y="54"/>
                        <a:pt x="318" y="84"/>
                      </a:cubicBezTo>
                    </a:path>
                  </a:pathLst>
                </a:custGeom>
                <a:noFill/>
                <a:ln w="28575">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grpSp>
        </p:grpSp>
      </p:grpSp>
      <p:sp>
        <p:nvSpPr>
          <p:cNvPr id="149563" name="Text Box 59"/>
          <p:cNvSpPr txBox="1">
            <a:spLocks noChangeArrowheads="1"/>
          </p:cNvSpPr>
          <p:nvPr/>
        </p:nvSpPr>
        <p:spPr bwMode="auto">
          <a:xfrm>
            <a:off x="6049963" y="2133600"/>
            <a:ext cx="358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rgbClr val="FF0000"/>
                </a:solidFill>
                <a:cs typeface="Times New Roman" pitchFamily="18" charset="0"/>
              </a:rPr>
              <a:t>i</a:t>
            </a:r>
            <a:r>
              <a:rPr lang="en-US" altLang="zh-CN" sz="2000" baseline="-25000">
                <a:solidFill>
                  <a:srgbClr val="FF0000"/>
                </a:solidFill>
                <a:cs typeface="Times New Roman" pitchFamily="18" charset="0"/>
              </a:rPr>
              <a:t>b</a:t>
            </a:r>
            <a:endParaRPr lang="en-US" altLang="zh-CN" sz="2000">
              <a:solidFill>
                <a:srgbClr val="FF0000"/>
              </a:solidFill>
              <a:cs typeface="Times New Roman" pitchFamily="18" charset="0"/>
            </a:endParaRPr>
          </a:p>
        </p:txBody>
      </p:sp>
      <p:sp>
        <p:nvSpPr>
          <p:cNvPr id="149564" name="Text Box 60"/>
          <p:cNvSpPr txBox="1">
            <a:spLocks noChangeArrowheads="1"/>
          </p:cNvSpPr>
          <p:nvPr/>
        </p:nvSpPr>
        <p:spPr bwMode="auto">
          <a:xfrm>
            <a:off x="6094413" y="3336925"/>
            <a:ext cx="33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rgbClr val="FF0000"/>
                </a:solidFill>
                <a:cs typeface="Times New Roman" pitchFamily="18" charset="0"/>
              </a:rPr>
              <a:t>i</a:t>
            </a:r>
            <a:r>
              <a:rPr lang="en-US" altLang="zh-CN" sz="2000" baseline="-25000">
                <a:solidFill>
                  <a:srgbClr val="FF0000"/>
                </a:solidFill>
                <a:cs typeface="Times New Roman" pitchFamily="18" charset="0"/>
              </a:rPr>
              <a:t>c</a:t>
            </a:r>
            <a:endParaRPr lang="en-US" altLang="zh-CN" sz="2000">
              <a:solidFill>
                <a:srgbClr val="FF0000"/>
              </a:solidFill>
              <a:cs typeface="Times New Roman" pitchFamily="18" charset="0"/>
            </a:endParaRPr>
          </a:p>
        </p:txBody>
      </p:sp>
      <p:sp>
        <p:nvSpPr>
          <p:cNvPr id="149565" name="Text Box 61"/>
          <p:cNvSpPr txBox="1">
            <a:spLocks noChangeArrowheads="1"/>
          </p:cNvSpPr>
          <p:nvPr/>
        </p:nvSpPr>
        <p:spPr bwMode="auto">
          <a:xfrm>
            <a:off x="5564188" y="4845050"/>
            <a:ext cx="477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en-US" altLang="zh-CN" sz="2000" i="1">
                <a:solidFill>
                  <a:srgbClr val="000066"/>
                </a:solidFill>
                <a:cs typeface="Times New Roman" pitchFamily="18" charset="0"/>
              </a:rPr>
              <a:t>u</a:t>
            </a:r>
            <a:r>
              <a:rPr lang="en-US" altLang="zh-CN" sz="2000" baseline="-25000">
                <a:solidFill>
                  <a:srgbClr val="000066"/>
                </a:solidFill>
                <a:cs typeface="Times New Roman" pitchFamily="18" charset="0"/>
              </a:rPr>
              <a:t>ce</a:t>
            </a:r>
            <a:endParaRPr lang="en-US" altLang="zh-CN" sz="2000">
              <a:solidFill>
                <a:srgbClr val="000066"/>
              </a:solidFill>
              <a:cs typeface="Times New Roman" pitchFamily="18" charset="0"/>
            </a:endParaRPr>
          </a:p>
        </p:txBody>
      </p:sp>
      <p:sp>
        <p:nvSpPr>
          <p:cNvPr id="149568" name="Freeform 64"/>
          <p:cNvSpPr>
            <a:spLocks/>
          </p:cNvSpPr>
          <p:nvPr/>
        </p:nvSpPr>
        <p:spPr bwMode="auto">
          <a:xfrm>
            <a:off x="3454400" y="1736725"/>
            <a:ext cx="1209675" cy="3597275"/>
          </a:xfrm>
          <a:custGeom>
            <a:avLst/>
            <a:gdLst>
              <a:gd name="T0" fmla="*/ 2147483647 w 762"/>
              <a:gd name="T1" fmla="*/ 0 h 2266"/>
              <a:gd name="T2" fmla="*/ 2147483647 w 762"/>
              <a:gd name="T3" fmla="*/ 2147483647 h 2266"/>
              <a:gd name="T4" fmla="*/ 2147483647 w 762"/>
              <a:gd name="T5" fmla="*/ 2147483647 h 2266"/>
              <a:gd name="T6" fmla="*/ 2147483647 w 762"/>
              <a:gd name="T7" fmla="*/ 2147483647 h 2266"/>
              <a:gd name="T8" fmla="*/ 2147483647 w 762"/>
              <a:gd name="T9" fmla="*/ 2147483647 h 2266"/>
              <a:gd name="T10" fmla="*/ 2147483647 w 762"/>
              <a:gd name="T11" fmla="*/ 2147483647 h 2266"/>
              <a:gd name="T12" fmla="*/ 2147483647 w 762"/>
              <a:gd name="T13" fmla="*/ 2147483647 h 2266"/>
              <a:gd name="T14" fmla="*/ 0 60000 65536"/>
              <a:gd name="T15" fmla="*/ 0 60000 65536"/>
              <a:gd name="T16" fmla="*/ 0 60000 65536"/>
              <a:gd name="T17" fmla="*/ 0 60000 65536"/>
              <a:gd name="T18" fmla="*/ 0 60000 65536"/>
              <a:gd name="T19" fmla="*/ 0 60000 65536"/>
              <a:gd name="T20" fmla="*/ 0 60000 65536"/>
              <a:gd name="T21" fmla="*/ 0 w 762"/>
              <a:gd name="T22" fmla="*/ 0 h 2266"/>
              <a:gd name="T23" fmla="*/ 762 w 762"/>
              <a:gd name="T24" fmla="*/ 2266 h 2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2" h="2266">
                <a:moveTo>
                  <a:pt x="762" y="0"/>
                </a:moveTo>
                <a:cubicBezTo>
                  <a:pt x="727" y="19"/>
                  <a:pt x="672" y="12"/>
                  <a:pt x="560" y="116"/>
                </a:cubicBezTo>
                <a:cubicBezTo>
                  <a:pt x="448" y="220"/>
                  <a:pt x="180" y="421"/>
                  <a:pt x="90" y="624"/>
                </a:cubicBezTo>
                <a:cubicBezTo>
                  <a:pt x="0" y="827"/>
                  <a:pt x="8" y="1135"/>
                  <a:pt x="22" y="1335"/>
                </a:cubicBezTo>
                <a:cubicBezTo>
                  <a:pt x="36" y="1535"/>
                  <a:pt x="120" y="1703"/>
                  <a:pt x="176" y="1824"/>
                </a:cubicBezTo>
                <a:cubicBezTo>
                  <a:pt x="232" y="1945"/>
                  <a:pt x="262" y="1990"/>
                  <a:pt x="358" y="2064"/>
                </a:cubicBezTo>
                <a:cubicBezTo>
                  <a:pt x="454" y="2138"/>
                  <a:pt x="670" y="2224"/>
                  <a:pt x="752" y="2266"/>
                </a:cubicBezTo>
              </a:path>
            </a:pathLst>
          </a:custGeom>
          <a:noFill/>
          <a:ln w="28575">
            <a:solidFill>
              <a:srgbClr val="008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spAutoFit/>
          </a:bodyPr>
          <a:lstStyle/>
          <a:p>
            <a:pPr algn="just">
              <a:lnSpc>
                <a:spcPct val="120000"/>
              </a:lnSpc>
              <a:spcBef>
                <a:spcPct val="10000"/>
              </a:spcBef>
            </a:pPr>
            <a:endParaRPr lang="zh-CN" altLang="en-US"/>
          </a:p>
        </p:txBody>
      </p:sp>
      <p:sp>
        <p:nvSpPr>
          <p:cNvPr id="149570" name="Text Box 66"/>
          <p:cNvSpPr txBox="1">
            <a:spLocks noChangeArrowheads="1"/>
          </p:cNvSpPr>
          <p:nvPr/>
        </p:nvSpPr>
        <p:spPr bwMode="auto">
          <a:xfrm>
            <a:off x="1965433" y="3433763"/>
            <a:ext cx="1422184"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zh-CN" altLang="en-US" dirty="0">
                <a:solidFill>
                  <a:srgbClr val="FF0000"/>
                </a:solidFill>
              </a:rPr>
              <a:t>反相放大</a:t>
            </a:r>
          </a:p>
        </p:txBody>
      </p:sp>
      <p:sp>
        <p:nvSpPr>
          <p:cNvPr id="102410" name="矩形 60"/>
          <p:cNvSpPr>
            <a:spLocks noChangeArrowheads="1"/>
          </p:cNvSpPr>
          <p:nvPr/>
        </p:nvSpPr>
        <p:spPr bwMode="auto">
          <a:xfrm>
            <a:off x="144462" y="8763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10000"/>
              </a:spcBef>
            </a:pPr>
            <a:r>
              <a:rPr lang="zh-CN" altLang="en-US" dirty="0">
                <a:solidFill>
                  <a:schemeClr val="tx2"/>
                </a:solidFill>
              </a:rPr>
              <a:t>放大电路的工作波形</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par>
                          <p:cTn id="8" fill="hold" nodeType="afterGroup">
                            <p:stCondLst>
                              <p:cond delay="500"/>
                            </p:stCondLst>
                            <p:childTnLst>
                              <p:par>
                                <p:cTn id="9" presetID="22" presetClass="entr" presetSubtype="8" repeatCount="indefinite"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000"/>
                                        <p:tgtEl>
                                          <p:spTgt spid="5"/>
                                        </p:tgtEl>
                                      </p:cBhvr>
                                    </p:animEffect>
                                  </p:childTnLst>
                                </p:cTn>
                              </p:par>
                            </p:childTnLst>
                          </p:cTn>
                        </p:par>
                        <p:par>
                          <p:cTn id="12" fill="hold" nodeType="afterGroup">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149563"/>
                                        </p:tgtEl>
                                        <p:attrNameLst>
                                          <p:attrName>style.visibility</p:attrName>
                                        </p:attrNameLst>
                                      </p:cBhvr>
                                      <p:to>
                                        <p:strVal val="visible"/>
                                      </p:to>
                                    </p:set>
                                    <p:animEffect transition="in" filter="wipe(left)">
                                      <p:cBhvr>
                                        <p:cTn id="15" dur="500"/>
                                        <p:tgtEl>
                                          <p:spTgt spid="149563"/>
                                        </p:tgtEl>
                                      </p:cBhvr>
                                    </p:animEffect>
                                  </p:childTnLst>
                                </p:cTn>
                              </p:par>
                            </p:childTnLst>
                          </p:cTn>
                        </p:par>
                        <p:par>
                          <p:cTn id="16" fill="hold" nodeType="afterGroup">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49564"/>
                                        </p:tgtEl>
                                        <p:attrNameLst>
                                          <p:attrName>style.visibility</p:attrName>
                                        </p:attrNameLst>
                                      </p:cBhvr>
                                      <p:to>
                                        <p:strVal val="visible"/>
                                      </p:to>
                                    </p:set>
                                    <p:animEffect transition="in" filter="wipe(left)">
                                      <p:cBhvr>
                                        <p:cTn id="19" dur="500"/>
                                        <p:tgtEl>
                                          <p:spTgt spid="149564"/>
                                        </p:tgtEl>
                                      </p:cBhvr>
                                    </p:animEffect>
                                  </p:childTnLst>
                                </p:cTn>
                              </p:par>
                            </p:childTnLst>
                          </p:cTn>
                        </p:par>
                        <p:par>
                          <p:cTn id="20" fill="hold" nodeType="afterGroup">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149565"/>
                                        </p:tgtEl>
                                        <p:attrNameLst>
                                          <p:attrName>style.visibility</p:attrName>
                                        </p:attrNameLst>
                                      </p:cBhvr>
                                      <p:to>
                                        <p:strVal val="visible"/>
                                      </p:to>
                                    </p:set>
                                    <p:animEffect transition="in" filter="wipe(left)">
                                      <p:cBhvr>
                                        <p:cTn id="23" dur="500"/>
                                        <p:tgtEl>
                                          <p:spTgt spid="14956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49568"/>
                                        </p:tgtEl>
                                        <p:attrNameLst>
                                          <p:attrName>style.visibility</p:attrName>
                                        </p:attrNameLst>
                                      </p:cBhvr>
                                      <p:to>
                                        <p:strVal val="visible"/>
                                      </p:to>
                                    </p:set>
                                    <p:animEffect transition="in" filter="wipe(up)">
                                      <p:cBhvr>
                                        <p:cTn id="28" dur="500"/>
                                        <p:tgtEl>
                                          <p:spTgt spid="149568"/>
                                        </p:tgtEl>
                                      </p:cBhvr>
                                    </p:animEffect>
                                  </p:childTnLst>
                                </p:cTn>
                              </p:par>
                            </p:childTnLst>
                          </p:cTn>
                        </p:par>
                        <p:par>
                          <p:cTn id="29" fill="hold" nodeType="afterGroup">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49570"/>
                                        </p:tgtEl>
                                        <p:attrNameLst>
                                          <p:attrName>style.visibility</p:attrName>
                                        </p:attrNameLst>
                                      </p:cBhvr>
                                      <p:to>
                                        <p:strVal val="visible"/>
                                      </p:to>
                                    </p:set>
                                    <p:animEffect transition="in" filter="wipe(left)">
                                      <p:cBhvr>
                                        <p:cTn id="32" dur="500"/>
                                        <p:tgtEl>
                                          <p:spTgt spid="14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63" grpId="0"/>
      <p:bldP spid="149564" grpId="0"/>
      <p:bldP spid="149565" grpId="0"/>
      <p:bldP spid="149568" grpId="0" animBg="1"/>
      <p:bldP spid="14957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zh-CN" sz="3200" smtClean="0">
                <a:ea typeface="宋体" charset="-122"/>
              </a:rPr>
              <a:t>6.3 </a:t>
            </a:r>
            <a:r>
              <a:rPr lang="zh-CN" altLang="en-US" sz="3200" smtClean="0">
                <a:ea typeface="宋体" charset="-122"/>
              </a:rPr>
              <a:t>双极型晶体三极管放大电路（续</a:t>
            </a:r>
            <a:r>
              <a:rPr lang="en-US" altLang="zh-CN" sz="3200" smtClean="0">
                <a:ea typeface="宋体" charset="-122"/>
              </a:rPr>
              <a:t>3</a:t>
            </a:r>
            <a:r>
              <a:rPr lang="zh-CN" altLang="en-US" sz="3200" smtClean="0">
                <a:ea typeface="宋体" charset="-122"/>
              </a:rPr>
              <a:t>）</a:t>
            </a:r>
            <a:endParaRPr lang="en-US" altLang="zh-CN" sz="320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36</a:t>
            </a:fld>
            <a:endParaRPr lang="zh-CN" altLang="en-US"/>
          </a:p>
        </p:txBody>
      </p:sp>
      <p:sp>
        <p:nvSpPr>
          <p:cNvPr id="103427" name="Rectangle 3"/>
          <p:cNvSpPr>
            <a:spLocks noGrp="1" noChangeArrowheads="1"/>
          </p:cNvSpPr>
          <p:nvPr>
            <p:ph sz="quarter" idx="4294967295"/>
          </p:nvPr>
        </p:nvSpPr>
        <p:spPr>
          <a:xfrm>
            <a:off x="0" y="765175"/>
            <a:ext cx="8891588" cy="5543550"/>
          </a:xfrm>
        </p:spPr>
        <p:txBody>
          <a:bodyPr/>
          <a:lstStyle/>
          <a:p>
            <a:pPr eaLnBrk="1" hangingPunct="1"/>
            <a:r>
              <a:rPr lang="zh-CN" altLang="en-US" dirty="0" smtClean="0">
                <a:solidFill>
                  <a:srgbClr val="FF0000"/>
                </a:solidFill>
                <a:ea typeface="宋体" charset="-122"/>
              </a:rPr>
              <a:t>放大电路的静态工作点的设置</a:t>
            </a:r>
          </a:p>
          <a:p>
            <a:pPr lvl="1" eaLnBrk="1" hangingPunct="1">
              <a:lnSpc>
                <a:spcPct val="150000"/>
              </a:lnSpc>
            </a:pPr>
            <a:r>
              <a:rPr lang="zh-CN" altLang="en-US" sz="2400" dirty="0" smtClean="0">
                <a:ea typeface="宋体" charset="-122"/>
              </a:rPr>
              <a:t>为了确保输出波形不失真，要求放大电路中晶体管始终工作在放大区。因此，需要设置合适的静态工作点。</a:t>
            </a:r>
          </a:p>
          <a:p>
            <a:pPr lvl="1" eaLnBrk="1" hangingPunct="1">
              <a:lnSpc>
                <a:spcPct val="150000"/>
              </a:lnSpc>
            </a:pPr>
            <a:r>
              <a:rPr lang="zh-CN" altLang="en-US" sz="2400" dirty="0" smtClean="0">
                <a:ea typeface="宋体" charset="-122"/>
              </a:rPr>
              <a:t>如果静态工作点设置得过高</a:t>
            </a:r>
            <a:r>
              <a:rPr lang="en-US" altLang="zh-CN" sz="2400" dirty="0" smtClean="0">
                <a:ea typeface="宋体" charset="-122"/>
              </a:rPr>
              <a:t>(</a:t>
            </a:r>
            <a:r>
              <a:rPr lang="en-US" altLang="zh-CN" sz="2400" i="1" dirty="0" smtClean="0">
                <a:ea typeface="宋体" charset="-122"/>
              </a:rPr>
              <a:t>I</a:t>
            </a:r>
            <a:r>
              <a:rPr lang="en-US" altLang="zh-CN" sz="2400" baseline="-25000" dirty="0" smtClean="0">
                <a:ea typeface="宋体" charset="-122"/>
              </a:rPr>
              <a:t>CQ</a:t>
            </a:r>
            <a:r>
              <a:rPr lang="zh-CN" altLang="en-US" sz="2400" dirty="0" smtClean="0">
                <a:ea typeface="宋体" charset="-122"/>
              </a:rPr>
              <a:t>过大</a:t>
            </a:r>
            <a:r>
              <a:rPr lang="en-US" altLang="zh-CN" sz="2400" dirty="0" smtClean="0">
                <a:ea typeface="宋体" charset="-122"/>
              </a:rPr>
              <a:t>)</a:t>
            </a:r>
            <a:r>
              <a:rPr lang="zh-CN" altLang="en-US" sz="2400" dirty="0" smtClean="0">
                <a:ea typeface="宋体" charset="-122"/>
              </a:rPr>
              <a:t>，靠近饱和区，则加入信号后，晶体管将在输入信号正半周进入饱和，产生饱和失真（上述电路表现为输出波形底部失真）。</a:t>
            </a:r>
          </a:p>
          <a:p>
            <a:pPr lvl="1" eaLnBrk="1" hangingPunct="1">
              <a:lnSpc>
                <a:spcPct val="150000"/>
              </a:lnSpc>
            </a:pPr>
            <a:r>
              <a:rPr lang="zh-CN" altLang="en-US" sz="2400" dirty="0" smtClean="0">
                <a:ea typeface="宋体" charset="-122"/>
              </a:rPr>
              <a:t>如果静态工作点设置得过低</a:t>
            </a:r>
            <a:r>
              <a:rPr lang="en-US" altLang="zh-CN" sz="2400" dirty="0" smtClean="0">
                <a:ea typeface="宋体" charset="-122"/>
              </a:rPr>
              <a:t>(</a:t>
            </a:r>
            <a:r>
              <a:rPr lang="en-US" altLang="zh-CN" sz="2400" i="1" dirty="0" smtClean="0">
                <a:ea typeface="宋体" charset="-122"/>
              </a:rPr>
              <a:t>U</a:t>
            </a:r>
            <a:r>
              <a:rPr lang="en-US" altLang="zh-CN" sz="2400" baseline="-25000" dirty="0" smtClean="0">
                <a:ea typeface="宋体" charset="-122"/>
              </a:rPr>
              <a:t>CEQ</a:t>
            </a:r>
            <a:r>
              <a:rPr lang="zh-CN" altLang="en-US" sz="2400" dirty="0" smtClean="0">
                <a:ea typeface="宋体" charset="-122"/>
              </a:rPr>
              <a:t>过大</a:t>
            </a:r>
            <a:r>
              <a:rPr lang="en-US" altLang="zh-CN" sz="2400" dirty="0" smtClean="0">
                <a:ea typeface="宋体" charset="-122"/>
              </a:rPr>
              <a:t>)</a:t>
            </a:r>
            <a:r>
              <a:rPr lang="zh-CN" altLang="en-US" sz="2400" dirty="0" smtClean="0">
                <a:ea typeface="宋体" charset="-122"/>
              </a:rPr>
              <a:t>，靠近截止区，则加入信号后，晶体管将在输入信号负半周进入截止，产生</a:t>
            </a:r>
            <a:r>
              <a:rPr lang="zh-CN" sz="2400" dirty="0" smtClean="0">
                <a:ea typeface="宋体" charset="-122"/>
              </a:rPr>
              <a:t>截止</a:t>
            </a:r>
            <a:r>
              <a:rPr lang="zh-CN" altLang="en-US" sz="2400" dirty="0" smtClean="0">
                <a:ea typeface="宋体" charset="-122"/>
              </a:rPr>
              <a:t>失真（上述电路表现为输出波形顶部失真）。</a:t>
            </a:r>
          </a:p>
        </p:txBody>
      </p:sp>
    </p:spTree>
  </p:cSld>
  <p:clrMapOvr>
    <a:masterClrMapping/>
  </p:clrMapOvr>
  <p:transition>
    <p:random/>
  </p:transition>
  <p:timing>
    <p:tnLst>
      <p:par>
        <p:cTn id="1" dur="indefinite" restart="never" nodeType="tmRoot"/>
      </p:par>
    </p:tnLst>
    <p:bldLst>
      <p:bldP spid="103427" grpId="0" build="p">
        <p:tmplLst>
          <p:tmpl lvl="1">
            <p:tnLst>
              <p:par>
                <p:cTn presetID="1" presetClass="entr" presetSubtype="0" fill="hold" nodeType="clickEffect">
                  <p:stCondLst>
                    <p:cond delay="100"/>
                  </p:stCondLst>
                  <p:childTnLst>
                    <p:set>
                      <p:cBhvr>
                        <p:cTn dur="1" fill="hold">
                          <p:stCondLst>
                            <p:cond delay="0"/>
                          </p:stCondLst>
                        </p:cTn>
                        <p:tgtEl>
                          <p:spTgt spid="103427"/>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03427"/>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03427"/>
                        </p:tgtEl>
                        <p:attrNameLst>
                          <p:attrName>style.visibility</p:attrName>
                        </p:attrNameLst>
                      </p:cBhvr>
                      <p:to>
                        <p:strVal val="visible"/>
                      </p:to>
                    </p:set>
                  </p:childTnLst>
                </p:cTn>
              </p:par>
            </p:tnLst>
          </p:tmpl>
        </p:tmplLst>
      </p:b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37</a:t>
            </a:fld>
            <a:endParaRPr lang="zh-CN" altLang="en-US"/>
          </a:p>
        </p:txBody>
      </p:sp>
      <p:sp>
        <p:nvSpPr>
          <p:cNvPr id="104451" name="Rectangle 3"/>
          <p:cNvSpPr>
            <a:spLocks noGrp="1" noChangeArrowheads="1"/>
          </p:cNvSpPr>
          <p:nvPr>
            <p:ph sz="quarter" idx="4294967295"/>
          </p:nvPr>
        </p:nvSpPr>
        <p:spPr>
          <a:xfrm>
            <a:off x="-1" y="807861"/>
            <a:ext cx="8550275" cy="523875"/>
          </a:xfrm>
        </p:spPr>
        <p:txBody>
          <a:bodyPr>
            <a:spAutoFit/>
          </a:bodyPr>
          <a:lstStyle/>
          <a:p>
            <a:pPr eaLnBrk="1" hangingPunct="1"/>
            <a:r>
              <a:rPr kumimoji="1" lang="zh-CN" altLang="en-US" dirty="0" smtClean="0">
                <a:solidFill>
                  <a:srgbClr val="FF0000"/>
                </a:solidFill>
                <a:ea typeface="宋体" charset="-122"/>
              </a:rPr>
              <a:t>放大电路的分析</a:t>
            </a:r>
          </a:p>
        </p:txBody>
      </p:sp>
      <p:sp>
        <p:nvSpPr>
          <p:cNvPr id="49156" name="Text Box 4"/>
          <p:cNvSpPr txBox="1">
            <a:spLocks noChangeArrowheads="1"/>
          </p:cNvSpPr>
          <p:nvPr/>
        </p:nvSpPr>
        <p:spPr bwMode="auto">
          <a:xfrm>
            <a:off x="785813" y="2714625"/>
            <a:ext cx="615950"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800">
                <a:solidFill>
                  <a:schemeClr val="tx2"/>
                </a:solidFill>
              </a:rPr>
              <a:t>放大电路分析</a:t>
            </a:r>
          </a:p>
        </p:txBody>
      </p:sp>
      <p:sp>
        <p:nvSpPr>
          <p:cNvPr id="49157" name="AutoShape 5"/>
          <p:cNvSpPr>
            <a:spLocks/>
          </p:cNvSpPr>
          <p:nvPr/>
        </p:nvSpPr>
        <p:spPr bwMode="auto">
          <a:xfrm>
            <a:off x="1485900" y="2208213"/>
            <a:ext cx="533400" cy="3276600"/>
          </a:xfrm>
          <a:prstGeom prst="leftBrace">
            <a:avLst>
              <a:gd name="adj1" fmla="val 5119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49158" name="Text Box 6"/>
          <p:cNvSpPr txBox="1">
            <a:spLocks noChangeArrowheads="1"/>
          </p:cNvSpPr>
          <p:nvPr/>
        </p:nvSpPr>
        <p:spPr bwMode="auto">
          <a:xfrm>
            <a:off x="1866900" y="2216150"/>
            <a:ext cx="29543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静态分析（确定放大</a:t>
            </a:r>
            <a:br>
              <a:rPr kumimoji="1" lang="zh-CN" altLang="en-US">
                <a:solidFill>
                  <a:schemeClr val="tx2"/>
                </a:solidFill>
                <a:cs typeface="Times New Roman" pitchFamily="18" charset="0"/>
              </a:rPr>
            </a:br>
            <a:r>
              <a:rPr kumimoji="1" lang="zh-CN" altLang="en-US">
                <a:solidFill>
                  <a:schemeClr val="tx2"/>
                </a:solidFill>
                <a:cs typeface="Times New Roman" pitchFamily="18" charset="0"/>
              </a:rPr>
              <a:t>器件工作状态）</a:t>
            </a:r>
          </a:p>
        </p:txBody>
      </p:sp>
      <p:sp>
        <p:nvSpPr>
          <p:cNvPr id="49159" name="AutoShape 7"/>
          <p:cNvSpPr>
            <a:spLocks/>
          </p:cNvSpPr>
          <p:nvPr/>
        </p:nvSpPr>
        <p:spPr bwMode="auto">
          <a:xfrm>
            <a:off x="4803775" y="1958975"/>
            <a:ext cx="304800" cy="1143000"/>
          </a:xfrm>
          <a:prstGeom prst="leftBrace">
            <a:avLst>
              <a:gd name="adj1" fmla="val 3125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49160" name="Text Box 8"/>
          <p:cNvSpPr txBox="1">
            <a:spLocks noChangeArrowheads="1"/>
          </p:cNvSpPr>
          <p:nvPr/>
        </p:nvSpPr>
        <p:spPr bwMode="auto">
          <a:xfrm>
            <a:off x="5129213" y="185420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图解分析</a:t>
            </a:r>
          </a:p>
        </p:txBody>
      </p:sp>
      <p:sp>
        <p:nvSpPr>
          <p:cNvPr id="49161" name="Text Box 9"/>
          <p:cNvSpPr txBox="1">
            <a:spLocks noChangeArrowheads="1"/>
          </p:cNvSpPr>
          <p:nvPr/>
        </p:nvSpPr>
        <p:spPr bwMode="auto">
          <a:xfrm>
            <a:off x="5129213" y="2681288"/>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等效电路分析</a:t>
            </a:r>
          </a:p>
        </p:txBody>
      </p:sp>
      <p:sp>
        <p:nvSpPr>
          <p:cNvPr id="49162" name="Text Box 10"/>
          <p:cNvSpPr txBox="1">
            <a:spLocks noChangeArrowheads="1"/>
          </p:cNvSpPr>
          <p:nvPr/>
        </p:nvSpPr>
        <p:spPr bwMode="auto">
          <a:xfrm>
            <a:off x="2003425" y="3587750"/>
            <a:ext cx="26463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动态分析（分析放</a:t>
            </a:r>
            <a:br>
              <a:rPr kumimoji="1" lang="zh-CN" altLang="en-US">
                <a:solidFill>
                  <a:schemeClr val="tx2"/>
                </a:solidFill>
                <a:cs typeface="Times New Roman" pitchFamily="18" charset="0"/>
              </a:rPr>
            </a:br>
            <a:r>
              <a:rPr kumimoji="1" lang="zh-CN" altLang="en-US">
                <a:solidFill>
                  <a:schemeClr val="tx2"/>
                </a:solidFill>
                <a:cs typeface="Times New Roman" pitchFamily="18" charset="0"/>
              </a:rPr>
              <a:t>大电路性能）</a:t>
            </a:r>
          </a:p>
        </p:txBody>
      </p:sp>
      <p:sp>
        <p:nvSpPr>
          <p:cNvPr id="49163" name="AutoShape 11"/>
          <p:cNvSpPr>
            <a:spLocks/>
          </p:cNvSpPr>
          <p:nvPr/>
        </p:nvSpPr>
        <p:spPr bwMode="auto">
          <a:xfrm>
            <a:off x="4748213" y="3638550"/>
            <a:ext cx="304800" cy="1143000"/>
          </a:xfrm>
          <a:prstGeom prst="leftBrace">
            <a:avLst>
              <a:gd name="adj1" fmla="val 3125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49164" name="Text Box 12"/>
          <p:cNvSpPr txBox="1">
            <a:spLocks noChangeArrowheads="1"/>
          </p:cNvSpPr>
          <p:nvPr/>
        </p:nvSpPr>
        <p:spPr bwMode="auto">
          <a:xfrm>
            <a:off x="5129213" y="351948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图解分析</a:t>
            </a:r>
          </a:p>
        </p:txBody>
      </p:sp>
      <p:sp>
        <p:nvSpPr>
          <p:cNvPr id="49165" name="Text Box 13"/>
          <p:cNvSpPr txBox="1">
            <a:spLocks noChangeArrowheads="1"/>
          </p:cNvSpPr>
          <p:nvPr/>
        </p:nvSpPr>
        <p:spPr bwMode="auto">
          <a:xfrm>
            <a:off x="5129213" y="4386263"/>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等效电路分析</a:t>
            </a:r>
          </a:p>
        </p:txBody>
      </p:sp>
      <p:sp>
        <p:nvSpPr>
          <p:cNvPr id="49166" name="Text Box 14"/>
          <p:cNvSpPr txBox="1">
            <a:spLocks noChangeArrowheads="1"/>
          </p:cNvSpPr>
          <p:nvPr/>
        </p:nvSpPr>
        <p:spPr bwMode="auto">
          <a:xfrm>
            <a:off x="2117052" y="5062538"/>
            <a:ext cx="327685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smtClean="0">
                <a:solidFill>
                  <a:srgbClr val="C00000"/>
                </a:solidFill>
                <a:cs typeface="Times New Roman" pitchFamily="18" charset="0"/>
              </a:rPr>
              <a:t>计算机仿真→实验验证</a:t>
            </a:r>
            <a:endParaRPr kumimoji="1" lang="zh-CN" altLang="en-US" dirty="0">
              <a:solidFill>
                <a:srgbClr val="C00000"/>
              </a:solidFill>
              <a:cs typeface="Times New Roman" pitchFamily="18" charset="0"/>
            </a:endParaRPr>
          </a:p>
        </p:txBody>
      </p:sp>
      <p:sp>
        <p:nvSpPr>
          <p:cNvPr id="49167" name="Text Box 15"/>
          <p:cNvSpPr txBox="1">
            <a:spLocks noChangeArrowheads="1"/>
          </p:cNvSpPr>
          <p:nvPr/>
        </p:nvSpPr>
        <p:spPr bwMode="auto">
          <a:xfrm>
            <a:off x="1958975" y="3030538"/>
            <a:ext cx="2638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r>
              <a:rPr kumimoji="1" lang="zh-CN" altLang="en-US" i="1">
                <a:solidFill>
                  <a:schemeClr val="tx2"/>
                </a:solidFill>
                <a:cs typeface="Times New Roman" pitchFamily="18" charset="0"/>
              </a:rPr>
              <a:t>、</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zh-CN" altLang="en-US" i="1">
                <a:solidFill>
                  <a:schemeClr val="tx2"/>
                </a:solidFill>
                <a:cs typeface="Times New Roman" pitchFamily="18" charset="0"/>
              </a:rPr>
              <a:t>、</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r>
              <a:rPr kumimoji="1" lang="zh-CN" altLang="en-US" i="1">
                <a:solidFill>
                  <a:schemeClr val="tx2"/>
                </a:solidFill>
                <a:cs typeface="Times New Roman" pitchFamily="18" charset="0"/>
              </a:rPr>
              <a:t>、</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p>
        </p:txBody>
      </p:sp>
      <p:sp>
        <p:nvSpPr>
          <p:cNvPr id="49168" name="Text Box 16"/>
          <p:cNvSpPr txBox="1">
            <a:spLocks noChangeArrowheads="1"/>
          </p:cNvSpPr>
          <p:nvPr/>
        </p:nvSpPr>
        <p:spPr bwMode="auto">
          <a:xfrm>
            <a:off x="2135188" y="4306888"/>
            <a:ext cx="1884362"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a:t>
            </a:r>
            <a:r>
              <a:rPr kumimoji="1" lang="en-US" altLang="zh-CN" i="1" baseline="-25000">
                <a:solidFill>
                  <a:schemeClr val="tx2"/>
                </a:solidFill>
                <a:cs typeface="Times New Roman" pitchFamily="18" charset="0"/>
              </a:rPr>
              <a:t>u</a:t>
            </a:r>
            <a:r>
              <a:rPr kumimoji="1" lang="zh-CN" altLang="en-US" i="1">
                <a:solidFill>
                  <a:schemeClr val="tx2"/>
                </a:solidFill>
                <a:cs typeface="Times New Roman" pitchFamily="18" charset="0"/>
              </a:rPr>
              <a:t>、</a:t>
            </a:r>
            <a:r>
              <a:rPr kumimoji="1" lang="en-US" altLang="zh-CN" i="1">
                <a:solidFill>
                  <a:schemeClr val="tx2"/>
                </a:solidFill>
                <a:cs typeface="Times New Roman" pitchFamily="18" charset="0"/>
              </a:rPr>
              <a:t>r</a:t>
            </a:r>
            <a:r>
              <a:rPr kumimoji="1" lang="en-US" altLang="zh-CN" i="1" baseline="-25000">
                <a:solidFill>
                  <a:schemeClr val="tx2"/>
                </a:solidFill>
                <a:cs typeface="Times New Roman" pitchFamily="18" charset="0"/>
              </a:rPr>
              <a:t>i</a:t>
            </a:r>
            <a:r>
              <a:rPr kumimoji="1" lang="zh-CN" altLang="en-US" i="1">
                <a:solidFill>
                  <a:schemeClr val="tx2"/>
                </a:solidFill>
                <a:cs typeface="Times New Roman" pitchFamily="18" charset="0"/>
              </a:rPr>
              <a:t>、</a:t>
            </a: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o</a:t>
            </a:r>
            <a:r>
              <a:rPr kumimoji="1" lang="en-US" altLang="zh-CN" i="1" baseline="-25000">
                <a:solidFill>
                  <a:schemeClr val="tx2"/>
                </a:solidFill>
                <a:cs typeface="Times New Roman" pitchFamily="18" charset="0"/>
              </a:rPr>
              <a:t> </a:t>
            </a:r>
            <a:r>
              <a:rPr kumimoji="1" lang="zh-CN" altLang="en-US">
                <a:solidFill>
                  <a:schemeClr val="tx2"/>
                </a:solidFill>
                <a:cs typeface="Times New Roman" pitchFamily="18" charset="0"/>
              </a:rPr>
              <a:t>等</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49156"/>
                                        </p:tgtEl>
                                        <p:attrNameLst>
                                          <p:attrName>style.visibility</p:attrName>
                                        </p:attrNameLst>
                                      </p:cBhvr>
                                      <p:to>
                                        <p:strVal val="visible"/>
                                      </p:to>
                                    </p:set>
                                  </p:childTnLst>
                                </p:cTn>
                              </p:par>
                            </p:childTnLst>
                          </p:cTn>
                        </p:par>
                        <p:par>
                          <p:cTn id="7" fill="hold" nodeType="afterGroup">
                            <p:stCondLst>
                              <p:cond delay="450"/>
                            </p:stCondLst>
                            <p:childTnLst>
                              <p:par>
                                <p:cTn id="8" presetID="1" presetClass="entr" presetSubtype="0" fill="hold" grpId="0" nodeType="afterEffect">
                                  <p:stCondLst>
                                    <p:cond delay="0"/>
                                  </p:stCondLst>
                                  <p:childTnLst>
                                    <p:set>
                                      <p:cBhvr>
                                        <p:cTn id="9" dur="1" fill="hold">
                                          <p:stCondLst>
                                            <p:cond delay="499"/>
                                          </p:stCondLst>
                                        </p:cTn>
                                        <p:tgtEl>
                                          <p:spTgt spid="4915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iterate type="lt">
                                    <p:tmAbs val="75"/>
                                  </p:iterate>
                                  <p:childTnLst>
                                    <p:set>
                                      <p:cBhvr>
                                        <p:cTn id="13" dur="1" fill="hold">
                                          <p:stCondLst>
                                            <p:cond delay="74"/>
                                          </p:stCondLst>
                                        </p:cTn>
                                        <p:tgtEl>
                                          <p:spTgt spid="49158"/>
                                        </p:tgtEl>
                                        <p:attrNameLst>
                                          <p:attrName>style.visibility</p:attrName>
                                        </p:attrNameLst>
                                      </p:cBhvr>
                                      <p:to>
                                        <p:strVal val="visible"/>
                                      </p:to>
                                    </p:set>
                                  </p:childTnLst>
                                </p:cTn>
                              </p:par>
                            </p:childTnLst>
                          </p:cTn>
                        </p:par>
                        <p:par>
                          <p:cTn id="14" fill="hold" nodeType="afterGroup">
                            <p:stCondLst>
                              <p:cond delay="1275"/>
                            </p:stCondLst>
                            <p:childTnLst>
                              <p:par>
                                <p:cTn id="15" presetID="1" presetClass="entr" presetSubtype="0" fill="hold" grpId="0" nodeType="afterEffect">
                                  <p:stCondLst>
                                    <p:cond delay="0"/>
                                  </p:stCondLst>
                                  <p:iterate type="lt">
                                    <p:tmAbs val="75"/>
                                  </p:iterate>
                                  <p:childTnLst>
                                    <p:set>
                                      <p:cBhvr>
                                        <p:cTn id="16" dur="1" fill="hold">
                                          <p:stCondLst>
                                            <p:cond delay="74"/>
                                          </p:stCondLst>
                                        </p:cTn>
                                        <p:tgtEl>
                                          <p:spTgt spid="49167"/>
                                        </p:tgtEl>
                                        <p:attrNameLst>
                                          <p:attrName>style.visibility</p:attrName>
                                        </p:attrNameLst>
                                      </p:cBhvr>
                                      <p:to>
                                        <p:strVal val="visible"/>
                                      </p:to>
                                    </p:set>
                                  </p:childTnLst>
                                </p:cTn>
                              </p:par>
                            </p:childTnLst>
                          </p:cTn>
                        </p:par>
                        <p:par>
                          <p:cTn id="17" fill="hold" nodeType="afterGroup">
                            <p:stCondLst>
                              <p:cond delay="2250"/>
                            </p:stCondLst>
                            <p:childTnLst>
                              <p:par>
                                <p:cTn id="18" presetID="1" presetClass="entr" presetSubtype="0" fill="hold" grpId="0" nodeType="afterEffect">
                                  <p:stCondLst>
                                    <p:cond delay="0"/>
                                  </p:stCondLst>
                                  <p:childTnLst>
                                    <p:set>
                                      <p:cBhvr>
                                        <p:cTn id="19" dur="1" fill="hold">
                                          <p:stCondLst>
                                            <p:cond delay="499"/>
                                          </p:stCondLst>
                                        </p:cTn>
                                        <p:tgtEl>
                                          <p:spTgt spid="49159"/>
                                        </p:tgtEl>
                                        <p:attrNameLst>
                                          <p:attrName>style.visibility</p:attrName>
                                        </p:attrNameLst>
                                      </p:cBhvr>
                                      <p:to>
                                        <p:strVal val="visible"/>
                                      </p:to>
                                    </p:set>
                                  </p:childTnLst>
                                </p:cTn>
                              </p:par>
                            </p:childTnLst>
                          </p:cTn>
                        </p:par>
                        <p:par>
                          <p:cTn id="20" fill="hold" nodeType="afterGroup">
                            <p:stCondLst>
                              <p:cond delay="2750"/>
                            </p:stCondLst>
                            <p:childTnLst>
                              <p:par>
                                <p:cTn id="21" presetID="1" presetClass="entr" presetSubtype="0" fill="hold" grpId="0" nodeType="afterEffect">
                                  <p:stCondLst>
                                    <p:cond delay="0"/>
                                  </p:stCondLst>
                                  <p:iterate type="lt">
                                    <p:tmAbs val="75"/>
                                  </p:iterate>
                                  <p:childTnLst>
                                    <p:set>
                                      <p:cBhvr>
                                        <p:cTn id="22" dur="1" fill="hold">
                                          <p:stCondLst>
                                            <p:cond delay="74"/>
                                          </p:stCondLst>
                                        </p:cTn>
                                        <p:tgtEl>
                                          <p:spTgt spid="49160"/>
                                        </p:tgtEl>
                                        <p:attrNameLst>
                                          <p:attrName>style.visibility</p:attrName>
                                        </p:attrNameLst>
                                      </p:cBhvr>
                                      <p:to>
                                        <p:strVal val="visible"/>
                                      </p:to>
                                    </p:set>
                                  </p:childTnLst>
                                </p:cTn>
                              </p:par>
                            </p:childTnLst>
                          </p:cTn>
                        </p:par>
                        <p:par>
                          <p:cTn id="23" fill="hold" nodeType="afterGroup">
                            <p:stCondLst>
                              <p:cond delay="3050"/>
                            </p:stCondLst>
                            <p:childTnLst>
                              <p:par>
                                <p:cTn id="24" presetID="1" presetClass="entr" presetSubtype="0" fill="hold" grpId="0" nodeType="afterEffect">
                                  <p:stCondLst>
                                    <p:cond delay="0"/>
                                  </p:stCondLst>
                                  <p:iterate type="lt">
                                    <p:tmAbs val="75"/>
                                  </p:iterate>
                                  <p:childTnLst>
                                    <p:set>
                                      <p:cBhvr>
                                        <p:cTn id="25" dur="1" fill="hold">
                                          <p:stCondLst>
                                            <p:cond delay="74"/>
                                          </p:stCondLst>
                                        </p:cTn>
                                        <p:tgtEl>
                                          <p:spTgt spid="4916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iterate type="lt">
                                    <p:tmAbs val="75"/>
                                  </p:iterate>
                                  <p:childTnLst>
                                    <p:set>
                                      <p:cBhvr>
                                        <p:cTn id="29" dur="1" fill="hold">
                                          <p:stCondLst>
                                            <p:cond delay="74"/>
                                          </p:stCondLst>
                                        </p:cTn>
                                        <p:tgtEl>
                                          <p:spTgt spid="49162"/>
                                        </p:tgtEl>
                                        <p:attrNameLst>
                                          <p:attrName>style.visibility</p:attrName>
                                        </p:attrNameLst>
                                      </p:cBhvr>
                                      <p:to>
                                        <p:strVal val="visible"/>
                                      </p:to>
                                    </p:set>
                                  </p:childTnLst>
                                </p:cTn>
                              </p:par>
                            </p:childTnLst>
                          </p:cTn>
                        </p:par>
                        <p:par>
                          <p:cTn id="30" fill="hold" nodeType="afterGroup">
                            <p:stCondLst>
                              <p:cond delay="1125"/>
                            </p:stCondLst>
                            <p:childTnLst>
                              <p:par>
                                <p:cTn id="31" presetID="1" presetClass="entr" presetSubtype="0" fill="hold" grpId="0" nodeType="afterEffect">
                                  <p:stCondLst>
                                    <p:cond delay="0"/>
                                  </p:stCondLst>
                                  <p:iterate type="lt">
                                    <p:tmAbs val="75"/>
                                  </p:iterate>
                                  <p:childTnLst>
                                    <p:set>
                                      <p:cBhvr>
                                        <p:cTn id="32" dur="1" fill="hold">
                                          <p:stCondLst>
                                            <p:cond delay="74"/>
                                          </p:stCondLst>
                                        </p:cTn>
                                        <p:tgtEl>
                                          <p:spTgt spid="49168"/>
                                        </p:tgtEl>
                                        <p:attrNameLst>
                                          <p:attrName>style.visibility</p:attrName>
                                        </p:attrNameLst>
                                      </p:cBhvr>
                                      <p:to>
                                        <p:strVal val="visible"/>
                                      </p:to>
                                    </p:set>
                                  </p:childTnLst>
                                </p:cTn>
                              </p:par>
                            </p:childTnLst>
                          </p:cTn>
                        </p:par>
                        <p:par>
                          <p:cTn id="33" fill="hold" nodeType="afterGroup">
                            <p:stCondLst>
                              <p:cond delay="1800"/>
                            </p:stCondLst>
                            <p:childTnLst>
                              <p:par>
                                <p:cTn id="34" presetID="1" presetClass="entr" presetSubtype="0" fill="hold" grpId="0" nodeType="afterEffect">
                                  <p:stCondLst>
                                    <p:cond delay="0"/>
                                  </p:stCondLst>
                                  <p:childTnLst>
                                    <p:set>
                                      <p:cBhvr>
                                        <p:cTn id="35" dur="1" fill="hold">
                                          <p:stCondLst>
                                            <p:cond delay="499"/>
                                          </p:stCondLst>
                                        </p:cTn>
                                        <p:tgtEl>
                                          <p:spTgt spid="49163"/>
                                        </p:tgtEl>
                                        <p:attrNameLst>
                                          <p:attrName>style.visibility</p:attrName>
                                        </p:attrNameLst>
                                      </p:cBhvr>
                                      <p:to>
                                        <p:strVal val="visible"/>
                                      </p:to>
                                    </p:set>
                                  </p:childTnLst>
                                </p:cTn>
                              </p:par>
                            </p:childTnLst>
                          </p:cTn>
                        </p:par>
                        <p:par>
                          <p:cTn id="36" fill="hold" nodeType="afterGroup">
                            <p:stCondLst>
                              <p:cond delay="2300"/>
                            </p:stCondLst>
                            <p:childTnLst>
                              <p:par>
                                <p:cTn id="37" presetID="1" presetClass="entr" presetSubtype="0" fill="hold" grpId="0" nodeType="afterEffect">
                                  <p:stCondLst>
                                    <p:cond delay="0"/>
                                  </p:stCondLst>
                                  <p:iterate type="lt">
                                    <p:tmAbs val="75"/>
                                  </p:iterate>
                                  <p:childTnLst>
                                    <p:set>
                                      <p:cBhvr>
                                        <p:cTn id="38" dur="1" fill="hold">
                                          <p:stCondLst>
                                            <p:cond delay="74"/>
                                          </p:stCondLst>
                                        </p:cTn>
                                        <p:tgtEl>
                                          <p:spTgt spid="49164"/>
                                        </p:tgtEl>
                                        <p:attrNameLst>
                                          <p:attrName>style.visibility</p:attrName>
                                        </p:attrNameLst>
                                      </p:cBhvr>
                                      <p:to>
                                        <p:strVal val="visible"/>
                                      </p:to>
                                    </p:set>
                                  </p:childTnLst>
                                </p:cTn>
                              </p:par>
                            </p:childTnLst>
                          </p:cTn>
                        </p:par>
                        <p:par>
                          <p:cTn id="39" fill="hold" nodeType="afterGroup">
                            <p:stCondLst>
                              <p:cond delay="2600"/>
                            </p:stCondLst>
                            <p:childTnLst>
                              <p:par>
                                <p:cTn id="40" presetID="1" presetClass="entr" presetSubtype="0" fill="hold" grpId="0" nodeType="afterEffect">
                                  <p:stCondLst>
                                    <p:cond delay="0"/>
                                  </p:stCondLst>
                                  <p:iterate type="lt">
                                    <p:tmAbs val="75"/>
                                  </p:iterate>
                                  <p:childTnLst>
                                    <p:set>
                                      <p:cBhvr>
                                        <p:cTn id="41" dur="1" fill="hold">
                                          <p:stCondLst>
                                            <p:cond delay="74"/>
                                          </p:stCondLst>
                                        </p:cTn>
                                        <p:tgtEl>
                                          <p:spTgt spid="49165"/>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iterate type="lt">
                                    <p:tmAbs val="75"/>
                                  </p:iterate>
                                  <p:childTnLst>
                                    <p:set>
                                      <p:cBhvr>
                                        <p:cTn id="45" dur="1" fill="hold">
                                          <p:stCondLst>
                                            <p:cond delay="74"/>
                                          </p:stCondLst>
                                        </p:cTn>
                                        <p:tgtEl>
                                          <p:spTgt spid="49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p:tmplLst>
          <p:tmpl lvl="1">
            <p:tnLst>
              <p:par>
                <p:cTn presetID="1" presetClass="entr" presetSubtype="0" fill="hold" nodeType="clickEffect">
                  <p:stCondLst>
                    <p:cond delay="100"/>
                  </p:stCondLst>
                  <p:childTnLst>
                    <p:set>
                      <p:cBhvr>
                        <p:cTn dur="1" fill="hold">
                          <p:stCondLst>
                            <p:cond delay="0"/>
                          </p:stCondLst>
                        </p:cTn>
                        <p:tgtEl>
                          <p:spTgt spid="104451"/>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04451"/>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04451"/>
                        </p:tgtEl>
                        <p:attrNameLst>
                          <p:attrName>style.visibility</p:attrName>
                        </p:attrNameLst>
                      </p:cBhvr>
                      <p:to>
                        <p:strVal val="visible"/>
                      </p:to>
                    </p:set>
                  </p:childTnLst>
                </p:cTn>
              </p:par>
            </p:tnLst>
          </p:tmpl>
        </p:tmplLst>
      </p:bldP>
      <p:bldP spid="49156" grpId="0" autoUpdateAnimBg="0"/>
      <p:bldP spid="49157" grpId="0" animBg="1"/>
      <p:bldP spid="49158" grpId="0" autoUpdateAnimBg="0"/>
      <p:bldP spid="49159" grpId="0" animBg="1"/>
      <p:bldP spid="49160" grpId="0" autoUpdateAnimBg="0"/>
      <p:bldP spid="49161" grpId="0" autoUpdateAnimBg="0"/>
      <p:bldP spid="49162" grpId="0" autoUpdateAnimBg="0"/>
      <p:bldP spid="49163" grpId="0" animBg="1"/>
      <p:bldP spid="49164" grpId="0" autoUpdateAnimBg="0"/>
      <p:bldP spid="49165" grpId="0" autoUpdateAnimBg="0"/>
      <p:bldP spid="49166" grpId="0" autoUpdateAnimBg="0"/>
      <p:bldP spid="49167" grpId="0" autoUpdateAnimBg="0"/>
      <p:bldP spid="4916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1</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38</a:t>
            </a:fld>
            <a:endParaRPr lang="zh-CN" altLang="en-US"/>
          </a:p>
        </p:txBody>
      </p:sp>
      <p:sp>
        <p:nvSpPr>
          <p:cNvPr id="105475" name="Rectangle 3"/>
          <p:cNvSpPr>
            <a:spLocks noGrp="1" noChangeArrowheads="1"/>
          </p:cNvSpPr>
          <p:nvPr>
            <p:ph sz="quarter" idx="4294967295"/>
          </p:nvPr>
        </p:nvSpPr>
        <p:spPr>
          <a:xfrm>
            <a:off x="0" y="718104"/>
            <a:ext cx="8550275" cy="523875"/>
          </a:xfrm>
        </p:spPr>
        <p:txBody>
          <a:bodyPr>
            <a:spAutoFit/>
          </a:bodyPr>
          <a:lstStyle/>
          <a:p>
            <a:pPr eaLnBrk="1" hangingPunct="1"/>
            <a:r>
              <a:rPr kumimoji="1" lang="zh-CN" altLang="en-US" dirty="0" smtClean="0">
                <a:solidFill>
                  <a:srgbClr val="FF0000"/>
                </a:solidFill>
                <a:ea typeface="宋体" charset="-122"/>
              </a:rPr>
              <a:t>放大电路的静态分析</a:t>
            </a:r>
          </a:p>
        </p:txBody>
      </p:sp>
      <p:sp>
        <p:nvSpPr>
          <p:cNvPr id="128017" name="Text Box 17"/>
          <p:cNvSpPr txBox="1">
            <a:spLocks noChangeArrowheads="1"/>
          </p:cNvSpPr>
          <p:nvPr/>
        </p:nvSpPr>
        <p:spPr bwMode="auto">
          <a:xfrm>
            <a:off x="344488" y="1289878"/>
            <a:ext cx="8666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chemeClr val="tx2"/>
                </a:solidFill>
                <a:cs typeface="Times New Roman" pitchFamily="18" charset="0"/>
              </a:rPr>
              <a:t>（</a:t>
            </a:r>
            <a:r>
              <a:rPr kumimoji="1" lang="en-US" altLang="zh-CN" dirty="0">
                <a:solidFill>
                  <a:schemeClr val="tx2"/>
                </a:solidFill>
                <a:cs typeface="Times New Roman" pitchFamily="18" charset="0"/>
              </a:rPr>
              <a:t>1</a:t>
            </a:r>
            <a:r>
              <a:rPr kumimoji="1" lang="zh-CN" altLang="en-US" dirty="0">
                <a:solidFill>
                  <a:schemeClr val="tx2"/>
                </a:solidFill>
                <a:cs typeface="Times New Roman" pitchFamily="18" charset="0"/>
              </a:rPr>
              <a:t>）静态的概念</a:t>
            </a:r>
            <a:r>
              <a:rPr kumimoji="1" lang="en-US" altLang="zh-CN" dirty="0">
                <a:solidFill>
                  <a:schemeClr val="tx2"/>
                </a:solidFill>
                <a:cs typeface="Times New Roman" pitchFamily="18" charset="0"/>
              </a:rPr>
              <a:t>——</a:t>
            </a:r>
            <a:r>
              <a:rPr kumimoji="1" lang="zh-CN" altLang="en-US" dirty="0">
                <a:solidFill>
                  <a:schemeClr val="tx2"/>
                </a:solidFill>
                <a:cs typeface="Times New Roman" pitchFamily="18" charset="0"/>
              </a:rPr>
              <a:t>无信号输入，电路中只有直流电源作用。</a:t>
            </a:r>
          </a:p>
        </p:txBody>
      </p:sp>
      <p:sp>
        <p:nvSpPr>
          <p:cNvPr id="128018" name="Text Box 18"/>
          <p:cNvSpPr txBox="1">
            <a:spLocks noChangeArrowheads="1"/>
          </p:cNvSpPr>
          <p:nvPr/>
        </p:nvSpPr>
        <p:spPr bwMode="auto">
          <a:xfrm>
            <a:off x="344488" y="1782003"/>
            <a:ext cx="712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a:t>
            </a:r>
            <a:r>
              <a:rPr kumimoji="1" lang="en-US" altLang="zh-CN">
                <a:solidFill>
                  <a:schemeClr val="tx2"/>
                </a:solidFill>
                <a:cs typeface="Times New Roman" pitchFamily="18" charset="0"/>
              </a:rPr>
              <a:t>2</a:t>
            </a:r>
            <a:r>
              <a:rPr kumimoji="1" lang="zh-CN" altLang="en-US">
                <a:solidFill>
                  <a:schemeClr val="tx2"/>
                </a:solidFill>
                <a:cs typeface="Times New Roman" pitchFamily="18" charset="0"/>
              </a:rPr>
              <a:t>）静态等效电路</a:t>
            </a:r>
            <a:r>
              <a:rPr kumimoji="1" lang="en-US" altLang="zh-CN">
                <a:solidFill>
                  <a:schemeClr val="tx2"/>
                </a:solidFill>
                <a:cs typeface="Times New Roman" pitchFamily="18" charset="0"/>
              </a:rPr>
              <a:t>——</a:t>
            </a:r>
            <a:r>
              <a:rPr kumimoji="1" lang="zh-CN" altLang="en-US">
                <a:solidFill>
                  <a:schemeClr val="tx2"/>
                </a:solidFill>
                <a:cs typeface="Times New Roman" pitchFamily="18" charset="0"/>
              </a:rPr>
              <a:t>直流通路：耦合电容开路。</a:t>
            </a:r>
          </a:p>
        </p:txBody>
      </p:sp>
      <p:grpSp>
        <p:nvGrpSpPr>
          <p:cNvPr id="2" name="Group 19"/>
          <p:cNvGrpSpPr>
            <a:grpSpLocks/>
          </p:cNvGrpSpPr>
          <p:nvPr/>
        </p:nvGrpSpPr>
        <p:grpSpPr bwMode="auto">
          <a:xfrm>
            <a:off x="1544638" y="3547645"/>
            <a:ext cx="5705475" cy="2714625"/>
            <a:chOff x="805" y="2226"/>
            <a:chExt cx="3594" cy="1710"/>
          </a:xfrm>
        </p:grpSpPr>
        <p:grpSp>
          <p:nvGrpSpPr>
            <p:cNvPr id="105520" name="Group 20"/>
            <p:cNvGrpSpPr>
              <a:grpSpLocks/>
            </p:cNvGrpSpPr>
            <p:nvPr/>
          </p:nvGrpSpPr>
          <p:grpSpPr bwMode="auto">
            <a:xfrm>
              <a:off x="2650" y="3033"/>
              <a:ext cx="288" cy="336"/>
              <a:chOff x="1344" y="1680"/>
              <a:chExt cx="288" cy="336"/>
            </a:xfrm>
          </p:grpSpPr>
          <p:sp>
            <p:nvSpPr>
              <p:cNvPr id="105595" name="Line 21"/>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96" name="Line 22"/>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97" name="Line 23"/>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98" name="Line 24"/>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5521" name="Group 25"/>
            <p:cNvGrpSpPr>
              <a:grpSpLocks/>
            </p:cNvGrpSpPr>
            <p:nvPr/>
          </p:nvGrpSpPr>
          <p:grpSpPr bwMode="auto">
            <a:xfrm>
              <a:off x="2851" y="3369"/>
              <a:ext cx="144" cy="567"/>
              <a:chOff x="2937" y="2736"/>
              <a:chExt cx="144" cy="567"/>
            </a:xfrm>
          </p:grpSpPr>
          <p:grpSp>
            <p:nvGrpSpPr>
              <p:cNvPr id="105591" name="Group 26"/>
              <p:cNvGrpSpPr>
                <a:grpSpLocks/>
              </p:cNvGrpSpPr>
              <p:nvPr/>
            </p:nvGrpSpPr>
            <p:grpSpPr bwMode="auto">
              <a:xfrm>
                <a:off x="2937" y="3207"/>
                <a:ext cx="144" cy="96"/>
                <a:chOff x="1056" y="1392"/>
                <a:chExt cx="144" cy="96"/>
              </a:xfrm>
            </p:grpSpPr>
            <p:sp>
              <p:nvSpPr>
                <p:cNvPr id="105593" name="Line 27"/>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94" name="Line 28"/>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592" name="Line 29"/>
              <p:cNvSpPr>
                <a:spLocks noChangeShapeType="1"/>
              </p:cNvSpPr>
              <p:nvPr/>
            </p:nvSpPr>
            <p:spPr bwMode="auto">
              <a:xfrm>
                <a:off x="3015" y="2736"/>
                <a:ext cx="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5522" name="Group 30"/>
            <p:cNvGrpSpPr>
              <a:grpSpLocks/>
            </p:cNvGrpSpPr>
            <p:nvPr/>
          </p:nvGrpSpPr>
          <p:grpSpPr bwMode="auto">
            <a:xfrm>
              <a:off x="1948" y="2226"/>
              <a:ext cx="2085" cy="972"/>
              <a:chOff x="2034" y="1593"/>
              <a:chExt cx="2085" cy="972"/>
            </a:xfrm>
          </p:grpSpPr>
          <p:grpSp>
            <p:nvGrpSpPr>
              <p:cNvPr id="105582" name="Group 31"/>
              <p:cNvGrpSpPr>
                <a:grpSpLocks/>
              </p:cNvGrpSpPr>
              <p:nvPr/>
            </p:nvGrpSpPr>
            <p:grpSpPr bwMode="auto">
              <a:xfrm>
                <a:off x="2304" y="1935"/>
                <a:ext cx="77" cy="480"/>
                <a:chOff x="1824" y="1344"/>
                <a:chExt cx="77" cy="480"/>
              </a:xfrm>
            </p:grpSpPr>
            <p:sp>
              <p:nvSpPr>
                <p:cNvPr id="105588" name="Rectangle 32"/>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5589" name="Line 33"/>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90" name="Line 34"/>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583" name="Line 35"/>
              <p:cNvSpPr>
                <a:spLocks noChangeShapeType="1"/>
              </p:cNvSpPr>
              <p:nvPr/>
            </p:nvSpPr>
            <p:spPr bwMode="auto">
              <a:xfrm>
                <a:off x="2034" y="256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84" name="Line 36"/>
              <p:cNvSpPr>
                <a:spLocks noChangeShapeType="1"/>
              </p:cNvSpPr>
              <p:nvPr/>
            </p:nvSpPr>
            <p:spPr bwMode="auto">
              <a:xfrm>
                <a:off x="2343" y="2421"/>
                <a:ext cx="0" cy="144"/>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85" name="Oval 37"/>
              <p:cNvSpPr>
                <a:spLocks noChangeArrowheads="1"/>
              </p:cNvSpPr>
              <p:nvPr/>
            </p:nvSpPr>
            <p:spPr bwMode="auto">
              <a:xfrm>
                <a:off x="3591" y="1710"/>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5586" name="Freeform 38"/>
              <p:cNvSpPr>
                <a:spLocks/>
              </p:cNvSpPr>
              <p:nvPr/>
            </p:nvSpPr>
            <p:spPr bwMode="auto">
              <a:xfrm>
                <a:off x="2343" y="1728"/>
                <a:ext cx="1248" cy="288"/>
              </a:xfrm>
              <a:custGeom>
                <a:avLst/>
                <a:gdLst>
                  <a:gd name="T0" fmla="*/ 0 w 1248"/>
                  <a:gd name="T1" fmla="*/ 288 h 288"/>
                  <a:gd name="T2" fmla="*/ 0 w 1248"/>
                  <a:gd name="T3" fmla="*/ 0 h 288"/>
                  <a:gd name="T4" fmla="*/ 1248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5587" name="Text Box 39"/>
              <p:cNvSpPr txBox="1">
                <a:spLocks noChangeArrowheads="1"/>
              </p:cNvSpPr>
              <p:nvPr/>
            </p:nvSpPr>
            <p:spPr bwMode="auto">
              <a:xfrm>
                <a:off x="3650" y="1593"/>
                <a:ext cx="46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i="1" baseline="-25000">
                    <a:solidFill>
                      <a:schemeClr val="tx2"/>
                    </a:solidFill>
                    <a:cs typeface="Times New Roman" pitchFamily="18" charset="0"/>
                  </a:rPr>
                  <a:t>CC</a:t>
                </a:r>
                <a:endParaRPr kumimoji="1" lang="en-US" altLang="zh-CN" sz="2000" i="1">
                  <a:solidFill>
                    <a:schemeClr val="tx2"/>
                  </a:solidFill>
                  <a:cs typeface="Times New Roman" pitchFamily="18" charset="0"/>
                </a:endParaRPr>
              </a:p>
            </p:txBody>
          </p:sp>
        </p:grpSp>
        <p:sp>
          <p:nvSpPr>
            <p:cNvPr id="105523" name="Text Box 40"/>
            <p:cNvSpPr txBox="1">
              <a:spLocks noChangeArrowheads="1"/>
            </p:cNvSpPr>
            <p:nvPr/>
          </p:nvSpPr>
          <p:spPr bwMode="auto">
            <a:xfrm>
              <a:off x="2352" y="2610"/>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05524" name="Text Box 41"/>
            <p:cNvSpPr txBox="1">
              <a:spLocks noChangeArrowheads="1"/>
            </p:cNvSpPr>
            <p:nvPr/>
          </p:nvSpPr>
          <p:spPr bwMode="auto">
            <a:xfrm>
              <a:off x="3024" y="2529"/>
              <a:ext cx="3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nvGrpSpPr>
            <p:cNvPr id="105525" name="Group 42"/>
            <p:cNvGrpSpPr>
              <a:grpSpLocks/>
            </p:cNvGrpSpPr>
            <p:nvPr/>
          </p:nvGrpSpPr>
          <p:grpSpPr bwMode="auto">
            <a:xfrm rot="16200000" flipV="1">
              <a:off x="1817" y="3077"/>
              <a:ext cx="117" cy="240"/>
              <a:chOff x="3120" y="864"/>
              <a:chExt cx="117" cy="240"/>
            </a:xfrm>
          </p:grpSpPr>
          <p:grpSp>
            <p:nvGrpSpPr>
              <p:cNvPr id="105573" name="Group 43"/>
              <p:cNvGrpSpPr>
                <a:grpSpLocks/>
              </p:cNvGrpSpPr>
              <p:nvPr/>
            </p:nvGrpSpPr>
            <p:grpSpPr bwMode="auto">
              <a:xfrm>
                <a:off x="3120" y="864"/>
                <a:ext cx="117" cy="240"/>
                <a:chOff x="2064" y="576"/>
                <a:chExt cx="117" cy="240"/>
              </a:xfrm>
            </p:grpSpPr>
            <p:grpSp>
              <p:nvGrpSpPr>
                <p:cNvPr id="105577" name="Group 44"/>
                <p:cNvGrpSpPr>
                  <a:grpSpLocks/>
                </p:cNvGrpSpPr>
                <p:nvPr/>
              </p:nvGrpSpPr>
              <p:grpSpPr bwMode="auto">
                <a:xfrm>
                  <a:off x="2064" y="672"/>
                  <a:ext cx="117" cy="49"/>
                  <a:chOff x="2064" y="672"/>
                  <a:chExt cx="117" cy="49"/>
                </a:xfrm>
              </p:grpSpPr>
              <p:sp>
                <p:nvSpPr>
                  <p:cNvPr id="105580" name="Line 45"/>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81" name="Line 46"/>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578" name="Line 47"/>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79" name="Line 48"/>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5574" name="Group 49"/>
              <p:cNvGrpSpPr>
                <a:grpSpLocks/>
              </p:cNvGrpSpPr>
              <p:nvPr/>
            </p:nvGrpSpPr>
            <p:grpSpPr bwMode="auto">
              <a:xfrm>
                <a:off x="3198" y="905"/>
                <a:ext cx="34" cy="34"/>
                <a:chOff x="3552" y="1000"/>
                <a:chExt cx="34" cy="34"/>
              </a:xfrm>
            </p:grpSpPr>
            <p:sp>
              <p:nvSpPr>
                <p:cNvPr id="105575" name="Line 50"/>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76" name="Line 51"/>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105526" name="Group 52"/>
            <p:cNvGrpSpPr>
              <a:grpSpLocks/>
            </p:cNvGrpSpPr>
            <p:nvPr/>
          </p:nvGrpSpPr>
          <p:grpSpPr bwMode="auto">
            <a:xfrm rot="5400000" flipH="1" flipV="1">
              <a:off x="3410" y="2819"/>
              <a:ext cx="117" cy="240"/>
              <a:chOff x="3120" y="864"/>
              <a:chExt cx="117" cy="240"/>
            </a:xfrm>
          </p:grpSpPr>
          <p:grpSp>
            <p:nvGrpSpPr>
              <p:cNvPr id="105564" name="Group 53"/>
              <p:cNvGrpSpPr>
                <a:grpSpLocks/>
              </p:cNvGrpSpPr>
              <p:nvPr/>
            </p:nvGrpSpPr>
            <p:grpSpPr bwMode="auto">
              <a:xfrm>
                <a:off x="3120" y="864"/>
                <a:ext cx="117" cy="240"/>
                <a:chOff x="2064" y="576"/>
                <a:chExt cx="117" cy="240"/>
              </a:xfrm>
            </p:grpSpPr>
            <p:grpSp>
              <p:nvGrpSpPr>
                <p:cNvPr id="105568" name="Group 54"/>
                <p:cNvGrpSpPr>
                  <a:grpSpLocks/>
                </p:cNvGrpSpPr>
                <p:nvPr/>
              </p:nvGrpSpPr>
              <p:grpSpPr bwMode="auto">
                <a:xfrm>
                  <a:off x="2064" y="672"/>
                  <a:ext cx="117" cy="49"/>
                  <a:chOff x="2064" y="672"/>
                  <a:chExt cx="117" cy="49"/>
                </a:xfrm>
              </p:grpSpPr>
              <p:sp>
                <p:nvSpPr>
                  <p:cNvPr id="105571" name="Line 55"/>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72" name="Line 56"/>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569" name="Line 57"/>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70" name="Line 58"/>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5565" name="Group 59"/>
              <p:cNvGrpSpPr>
                <a:grpSpLocks/>
              </p:cNvGrpSpPr>
              <p:nvPr/>
            </p:nvGrpSpPr>
            <p:grpSpPr bwMode="auto">
              <a:xfrm>
                <a:off x="3198" y="905"/>
                <a:ext cx="34" cy="34"/>
                <a:chOff x="3552" y="1000"/>
                <a:chExt cx="34" cy="34"/>
              </a:xfrm>
            </p:grpSpPr>
            <p:sp>
              <p:nvSpPr>
                <p:cNvPr id="105566" name="Line 60"/>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67" name="Line 61"/>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105527" name="Text Box 62"/>
            <p:cNvSpPr txBox="1">
              <a:spLocks noChangeArrowheads="1"/>
            </p:cNvSpPr>
            <p:nvPr/>
          </p:nvSpPr>
          <p:spPr bwMode="auto">
            <a:xfrm>
              <a:off x="1776" y="285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1</a:t>
              </a:r>
              <a:endParaRPr kumimoji="1" lang="en-US" altLang="zh-CN" sz="2000">
                <a:solidFill>
                  <a:schemeClr val="tx2"/>
                </a:solidFill>
                <a:cs typeface="Times New Roman" pitchFamily="18" charset="0"/>
              </a:endParaRPr>
            </a:p>
          </p:txBody>
        </p:sp>
        <p:grpSp>
          <p:nvGrpSpPr>
            <p:cNvPr id="105528" name="Group 63"/>
            <p:cNvGrpSpPr>
              <a:grpSpLocks/>
            </p:cNvGrpSpPr>
            <p:nvPr/>
          </p:nvGrpSpPr>
          <p:grpSpPr bwMode="auto">
            <a:xfrm>
              <a:off x="805" y="3075"/>
              <a:ext cx="2118" cy="816"/>
              <a:chOff x="891" y="2442"/>
              <a:chExt cx="2118" cy="816"/>
            </a:xfrm>
          </p:grpSpPr>
          <p:grpSp>
            <p:nvGrpSpPr>
              <p:cNvPr id="105546" name="Group 64"/>
              <p:cNvGrpSpPr>
                <a:grpSpLocks/>
              </p:cNvGrpSpPr>
              <p:nvPr/>
            </p:nvGrpSpPr>
            <p:grpSpPr bwMode="auto">
              <a:xfrm>
                <a:off x="891" y="2442"/>
                <a:ext cx="2118" cy="816"/>
                <a:chOff x="891" y="2448"/>
                <a:chExt cx="2118" cy="816"/>
              </a:xfrm>
            </p:grpSpPr>
            <p:grpSp>
              <p:nvGrpSpPr>
                <p:cNvPr id="105549" name="Group 65"/>
                <p:cNvGrpSpPr>
                  <a:grpSpLocks/>
                </p:cNvGrpSpPr>
                <p:nvPr/>
              </p:nvGrpSpPr>
              <p:grpSpPr bwMode="auto">
                <a:xfrm>
                  <a:off x="1257" y="2530"/>
                  <a:ext cx="1752" cy="590"/>
                  <a:chOff x="1257" y="2530"/>
                  <a:chExt cx="1752" cy="590"/>
                </a:xfrm>
              </p:grpSpPr>
              <p:grpSp>
                <p:nvGrpSpPr>
                  <p:cNvPr id="105552" name="Group 66"/>
                  <p:cNvGrpSpPr>
                    <a:grpSpLocks/>
                  </p:cNvGrpSpPr>
                  <p:nvPr/>
                </p:nvGrpSpPr>
                <p:grpSpPr bwMode="auto">
                  <a:xfrm>
                    <a:off x="1257" y="2664"/>
                    <a:ext cx="157" cy="363"/>
                    <a:chOff x="1248" y="230"/>
                    <a:chExt cx="157" cy="363"/>
                  </a:xfrm>
                </p:grpSpPr>
                <p:sp>
                  <p:nvSpPr>
                    <p:cNvPr id="105559" name="Oval 67"/>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5560" name="Line 68"/>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61" name="Line 69"/>
                    <p:cNvSpPr>
                      <a:spLocks noChangeAspect="1" noChangeShapeType="1"/>
                    </p:cNvSpPr>
                    <p:nvPr/>
                  </p:nvSpPr>
                  <p:spPr bwMode="auto">
                    <a:xfrm>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62" name="Line 70"/>
                    <p:cNvSpPr>
                      <a:spLocks noChangeAspect="1" noChangeShapeType="1"/>
                    </p:cNvSpPr>
                    <p:nvPr/>
                  </p:nvSpPr>
                  <p:spPr bwMode="auto">
                    <a:xfrm rot="-5400000">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63" name="Line 71"/>
                    <p:cNvSpPr>
                      <a:spLocks noChangeAspect="1" noChangeShapeType="1"/>
                    </p:cNvSpPr>
                    <p:nvPr/>
                  </p:nvSpPr>
                  <p:spPr bwMode="auto">
                    <a:xfrm>
                      <a:off x="1252" y="52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5553" name="Group 72"/>
                  <p:cNvGrpSpPr>
                    <a:grpSpLocks/>
                  </p:cNvGrpSpPr>
                  <p:nvPr/>
                </p:nvGrpSpPr>
                <p:grpSpPr bwMode="auto">
                  <a:xfrm rot="5400000">
                    <a:off x="1575" y="2329"/>
                    <a:ext cx="77" cy="480"/>
                    <a:chOff x="1824" y="1344"/>
                    <a:chExt cx="77" cy="480"/>
                  </a:xfrm>
                </p:grpSpPr>
                <p:sp>
                  <p:nvSpPr>
                    <p:cNvPr id="105556" name="Rectangle 73"/>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5557" name="Line 74"/>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58" name="Line 75"/>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554" name="Freeform 76"/>
                  <p:cNvSpPr>
                    <a:spLocks/>
                  </p:cNvSpPr>
                  <p:nvPr/>
                </p:nvSpPr>
                <p:spPr bwMode="auto">
                  <a:xfrm>
                    <a:off x="1344" y="2976"/>
                    <a:ext cx="1665" cy="144"/>
                  </a:xfrm>
                  <a:custGeom>
                    <a:avLst/>
                    <a:gdLst>
                      <a:gd name="T0" fmla="*/ 0 w 1584"/>
                      <a:gd name="T1" fmla="*/ 0 h 144"/>
                      <a:gd name="T2" fmla="*/ 0 w 1584"/>
                      <a:gd name="T3" fmla="*/ 144 h 144"/>
                      <a:gd name="T4" fmla="*/ 1839 w 1584"/>
                      <a:gd name="T5" fmla="*/ 144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lnTo>
                          <a:pt x="0" y="144"/>
                        </a:lnTo>
                        <a:lnTo>
                          <a:pt x="1584" y="144"/>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5555" name="Freeform 77"/>
                  <p:cNvSpPr>
                    <a:spLocks/>
                  </p:cNvSpPr>
                  <p:nvPr/>
                </p:nvSpPr>
                <p:spPr bwMode="auto">
                  <a:xfrm>
                    <a:off x="1344" y="2568"/>
                    <a:ext cx="144" cy="144"/>
                  </a:xfrm>
                  <a:custGeom>
                    <a:avLst/>
                    <a:gdLst>
                      <a:gd name="T0" fmla="*/ 0 w 144"/>
                      <a:gd name="T1" fmla="*/ 144 h 144"/>
                      <a:gd name="T2" fmla="*/ 0 w 144"/>
                      <a:gd name="T3" fmla="*/ 0 h 144"/>
                      <a:gd name="T4" fmla="*/ 144 w 144"/>
                      <a:gd name="T5" fmla="*/ 0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144"/>
                        </a:moveTo>
                        <a:lnTo>
                          <a:pt x="0" y="0"/>
                        </a:lnTo>
                        <a:lnTo>
                          <a:pt x="144"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105550" name="Rectangle 78"/>
                <p:cNvSpPr>
                  <a:spLocks noChangeArrowheads="1"/>
                </p:cNvSpPr>
                <p:nvPr/>
              </p:nvSpPr>
              <p:spPr bwMode="auto">
                <a:xfrm>
                  <a:off x="1152" y="2448"/>
                  <a:ext cx="624" cy="816"/>
                </a:xfrm>
                <a:prstGeom prst="rect">
                  <a:avLst/>
                </a:prstGeom>
                <a:noFill/>
                <a:ln w="285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5551" name="Text Box 79"/>
                <p:cNvSpPr txBox="1">
                  <a:spLocks noChangeArrowheads="1"/>
                </p:cNvSpPr>
                <p:nvPr/>
              </p:nvSpPr>
              <p:spPr bwMode="auto">
                <a:xfrm>
                  <a:off x="891" y="2564"/>
                  <a:ext cx="310"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cs typeface="Times New Roman" pitchFamily="18" charset="0"/>
                    </a:rPr>
                    <a:t>信号源</a:t>
                  </a:r>
                </a:p>
              </p:txBody>
            </p:sp>
          </p:grpSp>
          <p:sp>
            <p:nvSpPr>
              <p:cNvPr id="105547" name="Text Box 80"/>
              <p:cNvSpPr txBox="1">
                <a:spLocks noChangeArrowheads="1"/>
              </p:cNvSpPr>
              <p:nvPr/>
            </p:nvSpPr>
            <p:spPr bwMode="auto">
              <a:xfrm>
                <a:off x="1526" y="2553"/>
                <a:ext cx="2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sp>
            <p:nvSpPr>
              <p:cNvPr id="105548" name="Text Box 81"/>
              <p:cNvSpPr txBox="1">
                <a:spLocks noChangeArrowheads="1"/>
              </p:cNvSpPr>
              <p:nvPr/>
            </p:nvSpPr>
            <p:spPr bwMode="auto">
              <a:xfrm>
                <a:off x="1392" y="2745"/>
                <a:ext cx="2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grpSp>
        <p:grpSp>
          <p:nvGrpSpPr>
            <p:cNvPr id="105529" name="Group 82"/>
            <p:cNvGrpSpPr>
              <a:grpSpLocks/>
            </p:cNvGrpSpPr>
            <p:nvPr/>
          </p:nvGrpSpPr>
          <p:grpSpPr bwMode="auto">
            <a:xfrm>
              <a:off x="2929" y="2937"/>
              <a:ext cx="1094" cy="822"/>
              <a:chOff x="3015" y="2304"/>
              <a:chExt cx="1094" cy="822"/>
            </a:xfrm>
          </p:grpSpPr>
          <p:grpSp>
            <p:nvGrpSpPr>
              <p:cNvPr id="105540" name="Group 83"/>
              <p:cNvGrpSpPr>
                <a:grpSpLocks/>
              </p:cNvGrpSpPr>
              <p:nvPr/>
            </p:nvGrpSpPr>
            <p:grpSpPr bwMode="auto">
              <a:xfrm>
                <a:off x="4032" y="2400"/>
                <a:ext cx="77" cy="480"/>
                <a:chOff x="1824" y="1344"/>
                <a:chExt cx="77" cy="480"/>
              </a:xfrm>
            </p:grpSpPr>
            <p:sp>
              <p:nvSpPr>
                <p:cNvPr id="105543" name="Rectangle 84"/>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5544" name="Line 85"/>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45" name="Line 86"/>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541" name="Freeform 87"/>
              <p:cNvSpPr>
                <a:spLocks/>
              </p:cNvSpPr>
              <p:nvPr/>
            </p:nvSpPr>
            <p:spPr bwMode="auto">
              <a:xfrm>
                <a:off x="3639" y="2304"/>
                <a:ext cx="432" cy="240"/>
              </a:xfrm>
              <a:custGeom>
                <a:avLst/>
                <a:gdLst>
                  <a:gd name="T0" fmla="*/ 0 w 432"/>
                  <a:gd name="T1" fmla="*/ 0 h 240"/>
                  <a:gd name="T2" fmla="*/ 432 w 432"/>
                  <a:gd name="T3" fmla="*/ 0 h 240"/>
                  <a:gd name="T4" fmla="*/ 432 w 432"/>
                  <a:gd name="T5" fmla="*/ 240 h 240"/>
                  <a:gd name="T6" fmla="*/ 0 60000 65536"/>
                  <a:gd name="T7" fmla="*/ 0 60000 65536"/>
                  <a:gd name="T8" fmla="*/ 0 60000 65536"/>
                  <a:gd name="T9" fmla="*/ 0 w 432"/>
                  <a:gd name="T10" fmla="*/ 0 h 240"/>
                  <a:gd name="T11" fmla="*/ 432 w 432"/>
                  <a:gd name="T12" fmla="*/ 240 h 240"/>
                </a:gdLst>
                <a:ahLst/>
                <a:cxnLst>
                  <a:cxn ang="T6">
                    <a:pos x="T0" y="T1"/>
                  </a:cxn>
                  <a:cxn ang="T7">
                    <a:pos x="T2" y="T3"/>
                  </a:cxn>
                  <a:cxn ang="T8">
                    <a:pos x="T4" y="T5"/>
                  </a:cxn>
                </a:cxnLst>
                <a:rect l="T9" t="T10" r="T11" b="T12"/>
                <a:pathLst>
                  <a:path w="432" h="240">
                    <a:moveTo>
                      <a:pt x="0" y="0"/>
                    </a:moveTo>
                    <a:lnTo>
                      <a:pt x="432" y="0"/>
                    </a:lnTo>
                    <a:lnTo>
                      <a:pt x="432" y="24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5542" name="Freeform 88"/>
              <p:cNvSpPr>
                <a:spLocks/>
              </p:cNvSpPr>
              <p:nvPr/>
            </p:nvSpPr>
            <p:spPr bwMode="auto">
              <a:xfrm>
                <a:off x="3015" y="2835"/>
                <a:ext cx="1056" cy="291"/>
              </a:xfrm>
              <a:custGeom>
                <a:avLst/>
                <a:gdLst>
                  <a:gd name="T0" fmla="*/ 1056 w 1056"/>
                  <a:gd name="T1" fmla="*/ 0 h 384"/>
                  <a:gd name="T2" fmla="*/ 1056 w 1056"/>
                  <a:gd name="T3" fmla="*/ 167 h 384"/>
                  <a:gd name="T4" fmla="*/ 0 w 1056"/>
                  <a:gd name="T5" fmla="*/ 167 h 384"/>
                  <a:gd name="T6" fmla="*/ 0 60000 65536"/>
                  <a:gd name="T7" fmla="*/ 0 60000 65536"/>
                  <a:gd name="T8" fmla="*/ 0 60000 65536"/>
                  <a:gd name="T9" fmla="*/ 0 w 1056"/>
                  <a:gd name="T10" fmla="*/ 0 h 384"/>
                  <a:gd name="T11" fmla="*/ 1056 w 1056"/>
                  <a:gd name="T12" fmla="*/ 384 h 384"/>
                </a:gdLst>
                <a:ahLst/>
                <a:cxnLst>
                  <a:cxn ang="T6">
                    <a:pos x="T0" y="T1"/>
                  </a:cxn>
                  <a:cxn ang="T7">
                    <a:pos x="T2" y="T3"/>
                  </a:cxn>
                  <a:cxn ang="T8">
                    <a:pos x="T4" y="T5"/>
                  </a:cxn>
                </a:cxnLst>
                <a:rect l="T9" t="T10" r="T11" b="T12"/>
                <a:pathLst>
                  <a:path w="1056" h="384">
                    <a:moveTo>
                      <a:pt x="1056" y="0"/>
                    </a:moveTo>
                    <a:lnTo>
                      <a:pt x="1056" y="384"/>
                    </a:lnTo>
                    <a:lnTo>
                      <a:pt x="0"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grpSp>
          <p:nvGrpSpPr>
            <p:cNvPr id="105530" name="Group 89"/>
            <p:cNvGrpSpPr>
              <a:grpSpLocks/>
            </p:cNvGrpSpPr>
            <p:nvPr/>
          </p:nvGrpSpPr>
          <p:grpSpPr bwMode="auto">
            <a:xfrm>
              <a:off x="2900" y="2361"/>
              <a:ext cx="77" cy="676"/>
              <a:chOff x="2986" y="1728"/>
              <a:chExt cx="77" cy="676"/>
            </a:xfrm>
          </p:grpSpPr>
          <p:grpSp>
            <p:nvGrpSpPr>
              <p:cNvPr id="105534" name="Group 90"/>
              <p:cNvGrpSpPr>
                <a:grpSpLocks/>
              </p:cNvGrpSpPr>
              <p:nvPr/>
            </p:nvGrpSpPr>
            <p:grpSpPr bwMode="auto">
              <a:xfrm>
                <a:off x="2986" y="1820"/>
                <a:ext cx="77" cy="480"/>
                <a:chOff x="1824" y="1344"/>
                <a:chExt cx="77" cy="480"/>
              </a:xfrm>
            </p:grpSpPr>
            <p:sp>
              <p:nvSpPr>
                <p:cNvPr id="105537" name="Rectangle 91"/>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5538" name="Line 92"/>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39" name="Line 93"/>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535" name="Line 94"/>
              <p:cNvSpPr>
                <a:spLocks noChangeShapeType="1"/>
              </p:cNvSpPr>
              <p:nvPr/>
            </p:nvSpPr>
            <p:spPr bwMode="auto">
              <a:xfrm flipV="1">
                <a:off x="3024" y="1728"/>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36" name="Line 95"/>
              <p:cNvSpPr>
                <a:spLocks noChangeShapeType="1"/>
              </p:cNvSpPr>
              <p:nvPr/>
            </p:nvSpPr>
            <p:spPr bwMode="auto">
              <a:xfrm>
                <a:off x="3022" y="221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531" name="Text Box 96"/>
            <p:cNvSpPr txBox="1">
              <a:spLocks noChangeArrowheads="1"/>
            </p:cNvSpPr>
            <p:nvPr/>
          </p:nvSpPr>
          <p:spPr bwMode="auto">
            <a:xfrm>
              <a:off x="3658" y="3177"/>
              <a:ext cx="29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105532" name="Text Box 97"/>
            <p:cNvSpPr txBox="1">
              <a:spLocks noChangeArrowheads="1"/>
            </p:cNvSpPr>
            <p:nvPr/>
          </p:nvSpPr>
          <p:spPr bwMode="auto">
            <a:xfrm>
              <a:off x="4089" y="3091"/>
              <a:ext cx="310"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vert="eaVert"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cs typeface="Times New Roman" pitchFamily="18" charset="0"/>
                </a:rPr>
                <a:t>负载</a:t>
              </a:r>
            </a:p>
          </p:txBody>
        </p:sp>
        <p:sp>
          <p:nvSpPr>
            <p:cNvPr id="105533" name="Line 98"/>
            <p:cNvSpPr>
              <a:spLocks noChangeShapeType="1"/>
            </p:cNvSpPr>
            <p:nvPr/>
          </p:nvSpPr>
          <p:spPr bwMode="auto">
            <a:xfrm flipH="1">
              <a:off x="2938" y="2937"/>
              <a:ext cx="432" cy="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5" name="Group 99"/>
          <p:cNvGrpSpPr>
            <a:grpSpLocks/>
          </p:cNvGrpSpPr>
          <p:nvPr/>
        </p:nvGrpSpPr>
        <p:grpSpPr bwMode="auto">
          <a:xfrm>
            <a:off x="3040063" y="3504782"/>
            <a:ext cx="3714750" cy="2730500"/>
            <a:chOff x="1824" y="1190"/>
            <a:chExt cx="2340" cy="1720"/>
          </a:xfrm>
        </p:grpSpPr>
        <p:grpSp>
          <p:nvGrpSpPr>
            <p:cNvPr id="105482" name="Group 100"/>
            <p:cNvGrpSpPr>
              <a:grpSpLocks/>
            </p:cNvGrpSpPr>
            <p:nvPr/>
          </p:nvGrpSpPr>
          <p:grpSpPr bwMode="auto">
            <a:xfrm>
              <a:off x="2707" y="2007"/>
              <a:ext cx="288" cy="336"/>
              <a:chOff x="1344" y="1680"/>
              <a:chExt cx="288" cy="336"/>
            </a:xfrm>
          </p:grpSpPr>
          <p:sp>
            <p:nvSpPr>
              <p:cNvPr id="105516" name="Line 101"/>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17" name="Line 102"/>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18" name="Line 103"/>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19" name="Line 104"/>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5483" name="Group 105"/>
            <p:cNvGrpSpPr>
              <a:grpSpLocks/>
            </p:cNvGrpSpPr>
            <p:nvPr/>
          </p:nvGrpSpPr>
          <p:grpSpPr bwMode="auto">
            <a:xfrm>
              <a:off x="2908" y="2343"/>
              <a:ext cx="144" cy="567"/>
              <a:chOff x="2937" y="2736"/>
              <a:chExt cx="144" cy="567"/>
            </a:xfrm>
          </p:grpSpPr>
          <p:grpSp>
            <p:nvGrpSpPr>
              <p:cNvPr id="105512" name="Group 106"/>
              <p:cNvGrpSpPr>
                <a:grpSpLocks/>
              </p:cNvGrpSpPr>
              <p:nvPr/>
            </p:nvGrpSpPr>
            <p:grpSpPr bwMode="auto">
              <a:xfrm>
                <a:off x="2937" y="3207"/>
                <a:ext cx="144" cy="96"/>
                <a:chOff x="1056" y="1392"/>
                <a:chExt cx="144" cy="96"/>
              </a:xfrm>
            </p:grpSpPr>
            <p:sp>
              <p:nvSpPr>
                <p:cNvPr id="105514" name="Line 107"/>
                <p:cNvSpPr>
                  <a:spLocks noChangeShapeType="1"/>
                </p:cNvSpPr>
                <p:nvPr/>
              </p:nvSpPr>
              <p:spPr bwMode="auto">
                <a:xfrm>
                  <a:off x="1056" y="1488"/>
                  <a:ext cx="1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15" name="Line 108"/>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513" name="Line 109"/>
              <p:cNvSpPr>
                <a:spLocks noChangeShapeType="1"/>
              </p:cNvSpPr>
              <p:nvPr/>
            </p:nvSpPr>
            <p:spPr bwMode="auto">
              <a:xfrm>
                <a:off x="3015" y="2736"/>
                <a:ext cx="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5484" name="Group 110"/>
            <p:cNvGrpSpPr>
              <a:grpSpLocks/>
            </p:cNvGrpSpPr>
            <p:nvPr/>
          </p:nvGrpSpPr>
          <p:grpSpPr bwMode="auto">
            <a:xfrm>
              <a:off x="2275" y="1542"/>
              <a:ext cx="77" cy="480"/>
              <a:chOff x="1824" y="1344"/>
              <a:chExt cx="77" cy="480"/>
            </a:xfrm>
          </p:grpSpPr>
          <p:sp>
            <p:nvSpPr>
              <p:cNvPr id="105509" name="Rectangle 111"/>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5510" name="Line 112"/>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11" name="Line 113"/>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485" name="Line 114"/>
            <p:cNvSpPr>
              <a:spLocks noChangeShapeType="1"/>
            </p:cNvSpPr>
            <p:nvPr/>
          </p:nvSpPr>
          <p:spPr bwMode="auto">
            <a:xfrm>
              <a:off x="2314" y="2174"/>
              <a:ext cx="4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486" name="Line 115"/>
            <p:cNvSpPr>
              <a:spLocks noChangeShapeType="1"/>
            </p:cNvSpPr>
            <p:nvPr/>
          </p:nvSpPr>
          <p:spPr bwMode="auto">
            <a:xfrm>
              <a:off x="2314" y="2024"/>
              <a:ext cx="0" cy="144"/>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487" name="Oval 116"/>
            <p:cNvSpPr>
              <a:spLocks noChangeArrowheads="1"/>
            </p:cNvSpPr>
            <p:nvPr/>
          </p:nvSpPr>
          <p:spPr bwMode="auto">
            <a:xfrm>
              <a:off x="3562" y="1317"/>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5488" name="Freeform 117"/>
            <p:cNvSpPr>
              <a:spLocks/>
            </p:cNvSpPr>
            <p:nvPr/>
          </p:nvSpPr>
          <p:spPr bwMode="auto">
            <a:xfrm>
              <a:off x="2314" y="1335"/>
              <a:ext cx="1248" cy="288"/>
            </a:xfrm>
            <a:custGeom>
              <a:avLst/>
              <a:gdLst>
                <a:gd name="T0" fmla="*/ 0 w 1248"/>
                <a:gd name="T1" fmla="*/ 288 h 288"/>
                <a:gd name="T2" fmla="*/ 0 w 1248"/>
                <a:gd name="T3" fmla="*/ 0 h 288"/>
                <a:gd name="T4" fmla="*/ 1248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5489" name="Text Box 118"/>
            <p:cNvSpPr txBox="1">
              <a:spLocks noChangeArrowheads="1"/>
            </p:cNvSpPr>
            <p:nvPr/>
          </p:nvSpPr>
          <p:spPr bwMode="auto">
            <a:xfrm>
              <a:off x="3611" y="1190"/>
              <a:ext cx="553"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CC</a:t>
              </a:r>
              <a:endParaRPr kumimoji="1" lang="en-US" altLang="zh-CN">
                <a:solidFill>
                  <a:schemeClr val="tx2"/>
                </a:solidFill>
                <a:cs typeface="Times New Roman" pitchFamily="18" charset="0"/>
              </a:endParaRPr>
            </a:p>
          </p:txBody>
        </p:sp>
        <p:sp>
          <p:nvSpPr>
            <p:cNvPr id="105490" name="Text Box 119"/>
            <p:cNvSpPr txBox="1">
              <a:spLocks noChangeArrowheads="1"/>
            </p:cNvSpPr>
            <p:nvPr/>
          </p:nvSpPr>
          <p:spPr bwMode="auto">
            <a:xfrm>
              <a:off x="2352" y="1694"/>
              <a:ext cx="33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a:t>
              </a:r>
              <a:endParaRPr kumimoji="1" lang="en-US" altLang="zh-CN">
                <a:solidFill>
                  <a:schemeClr val="tx2"/>
                </a:solidFill>
                <a:cs typeface="Times New Roman" pitchFamily="18" charset="0"/>
              </a:endParaRPr>
            </a:p>
          </p:txBody>
        </p:sp>
        <p:sp>
          <p:nvSpPr>
            <p:cNvPr id="105491" name="Text Box 120"/>
            <p:cNvSpPr txBox="1">
              <a:spLocks noChangeArrowheads="1"/>
            </p:cNvSpPr>
            <p:nvPr/>
          </p:nvSpPr>
          <p:spPr bwMode="auto">
            <a:xfrm>
              <a:off x="2674" y="1498"/>
              <a:ext cx="35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C</a:t>
              </a:r>
              <a:endParaRPr kumimoji="1" lang="en-US" altLang="zh-CN">
                <a:solidFill>
                  <a:schemeClr val="tx2"/>
                </a:solidFill>
                <a:cs typeface="Times New Roman" pitchFamily="18" charset="0"/>
              </a:endParaRPr>
            </a:p>
          </p:txBody>
        </p:sp>
        <p:grpSp>
          <p:nvGrpSpPr>
            <p:cNvPr id="105492" name="Group 121"/>
            <p:cNvGrpSpPr>
              <a:grpSpLocks/>
            </p:cNvGrpSpPr>
            <p:nvPr/>
          </p:nvGrpSpPr>
          <p:grpSpPr bwMode="auto">
            <a:xfrm>
              <a:off x="2957" y="1335"/>
              <a:ext cx="77" cy="676"/>
              <a:chOff x="2986" y="1728"/>
              <a:chExt cx="77" cy="676"/>
            </a:xfrm>
          </p:grpSpPr>
          <p:grpSp>
            <p:nvGrpSpPr>
              <p:cNvPr id="105503" name="Group 122"/>
              <p:cNvGrpSpPr>
                <a:grpSpLocks/>
              </p:cNvGrpSpPr>
              <p:nvPr/>
            </p:nvGrpSpPr>
            <p:grpSpPr bwMode="auto">
              <a:xfrm>
                <a:off x="2986" y="1820"/>
                <a:ext cx="77" cy="480"/>
                <a:chOff x="1824" y="1344"/>
                <a:chExt cx="77" cy="480"/>
              </a:xfrm>
            </p:grpSpPr>
            <p:sp>
              <p:nvSpPr>
                <p:cNvPr id="105506" name="Rectangle 123"/>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5507" name="Line 124"/>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08" name="Line 125"/>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504" name="Line 126"/>
              <p:cNvSpPr>
                <a:spLocks noChangeShapeType="1"/>
              </p:cNvSpPr>
              <p:nvPr/>
            </p:nvSpPr>
            <p:spPr bwMode="auto">
              <a:xfrm flipV="1">
                <a:off x="3024" y="1728"/>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505" name="Line 127"/>
              <p:cNvSpPr>
                <a:spLocks noChangeShapeType="1"/>
              </p:cNvSpPr>
              <p:nvPr/>
            </p:nvSpPr>
            <p:spPr bwMode="auto">
              <a:xfrm>
                <a:off x="3022" y="221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5493" name="Line 128"/>
            <p:cNvSpPr>
              <a:spLocks noChangeShapeType="1"/>
            </p:cNvSpPr>
            <p:nvPr/>
          </p:nvSpPr>
          <p:spPr bwMode="auto">
            <a:xfrm>
              <a:off x="2175" y="1503"/>
              <a:ext cx="0" cy="50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494" name="Text Box 129"/>
            <p:cNvSpPr txBox="1">
              <a:spLocks noChangeArrowheads="1"/>
            </p:cNvSpPr>
            <p:nvPr/>
          </p:nvSpPr>
          <p:spPr bwMode="auto">
            <a:xfrm>
              <a:off x="1824" y="1539"/>
              <a:ext cx="3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BQ</a:t>
              </a:r>
              <a:endParaRPr kumimoji="1" lang="en-US" altLang="zh-CN" sz="2000">
                <a:solidFill>
                  <a:schemeClr val="tx2"/>
                </a:solidFill>
                <a:cs typeface="Times New Roman" pitchFamily="18" charset="0"/>
              </a:endParaRPr>
            </a:p>
          </p:txBody>
        </p:sp>
        <p:sp>
          <p:nvSpPr>
            <p:cNvPr id="105495" name="Line 130"/>
            <p:cNvSpPr>
              <a:spLocks noChangeShapeType="1"/>
            </p:cNvSpPr>
            <p:nvPr/>
          </p:nvSpPr>
          <p:spPr bwMode="auto">
            <a:xfrm>
              <a:off x="3138" y="1404"/>
              <a:ext cx="0" cy="50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5496" name="Text Box 131"/>
            <p:cNvSpPr txBox="1">
              <a:spLocks noChangeArrowheads="1"/>
            </p:cNvSpPr>
            <p:nvPr/>
          </p:nvSpPr>
          <p:spPr bwMode="auto">
            <a:xfrm>
              <a:off x="3168" y="1476"/>
              <a:ext cx="3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CQ</a:t>
              </a:r>
              <a:endParaRPr kumimoji="1" lang="en-US" altLang="zh-CN" sz="2000">
                <a:solidFill>
                  <a:schemeClr val="tx2"/>
                </a:solidFill>
                <a:cs typeface="Times New Roman" pitchFamily="18" charset="0"/>
              </a:endParaRPr>
            </a:p>
          </p:txBody>
        </p:sp>
        <p:sp>
          <p:nvSpPr>
            <p:cNvPr id="105497" name="Text Box 132"/>
            <p:cNvSpPr txBox="1">
              <a:spLocks noChangeArrowheads="1"/>
            </p:cNvSpPr>
            <p:nvPr/>
          </p:nvSpPr>
          <p:spPr bwMode="auto">
            <a:xfrm>
              <a:off x="2368" y="212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05498" name="Text Box 133"/>
            <p:cNvSpPr txBox="1">
              <a:spLocks noChangeArrowheads="1"/>
            </p:cNvSpPr>
            <p:nvPr/>
          </p:nvSpPr>
          <p:spPr bwMode="auto">
            <a:xfrm>
              <a:off x="2736" y="249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05499" name="Text Box 134"/>
            <p:cNvSpPr txBox="1">
              <a:spLocks noChangeArrowheads="1"/>
            </p:cNvSpPr>
            <p:nvPr/>
          </p:nvSpPr>
          <p:spPr bwMode="auto">
            <a:xfrm>
              <a:off x="2448" y="2327"/>
              <a:ext cx="3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a:t>
              </a:r>
              <a:endParaRPr kumimoji="1" lang="en-US" altLang="zh-CN" sz="2000">
                <a:solidFill>
                  <a:schemeClr val="tx2"/>
                </a:solidFill>
                <a:cs typeface="Times New Roman" pitchFamily="18" charset="0"/>
              </a:endParaRPr>
            </a:p>
          </p:txBody>
        </p:sp>
        <p:sp>
          <p:nvSpPr>
            <p:cNvPr id="105500" name="Text Box 135"/>
            <p:cNvSpPr txBox="1">
              <a:spLocks noChangeArrowheads="1"/>
            </p:cNvSpPr>
            <p:nvPr/>
          </p:nvSpPr>
          <p:spPr bwMode="auto">
            <a:xfrm>
              <a:off x="3068" y="182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05501" name="Text Box 136"/>
            <p:cNvSpPr txBox="1">
              <a:spLocks noChangeArrowheads="1"/>
            </p:cNvSpPr>
            <p:nvPr/>
          </p:nvSpPr>
          <p:spPr bwMode="auto">
            <a:xfrm>
              <a:off x="3120" y="24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05502" name="Text Box 137"/>
            <p:cNvSpPr txBox="1">
              <a:spLocks noChangeArrowheads="1"/>
            </p:cNvSpPr>
            <p:nvPr/>
          </p:nvSpPr>
          <p:spPr bwMode="auto">
            <a:xfrm>
              <a:off x="3093" y="2112"/>
              <a:ext cx="3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a:t>
              </a:r>
              <a:endParaRPr kumimoji="1" lang="en-US" altLang="zh-CN" sz="2000">
                <a:solidFill>
                  <a:schemeClr val="tx2"/>
                </a:solidFill>
                <a:cs typeface="Times New Roman" pitchFamily="18" charset="0"/>
              </a:endParaRPr>
            </a:p>
          </p:txBody>
        </p:sp>
      </p:grpSp>
      <p:sp>
        <p:nvSpPr>
          <p:cNvPr id="128138" name="Text Box 138"/>
          <p:cNvSpPr txBox="1">
            <a:spLocks noChangeArrowheads="1"/>
          </p:cNvSpPr>
          <p:nvPr/>
        </p:nvSpPr>
        <p:spPr bwMode="auto">
          <a:xfrm>
            <a:off x="344488" y="2253491"/>
            <a:ext cx="7142162"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a:t>
            </a:r>
            <a:r>
              <a:rPr kumimoji="1" lang="en-US" altLang="zh-CN">
                <a:solidFill>
                  <a:schemeClr val="tx2"/>
                </a:solidFill>
                <a:cs typeface="Times New Roman" pitchFamily="18" charset="0"/>
              </a:rPr>
              <a:t>3</a:t>
            </a:r>
            <a:r>
              <a:rPr kumimoji="1" lang="zh-CN" altLang="en-US">
                <a:solidFill>
                  <a:schemeClr val="tx2"/>
                </a:solidFill>
                <a:cs typeface="Times New Roman" pitchFamily="18" charset="0"/>
              </a:rPr>
              <a:t>）静态分析的目的</a:t>
            </a:r>
            <a:r>
              <a:rPr kumimoji="1" lang="en-US" altLang="zh-CN">
                <a:solidFill>
                  <a:schemeClr val="tx2"/>
                </a:solidFill>
                <a:cs typeface="Times New Roman" pitchFamily="18" charset="0"/>
              </a:rPr>
              <a:t>——</a:t>
            </a:r>
            <a:r>
              <a:rPr kumimoji="1" lang="zh-CN" altLang="en-US">
                <a:solidFill>
                  <a:schemeClr val="tx2"/>
                </a:solidFill>
                <a:cs typeface="Times New Roman" pitchFamily="18" charset="0"/>
              </a:rPr>
              <a:t>确定晶体管的静态工作点</a:t>
            </a:r>
            <a:br>
              <a:rPr kumimoji="1" lang="zh-CN" altLang="en-US">
                <a:solidFill>
                  <a:schemeClr val="tx2"/>
                </a:solidFill>
                <a:cs typeface="Times New Roman" pitchFamily="18" charset="0"/>
              </a:rPr>
            </a:br>
            <a:r>
              <a:rPr kumimoji="1" lang="zh-CN" altLang="en-US">
                <a:solidFill>
                  <a:schemeClr val="tx2"/>
                </a:solidFill>
                <a:cs typeface="Times New Roman" pitchFamily="18" charset="0"/>
              </a:rPr>
              <a:t>                                              （</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r>
              <a:rPr kumimoji="1" lang="zh-CN" altLang="en-US" i="1">
                <a:solidFill>
                  <a:schemeClr val="tx2"/>
                </a:solidFill>
                <a:cs typeface="Times New Roman" pitchFamily="18" charset="0"/>
              </a:rPr>
              <a:t>、</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zh-CN" altLang="en-US" i="1">
                <a:solidFill>
                  <a:schemeClr val="tx2"/>
                </a:solidFill>
                <a:cs typeface="Times New Roman" pitchFamily="18" charset="0"/>
              </a:rPr>
              <a:t>、</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r>
              <a:rPr kumimoji="1" lang="zh-CN" altLang="en-US" i="1">
                <a:solidFill>
                  <a:schemeClr val="tx2"/>
                </a:solidFill>
                <a:cs typeface="Times New Roman" pitchFamily="18" charset="0"/>
              </a:rPr>
              <a:t>、</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r>
              <a:rPr kumimoji="1" lang="en-US" altLang="zh-CN" i="1" baseline="-25000">
                <a:solidFill>
                  <a:schemeClr val="tx2"/>
                </a:solidFill>
                <a:cs typeface="Times New Roman" pitchFamily="18" charset="0"/>
              </a:rPr>
              <a:t> </a:t>
            </a:r>
            <a:r>
              <a:rPr kumimoji="1" lang="zh-CN" altLang="en-US">
                <a:solidFill>
                  <a:schemeClr val="tx2"/>
                </a:solidFill>
                <a:cs typeface="Times New Roman" pitchFamily="18" charset="0"/>
              </a:rPr>
              <a:t>）</a:t>
            </a:r>
          </a:p>
        </p:txBody>
      </p:sp>
      <p:sp>
        <p:nvSpPr>
          <p:cNvPr id="128139" name="Text Box 139"/>
          <p:cNvSpPr txBox="1">
            <a:spLocks noChangeArrowheads="1"/>
          </p:cNvSpPr>
          <p:nvPr/>
        </p:nvSpPr>
        <p:spPr bwMode="auto">
          <a:xfrm>
            <a:off x="344488" y="3102803"/>
            <a:ext cx="8666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a:t>
            </a:r>
            <a:r>
              <a:rPr kumimoji="1" lang="en-US" altLang="zh-CN">
                <a:solidFill>
                  <a:schemeClr val="tx2"/>
                </a:solidFill>
                <a:cs typeface="Times New Roman" pitchFamily="18" charset="0"/>
              </a:rPr>
              <a:t>4</a:t>
            </a:r>
            <a:r>
              <a:rPr kumimoji="1" lang="zh-CN" altLang="en-US">
                <a:solidFill>
                  <a:schemeClr val="tx2"/>
                </a:solidFill>
                <a:cs typeface="Times New Roman" pitchFamily="18" charset="0"/>
              </a:rPr>
              <a:t>）静态分析的方法</a:t>
            </a:r>
            <a:r>
              <a:rPr kumimoji="1" lang="en-US" altLang="zh-CN">
                <a:solidFill>
                  <a:schemeClr val="tx2"/>
                </a:solidFill>
                <a:cs typeface="Times New Roman" pitchFamily="18" charset="0"/>
              </a:rPr>
              <a:t>——</a:t>
            </a:r>
            <a:r>
              <a:rPr kumimoji="1" lang="zh-CN" altLang="en-US">
                <a:solidFill>
                  <a:schemeClr val="tx2"/>
                </a:solidFill>
                <a:cs typeface="Times New Roman" pitchFamily="18" charset="0"/>
              </a:rPr>
              <a:t>图解法、近似估算法（等效电路法）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8017"/>
                                        </p:tgtEl>
                                        <p:attrNameLst>
                                          <p:attrName>style.visibility</p:attrName>
                                        </p:attrNameLst>
                                      </p:cBhvr>
                                      <p:to>
                                        <p:strVal val="visible"/>
                                      </p:to>
                                    </p:set>
                                    <p:anim calcmode="lin" valueType="num">
                                      <p:cBhvr additive="base">
                                        <p:cTn id="7" dur="500" fill="hold"/>
                                        <p:tgtEl>
                                          <p:spTgt spid="128017"/>
                                        </p:tgtEl>
                                        <p:attrNameLst>
                                          <p:attrName>ppt_x</p:attrName>
                                        </p:attrNameLst>
                                      </p:cBhvr>
                                      <p:tavLst>
                                        <p:tav tm="0">
                                          <p:val>
                                            <p:strVal val="#ppt_x"/>
                                          </p:val>
                                        </p:tav>
                                        <p:tav tm="100000">
                                          <p:val>
                                            <p:strVal val="#ppt_x"/>
                                          </p:val>
                                        </p:tav>
                                      </p:tavLst>
                                    </p:anim>
                                    <p:anim calcmode="lin" valueType="num">
                                      <p:cBhvr additive="base">
                                        <p:cTn id="8" dur="500" fill="hold"/>
                                        <p:tgtEl>
                                          <p:spTgt spid="12801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8018"/>
                                        </p:tgtEl>
                                        <p:attrNameLst>
                                          <p:attrName>style.visibility</p:attrName>
                                        </p:attrNameLst>
                                      </p:cBhvr>
                                      <p:to>
                                        <p:strVal val="visible"/>
                                      </p:to>
                                    </p:set>
                                    <p:anim calcmode="lin" valueType="num">
                                      <p:cBhvr additive="base">
                                        <p:cTn id="13" dur="500" fill="hold"/>
                                        <p:tgtEl>
                                          <p:spTgt spid="128018"/>
                                        </p:tgtEl>
                                        <p:attrNameLst>
                                          <p:attrName>ppt_x</p:attrName>
                                        </p:attrNameLst>
                                      </p:cBhvr>
                                      <p:tavLst>
                                        <p:tav tm="0">
                                          <p:val>
                                            <p:strVal val="#ppt_x"/>
                                          </p:val>
                                        </p:tav>
                                        <p:tav tm="100000">
                                          <p:val>
                                            <p:strVal val="#ppt_x"/>
                                          </p:val>
                                        </p:tav>
                                      </p:tavLst>
                                    </p:anim>
                                    <p:anim calcmode="lin" valueType="num">
                                      <p:cBhvr additive="base">
                                        <p:cTn id="14" dur="500" fill="hold"/>
                                        <p:tgtEl>
                                          <p:spTgt spid="12801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2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28138"/>
                                        </p:tgtEl>
                                        <p:attrNameLst>
                                          <p:attrName>style.visibility</p:attrName>
                                        </p:attrNameLst>
                                      </p:cBhvr>
                                      <p:to>
                                        <p:strVal val="visible"/>
                                      </p:to>
                                    </p:set>
                                    <p:anim calcmode="lin" valueType="num">
                                      <p:cBhvr additive="base">
                                        <p:cTn id="29" dur="500" fill="hold"/>
                                        <p:tgtEl>
                                          <p:spTgt spid="128138"/>
                                        </p:tgtEl>
                                        <p:attrNameLst>
                                          <p:attrName>ppt_x</p:attrName>
                                        </p:attrNameLst>
                                      </p:cBhvr>
                                      <p:tavLst>
                                        <p:tav tm="0">
                                          <p:val>
                                            <p:strVal val="1+#ppt_w/2"/>
                                          </p:val>
                                        </p:tav>
                                        <p:tav tm="100000">
                                          <p:val>
                                            <p:strVal val="#ppt_x"/>
                                          </p:val>
                                        </p:tav>
                                      </p:tavLst>
                                    </p:anim>
                                    <p:anim calcmode="lin" valueType="num">
                                      <p:cBhvr additive="base">
                                        <p:cTn id="30" dur="500" fill="hold"/>
                                        <p:tgtEl>
                                          <p:spTgt spid="128138"/>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28139"/>
                                        </p:tgtEl>
                                        <p:attrNameLst>
                                          <p:attrName>style.visibility</p:attrName>
                                        </p:attrNameLst>
                                      </p:cBhvr>
                                      <p:to>
                                        <p:strVal val="visible"/>
                                      </p:to>
                                    </p:set>
                                    <p:anim calcmode="lin" valueType="num">
                                      <p:cBhvr additive="base">
                                        <p:cTn id="35" dur="500" fill="hold"/>
                                        <p:tgtEl>
                                          <p:spTgt spid="128139"/>
                                        </p:tgtEl>
                                        <p:attrNameLst>
                                          <p:attrName>ppt_x</p:attrName>
                                        </p:attrNameLst>
                                      </p:cBhvr>
                                      <p:tavLst>
                                        <p:tav tm="0">
                                          <p:val>
                                            <p:strVal val="0-#ppt_w/2"/>
                                          </p:val>
                                        </p:tav>
                                        <p:tav tm="100000">
                                          <p:val>
                                            <p:strVal val="#ppt_x"/>
                                          </p:val>
                                        </p:tav>
                                      </p:tavLst>
                                    </p:anim>
                                    <p:anim calcmode="lin" valueType="num">
                                      <p:cBhvr additive="base">
                                        <p:cTn id="36" dur="500" fill="hold"/>
                                        <p:tgtEl>
                                          <p:spTgt spid="1281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p:tmplLst>
          <p:tmpl lvl="1">
            <p:tnLst>
              <p:par>
                <p:cTn presetID="1" presetClass="entr" presetSubtype="0" fill="hold" nodeType="clickEffect">
                  <p:stCondLst>
                    <p:cond delay="100"/>
                  </p:stCondLst>
                  <p:childTnLst>
                    <p:set>
                      <p:cBhvr>
                        <p:cTn dur="1" fill="hold">
                          <p:stCondLst>
                            <p:cond delay="0"/>
                          </p:stCondLst>
                        </p:cTn>
                        <p:tgtEl>
                          <p:spTgt spid="105475"/>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05475"/>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05475"/>
                        </p:tgtEl>
                        <p:attrNameLst>
                          <p:attrName>style.visibility</p:attrName>
                        </p:attrNameLst>
                      </p:cBhvr>
                      <p:to>
                        <p:strVal val="visible"/>
                      </p:to>
                    </p:set>
                  </p:childTnLst>
                </p:cTn>
              </p:par>
            </p:tnLst>
          </p:tmpl>
        </p:tmplLst>
      </p:bldP>
      <p:bldP spid="128017" grpId="0" autoUpdateAnimBg="0"/>
      <p:bldP spid="128018" grpId="0" autoUpdateAnimBg="0"/>
      <p:bldP spid="128138" grpId="0" autoUpdateAnimBg="0"/>
      <p:bldP spid="128139"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2</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39</a:t>
            </a:fld>
            <a:endParaRPr lang="zh-CN" altLang="en-US"/>
          </a:p>
        </p:txBody>
      </p:sp>
      <p:sp>
        <p:nvSpPr>
          <p:cNvPr id="12292" name="Rectangle 3"/>
          <p:cNvSpPr>
            <a:spLocks noGrp="1" noChangeArrowheads="1"/>
          </p:cNvSpPr>
          <p:nvPr>
            <p:ph sz="quarter" idx="4294967295"/>
          </p:nvPr>
        </p:nvSpPr>
        <p:spPr>
          <a:xfrm>
            <a:off x="0" y="798053"/>
            <a:ext cx="8550275" cy="523875"/>
          </a:xfrm>
        </p:spPr>
        <p:txBody>
          <a:bodyPr>
            <a:spAutoFit/>
          </a:bodyPr>
          <a:lstStyle/>
          <a:p>
            <a:pPr eaLnBrk="1" hangingPunct="1"/>
            <a:r>
              <a:rPr kumimoji="1" lang="zh-CN" altLang="en-US" dirty="0" smtClean="0">
                <a:solidFill>
                  <a:srgbClr val="FF0000"/>
                </a:solidFill>
                <a:ea typeface="宋体" charset="-122"/>
              </a:rPr>
              <a:t>放大电路静态分析的图解法</a:t>
            </a:r>
          </a:p>
        </p:txBody>
      </p:sp>
      <p:grpSp>
        <p:nvGrpSpPr>
          <p:cNvPr id="2" name="Group 17"/>
          <p:cNvGrpSpPr>
            <a:grpSpLocks/>
          </p:cNvGrpSpPr>
          <p:nvPr/>
        </p:nvGrpSpPr>
        <p:grpSpPr bwMode="auto">
          <a:xfrm>
            <a:off x="3297238" y="1608354"/>
            <a:ext cx="3616325" cy="2714625"/>
            <a:chOff x="1824" y="1200"/>
            <a:chExt cx="2278" cy="1710"/>
          </a:xfrm>
        </p:grpSpPr>
        <p:grpSp>
          <p:nvGrpSpPr>
            <p:cNvPr id="12412" name="Group 18"/>
            <p:cNvGrpSpPr>
              <a:grpSpLocks/>
            </p:cNvGrpSpPr>
            <p:nvPr/>
          </p:nvGrpSpPr>
          <p:grpSpPr bwMode="auto">
            <a:xfrm>
              <a:off x="2707" y="2007"/>
              <a:ext cx="288" cy="336"/>
              <a:chOff x="1344" y="1680"/>
              <a:chExt cx="288" cy="336"/>
            </a:xfrm>
          </p:grpSpPr>
          <p:sp>
            <p:nvSpPr>
              <p:cNvPr id="12446" name="Line 19"/>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47" name="Line 20"/>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48" name="Line 21"/>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49" name="Line 22"/>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2413" name="Group 23"/>
            <p:cNvGrpSpPr>
              <a:grpSpLocks/>
            </p:cNvGrpSpPr>
            <p:nvPr/>
          </p:nvGrpSpPr>
          <p:grpSpPr bwMode="auto">
            <a:xfrm>
              <a:off x="2908" y="2343"/>
              <a:ext cx="144" cy="567"/>
              <a:chOff x="2937" y="2736"/>
              <a:chExt cx="144" cy="567"/>
            </a:xfrm>
          </p:grpSpPr>
          <p:grpSp>
            <p:nvGrpSpPr>
              <p:cNvPr id="12442" name="Group 24"/>
              <p:cNvGrpSpPr>
                <a:grpSpLocks/>
              </p:cNvGrpSpPr>
              <p:nvPr/>
            </p:nvGrpSpPr>
            <p:grpSpPr bwMode="auto">
              <a:xfrm>
                <a:off x="2937" y="3207"/>
                <a:ext cx="144" cy="96"/>
                <a:chOff x="1056" y="1392"/>
                <a:chExt cx="144" cy="96"/>
              </a:xfrm>
            </p:grpSpPr>
            <p:sp>
              <p:nvSpPr>
                <p:cNvPr id="12444" name="Line 25"/>
                <p:cNvSpPr>
                  <a:spLocks noChangeShapeType="1"/>
                </p:cNvSpPr>
                <p:nvPr/>
              </p:nvSpPr>
              <p:spPr bwMode="auto">
                <a:xfrm>
                  <a:off x="1056" y="1488"/>
                  <a:ext cx="14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45" name="Line 26"/>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443" name="Line 27"/>
              <p:cNvSpPr>
                <a:spLocks noChangeShapeType="1"/>
              </p:cNvSpPr>
              <p:nvPr/>
            </p:nvSpPr>
            <p:spPr bwMode="auto">
              <a:xfrm>
                <a:off x="3015" y="2736"/>
                <a:ext cx="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2414" name="Group 28"/>
            <p:cNvGrpSpPr>
              <a:grpSpLocks/>
            </p:cNvGrpSpPr>
            <p:nvPr/>
          </p:nvGrpSpPr>
          <p:grpSpPr bwMode="auto">
            <a:xfrm>
              <a:off x="2275" y="1542"/>
              <a:ext cx="77" cy="480"/>
              <a:chOff x="1824" y="1344"/>
              <a:chExt cx="77" cy="480"/>
            </a:xfrm>
          </p:grpSpPr>
          <p:sp>
            <p:nvSpPr>
              <p:cNvPr id="12439" name="Rectangle 29"/>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2440" name="Line 30"/>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41" name="Line 31"/>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415" name="Line 32"/>
            <p:cNvSpPr>
              <a:spLocks noChangeShapeType="1"/>
            </p:cNvSpPr>
            <p:nvPr/>
          </p:nvSpPr>
          <p:spPr bwMode="auto">
            <a:xfrm>
              <a:off x="2311" y="2171"/>
              <a:ext cx="4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16" name="Line 33"/>
            <p:cNvSpPr>
              <a:spLocks noChangeShapeType="1"/>
            </p:cNvSpPr>
            <p:nvPr/>
          </p:nvSpPr>
          <p:spPr bwMode="auto">
            <a:xfrm>
              <a:off x="2314" y="2024"/>
              <a:ext cx="0" cy="144"/>
            </a:xfrm>
            <a:prstGeom prst="line">
              <a:avLst/>
            </a:prstGeom>
            <a:noFill/>
            <a:ln w="28575">
              <a:solidFill>
                <a:schemeClr val="tx1"/>
              </a:solidFill>
              <a:round/>
              <a:headEnd/>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17" name="Oval 34"/>
            <p:cNvSpPr>
              <a:spLocks noChangeArrowheads="1"/>
            </p:cNvSpPr>
            <p:nvPr/>
          </p:nvSpPr>
          <p:spPr bwMode="auto">
            <a:xfrm>
              <a:off x="3562" y="1317"/>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2418" name="Freeform 35"/>
            <p:cNvSpPr>
              <a:spLocks/>
            </p:cNvSpPr>
            <p:nvPr/>
          </p:nvSpPr>
          <p:spPr bwMode="auto">
            <a:xfrm>
              <a:off x="2314" y="1335"/>
              <a:ext cx="1248" cy="288"/>
            </a:xfrm>
            <a:custGeom>
              <a:avLst/>
              <a:gdLst>
                <a:gd name="T0" fmla="*/ 0 w 1248"/>
                <a:gd name="T1" fmla="*/ 288 h 288"/>
                <a:gd name="T2" fmla="*/ 0 w 1248"/>
                <a:gd name="T3" fmla="*/ 0 h 288"/>
                <a:gd name="T4" fmla="*/ 1248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2419" name="Text Box 36"/>
            <p:cNvSpPr txBox="1">
              <a:spLocks noChangeArrowheads="1"/>
            </p:cNvSpPr>
            <p:nvPr/>
          </p:nvSpPr>
          <p:spPr bwMode="auto">
            <a:xfrm>
              <a:off x="3621" y="1200"/>
              <a:ext cx="48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12420" name="Text Box 37"/>
            <p:cNvSpPr txBox="1">
              <a:spLocks noChangeArrowheads="1"/>
            </p:cNvSpPr>
            <p:nvPr/>
          </p:nvSpPr>
          <p:spPr bwMode="auto">
            <a:xfrm>
              <a:off x="2352" y="1694"/>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2421" name="Text Box 38"/>
            <p:cNvSpPr txBox="1">
              <a:spLocks noChangeArrowheads="1"/>
            </p:cNvSpPr>
            <p:nvPr/>
          </p:nvSpPr>
          <p:spPr bwMode="auto">
            <a:xfrm>
              <a:off x="2674" y="1498"/>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nvGrpSpPr>
            <p:cNvPr id="12422" name="Group 39"/>
            <p:cNvGrpSpPr>
              <a:grpSpLocks/>
            </p:cNvGrpSpPr>
            <p:nvPr/>
          </p:nvGrpSpPr>
          <p:grpSpPr bwMode="auto">
            <a:xfrm>
              <a:off x="2951" y="1335"/>
              <a:ext cx="77" cy="676"/>
              <a:chOff x="2951" y="1335"/>
              <a:chExt cx="77" cy="676"/>
            </a:xfrm>
          </p:grpSpPr>
          <p:grpSp>
            <p:nvGrpSpPr>
              <p:cNvPr id="12433" name="Group 40"/>
              <p:cNvGrpSpPr>
                <a:grpSpLocks/>
              </p:cNvGrpSpPr>
              <p:nvPr/>
            </p:nvGrpSpPr>
            <p:grpSpPr bwMode="auto">
              <a:xfrm>
                <a:off x="2951" y="1427"/>
                <a:ext cx="77" cy="480"/>
                <a:chOff x="1824" y="1344"/>
                <a:chExt cx="77" cy="480"/>
              </a:xfrm>
            </p:grpSpPr>
            <p:sp>
              <p:nvSpPr>
                <p:cNvPr id="12436" name="Rectangle 41"/>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2437" name="Line 42"/>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38" name="Line 43"/>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434" name="Line 44"/>
              <p:cNvSpPr>
                <a:spLocks noChangeShapeType="1"/>
              </p:cNvSpPr>
              <p:nvPr/>
            </p:nvSpPr>
            <p:spPr bwMode="auto">
              <a:xfrm flipV="1">
                <a:off x="2992" y="1335"/>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35" name="Line 45"/>
              <p:cNvSpPr>
                <a:spLocks noChangeShapeType="1"/>
              </p:cNvSpPr>
              <p:nvPr/>
            </p:nvSpPr>
            <p:spPr bwMode="auto">
              <a:xfrm>
                <a:off x="2990" y="1819"/>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423" name="Line 46"/>
            <p:cNvSpPr>
              <a:spLocks noChangeShapeType="1"/>
            </p:cNvSpPr>
            <p:nvPr/>
          </p:nvSpPr>
          <p:spPr bwMode="auto">
            <a:xfrm>
              <a:off x="2175" y="1503"/>
              <a:ext cx="0" cy="50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24" name="Text Box 47"/>
            <p:cNvSpPr txBox="1">
              <a:spLocks noChangeArrowheads="1"/>
            </p:cNvSpPr>
            <p:nvPr/>
          </p:nvSpPr>
          <p:spPr bwMode="auto">
            <a:xfrm>
              <a:off x="1824" y="1539"/>
              <a:ext cx="23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endParaRPr kumimoji="1" lang="en-US" altLang="zh-CN">
                <a:solidFill>
                  <a:schemeClr val="tx2"/>
                </a:solidFill>
                <a:cs typeface="Times New Roman" pitchFamily="18" charset="0"/>
              </a:endParaRPr>
            </a:p>
          </p:txBody>
        </p:sp>
        <p:sp>
          <p:nvSpPr>
            <p:cNvPr id="12425" name="Line 48"/>
            <p:cNvSpPr>
              <a:spLocks noChangeShapeType="1"/>
            </p:cNvSpPr>
            <p:nvPr/>
          </p:nvSpPr>
          <p:spPr bwMode="auto">
            <a:xfrm>
              <a:off x="3138" y="1404"/>
              <a:ext cx="0" cy="50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26" name="Text Box 49"/>
            <p:cNvSpPr txBox="1">
              <a:spLocks noChangeArrowheads="1"/>
            </p:cNvSpPr>
            <p:nvPr/>
          </p:nvSpPr>
          <p:spPr bwMode="auto">
            <a:xfrm>
              <a:off x="3168" y="1476"/>
              <a:ext cx="2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endParaRPr kumimoji="1" lang="en-US" altLang="zh-CN">
                <a:solidFill>
                  <a:schemeClr val="tx2"/>
                </a:solidFill>
                <a:cs typeface="Times New Roman" pitchFamily="18" charset="0"/>
              </a:endParaRPr>
            </a:p>
          </p:txBody>
        </p:sp>
        <p:sp>
          <p:nvSpPr>
            <p:cNvPr id="12427" name="Text Box 50"/>
            <p:cNvSpPr txBox="1">
              <a:spLocks noChangeArrowheads="1"/>
            </p:cNvSpPr>
            <p:nvPr/>
          </p:nvSpPr>
          <p:spPr bwMode="auto">
            <a:xfrm>
              <a:off x="2368" y="212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2428" name="Text Box 51"/>
            <p:cNvSpPr txBox="1">
              <a:spLocks noChangeArrowheads="1"/>
            </p:cNvSpPr>
            <p:nvPr/>
          </p:nvSpPr>
          <p:spPr bwMode="auto">
            <a:xfrm>
              <a:off x="2736" y="249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2429" name="Text Box 52"/>
            <p:cNvSpPr txBox="1">
              <a:spLocks noChangeArrowheads="1"/>
            </p:cNvSpPr>
            <p:nvPr/>
          </p:nvSpPr>
          <p:spPr bwMode="auto">
            <a:xfrm>
              <a:off x="2448" y="2327"/>
              <a:ext cx="3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endParaRPr kumimoji="1" lang="en-US" altLang="zh-CN">
                <a:solidFill>
                  <a:schemeClr val="tx2"/>
                </a:solidFill>
                <a:cs typeface="Times New Roman" pitchFamily="18" charset="0"/>
              </a:endParaRPr>
            </a:p>
          </p:txBody>
        </p:sp>
        <p:sp>
          <p:nvSpPr>
            <p:cNvPr id="12430" name="Text Box 53"/>
            <p:cNvSpPr txBox="1">
              <a:spLocks noChangeArrowheads="1"/>
            </p:cNvSpPr>
            <p:nvPr/>
          </p:nvSpPr>
          <p:spPr bwMode="auto">
            <a:xfrm>
              <a:off x="3068" y="182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2431" name="Text Box 54"/>
            <p:cNvSpPr txBox="1">
              <a:spLocks noChangeArrowheads="1"/>
            </p:cNvSpPr>
            <p:nvPr/>
          </p:nvSpPr>
          <p:spPr bwMode="auto">
            <a:xfrm>
              <a:off x="3120" y="24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2432" name="Text Box 55"/>
            <p:cNvSpPr txBox="1">
              <a:spLocks noChangeArrowheads="1"/>
            </p:cNvSpPr>
            <p:nvPr/>
          </p:nvSpPr>
          <p:spPr bwMode="auto">
            <a:xfrm>
              <a:off x="3093" y="2112"/>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endParaRPr kumimoji="1" lang="en-US" altLang="zh-CN">
                <a:solidFill>
                  <a:schemeClr val="tx2"/>
                </a:solidFill>
                <a:cs typeface="Times New Roman" pitchFamily="18" charset="0"/>
              </a:endParaRPr>
            </a:p>
          </p:txBody>
        </p:sp>
      </p:grpSp>
      <p:grpSp>
        <p:nvGrpSpPr>
          <p:cNvPr id="9" name="Group 56"/>
          <p:cNvGrpSpPr>
            <a:grpSpLocks/>
          </p:cNvGrpSpPr>
          <p:nvPr/>
        </p:nvGrpSpPr>
        <p:grpSpPr bwMode="auto">
          <a:xfrm>
            <a:off x="3286125" y="1108292"/>
            <a:ext cx="4943475" cy="2105025"/>
            <a:chOff x="1328" y="1584"/>
            <a:chExt cx="3114" cy="1326"/>
          </a:xfrm>
        </p:grpSpPr>
        <p:grpSp>
          <p:nvGrpSpPr>
            <p:cNvPr id="12352" name="Group 57"/>
            <p:cNvGrpSpPr>
              <a:grpSpLocks/>
            </p:cNvGrpSpPr>
            <p:nvPr/>
          </p:nvGrpSpPr>
          <p:grpSpPr bwMode="auto">
            <a:xfrm>
              <a:off x="2707" y="2007"/>
              <a:ext cx="288" cy="336"/>
              <a:chOff x="1344" y="1680"/>
              <a:chExt cx="288" cy="336"/>
            </a:xfrm>
          </p:grpSpPr>
          <p:sp>
            <p:nvSpPr>
              <p:cNvPr id="12408" name="Line 58"/>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09" name="Line 59"/>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10" name="Line 60"/>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11" name="Line 61"/>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2353" name="Group 62"/>
            <p:cNvGrpSpPr>
              <a:grpSpLocks/>
            </p:cNvGrpSpPr>
            <p:nvPr/>
          </p:nvGrpSpPr>
          <p:grpSpPr bwMode="auto">
            <a:xfrm>
              <a:off x="2908" y="2343"/>
              <a:ext cx="144" cy="567"/>
              <a:chOff x="2937" y="2736"/>
              <a:chExt cx="144" cy="567"/>
            </a:xfrm>
          </p:grpSpPr>
          <p:grpSp>
            <p:nvGrpSpPr>
              <p:cNvPr id="12404" name="Group 63"/>
              <p:cNvGrpSpPr>
                <a:grpSpLocks/>
              </p:cNvGrpSpPr>
              <p:nvPr/>
            </p:nvGrpSpPr>
            <p:grpSpPr bwMode="auto">
              <a:xfrm>
                <a:off x="2937" y="3207"/>
                <a:ext cx="144" cy="96"/>
                <a:chOff x="1056" y="1392"/>
                <a:chExt cx="144" cy="96"/>
              </a:xfrm>
            </p:grpSpPr>
            <p:sp>
              <p:nvSpPr>
                <p:cNvPr id="12406" name="Line 64"/>
                <p:cNvSpPr>
                  <a:spLocks noChangeShapeType="1"/>
                </p:cNvSpPr>
                <p:nvPr/>
              </p:nvSpPr>
              <p:spPr bwMode="auto">
                <a:xfrm>
                  <a:off x="1056" y="1488"/>
                  <a:ext cx="14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07" name="Line 65"/>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405" name="Line 66"/>
              <p:cNvSpPr>
                <a:spLocks noChangeShapeType="1"/>
              </p:cNvSpPr>
              <p:nvPr/>
            </p:nvSpPr>
            <p:spPr bwMode="auto">
              <a:xfrm>
                <a:off x="3015" y="2736"/>
                <a:ext cx="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2354" name="Group 67"/>
            <p:cNvGrpSpPr>
              <a:grpSpLocks/>
            </p:cNvGrpSpPr>
            <p:nvPr/>
          </p:nvGrpSpPr>
          <p:grpSpPr bwMode="auto">
            <a:xfrm rot="5400000">
              <a:off x="2089" y="1932"/>
              <a:ext cx="77" cy="480"/>
              <a:chOff x="1824" y="1344"/>
              <a:chExt cx="77" cy="480"/>
            </a:xfrm>
          </p:grpSpPr>
          <p:sp>
            <p:nvSpPr>
              <p:cNvPr id="12401" name="Rectangle 68"/>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2402" name="Line 69"/>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03" name="Line 70"/>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355" name="Line 71"/>
            <p:cNvSpPr>
              <a:spLocks noChangeShapeType="1"/>
            </p:cNvSpPr>
            <p:nvPr/>
          </p:nvSpPr>
          <p:spPr bwMode="auto">
            <a:xfrm>
              <a:off x="2311" y="2171"/>
              <a:ext cx="4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56" name="Freeform 72"/>
            <p:cNvSpPr>
              <a:spLocks/>
            </p:cNvSpPr>
            <p:nvPr/>
          </p:nvSpPr>
          <p:spPr bwMode="auto">
            <a:xfrm>
              <a:off x="1748" y="2173"/>
              <a:ext cx="278" cy="288"/>
            </a:xfrm>
            <a:custGeom>
              <a:avLst/>
              <a:gdLst>
                <a:gd name="T0" fmla="*/ 0 w 1248"/>
                <a:gd name="T1" fmla="*/ 288 h 288"/>
                <a:gd name="T2" fmla="*/ 0 w 1248"/>
                <a:gd name="T3" fmla="*/ 0 h 288"/>
                <a:gd name="T4" fmla="*/ 14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2357" name="Text Box 73"/>
            <p:cNvSpPr txBox="1">
              <a:spLocks noChangeArrowheads="1"/>
            </p:cNvSpPr>
            <p:nvPr/>
          </p:nvSpPr>
          <p:spPr bwMode="auto">
            <a:xfrm>
              <a:off x="4053" y="2327"/>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12358" name="Text Box 74"/>
            <p:cNvSpPr txBox="1">
              <a:spLocks noChangeArrowheads="1"/>
            </p:cNvSpPr>
            <p:nvPr/>
          </p:nvSpPr>
          <p:spPr bwMode="auto">
            <a:xfrm>
              <a:off x="1944" y="1857"/>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2359" name="Text Box 75"/>
            <p:cNvSpPr txBox="1">
              <a:spLocks noChangeArrowheads="1"/>
            </p:cNvSpPr>
            <p:nvPr/>
          </p:nvSpPr>
          <p:spPr bwMode="auto">
            <a:xfrm>
              <a:off x="3541" y="1642"/>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nvGrpSpPr>
            <p:cNvPr id="12360" name="Group 76"/>
            <p:cNvGrpSpPr>
              <a:grpSpLocks/>
            </p:cNvGrpSpPr>
            <p:nvPr/>
          </p:nvGrpSpPr>
          <p:grpSpPr bwMode="auto">
            <a:xfrm rot="5400000">
              <a:off x="3513" y="1768"/>
              <a:ext cx="77" cy="480"/>
              <a:chOff x="1824" y="1344"/>
              <a:chExt cx="77" cy="480"/>
            </a:xfrm>
          </p:grpSpPr>
          <p:sp>
            <p:nvSpPr>
              <p:cNvPr id="12398" name="Rectangle 77"/>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2399" name="Line 78"/>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400" name="Line 79"/>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361" name="Line 80"/>
            <p:cNvSpPr>
              <a:spLocks noChangeShapeType="1"/>
            </p:cNvSpPr>
            <p:nvPr/>
          </p:nvSpPr>
          <p:spPr bwMode="auto">
            <a:xfrm rot="5400000" flipV="1">
              <a:off x="3174" y="1827"/>
              <a:ext cx="0" cy="359"/>
            </a:xfrm>
            <a:prstGeom prst="line">
              <a:avLst/>
            </a:prstGeom>
            <a:noFill/>
            <a:ln w="28575">
              <a:solidFill>
                <a:schemeClr val="tx1"/>
              </a:solidFill>
              <a:round/>
              <a:headEnd/>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62" name="Line 81"/>
            <p:cNvSpPr>
              <a:spLocks noChangeShapeType="1"/>
            </p:cNvSpPr>
            <p:nvPr/>
          </p:nvSpPr>
          <p:spPr bwMode="auto">
            <a:xfrm rot="-5400000">
              <a:off x="2461" y="1957"/>
              <a:ext cx="0" cy="299"/>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63" name="Text Box 82"/>
            <p:cNvSpPr txBox="1">
              <a:spLocks noChangeArrowheads="1"/>
            </p:cNvSpPr>
            <p:nvPr/>
          </p:nvSpPr>
          <p:spPr bwMode="auto">
            <a:xfrm>
              <a:off x="2311" y="1767"/>
              <a:ext cx="23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endParaRPr kumimoji="1" lang="en-US" altLang="zh-CN">
                <a:solidFill>
                  <a:schemeClr val="tx2"/>
                </a:solidFill>
                <a:cs typeface="Times New Roman" pitchFamily="18" charset="0"/>
              </a:endParaRPr>
            </a:p>
          </p:txBody>
        </p:sp>
        <p:sp>
          <p:nvSpPr>
            <p:cNvPr id="12364" name="Line 83"/>
            <p:cNvSpPr>
              <a:spLocks noChangeShapeType="1"/>
            </p:cNvSpPr>
            <p:nvPr/>
          </p:nvSpPr>
          <p:spPr bwMode="auto">
            <a:xfrm rot="5400000">
              <a:off x="3183" y="1770"/>
              <a:ext cx="0" cy="3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65" name="Text Box 84"/>
            <p:cNvSpPr txBox="1">
              <a:spLocks noChangeArrowheads="1"/>
            </p:cNvSpPr>
            <p:nvPr/>
          </p:nvSpPr>
          <p:spPr bwMode="auto">
            <a:xfrm>
              <a:off x="2976" y="1584"/>
              <a:ext cx="2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endParaRPr kumimoji="1" lang="en-US" altLang="zh-CN">
                <a:solidFill>
                  <a:schemeClr val="tx2"/>
                </a:solidFill>
                <a:cs typeface="Times New Roman" pitchFamily="18" charset="0"/>
              </a:endParaRPr>
            </a:p>
          </p:txBody>
        </p:sp>
        <p:sp>
          <p:nvSpPr>
            <p:cNvPr id="12366" name="Text Box 85"/>
            <p:cNvSpPr txBox="1">
              <a:spLocks noChangeArrowheads="1"/>
            </p:cNvSpPr>
            <p:nvPr/>
          </p:nvSpPr>
          <p:spPr bwMode="auto">
            <a:xfrm>
              <a:off x="2368" y="212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2367" name="Text Box 86"/>
            <p:cNvSpPr txBox="1">
              <a:spLocks noChangeArrowheads="1"/>
            </p:cNvSpPr>
            <p:nvPr/>
          </p:nvSpPr>
          <p:spPr bwMode="auto">
            <a:xfrm>
              <a:off x="2380" y="24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2368" name="Text Box 87"/>
            <p:cNvSpPr txBox="1">
              <a:spLocks noChangeArrowheads="1"/>
            </p:cNvSpPr>
            <p:nvPr/>
          </p:nvSpPr>
          <p:spPr bwMode="auto">
            <a:xfrm>
              <a:off x="2321" y="2327"/>
              <a:ext cx="3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endParaRPr kumimoji="1" lang="en-US" altLang="zh-CN">
                <a:solidFill>
                  <a:schemeClr val="tx2"/>
                </a:solidFill>
                <a:cs typeface="Times New Roman" pitchFamily="18" charset="0"/>
              </a:endParaRPr>
            </a:p>
          </p:txBody>
        </p:sp>
        <p:sp>
          <p:nvSpPr>
            <p:cNvPr id="12369" name="Text Box 88"/>
            <p:cNvSpPr txBox="1">
              <a:spLocks noChangeArrowheads="1"/>
            </p:cNvSpPr>
            <p:nvPr/>
          </p:nvSpPr>
          <p:spPr bwMode="auto">
            <a:xfrm>
              <a:off x="3138" y="19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2370" name="Text Box 89"/>
            <p:cNvSpPr txBox="1">
              <a:spLocks noChangeArrowheads="1"/>
            </p:cNvSpPr>
            <p:nvPr/>
          </p:nvSpPr>
          <p:spPr bwMode="auto">
            <a:xfrm>
              <a:off x="3120" y="249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2371" name="Text Box 90"/>
            <p:cNvSpPr txBox="1">
              <a:spLocks noChangeArrowheads="1"/>
            </p:cNvSpPr>
            <p:nvPr/>
          </p:nvSpPr>
          <p:spPr bwMode="auto">
            <a:xfrm>
              <a:off x="3123" y="2311"/>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endParaRPr kumimoji="1" lang="en-US" altLang="zh-CN">
                <a:solidFill>
                  <a:schemeClr val="tx2"/>
                </a:solidFill>
                <a:cs typeface="Times New Roman" pitchFamily="18" charset="0"/>
              </a:endParaRPr>
            </a:p>
          </p:txBody>
        </p:sp>
        <p:grpSp>
          <p:nvGrpSpPr>
            <p:cNvPr id="12372" name="Group 91"/>
            <p:cNvGrpSpPr>
              <a:grpSpLocks/>
            </p:cNvGrpSpPr>
            <p:nvPr/>
          </p:nvGrpSpPr>
          <p:grpSpPr bwMode="auto">
            <a:xfrm>
              <a:off x="1678" y="2359"/>
              <a:ext cx="144" cy="302"/>
              <a:chOff x="1152" y="1152"/>
              <a:chExt cx="144" cy="302"/>
            </a:xfrm>
          </p:grpSpPr>
          <p:grpSp>
            <p:nvGrpSpPr>
              <p:cNvPr id="12390" name="Group 92"/>
              <p:cNvGrpSpPr>
                <a:grpSpLocks/>
              </p:cNvGrpSpPr>
              <p:nvPr/>
            </p:nvGrpSpPr>
            <p:grpSpPr bwMode="auto">
              <a:xfrm>
                <a:off x="1152" y="1248"/>
                <a:ext cx="144" cy="34"/>
                <a:chOff x="1526" y="1392"/>
                <a:chExt cx="144" cy="34"/>
              </a:xfrm>
            </p:grpSpPr>
            <p:sp>
              <p:nvSpPr>
                <p:cNvPr id="12396" name="Line 93"/>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97" name="Line 94"/>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2391" name="Group 95"/>
              <p:cNvGrpSpPr>
                <a:grpSpLocks/>
              </p:cNvGrpSpPr>
              <p:nvPr/>
            </p:nvGrpSpPr>
            <p:grpSpPr bwMode="auto">
              <a:xfrm>
                <a:off x="1152" y="1324"/>
                <a:ext cx="144" cy="34"/>
                <a:chOff x="1526" y="1392"/>
                <a:chExt cx="144" cy="34"/>
              </a:xfrm>
            </p:grpSpPr>
            <p:sp>
              <p:nvSpPr>
                <p:cNvPr id="12394" name="Line 96"/>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95" name="Line 97"/>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392" name="Line 98"/>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93" name="Line 99"/>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373" name="Freeform 100"/>
            <p:cNvSpPr>
              <a:spLocks/>
            </p:cNvSpPr>
            <p:nvPr/>
          </p:nvSpPr>
          <p:spPr bwMode="auto">
            <a:xfrm flipV="1">
              <a:off x="1748" y="2617"/>
              <a:ext cx="1232" cy="215"/>
            </a:xfrm>
            <a:custGeom>
              <a:avLst/>
              <a:gdLst>
                <a:gd name="T0" fmla="*/ 0 w 1248"/>
                <a:gd name="T1" fmla="*/ 120 h 288"/>
                <a:gd name="T2" fmla="*/ 0 w 1248"/>
                <a:gd name="T3" fmla="*/ 0 h 288"/>
                <a:gd name="T4" fmla="*/ 1200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2374" name="Freeform 101"/>
            <p:cNvSpPr>
              <a:spLocks/>
            </p:cNvSpPr>
            <p:nvPr/>
          </p:nvSpPr>
          <p:spPr bwMode="auto">
            <a:xfrm flipH="1">
              <a:off x="3705" y="2007"/>
              <a:ext cx="278" cy="288"/>
            </a:xfrm>
            <a:custGeom>
              <a:avLst/>
              <a:gdLst>
                <a:gd name="T0" fmla="*/ 0 w 1248"/>
                <a:gd name="T1" fmla="*/ 288 h 288"/>
                <a:gd name="T2" fmla="*/ 0 w 1248"/>
                <a:gd name="T3" fmla="*/ 0 h 288"/>
                <a:gd name="T4" fmla="*/ 14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nvGrpSpPr>
            <p:cNvPr id="12375" name="Group 102"/>
            <p:cNvGrpSpPr>
              <a:grpSpLocks/>
            </p:cNvGrpSpPr>
            <p:nvPr/>
          </p:nvGrpSpPr>
          <p:grpSpPr bwMode="auto">
            <a:xfrm flipH="1">
              <a:off x="3913" y="2283"/>
              <a:ext cx="144" cy="302"/>
              <a:chOff x="1152" y="1152"/>
              <a:chExt cx="144" cy="302"/>
            </a:xfrm>
          </p:grpSpPr>
          <p:grpSp>
            <p:nvGrpSpPr>
              <p:cNvPr id="12382" name="Group 103"/>
              <p:cNvGrpSpPr>
                <a:grpSpLocks/>
              </p:cNvGrpSpPr>
              <p:nvPr/>
            </p:nvGrpSpPr>
            <p:grpSpPr bwMode="auto">
              <a:xfrm>
                <a:off x="1152" y="1248"/>
                <a:ext cx="144" cy="34"/>
                <a:chOff x="1526" y="1392"/>
                <a:chExt cx="144" cy="34"/>
              </a:xfrm>
            </p:grpSpPr>
            <p:sp>
              <p:nvSpPr>
                <p:cNvPr id="12388" name="Line 104"/>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89" name="Line 105"/>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2383" name="Group 106"/>
              <p:cNvGrpSpPr>
                <a:grpSpLocks/>
              </p:cNvGrpSpPr>
              <p:nvPr/>
            </p:nvGrpSpPr>
            <p:grpSpPr bwMode="auto">
              <a:xfrm>
                <a:off x="1152" y="1324"/>
                <a:ext cx="144" cy="34"/>
                <a:chOff x="1526" y="1392"/>
                <a:chExt cx="144" cy="34"/>
              </a:xfrm>
            </p:grpSpPr>
            <p:sp>
              <p:nvSpPr>
                <p:cNvPr id="12386" name="Line 107"/>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87" name="Line 108"/>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384" name="Line 109"/>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85" name="Line 110"/>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376" name="Freeform 111"/>
            <p:cNvSpPr>
              <a:spLocks/>
            </p:cNvSpPr>
            <p:nvPr/>
          </p:nvSpPr>
          <p:spPr bwMode="auto">
            <a:xfrm flipH="1" flipV="1">
              <a:off x="2751" y="2553"/>
              <a:ext cx="1232" cy="279"/>
            </a:xfrm>
            <a:custGeom>
              <a:avLst/>
              <a:gdLst>
                <a:gd name="T0" fmla="*/ 0 w 1248"/>
                <a:gd name="T1" fmla="*/ 262 h 288"/>
                <a:gd name="T2" fmla="*/ 0 w 1248"/>
                <a:gd name="T3" fmla="*/ 0 h 288"/>
                <a:gd name="T4" fmla="*/ 1200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type="none"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2377" name="Text Box 112"/>
            <p:cNvSpPr txBox="1">
              <a:spLocks noChangeArrowheads="1"/>
            </p:cNvSpPr>
            <p:nvPr/>
          </p:nvSpPr>
          <p:spPr bwMode="auto">
            <a:xfrm>
              <a:off x="3987" y="2133"/>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2378" name="Text Box 113"/>
            <p:cNvSpPr txBox="1">
              <a:spLocks noChangeArrowheads="1"/>
            </p:cNvSpPr>
            <p:nvPr/>
          </p:nvSpPr>
          <p:spPr bwMode="auto">
            <a:xfrm>
              <a:off x="3987"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2379" name="Text Box 114"/>
            <p:cNvSpPr txBox="1">
              <a:spLocks noChangeArrowheads="1"/>
            </p:cNvSpPr>
            <p:nvPr/>
          </p:nvSpPr>
          <p:spPr bwMode="auto">
            <a:xfrm>
              <a:off x="1328" y="2331"/>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12380" name="Text Box 115"/>
            <p:cNvSpPr txBox="1">
              <a:spLocks noChangeArrowheads="1"/>
            </p:cNvSpPr>
            <p:nvPr/>
          </p:nvSpPr>
          <p:spPr bwMode="auto">
            <a:xfrm>
              <a:off x="1504" y="2155"/>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2381" name="Text Box 116"/>
            <p:cNvSpPr txBox="1">
              <a:spLocks noChangeArrowheads="1"/>
            </p:cNvSpPr>
            <p:nvPr/>
          </p:nvSpPr>
          <p:spPr bwMode="auto">
            <a:xfrm>
              <a:off x="1504" y="242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grpSp>
      <p:sp>
        <p:nvSpPr>
          <p:cNvPr id="129141" name="Text Box 117"/>
          <p:cNvSpPr txBox="1">
            <a:spLocks noChangeArrowheads="1"/>
          </p:cNvSpPr>
          <p:nvPr/>
        </p:nvSpPr>
        <p:spPr bwMode="auto">
          <a:xfrm>
            <a:off x="71438" y="1282917"/>
            <a:ext cx="4357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a:t>
            </a:r>
            <a:r>
              <a:rPr kumimoji="1" lang="en-US" altLang="zh-CN">
                <a:solidFill>
                  <a:schemeClr val="tx2"/>
                </a:solidFill>
              </a:rPr>
              <a:t>1</a:t>
            </a:r>
            <a:r>
              <a:rPr kumimoji="1" lang="zh-CN" altLang="en-US">
                <a:solidFill>
                  <a:schemeClr val="tx2"/>
                </a:solidFill>
              </a:rPr>
              <a:t>）把输入输出回路分开处理</a:t>
            </a:r>
          </a:p>
        </p:txBody>
      </p:sp>
      <p:sp>
        <p:nvSpPr>
          <p:cNvPr id="129142" name="Line 118"/>
          <p:cNvSpPr>
            <a:spLocks noChangeShapeType="1"/>
          </p:cNvSpPr>
          <p:nvPr/>
        </p:nvSpPr>
        <p:spPr bwMode="auto">
          <a:xfrm flipV="1">
            <a:off x="5119688" y="897154"/>
            <a:ext cx="0" cy="236220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143" name="Line 119"/>
          <p:cNvSpPr>
            <a:spLocks noChangeShapeType="1"/>
          </p:cNvSpPr>
          <p:nvPr/>
        </p:nvSpPr>
        <p:spPr bwMode="auto">
          <a:xfrm flipV="1">
            <a:off x="6359525" y="951129"/>
            <a:ext cx="0" cy="236220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144" name="Text Box 120"/>
          <p:cNvSpPr txBox="1">
            <a:spLocks noChangeArrowheads="1"/>
          </p:cNvSpPr>
          <p:nvPr/>
        </p:nvSpPr>
        <p:spPr bwMode="auto">
          <a:xfrm>
            <a:off x="285750" y="3329204"/>
            <a:ext cx="2817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a:t>
            </a:r>
            <a:r>
              <a:rPr kumimoji="1" lang="en-US" altLang="zh-CN">
                <a:solidFill>
                  <a:schemeClr val="tx2"/>
                </a:solidFill>
              </a:rPr>
              <a:t>2</a:t>
            </a:r>
            <a:r>
              <a:rPr kumimoji="1" lang="zh-CN" altLang="en-US">
                <a:solidFill>
                  <a:schemeClr val="tx2"/>
                </a:solidFill>
              </a:rPr>
              <a:t>）输入回路分析</a:t>
            </a:r>
          </a:p>
        </p:txBody>
      </p:sp>
      <p:sp>
        <p:nvSpPr>
          <p:cNvPr id="129145" name="Freeform 121"/>
          <p:cNvSpPr>
            <a:spLocks/>
          </p:cNvSpPr>
          <p:nvPr/>
        </p:nvSpPr>
        <p:spPr bwMode="auto">
          <a:xfrm>
            <a:off x="1320800" y="4068979"/>
            <a:ext cx="1600200" cy="1689100"/>
          </a:xfrm>
          <a:custGeom>
            <a:avLst/>
            <a:gdLst>
              <a:gd name="T0" fmla="*/ 0 w 1008"/>
              <a:gd name="T1" fmla="*/ 2147483647 h 1064"/>
              <a:gd name="T2" fmla="*/ 2147483647 w 1008"/>
              <a:gd name="T3" fmla="*/ 2147483647 h 1064"/>
              <a:gd name="T4" fmla="*/ 2147483647 w 1008"/>
              <a:gd name="T5" fmla="*/ 2147483647 h 1064"/>
              <a:gd name="T6" fmla="*/ 2147483647 w 1008"/>
              <a:gd name="T7" fmla="*/ 2147483647 h 1064"/>
              <a:gd name="T8" fmla="*/ 2147483647 w 1008"/>
              <a:gd name="T9" fmla="*/ 2147483647 h 1064"/>
              <a:gd name="T10" fmla="*/ 2147483647 w 1008"/>
              <a:gd name="T11" fmla="*/ 2147483647 h 1064"/>
              <a:gd name="T12" fmla="*/ 2147483647 w 1008"/>
              <a:gd name="T13" fmla="*/ 0 h 1064"/>
              <a:gd name="T14" fmla="*/ 0 60000 65536"/>
              <a:gd name="T15" fmla="*/ 0 60000 65536"/>
              <a:gd name="T16" fmla="*/ 0 60000 65536"/>
              <a:gd name="T17" fmla="*/ 0 60000 65536"/>
              <a:gd name="T18" fmla="*/ 0 60000 65536"/>
              <a:gd name="T19" fmla="*/ 0 60000 65536"/>
              <a:gd name="T20" fmla="*/ 0 60000 65536"/>
              <a:gd name="T21" fmla="*/ 0 w 1008"/>
              <a:gd name="T22" fmla="*/ 0 h 1064"/>
              <a:gd name="T23" fmla="*/ 1008 w 1008"/>
              <a:gd name="T24" fmla="*/ 1064 h 10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8" h="1064">
                <a:moveTo>
                  <a:pt x="0" y="1056"/>
                </a:moveTo>
                <a:cubicBezTo>
                  <a:pt x="96" y="1060"/>
                  <a:pt x="192" y="1064"/>
                  <a:pt x="288" y="1056"/>
                </a:cubicBezTo>
                <a:cubicBezTo>
                  <a:pt x="384" y="1048"/>
                  <a:pt x="496" y="1048"/>
                  <a:pt x="576" y="1008"/>
                </a:cubicBezTo>
                <a:cubicBezTo>
                  <a:pt x="656" y="968"/>
                  <a:pt x="720" y="888"/>
                  <a:pt x="768" y="816"/>
                </a:cubicBezTo>
                <a:cubicBezTo>
                  <a:pt x="816" y="744"/>
                  <a:pt x="832" y="672"/>
                  <a:pt x="864" y="576"/>
                </a:cubicBezTo>
                <a:cubicBezTo>
                  <a:pt x="896" y="480"/>
                  <a:pt x="936" y="336"/>
                  <a:pt x="960" y="240"/>
                </a:cubicBezTo>
                <a:cubicBezTo>
                  <a:pt x="984" y="144"/>
                  <a:pt x="996" y="72"/>
                  <a:pt x="1008"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nvGrpSpPr>
          <p:cNvPr id="21" name="Group 122"/>
          <p:cNvGrpSpPr>
            <a:grpSpLocks/>
          </p:cNvGrpSpPr>
          <p:nvPr/>
        </p:nvGrpSpPr>
        <p:grpSpPr bwMode="auto">
          <a:xfrm>
            <a:off x="2065338" y="4159467"/>
            <a:ext cx="1824037" cy="1981200"/>
            <a:chOff x="1312" y="2640"/>
            <a:chExt cx="1149" cy="1248"/>
          </a:xfrm>
        </p:grpSpPr>
        <p:sp>
          <p:nvSpPr>
            <p:cNvPr id="12350" name="Line 123"/>
            <p:cNvSpPr>
              <a:spLocks noChangeShapeType="1"/>
            </p:cNvSpPr>
            <p:nvPr/>
          </p:nvSpPr>
          <p:spPr bwMode="auto">
            <a:xfrm flipH="1" flipV="1">
              <a:off x="1312" y="2640"/>
              <a:ext cx="895" cy="100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51" name="Text Box 124"/>
            <p:cNvSpPr txBox="1">
              <a:spLocks noChangeArrowheads="1"/>
            </p:cNvSpPr>
            <p:nvPr/>
          </p:nvSpPr>
          <p:spPr bwMode="auto">
            <a:xfrm>
              <a:off x="2072" y="3618"/>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grpSp>
      <p:grpSp>
        <p:nvGrpSpPr>
          <p:cNvPr id="22" name="Group 125"/>
          <p:cNvGrpSpPr>
            <a:grpSpLocks/>
          </p:cNvGrpSpPr>
          <p:nvPr/>
        </p:nvGrpSpPr>
        <p:grpSpPr bwMode="auto">
          <a:xfrm>
            <a:off x="1049338" y="3868954"/>
            <a:ext cx="3460750" cy="2212975"/>
            <a:chOff x="672" y="2457"/>
            <a:chExt cx="2180" cy="1394"/>
          </a:xfrm>
        </p:grpSpPr>
        <p:grpSp>
          <p:nvGrpSpPr>
            <p:cNvPr id="12344" name="Group 126"/>
            <p:cNvGrpSpPr>
              <a:grpSpLocks/>
            </p:cNvGrpSpPr>
            <p:nvPr/>
          </p:nvGrpSpPr>
          <p:grpSpPr bwMode="auto">
            <a:xfrm>
              <a:off x="845" y="2640"/>
              <a:ext cx="1634" cy="1008"/>
              <a:chOff x="1488" y="2256"/>
              <a:chExt cx="1634" cy="1008"/>
            </a:xfrm>
          </p:grpSpPr>
          <p:sp>
            <p:nvSpPr>
              <p:cNvPr id="12348" name="Line 127"/>
              <p:cNvSpPr>
                <a:spLocks noChangeShapeType="1"/>
              </p:cNvSpPr>
              <p:nvPr/>
            </p:nvSpPr>
            <p:spPr bwMode="auto">
              <a:xfrm>
                <a:off x="1488" y="3264"/>
                <a:ext cx="1634"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49" name="Line 128"/>
              <p:cNvSpPr>
                <a:spLocks noChangeShapeType="1"/>
              </p:cNvSpPr>
              <p:nvPr/>
            </p:nvSpPr>
            <p:spPr bwMode="auto">
              <a:xfrm flipV="1">
                <a:off x="1488" y="2256"/>
                <a:ext cx="0" cy="100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345" name="Text Box 129"/>
            <p:cNvSpPr txBox="1">
              <a:spLocks noChangeArrowheads="1"/>
            </p:cNvSpPr>
            <p:nvPr/>
          </p:nvSpPr>
          <p:spPr bwMode="auto">
            <a:xfrm>
              <a:off x="2482" y="3492"/>
              <a:ext cx="3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U</a:t>
              </a:r>
              <a:r>
                <a:rPr kumimoji="1" lang="en-US" altLang="zh-CN" sz="2000" baseline="-25000"/>
                <a:t>BE</a:t>
              </a:r>
              <a:endParaRPr kumimoji="1" lang="en-US" altLang="zh-CN" sz="2000"/>
            </a:p>
          </p:txBody>
        </p:sp>
        <p:sp>
          <p:nvSpPr>
            <p:cNvPr id="12346" name="Text Box 130"/>
            <p:cNvSpPr txBox="1">
              <a:spLocks noChangeArrowheads="1"/>
            </p:cNvSpPr>
            <p:nvPr/>
          </p:nvSpPr>
          <p:spPr bwMode="auto">
            <a:xfrm>
              <a:off x="864" y="2457"/>
              <a:ext cx="2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2347" name="Text Box 131"/>
            <p:cNvSpPr txBox="1">
              <a:spLocks noChangeArrowheads="1"/>
            </p:cNvSpPr>
            <p:nvPr/>
          </p:nvSpPr>
          <p:spPr bwMode="auto">
            <a:xfrm>
              <a:off x="672" y="3601"/>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O</a:t>
              </a:r>
            </a:p>
          </p:txBody>
        </p:sp>
      </p:grpSp>
      <p:sp>
        <p:nvSpPr>
          <p:cNvPr id="129156" name="Oval 132"/>
          <p:cNvSpPr>
            <a:spLocks noChangeArrowheads="1"/>
          </p:cNvSpPr>
          <p:nvPr/>
        </p:nvSpPr>
        <p:spPr bwMode="auto">
          <a:xfrm>
            <a:off x="2644775" y="4845267"/>
            <a:ext cx="122238" cy="122237"/>
          </a:xfrm>
          <a:prstGeom prst="ellipse">
            <a:avLst/>
          </a:prstGeom>
          <a:solidFill>
            <a:schemeClr val="hlink"/>
          </a:solidFill>
          <a:ln w="952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29157" name="Line 133"/>
          <p:cNvSpPr>
            <a:spLocks noChangeShapeType="1"/>
          </p:cNvSpPr>
          <p:nvPr/>
        </p:nvSpPr>
        <p:spPr bwMode="auto">
          <a:xfrm flipH="1">
            <a:off x="2732088" y="4967504"/>
            <a:ext cx="0" cy="792163"/>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158" name="Line 134"/>
          <p:cNvSpPr>
            <a:spLocks noChangeShapeType="1"/>
          </p:cNvSpPr>
          <p:nvPr/>
        </p:nvSpPr>
        <p:spPr bwMode="auto">
          <a:xfrm>
            <a:off x="1320800" y="4902417"/>
            <a:ext cx="1360488"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159" name="Text Box 135"/>
          <p:cNvSpPr txBox="1">
            <a:spLocks noChangeArrowheads="1"/>
          </p:cNvSpPr>
          <p:nvPr/>
        </p:nvSpPr>
        <p:spPr bwMode="auto">
          <a:xfrm>
            <a:off x="2528888" y="5791417"/>
            <a:ext cx="731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BEQ</a:t>
            </a:r>
            <a:endParaRPr kumimoji="1" lang="en-US" altLang="zh-CN" sz="2000">
              <a:solidFill>
                <a:schemeClr val="tx2"/>
              </a:solidFill>
              <a:cs typeface="Times New Roman" pitchFamily="18" charset="0"/>
            </a:endParaRPr>
          </a:p>
        </p:txBody>
      </p:sp>
      <p:sp>
        <p:nvSpPr>
          <p:cNvPr id="129160" name="Text Box 136"/>
          <p:cNvSpPr txBox="1">
            <a:spLocks noChangeArrowheads="1"/>
          </p:cNvSpPr>
          <p:nvPr/>
        </p:nvSpPr>
        <p:spPr bwMode="auto">
          <a:xfrm>
            <a:off x="865188" y="4676992"/>
            <a:ext cx="53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BQ</a:t>
            </a:r>
            <a:endParaRPr kumimoji="1" lang="en-US" altLang="zh-CN" sz="2000">
              <a:solidFill>
                <a:schemeClr val="tx2"/>
              </a:solidFill>
              <a:cs typeface="Times New Roman" pitchFamily="18" charset="0"/>
            </a:endParaRPr>
          </a:p>
        </p:txBody>
      </p:sp>
      <p:sp>
        <p:nvSpPr>
          <p:cNvPr id="129161" name="AutoShape 137"/>
          <p:cNvSpPr>
            <a:spLocks noChangeArrowheads="1"/>
          </p:cNvSpPr>
          <p:nvPr/>
        </p:nvSpPr>
        <p:spPr bwMode="auto">
          <a:xfrm>
            <a:off x="3206750" y="3500654"/>
            <a:ext cx="2209800" cy="449263"/>
          </a:xfrm>
          <a:prstGeom prst="wedgeRoundRectCallout">
            <a:avLst>
              <a:gd name="adj1" fmla="val -60056"/>
              <a:gd name="adj2" fmla="val 85417"/>
              <a:gd name="adj3" fmla="val 16667"/>
            </a:avLst>
          </a:prstGeom>
          <a:solidFill>
            <a:srgbClr val="EAEAEA"/>
          </a:solidFill>
          <a:ln w="28575">
            <a:solidFill>
              <a:schemeClr val="tx1"/>
            </a:solidFill>
            <a:miter lim="800000"/>
            <a:headEnd/>
            <a:tailEnd/>
          </a:ln>
        </p:spPr>
        <p:txBody>
          <a:bodyPr>
            <a:spAutoFit/>
          </a:bodyPr>
          <a:lstStyle/>
          <a:p>
            <a:pPr algn="ctr">
              <a:lnSpc>
                <a:spcPct val="120000"/>
              </a:lnSpc>
              <a:spcBef>
                <a:spcPct val="10000"/>
              </a:spcBef>
            </a:pPr>
            <a:r>
              <a:rPr kumimoji="1" lang="zh-CN" altLang="en-US" sz="2000">
                <a:solidFill>
                  <a:srgbClr val="000000"/>
                </a:solidFill>
              </a:rPr>
              <a:t>晶体管输入特性</a:t>
            </a:r>
          </a:p>
        </p:txBody>
      </p:sp>
      <p:sp>
        <p:nvSpPr>
          <p:cNvPr id="129162" name="AutoShape 138"/>
          <p:cNvSpPr>
            <a:spLocks noChangeArrowheads="1"/>
          </p:cNvSpPr>
          <p:nvPr/>
        </p:nvSpPr>
        <p:spPr bwMode="auto">
          <a:xfrm>
            <a:off x="3014663" y="4129304"/>
            <a:ext cx="2438400" cy="777875"/>
          </a:xfrm>
          <a:prstGeom prst="wedgeRoundRectCallout">
            <a:avLst>
              <a:gd name="adj1" fmla="val -49490"/>
              <a:gd name="adj2" fmla="val 84556"/>
              <a:gd name="adj3" fmla="val 16667"/>
            </a:avLst>
          </a:prstGeom>
          <a:solidFill>
            <a:srgbClr val="EAEAEA"/>
          </a:solidFill>
          <a:ln w="28575">
            <a:solidFill>
              <a:schemeClr val="tx1"/>
            </a:solidFill>
            <a:miter lim="800000"/>
            <a:headEnd/>
            <a:tailEnd/>
          </a:ln>
        </p:spPr>
        <p:txBody>
          <a:bodyPr>
            <a:spAutoFit/>
          </a:bodyPr>
          <a:lstStyle/>
          <a:p>
            <a:pPr algn="ctr">
              <a:lnSpc>
                <a:spcPct val="120000"/>
              </a:lnSpc>
              <a:spcBef>
                <a:spcPct val="10000"/>
              </a:spcBef>
            </a:pPr>
            <a:r>
              <a:rPr kumimoji="1" lang="zh-CN" altLang="en-US" sz="2000">
                <a:solidFill>
                  <a:srgbClr val="000000"/>
                </a:solidFill>
              </a:rPr>
              <a:t>偏置电路伏安特性</a:t>
            </a:r>
          </a:p>
          <a:p>
            <a:pPr algn="ctr">
              <a:lnSpc>
                <a:spcPct val="120000"/>
              </a:lnSpc>
              <a:spcBef>
                <a:spcPct val="10000"/>
              </a:spcBef>
            </a:pPr>
            <a:r>
              <a:rPr kumimoji="1" lang="zh-CN" altLang="en-US" sz="2000">
                <a:solidFill>
                  <a:srgbClr val="000000"/>
                </a:solidFill>
              </a:rPr>
              <a:t>直流负载线</a:t>
            </a:r>
          </a:p>
        </p:txBody>
      </p:sp>
      <p:sp>
        <p:nvSpPr>
          <p:cNvPr id="129163" name="Text Box 139"/>
          <p:cNvSpPr txBox="1">
            <a:spLocks noChangeArrowheads="1"/>
          </p:cNvSpPr>
          <p:nvPr/>
        </p:nvSpPr>
        <p:spPr bwMode="auto">
          <a:xfrm>
            <a:off x="6040438" y="3289517"/>
            <a:ext cx="2817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a:t>
            </a:r>
            <a:r>
              <a:rPr kumimoji="1" lang="en-US" altLang="zh-CN">
                <a:solidFill>
                  <a:schemeClr val="tx2"/>
                </a:solidFill>
              </a:rPr>
              <a:t>3</a:t>
            </a:r>
            <a:r>
              <a:rPr kumimoji="1" lang="zh-CN" altLang="en-US">
                <a:solidFill>
                  <a:schemeClr val="tx2"/>
                </a:solidFill>
              </a:rPr>
              <a:t>）输出回路分析</a:t>
            </a:r>
          </a:p>
        </p:txBody>
      </p:sp>
      <p:grpSp>
        <p:nvGrpSpPr>
          <p:cNvPr id="24" name="Group 140"/>
          <p:cNvGrpSpPr>
            <a:grpSpLocks/>
          </p:cNvGrpSpPr>
          <p:nvPr/>
        </p:nvGrpSpPr>
        <p:grpSpPr bwMode="auto">
          <a:xfrm>
            <a:off x="5413375" y="3445092"/>
            <a:ext cx="3481388" cy="2624137"/>
            <a:chOff x="3297" y="2198"/>
            <a:chExt cx="2193" cy="1653"/>
          </a:xfrm>
        </p:grpSpPr>
        <p:grpSp>
          <p:nvGrpSpPr>
            <p:cNvPr id="12338" name="Group 141"/>
            <p:cNvGrpSpPr>
              <a:grpSpLocks/>
            </p:cNvGrpSpPr>
            <p:nvPr/>
          </p:nvGrpSpPr>
          <p:grpSpPr bwMode="auto">
            <a:xfrm>
              <a:off x="3470" y="2256"/>
              <a:ext cx="1634" cy="1392"/>
              <a:chOff x="3470" y="2256"/>
              <a:chExt cx="1634" cy="1392"/>
            </a:xfrm>
          </p:grpSpPr>
          <p:sp>
            <p:nvSpPr>
              <p:cNvPr id="12342" name="Line 142"/>
              <p:cNvSpPr>
                <a:spLocks noChangeShapeType="1"/>
              </p:cNvSpPr>
              <p:nvPr/>
            </p:nvSpPr>
            <p:spPr bwMode="auto">
              <a:xfrm>
                <a:off x="3470" y="3648"/>
                <a:ext cx="163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43" name="Line 143"/>
              <p:cNvSpPr>
                <a:spLocks noChangeShapeType="1"/>
              </p:cNvSpPr>
              <p:nvPr/>
            </p:nvSpPr>
            <p:spPr bwMode="auto">
              <a:xfrm flipV="1">
                <a:off x="3470" y="2256"/>
                <a:ext cx="0" cy="13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339" name="Text Box 144"/>
            <p:cNvSpPr txBox="1">
              <a:spLocks noChangeArrowheads="1"/>
            </p:cNvSpPr>
            <p:nvPr/>
          </p:nvSpPr>
          <p:spPr bwMode="auto">
            <a:xfrm>
              <a:off x="5107" y="3492"/>
              <a:ext cx="3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a:t>
              </a:r>
              <a:endParaRPr kumimoji="1" lang="en-US" altLang="zh-CN" sz="2000">
                <a:solidFill>
                  <a:schemeClr val="tx2"/>
                </a:solidFill>
                <a:cs typeface="Times New Roman" pitchFamily="18" charset="0"/>
              </a:endParaRPr>
            </a:p>
          </p:txBody>
        </p:sp>
        <p:sp>
          <p:nvSpPr>
            <p:cNvPr id="12340" name="Text Box 145"/>
            <p:cNvSpPr txBox="1">
              <a:spLocks noChangeArrowheads="1"/>
            </p:cNvSpPr>
            <p:nvPr/>
          </p:nvSpPr>
          <p:spPr bwMode="auto">
            <a:xfrm>
              <a:off x="3554" y="2198"/>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p>
          </p:txBody>
        </p:sp>
        <p:sp>
          <p:nvSpPr>
            <p:cNvPr id="12341" name="Text Box 146"/>
            <p:cNvSpPr txBox="1">
              <a:spLocks noChangeArrowheads="1"/>
            </p:cNvSpPr>
            <p:nvPr/>
          </p:nvSpPr>
          <p:spPr bwMode="auto">
            <a:xfrm>
              <a:off x="3297" y="3601"/>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O</a:t>
              </a:r>
            </a:p>
          </p:txBody>
        </p:sp>
      </p:grpSp>
      <p:grpSp>
        <p:nvGrpSpPr>
          <p:cNvPr id="26" name="Group 147"/>
          <p:cNvGrpSpPr>
            <a:grpSpLocks/>
          </p:cNvGrpSpPr>
          <p:nvPr/>
        </p:nvGrpSpPr>
        <p:grpSpPr bwMode="auto">
          <a:xfrm>
            <a:off x="5737225" y="4146767"/>
            <a:ext cx="2462213" cy="1566862"/>
            <a:chOff x="3480" y="2774"/>
            <a:chExt cx="1551" cy="862"/>
          </a:xfrm>
        </p:grpSpPr>
        <p:sp>
          <p:nvSpPr>
            <p:cNvPr id="12333" name="Freeform 148"/>
            <p:cNvSpPr>
              <a:spLocks/>
            </p:cNvSpPr>
            <p:nvPr/>
          </p:nvSpPr>
          <p:spPr bwMode="auto">
            <a:xfrm>
              <a:off x="3510" y="2774"/>
              <a:ext cx="996" cy="828"/>
            </a:xfrm>
            <a:custGeom>
              <a:avLst/>
              <a:gdLst>
                <a:gd name="T0" fmla="*/ 0 w 996"/>
                <a:gd name="T1" fmla="*/ 828 h 828"/>
                <a:gd name="T2" fmla="*/ 24 w 996"/>
                <a:gd name="T3" fmla="*/ 640 h 828"/>
                <a:gd name="T4" fmla="*/ 72 w 996"/>
                <a:gd name="T5" fmla="*/ 382 h 828"/>
                <a:gd name="T6" fmla="*/ 186 w 996"/>
                <a:gd name="T7" fmla="*/ 148 h 828"/>
                <a:gd name="T8" fmla="*/ 474 w 996"/>
                <a:gd name="T9" fmla="*/ 28 h 828"/>
                <a:gd name="T10" fmla="*/ 930 w 996"/>
                <a:gd name="T11" fmla="*/ 4 h 828"/>
                <a:gd name="T12" fmla="*/ 870 w 996"/>
                <a:gd name="T13" fmla="*/ 4 h 828"/>
                <a:gd name="T14" fmla="*/ 0 60000 65536"/>
                <a:gd name="T15" fmla="*/ 0 60000 65536"/>
                <a:gd name="T16" fmla="*/ 0 60000 65536"/>
                <a:gd name="T17" fmla="*/ 0 60000 65536"/>
                <a:gd name="T18" fmla="*/ 0 60000 65536"/>
                <a:gd name="T19" fmla="*/ 0 60000 65536"/>
                <a:gd name="T20" fmla="*/ 0 60000 65536"/>
                <a:gd name="T21" fmla="*/ 0 w 996"/>
                <a:gd name="T22" fmla="*/ 0 h 828"/>
                <a:gd name="T23" fmla="*/ 996 w 996"/>
                <a:gd name="T24" fmla="*/ 828 h 8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6" h="828">
                  <a:moveTo>
                    <a:pt x="0" y="828"/>
                  </a:moveTo>
                  <a:cubicBezTo>
                    <a:pt x="4" y="797"/>
                    <a:pt x="12" y="714"/>
                    <a:pt x="24" y="640"/>
                  </a:cubicBezTo>
                  <a:cubicBezTo>
                    <a:pt x="36" y="566"/>
                    <a:pt x="45" y="464"/>
                    <a:pt x="72" y="382"/>
                  </a:cubicBezTo>
                  <a:cubicBezTo>
                    <a:pt x="99" y="300"/>
                    <a:pt x="119" y="207"/>
                    <a:pt x="186" y="148"/>
                  </a:cubicBezTo>
                  <a:cubicBezTo>
                    <a:pt x="253" y="89"/>
                    <a:pt x="350" y="52"/>
                    <a:pt x="474" y="28"/>
                  </a:cubicBezTo>
                  <a:cubicBezTo>
                    <a:pt x="598" y="4"/>
                    <a:pt x="864" y="8"/>
                    <a:pt x="930" y="4"/>
                  </a:cubicBezTo>
                  <a:cubicBezTo>
                    <a:pt x="996" y="0"/>
                    <a:pt x="882" y="4"/>
                    <a:pt x="870" y="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2334" name="Freeform 149"/>
            <p:cNvSpPr>
              <a:spLocks/>
            </p:cNvSpPr>
            <p:nvPr/>
          </p:nvSpPr>
          <p:spPr bwMode="auto">
            <a:xfrm>
              <a:off x="3522" y="2973"/>
              <a:ext cx="1129" cy="505"/>
            </a:xfrm>
            <a:custGeom>
              <a:avLst/>
              <a:gdLst>
                <a:gd name="T0" fmla="*/ 0 w 1129"/>
                <a:gd name="T1" fmla="*/ 505 h 505"/>
                <a:gd name="T2" fmla="*/ 24 w 1129"/>
                <a:gd name="T3" fmla="*/ 387 h 505"/>
                <a:gd name="T4" fmla="*/ 72 w 1129"/>
                <a:gd name="T5" fmla="*/ 225 h 505"/>
                <a:gd name="T6" fmla="*/ 224 w 1129"/>
                <a:gd name="T7" fmla="*/ 88 h 505"/>
                <a:gd name="T8" fmla="*/ 571 w 1129"/>
                <a:gd name="T9" fmla="*/ 14 h 505"/>
                <a:gd name="T10" fmla="*/ 1080 w 1129"/>
                <a:gd name="T11" fmla="*/ 3 h 505"/>
                <a:gd name="T12" fmla="*/ 864 w 1129"/>
                <a:gd name="T13" fmla="*/ 3 h 505"/>
                <a:gd name="T14" fmla="*/ 0 60000 65536"/>
                <a:gd name="T15" fmla="*/ 0 60000 65536"/>
                <a:gd name="T16" fmla="*/ 0 60000 65536"/>
                <a:gd name="T17" fmla="*/ 0 60000 65536"/>
                <a:gd name="T18" fmla="*/ 0 60000 65536"/>
                <a:gd name="T19" fmla="*/ 0 60000 65536"/>
                <a:gd name="T20" fmla="*/ 0 60000 65536"/>
                <a:gd name="T21" fmla="*/ 0 w 1129"/>
                <a:gd name="T22" fmla="*/ 0 h 505"/>
                <a:gd name="T23" fmla="*/ 1129 w 1129"/>
                <a:gd name="T24" fmla="*/ 505 h 5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9" h="505">
                  <a:moveTo>
                    <a:pt x="0" y="505"/>
                  </a:moveTo>
                  <a:cubicBezTo>
                    <a:pt x="4" y="485"/>
                    <a:pt x="12" y="434"/>
                    <a:pt x="24" y="387"/>
                  </a:cubicBezTo>
                  <a:cubicBezTo>
                    <a:pt x="36" y="340"/>
                    <a:pt x="39" y="275"/>
                    <a:pt x="72" y="225"/>
                  </a:cubicBezTo>
                  <a:cubicBezTo>
                    <a:pt x="105" y="175"/>
                    <a:pt x="141" y="123"/>
                    <a:pt x="224" y="88"/>
                  </a:cubicBezTo>
                  <a:cubicBezTo>
                    <a:pt x="307" y="53"/>
                    <a:pt x="428" y="28"/>
                    <a:pt x="571" y="14"/>
                  </a:cubicBezTo>
                  <a:cubicBezTo>
                    <a:pt x="714" y="0"/>
                    <a:pt x="1031" y="5"/>
                    <a:pt x="1080" y="3"/>
                  </a:cubicBezTo>
                  <a:cubicBezTo>
                    <a:pt x="1129" y="1"/>
                    <a:pt x="909" y="3"/>
                    <a:pt x="864" y="3"/>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2335" name="Freeform 150"/>
            <p:cNvSpPr>
              <a:spLocks/>
            </p:cNvSpPr>
            <p:nvPr/>
          </p:nvSpPr>
          <p:spPr bwMode="auto">
            <a:xfrm>
              <a:off x="3504" y="3155"/>
              <a:ext cx="1369" cy="461"/>
            </a:xfrm>
            <a:custGeom>
              <a:avLst/>
              <a:gdLst>
                <a:gd name="T0" fmla="*/ 0 w 1369"/>
                <a:gd name="T1" fmla="*/ 461 h 461"/>
                <a:gd name="T2" fmla="*/ 24 w 1369"/>
                <a:gd name="T3" fmla="*/ 313 h 461"/>
                <a:gd name="T4" fmla="*/ 60 w 1369"/>
                <a:gd name="T5" fmla="*/ 199 h 461"/>
                <a:gd name="T6" fmla="*/ 186 w 1369"/>
                <a:gd name="T7" fmla="*/ 87 h 461"/>
                <a:gd name="T8" fmla="*/ 474 w 1369"/>
                <a:gd name="T9" fmla="*/ 27 h 461"/>
                <a:gd name="T10" fmla="*/ 1302 w 1369"/>
                <a:gd name="T11" fmla="*/ 1 h 461"/>
                <a:gd name="T12" fmla="*/ 876 w 1369"/>
                <a:gd name="T13" fmla="*/ 19 h 461"/>
                <a:gd name="T14" fmla="*/ 0 60000 65536"/>
                <a:gd name="T15" fmla="*/ 0 60000 65536"/>
                <a:gd name="T16" fmla="*/ 0 60000 65536"/>
                <a:gd name="T17" fmla="*/ 0 60000 65536"/>
                <a:gd name="T18" fmla="*/ 0 60000 65536"/>
                <a:gd name="T19" fmla="*/ 0 60000 65536"/>
                <a:gd name="T20" fmla="*/ 0 60000 65536"/>
                <a:gd name="T21" fmla="*/ 0 w 1369"/>
                <a:gd name="T22" fmla="*/ 0 h 461"/>
                <a:gd name="T23" fmla="*/ 1369 w 1369"/>
                <a:gd name="T24" fmla="*/ 461 h 4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461">
                  <a:moveTo>
                    <a:pt x="0" y="461"/>
                  </a:moveTo>
                  <a:cubicBezTo>
                    <a:pt x="4" y="436"/>
                    <a:pt x="14" y="357"/>
                    <a:pt x="24" y="313"/>
                  </a:cubicBezTo>
                  <a:cubicBezTo>
                    <a:pt x="34" y="269"/>
                    <a:pt x="33" y="237"/>
                    <a:pt x="60" y="199"/>
                  </a:cubicBezTo>
                  <a:cubicBezTo>
                    <a:pt x="87" y="161"/>
                    <a:pt x="117" y="116"/>
                    <a:pt x="186" y="87"/>
                  </a:cubicBezTo>
                  <a:cubicBezTo>
                    <a:pt x="255" y="58"/>
                    <a:pt x="288" y="41"/>
                    <a:pt x="474" y="27"/>
                  </a:cubicBezTo>
                  <a:cubicBezTo>
                    <a:pt x="660" y="13"/>
                    <a:pt x="1235" y="2"/>
                    <a:pt x="1302" y="1"/>
                  </a:cubicBezTo>
                  <a:cubicBezTo>
                    <a:pt x="1369" y="0"/>
                    <a:pt x="965" y="15"/>
                    <a:pt x="876" y="1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2336" name="Freeform 151"/>
            <p:cNvSpPr>
              <a:spLocks/>
            </p:cNvSpPr>
            <p:nvPr/>
          </p:nvSpPr>
          <p:spPr bwMode="auto">
            <a:xfrm>
              <a:off x="3505" y="3379"/>
              <a:ext cx="1463" cy="227"/>
            </a:xfrm>
            <a:custGeom>
              <a:avLst/>
              <a:gdLst>
                <a:gd name="T0" fmla="*/ 11 w 1463"/>
                <a:gd name="T1" fmla="*/ 227 h 227"/>
                <a:gd name="T2" fmla="*/ 11 w 1463"/>
                <a:gd name="T3" fmla="*/ 167 h 227"/>
                <a:gd name="T4" fmla="*/ 23 w 1463"/>
                <a:gd name="T5" fmla="*/ 95 h 227"/>
                <a:gd name="T6" fmla="*/ 149 w 1463"/>
                <a:gd name="T7" fmla="*/ 41 h 227"/>
                <a:gd name="T8" fmla="*/ 437 w 1463"/>
                <a:gd name="T9" fmla="*/ 12 h 227"/>
                <a:gd name="T10" fmla="*/ 1396 w 1463"/>
                <a:gd name="T11" fmla="*/ 1 h 227"/>
                <a:gd name="T12" fmla="*/ 839 w 1463"/>
                <a:gd name="T13" fmla="*/ 8 h 227"/>
                <a:gd name="T14" fmla="*/ 0 60000 65536"/>
                <a:gd name="T15" fmla="*/ 0 60000 65536"/>
                <a:gd name="T16" fmla="*/ 0 60000 65536"/>
                <a:gd name="T17" fmla="*/ 0 60000 65536"/>
                <a:gd name="T18" fmla="*/ 0 60000 65536"/>
                <a:gd name="T19" fmla="*/ 0 60000 65536"/>
                <a:gd name="T20" fmla="*/ 0 60000 65536"/>
                <a:gd name="T21" fmla="*/ 0 w 1463"/>
                <a:gd name="T22" fmla="*/ 0 h 227"/>
                <a:gd name="T23" fmla="*/ 1463 w 1463"/>
                <a:gd name="T24" fmla="*/ 227 h 2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63" h="227">
                  <a:moveTo>
                    <a:pt x="11" y="227"/>
                  </a:moveTo>
                  <a:cubicBezTo>
                    <a:pt x="12" y="217"/>
                    <a:pt x="9" y="189"/>
                    <a:pt x="11" y="167"/>
                  </a:cubicBezTo>
                  <a:cubicBezTo>
                    <a:pt x="13" y="145"/>
                    <a:pt x="0" y="116"/>
                    <a:pt x="23" y="95"/>
                  </a:cubicBezTo>
                  <a:cubicBezTo>
                    <a:pt x="46" y="74"/>
                    <a:pt x="80" y="55"/>
                    <a:pt x="149" y="41"/>
                  </a:cubicBezTo>
                  <a:cubicBezTo>
                    <a:pt x="218" y="27"/>
                    <a:pt x="229" y="19"/>
                    <a:pt x="437" y="12"/>
                  </a:cubicBezTo>
                  <a:cubicBezTo>
                    <a:pt x="645" y="5"/>
                    <a:pt x="1329" y="2"/>
                    <a:pt x="1396" y="1"/>
                  </a:cubicBezTo>
                  <a:cubicBezTo>
                    <a:pt x="1463" y="0"/>
                    <a:pt x="955" y="7"/>
                    <a:pt x="839" y="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2337" name="Freeform 152"/>
            <p:cNvSpPr>
              <a:spLocks/>
            </p:cNvSpPr>
            <p:nvPr/>
          </p:nvSpPr>
          <p:spPr bwMode="auto">
            <a:xfrm>
              <a:off x="3480" y="3574"/>
              <a:ext cx="1551" cy="62"/>
            </a:xfrm>
            <a:custGeom>
              <a:avLst/>
              <a:gdLst>
                <a:gd name="T0" fmla="*/ 0 w 1551"/>
                <a:gd name="T1" fmla="*/ 62 h 62"/>
                <a:gd name="T2" fmla="*/ 26 w 1551"/>
                <a:gd name="T3" fmla="*/ 42 h 62"/>
                <a:gd name="T4" fmla="*/ 44 w 1551"/>
                <a:gd name="T5" fmla="*/ 20 h 62"/>
                <a:gd name="T6" fmla="*/ 84 w 1551"/>
                <a:gd name="T7" fmla="*/ 12 h 62"/>
                <a:gd name="T8" fmla="*/ 210 w 1551"/>
                <a:gd name="T9" fmla="*/ 10 h 62"/>
                <a:gd name="T10" fmla="*/ 502 w 1551"/>
                <a:gd name="T11" fmla="*/ 2 h 62"/>
                <a:gd name="T12" fmla="*/ 1482 w 1551"/>
                <a:gd name="T13" fmla="*/ 6 h 62"/>
                <a:gd name="T14" fmla="*/ 916 w 1551"/>
                <a:gd name="T15" fmla="*/ 0 h 62"/>
                <a:gd name="T16" fmla="*/ 0 60000 65536"/>
                <a:gd name="T17" fmla="*/ 0 60000 65536"/>
                <a:gd name="T18" fmla="*/ 0 60000 65536"/>
                <a:gd name="T19" fmla="*/ 0 60000 65536"/>
                <a:gd name="T20" fmla="*/ 0 60000 65536"/>
                <a:gd name="T21" fmla="*/ 0 60000 65536"/>
                <a:gd name="T22" fmla="*/ 0 60000 65536"/>
                <a:gd name="T23" fmla="*/ 0 60000 65536"/>
                <a:gd name="T24" fmla="*/ 0 w 1551"/>
                <a:gd name="T25" fmla="*/ 0 h 62"/>
                <a:gd name="T26" fmla="*/ 1551 w 1551"/>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51" h="62">
                  <a:moveTo>
                    <a:pt x="0" y="62"/>
                  </a:moveTo>
                  <a:cubicBezTo>
                    <a:pt x="4" y="59"/>
                    <a:pt x="19" y="49"/>
                    <a:pt x="26" y="42"/>
                  </a:cubicBezTo>
                  <a:cubicBezTo>
                    <a:pt x="33" y="35"/>
                    <a:pt x="34" y="25"/>
                    <a:pt x="44" y="20"/>
                  </a:cubicBezTo>
                  <a:cubicBezTo>
                    <a:pt x="54" y="15"/>
                    <a:pt x="56" y="14"/>
                    <a:pt x="84" y="12"/>
                  </a:cubicBezTo>
                  <a:cubicBezTo>
                    <a:pt x="112" y="10"/>
                    <a:pt x="140" y="12"/>
                    <a:pt x="210" y="10"/>
                  </a:cubicBezTo>
                  <a:cubicBezTo>
                    <a:pt x="280" y="8"/>
                    <a:pt x="290" y="3"/>
                    <a:pt x="502" y="2"/>
                  </a:cubicBezTo>
                  <a:cubicBezTo>
                    <a:pt x="714" y="1"/>
                    <a:pt x="1413" y="6"/>
                    <a:pt x="1482" y="6"/>
                  </a:cubicBezTo>
                  <a:cubicBezTo>
                    <a:pt x="1551" y="6"/>
                    <a:pt x="1034" y="1"/>
                    <a:pt x="916"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129177" name="Text Box 153"/>
          <p:cNvSpPr txBox="1">
            <a:spLocks noChangeArrowheads="1"/>
          </p:cNvSpPr>
          <p:nvPr/>
        </p:nvSpPr>
        <p:spPr bwMode="auto">
          <a:xfrm>
            <a:off x="7856538" y="4603967"/>
            <a:ext cx="53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BQ</a:t>
            </a:r>
            <a:endParaRPr kumimoji="1" lang="en-US" altLang="zh-CN" sz="2000">
              <a:solidFill>
                <a:schemeClr val="tx2"/>
              </a:solidFill>
              <a:cs typeface="Times New Roman" pitchFamily="18" charset="0"/>
            </a:endParaRPr>
          </a:p>
        </p:txBody>
      </p:sp>
      <p:grpSp>
        <p:nvGrpSpPr>
          <p:cNvPr id="27" name="Group 154"/>
          <p:cNvGrpSpPr>
            <a:grpSpLocks/>
          </p:cNvGrpSpPr>
          <p:nvPr/>
        </p:nvGrpSpPr>
        <p:grpSpPr bwMode="auto">
          <a:xfrm>
            <a:off x="5086350" y="3460967"/>
            <a:ext cx="3108325" cy="2746375"/>
            <a:chOff x="3091" y="2208"/>
            <a:chExt cx="1958" cy="1730"/>
          </a:xfrm>
        </p:grpSpPr>
        <p:sp>
          <p:nvSpPr>
            <p:cNvPr id="12327" name="Line 155"/>
            <p:cNvSpPr>
              <a:spLocks noChangeShapeType="1"/>
            </p:cNvSpPr>
            <p:nvPr/>
          </p:nvSpPr>
          <p:spPr bwMode="auto">
            <a:xfrm flipH="1" flipV="1">
              <a:off x="3470" y="2457"/>
              <a:ext cx="1366" cy="117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28" name="Text Box 156"/>
            <p:cNvSpPr txBox="1">
              <a:spLocks noChangeArrowheads="1"/>
            </p:cNvSpPr>
            <p:nvPr/>
          </p:nvSpPr>
          <p:spPr bwMode="auto">
            <a:xfrm>
              <a:off x="4660" y="3668"/>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grpSp>
          <p:nvGrpSpPr>
            <p:cNvPr id="12329" name="Group 157"/>
            <p:cNvGrpSpPr>
              <a:grpSpLocks/>
            </p:cNvGrpSpPr>
            <p:nvPr/>
          </p:nvGrpSpPr>
          <p:grpSpPr bwMode="auto">
            <a:xfrm>
              <a:off x="3091" y="2208"/>
              <a:ext cx="402" cy="521"/>
              <a:chOff x="3004" y="2323"/>
              <a:chExt cx="402" cy="521"/>
            </a:xfrm>
          </p:grpSpPr>
          <p:sp>
            <p:nvSpPr>
              <p:cNvPr id="12330" name="Text Box 158"/>
              <p:cNvSpPr txBox="1">
                <a:spLocks noChangeArrowheads="1"/>
              </p:cNvSpPr>
              <p:nvPr/>
            </p:nvSpPr>
            <p:spPr bwMode="auto">
              <a:xfrm>
                <a:off x="3017" y="2323"/>
                <a:ext cx="38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12331" name="Text Box 159"/>
              <p:cNvSpPr txBox="1">
                <a:spLocks noChangeArrowheads="1"/>
              </p:cNvSpPr>
              <p:nvPr/>
            </p:nvSpPr>
            <p:spPr bwMode="auto">
              <a:xfrm>
                <a:off x="3004" y="243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2332" name="Text Box 160"/>
              <p:cNvSpPr txBox="1">
                <a:spLocks noChangeArrowheads="1"/>
              </p:cNvSpPr>
              <p:nvPr/>
            </p:nvSpPr>
            <p:spPr bwMode="auto">
              <a:xfrm>
                <a:off x="3028" y="2592"/>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grpSp>
      <p:sp>
        <p:nvSpPr>
          <p:cNvPr id="129185" name="Oval 161"/>
          <p:cNvSpPr>
            <a:spLocks noChangeArrowheads="1"/>
          </p:cNvSpPr>
          <p:nvPr/>
        </p:nvSpPr>
        <p:spPr bwMode="auto">
          <a:xfrm>
            <a:off x="6824663" y="4803992"/>
            <a:ext cx="122237" cy="122237"/>
          </a:xfrm>
          <a:prstGeom prst="ellipse">
            <a:avLst/>
          </a:prstGeom>
          <a:solidFill>
            <a:schemeClr val="hlink"/>
          </a:solidFill>
          <a:ln w="952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29186" name="Line 162"/>
          <p:cNvSpPr>
            <a:spLocks noChangeShapeType="1"/>
          </p:cNvSpPr>
          <p:nvPr/>
        </p:nvSpPr>
        <p:spPr bwMode="auto">
          <a:xfrm>
            <a:off x="6881813" y="4926229"/>
            <a:ext cx="0" cy="7874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187" name="Line 163"/>
          <p:cNvSpPr>
            <a:spLocks noChangeShapeType="1"/>
          </p:cNvSpPr>
          <p:nvPr/>
        </p:nvSpPr>
        <p:spPr bwMode="auto">
          <a:xfrm>
            <a:off x="5665788" y="4851617"/>
            <a:ext cx="1154112"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9188" name="Text Box 164"/>
          <p:cNvSpPr txBox="1">
            <a:spLocks noChangeArrowheads="1"/>
          </p:cNvSpPr>
          <p:nvPr/>
        </p:nvSpPr>
        <p:spPr bwMode="auto">
          <a:xfrm>
            <a:off x="6719888" y="5718392"/>
            <a:ext cx="741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CEQ</a:t>
            </a:r>
            <a:endParaRPr kumimoji="1" lang="en-US" altLang="zh-CN" sz="2000">
              <a:solidFill>
                <a:schemeClr val="tx2"/>
              </a:solidFill>
              <a:cs typeface="Times New Roman" pitchFamily="18" charset="0"/>
            </a:endParaRPr>
          </a:p>
        </p:txBody>
      </p:sp>
      <p:sp>
        <p:nvSpPr>
          <p:cNvPr id="129189" name="Text Box 165"/>
          <p:cNvSpPr txBox="1">
            <a:spLocks noChangeArrowheads="1"/>
          </p:cNvSpPr>
          <p:nvPr/>
        </p:nvSpPr>
        <p:spPr bwMode="auto">
          <a:xfrm>
            <a:off x="5056188" y="4603967"/>
            <a:ext cx="506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cs typeface="Times New Roman" pitchFamily="18" charset="0"/>
              </a:rPr>
              <a:t>I</a:t>
            </a:r>
            <a:r>
              <a:rPr kumimoji="1" lang="en-US" altLang="zh-CN" sz="2000" baseline="-25000">
                <a:cs typeface="Times New Roman" pitchFamily="18" charset="0"/>
              </a:rPr>
              <a:t>CQ</a:t>
            </a:r>
            <a:endParaRPr kumimoji="1" lang="en-US" altLang="zh-CN" sz="2000">
              <a:cs typeface="Times New Roman" pitchFamily="18" charset="0"/>
            </a:endParaRPr>
          </a:p>
        </p:txBody>
      </p:sp>
      <p:sp>
        <p:nvSpPr>
          <p:cNvPr id="129190" name="AutoShape 166"/>
          <p:cNvSpPr>
            <a:spLocks noChangeArrowheads="1"/>
          </p:cNvSpPr>
          <p:nvPr/>
        </p:nvSpPr>
        <p:spPr bwMode="auto">
          <a:xfrm>
            <a:off x="6884988" y="3521292"/>
            <a:ext cx="2209800" cy="449262"/>
          </a:xfrm>
          <a:prstGeom prst="wedgeRoundRectCallout">
            <a:avLst>
              <a:gd name="adj1" fmla="val -60056"/>
              <a:gd name="adj2" fmla="val 160764"/>
              <a:gd name="adj3" fmla="val 16667"/>
            </a:avLst>
          </a:prstGeom>
          <a:solidFill>
            <a:srgbClr val="EAEAEA"/>
          </a:solidFill>
          <a:ln w="28575">
            <a:solidFill>
              <a:schemeClr val="tx1"/>
            </a:solidFill>
            <a:miter lim="800000"/>
            <a:headEnd/>
            <a:tailEnd/>
          </a:ln>
        </p:spPr>
        <p:txBody>
          <a:bodyPr>
            <a:spAutoFit/>
          </a:bodyPr>
          <a:lstStyle/>
          <a:p>
            <a:pPr algn="ctr">
              <a:lnSpc>
                <a:spcPct val="120000"/>
              </a:lnSpc>
              <a:spcBef>
                <a:spcPct val="10000"/>
              </a:spcBef>
            </a:pPr>
            <a:r>
              <a:rPr kumimoji="1" lang="zh-CN" altLang="en-US" sz="2000">
                <a:solidFill>
                  <a:srgbClr val="000000"/>
                </a:solidFill>
              </a:rPr>
              <a:t>晶体管输出特性</a:t>
            </a:r>
          </a:p>
        </p:txBody>
      </p:sp>
      <p:sp>
        <p:nvSpPr>
          <p:cNvPr id="129192" name="AutoShape 168"/>
          <p:cNvSpPr>
            <a:spLocks noChangeArrowheads="1"/>
          </p:cNvSpPr>
          <p:nvPr/>
        </p:nvSpPr>
        <p:spPr bwMode="auto">
          <a:xfrm>
            <a:off x="164307" y="4192804"/>
            <a:ext cx="2119313" cy="552450"/>
          </a:xfrm>
          <a:prstGeom prst="wedgeEllipseCallout">
            <a:avLst>
              <a:gd name="adj1" fmla="val 64231"/>
              <a:gd name="adj2" fmla="val 75287"/>
            </a:avLst>
          </a:prstGeom>
          <a:solidFill>
            <a:srgbClr val="EAEAEA"/>
          </a:solidFill>
          <a:ln w="28575">
            <a:solidFill>
              <a:schemeClr val="tx1"/>
            </a:solidFill>
            <a:miter lim="800000"/>
            <a:headEnd/>
            <a:tailEnd/>
          </a:ln>
        </p:spPr>
        <p:txBody>
          <a:bodyPr>
            <a:spAutoFit/>
          </a:bodyPr>
          <a:lstStyle/>
          <a:p>
            <a:pPr algn="ctr">
              <a:lnSpc>
                <a:spcPct val="120000"/>
              </a:lnSpc>
              <a:spcBef>
                <a:spcPct val="10000"/>
              </a:spcBef>
            </a:pPr>
            <a:r>
              <a:rPr kumimoji="1" lang="zh-CN" altLang="en-US" sz="2000">
                <a:solidFill>
                  <a:srgbClr val="000000"/>
                </a:solidFill>
              </a:rPr>
              <a:t>静态工作点</a:t>
            </a:r>
          </a:p>
        </p:txBody>
      </p:sp>
      <p:sp>
        <p:nvSpPr>
          <p:cNvPr id="129193" name="AutoShape 169"/>
          <p:cNvSpPr>
            <a:spLocks noChangeArrowheads="1"/>
          </p:cNvSpPr>
          <p:nvPr/>
        </p:nvSpPr>
        <p:spPr bwMode="auto">
          <a:xfrm flipH="1">
            <a:off x="7037388" y="3997542"/>
            <a:ext cx="2108200" cy="561975"/>
          </a:xfrm>
          <a:prstGeom prst="wedgeEllipseCallout">
            <a:avLst>
              <a:gd name="adj1" fmla="val 54594"/>
              <a:gd name="adj2" fmla="val 92899"/>
            </a:avLst>
          </a:prstGeom>
          <a:solidFill>
            <a:srgbClr val="EAEAEA"/>
          </a:solidFill>
          <a:ln w="28575">
            <a:solidFill>
              <a:schemeClr val="tx1"/>
            </a:solidFill>
            <a:miter lim="800000"/>
            <a:headEnd/>
            <a:tailEnd/>
          </a:ln>
        </p:spPr>
        <p:txBody>
          <a:bodyPr>
            <a:spAutoFit/>
          </a:bodyPr>
          <a:lstStyle/>
          <a:p>
            <a:pPr algn="ctr">
              <a:lnSpc>
                <a:spcPct val="120000"/>
              </a:lnSpc>
              <a:spcBef>
                <a:spcPct val="10000"/>
              </a:spcBef>
            </a:pPr>
            <a:r>
              <a:rPr kumimoji="1" lang="zh-CN" altLang="en-US" sz="2000">
                <a:solidFill>
                  <a:srgbClr val="000000"/>
                </a:solidFill>
              </a:rPr>
              <a:t>静态工作点</a:t>
            </a:r>
          </a:p>
        </p:txBody>
      </p:sp>
      <p:graphicFrame>
        <p:nvGraphicFramePr>
          <p:cNvPr id="129194" name="Object 2"/>
          <p:cNvGraphicFramePr>
            <a:graphicFrameLocks noChangeAspect="1"/>
          </p:cNvGraphicFramePr>
          <p:nvPr>
            <p:extLst>
              <p:ext uri="{D42A27DB-BD31-4B8C-83A1-F6EECF244321}">
                <p14:modId xmlns:p14="http://schemas.microsoft.com/office/powerpoint/2010/main" val="1351493326"/>
              </p:ext>
            </p:extLst>
          </p:nvPr>
        </p:nvGraphicFramePr>
        <p:xfrm>
          <a:off x="3192463" y="5034179"/>
          <a:ext cx="1897062" cy="396875"/>
        </p:xfrm>
        <a:graphic>
          <a:graphicData uri="http://schemas.openxmlformats.org/presentationml/2006/ole">
            <mc:AlternateContent xmlns:mc="http://schemas.openxmlformats.org/markup-compatibility/2006">
              <mc:Choice xmlns:v="urn:schemas-microsoft-com:vml" Requires="v">
                <p:oleObj spid="_x0000_s12522" name="Equation" r:id="rId3" imgW="1091880" imgH="228600" progId="Equation.DSMT4">
                  <p:embed/>
                </p:oleObj>
              </mc:Choice>
              <mc:Fallback>
                <p:oleObj name="Equation" r:id="rId3" imgW="1091880" imgH="22860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2463" y="5034179"/>
                        <a:ext cx="1897062"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191" name="AutoShape 167"/>
          <p:cNvSpPr>
            <a:spLocks noChangeArrowheads="1"/>
          </p:cNvSpPr>
          <p:nvPr/>
        </p:nvSpPr>
        <p:spPr bwMode="auto">
          <a:xfrm flipH="1">
            <a:off x="3470275" y="5211979"/>
            <a:ext cx="2438400" cy="777875"/>
          </a:xfrm>
          <a:prstGeom prst="wedgeRoundRectCallout">
            <a:avLst>
              <a:gd name="adj1" fmla="val -51759"/>
              <a:gd name="adj2" fmla="val -194083"/>
              <a:gd name="adj3" fmla="val 16667"/>
            </a:avLst>
          </a:prstGeom>
          <a:solidFill>
            <a:srgbClr val="EAEAEA"/>
          </a:solidFill>
          <a:ln w="28575">
            <a:solidFill>
              <a:schemeClr val="tx1"/>
            </a:solidFill>
            <a:miter lim="800000"/>
            <a:headEnd/>
            <a:tailEnd/>
          </a:ln>
        </p:spPr>
        <p:txBody>
          <a:bodyPr>
            <a:spAutoFit/>
          </a:bodyPr>
          <a:lstStyle/>
          <a:p>
            <a:pPr algn="ctr">
              <a:lnSpc>
                <a:spcPct val="120000"/>
              </a:lnSpc>
              <a:spcBef>
                <a:spcPct val="10000"/>
              </a:spcBef>
            </a:pPr>
            <a:r>
              <a:rPr kumimoji="1" lang="zh-CN" altLang="en-US" sz="2000">
                <a:solidFill>
                  <a:srgbClr val="000000"/>
                </a:solidFill>
              </a:rPr>
              <a:t>偏置电路伏安特性</a:t>
            </a:r>
          </a:p>
          <a:p>
            <a:pPr algn="ctr">
              <a:lnSpc>
                <a:spcPct val="120000"/>
              </a:lnSpc>
              <a:spcBef>
                <a:spcPct val="10000"/>
              </a:spcBef>
            </a:pPr>
            <a:r>
              <a:rPr kumimoji="1" lang="zh-CN" altLang="en-US" sz="2000">
                <a:solidFill>
                  <a:srgbClr val="000000"/>
                </a:solidFill>
              </a:rPr>
              <a:t>直流负载线</a:t>
            </a:r>
          </a:p>
        </p:txBody>
      </p:sp>
      <p:sp>
        <p:nvSpPr>
          <p:cNvPr id="129195" name="Oval 171"/>
          <p:cNvSpPr>
            <a:spLocks noChangeArrowheads="1"/>
          </p:cNvSpPr>
          <p:nvPr/>
        </p:nvSpPr>
        <p:spPr bwMode="auto">
          <a:xfrm>
            <a:off x="2293938" y="5733133"/>
            <a:ext cx="990600" cy="6699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29196" name="Oval 172"/>
          <p:cNvSpPr>
            <a:spLocks noChangeArrowheads="1"/>
          </p:cNvSpPr>
          <p:nvPr/>
        </p:nvSpPr>
        <p:spPr bwMode="auto">
          <a:xfrm>
            <a:off x="552450" y="4616667"/>
            <a:ext cx="990600" cy="6699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29197" name="Oval 173"/>
          <p:cNvSpPr>
            <a:spLocks noChangeArrowheads="1"/>
          </p:cNvSpPr>
          <p:nvPr/>
        </p:nvSpPr>
        <p:spPr bwMode="auto">
          <a:xfrm>
            <a:off x="6604000" y="5591392"/>
            <a:ext cx="990600" cy="6699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29198" name="Oval 174"/>
          <p:cNvSpPr>
            <a:spLocks noChangeArrowheads="1"/>
          </p:cNvSpPr>
          <p:nvPr/>
        </p:nvSpPr>
        <p:spPr bwMode="auto">
          <a:xfrm>
            <a:off x="4835525" y="4524592"/>
            <a:ext cx="990600" cy="6699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914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499"/>
                                          </p:stCondLst>
                                        </p:cTn>
                                        <p:tgtEl>
                                          <p:spTgt spid="9"/>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129142"/>
                                        </p:tgtEl>
                                        <p:attrNameLst>
                                          <p:attrName>style.visibility</p:attrName>
                                        </p:attrNameLst>
                                      </p:cBhvr>
                                      <p:to>
                                        <p:strVal val="visible"/>
                                      </p:to>
                                    </p:set>
                                  </p:childTnLst>
                                </p:cTn>
                              </p:par>
                            </p:childTnLst>
                          </p:cTn>
                        </p:par>
                        <p:par>
                          <p:cTn id="17" fill="hold" nodeType="afterGroup">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129143"/>
                                        </p:tgtEl>
                                        <p:attrNameLst>
                                          <p:attrName>style.visibility</p:attrName>
                                        </p:attrNameLst>
                                      </p:cBhvr>
                                      <p:to>
                                        <p:strVal val="visible"/>
                                      </p:to>
                                    </p:set>
                                  </p:childTnLst>
                                </p:cTn>
                              </p:par>
                            </p:childTnLst>
                          </p:cTn>
                        </p:par>
                        <p:par>
                          <p:cTn id="20" fill="hold" nodeType="afterGroup">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129144"/>
                                        </p:tgtEl>
                                        <p:attrNameLst>
                                          <p:attrName>style.visibility</p:attrName>
                                        </p:attrNameLst>
                                      </p:cBhvr>
                                      <p:to>
                                        <p:strVal val="visible"/>
                                      </p:to>
                                    </p:set>
                                  </p:childTnLst>
                                </p:cTn>
                              </p:par>
                            </p:childTnLst>
                          </p:cTn>
                        </p:par>
                        <p:par>
                          <p:cTn id="23" fill="hold" nodeType="afterGroup">
                            <p:stCondLst>
                              <p:cond delay="2000"/>
                            </p:stCondLst>
                            <p:childTnLst>
                              <p:par>
                                <p:cTn id="24" presetID="1" presetClass="entr" presetSubtype="0" fill="hold" nodeType="afterEffect">
                                  <p:stCondLst>
                                    <p:cond delay="0"/>
                                  </p:stCondLst>
                                  <p:childTnLst>
                                    <p:set>
                                      <p:cBhvr>
                                        <p:cTn id="25" dur="1" fill="hold">
                                          <p:stCondLst>
                                            <p:cond delay="499"/>
                                          </p:stCondLst>
                                        </p:cTn>
                                        <p:tgtEl>
                                          <p:spTgt spid="22"/>
                                        </p:tgtEl>
                                        <p:attrNameLst>
                                          <p:attrName>style.visibility</p:attrName>
                                        </p:attrNameLst>
                                      </p:cBhvr>
                                      <p:to>
                                        <p:strVal val="visible"/>
                                      </p:to>
                                    </p:set>
                                  </p:childTnLst>
                                </p:cTn>
                              </p:par>
                            </p:childTnLst>
                          </p:cTn>
                        </p:par>
                        <p:par>
                          <p:cTn id="26" fill="hold" nodeType="afterGroup">
                            <p:stCondLst>
                              <p:cond delay="2500"/>
                            </p:stCondLst>
                            <p:childTnLst>
                              <p:par>
                                <p:cTn id="27" presetID="1" presetClass="entr" presetSubtype="0" fill="hold" grpId="0" nodeType="afterEffect">
                                  <p:stCondLst>
                                    <p:cond delay="0"/>
                                  </p:stCondLst>
                                  <p:childTnLst>
                                    <p:set>
                                      <p:cBhvr>
                                        <p:cTn id="28" dur="1" fill="hold">
                                          <p:stCondLst>
                                            <p:cond delay="499"/>
                                          </p:stCondLst>
                                        </p:cTn>
                                        <p:tgtEl>
                                          <p:spTgt spid="129145"/>
                                        </p:tgtEl>
                                        <p:attrNameLst>
                                          <p:attrName>style.visibility</p:attrName>
                                        </p:attrNameLst>
                                      </p:cBhvr>
                                      <p:to>
                                        <p:strVal val="visible"/>
                                      </p:to>
                                    </p:set>
                                  </p:childTnLst>
                                </p:cTn>
                              </p:par>
                            </p:childTnLst>
                          </p:cTn>
                        </p:par>
                        <p:par>
                          <p:cTn id="29" fill="hold" nodeType="afterGroup">
                            <p:stCondLst>
                              <p:cond delay="3000"/>
                            </p:stCondLst>
                            <p:childTnLst>
                              <p:par>
                                <p:cTn id="30" presetID="1" presetClass="entr" presetSubtype="0" fill="hold" grpId="0" nodeType="afterEffect">
                                  <p:stCondLst>
                                    <p:cond delay="0"/>
                                  </p:stCondLst>
                                  <p:childTnLst>
                                    <p:set>
                                      <p:cBhvr>
                                        <p:cTn id="31" dur="1" fill="hold">
                                          <p:stCondLst>
                                            <p:cond delay="499"/>
                                          </p:stCondLst>
                                        </p:cTn>
                                        <p:tgtEl>
                                          <p:spTgt spid="129161"/>
                                        </p:tgtEl>
                                        <p:attrNameLst>
                                          <p:attrName>style.visibility</p:attrName>
                                        </p:attrNameLst>
                                      </p:cBhvr>
                                      <p:to>
                                        <p:strVal val="visible"/>
                                      </p:to>
                                    </p:set>
                                  </p:childTnLst>
                                  <p:subTnLst>
                                    <p:set>
                                      <p:cBhvr override="childStyle">
                                        <p:cTn dur="1" fill="hold" display="0" masterRel="nextClick" afterEffect="1"/>
                                        <p:tgtEl>
                                          <p:spTgt spid="129161"/>
                                        </p:tgtEl>
                                        <p:attrNameLst>
                                          <p:attrName>style.visibility</p:attrName>
                                        </p:attrNameLst>
                                      </p:cBhvr>
                                      <p:to>
                                        <p:strVal val="hidden"/>
                                      </p:to>
                                    </p:set>
                                  </p:sub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21"/>
                                        </p:tgtEl>
                                        <p:attrNameLst>
                                          <p:attrName>style.visibility</p:attrName>
                                        </p:attrNameLst>
                                      </p:cBhvr>
                                      <p:to>
                                        <p:strVal val="visible"/>
                                      </p:to>
                                    </p:set>
                                  </p:child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129162"/>
                                        </p:tgtEl>
                                        <p:attrNameLst>
                                          <p:attrName>style.visibility</p:attrName>
                                        </p:attrNameLst>
                                      </p:cBhvr>
                                      <p:to>
                                        <p:strVal val="visible"/>
                                      </p:to>
                                    </p:set>
                                  </p:childTnLst>
                                  <p:subTnLst>
                                    <p:set>
                                      <p:cBhvr override="childStyle">
                                        <p:cTn dur="1" fill="hold" display="0" masterRel="nextClick" afterEffect="1"/>
                                        <p:tgtEl>
                                          <p:spTgt spid="129162"/>
                                        </p:tgtEl>
                                        <p:attrNameLst>
                                          <p:attrName>style.visibility</p:attrName>
                                        </p:attrNameLst>
                                      </p:cBhvr>
                                      <p:to>
                                        <p:strVal val="hidden"/>
                                      </p:to>
                                    </p:set>
                                  </p:subTnLst>
                                </p:cTn>
                              </p:par>
                              <p:par>
                                <p:cTn id="39" presetID="22" presetClass="entr" presetSubtype="8" fill="hold" nodeType="withEffect">
                                  <p:stCondLst>
                                    <p:cond delay="0"/>
                                  </p:stCondLst>
                                  <p:childTnLst>
                                    <p:set>
                                      <p:cBhvr>
                                        <p:cTn id="40" dur="1" fill="hold">
                                          <p:stCondLst>
                                            <p:cond delay="0"/>
                                          </p:stCondLst>
                                        </p:cTn>
                                        <p:tgtEl>
                                          <p:spTgt spid="129194"/>
                                        </p:tgtEl>
                                        <p:attrNameLst>
                                          <p:attrName>style.visibility</p:attrName>
                                        </p:attrNameLst>
                                      </p:cBhvr>
                                      <p:to>
                                        <p:strVal val="visible"/>
                                      </p:to>
                                    </p:set>
                                    <p:animEffect transition="in" filter="wipe(left)">
                                      <p:cBhvr>
                                        <p:cTn id="41" dur="500"/>
                                        <p:tgtEl>
                                          <p:spTgt spid="12919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29156"/>
                                        </p:tgtEl>
                                        <p:attrNameLst>
                                          <p:attrName>style.visibility</p:attrName>
                                        </p:attrNameLst>
                                      </p:cBhvr>
                                      <p:to>
                                        <p:strVal val="visible"/>
                                      </p:to>
                                    </p:set>
                                  </p:childTnLst>
                                </p:cTn>
                              </p:par>
                            </p:childTnLst>
                          </p:cTn>
                        </p:par>
                        <p:par>
                          <p:cTn id="46" fill="hold" nodeType="afterGroup">
                            <p:stCondLst>
                              <p:cond delay="500"/>
                            </p:stCondLst>
                            <p:childTnLst>
                              <p:par>
                                <p:cTn id="47" presetID="1" presetClass="entr" presetSubtype="0" fill="hold" grpId="0" nodeType="afterEffect">
                                  <p:stCondLst>
                                    <p:cond delay="0"/>
                                  </p:stCondLst>
                                  <p:childTnLst>
                                    <p:set>
                                      <p:cBhvr>
                                        <p:cTn id="48" dur="1" fill="hold">
                                          <p:stCondLst>
                                            <p:cond delay="499"/>
                                          </p:stCondLst>
                                        </p:cTn>
                                        <p:tgtEl>
                                          <p:spTgt spid="129192"/>
                                        </p:tgtEl>
                                        <p:attrNameLst>
                                          <p:attrName>style.visibility</p:attrName>
                                        </p:attrNameLst>
                                      </p:cBhvr>
                                      <p:to>
                                        <p:strVal val="visible"/>
                                      </p:to>
                                    </p:set>
                                  </p:childTnLst>
                                  <p:subTnLst>
                                    <p:set>
                                      <p:cBhvr override="childStyle">
                                        <p:cTn dur="1" fill="hold" display="0" masterRel="nextClick" afterEffect="1"/>
                                        <p:tgtEl>
                                          <p:spTgt spid="129192"/>
                                        </p:tgtEl>
                                        <p:attrNameLst>
                                          <p:attrName>style.visibility</p:attrName>
                                        </p:attrNameLst>
                                      </p:cBhvr>
                                      <p:to>
                                        <p:strVal val="hidden"/>
                                      </p:to>
                                    </p:set>
                                  </p:sub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29157"/>
                                        </p:tgtEl>
                                        <p:attrNameLst>
                                          <p:attrName>style.visibility</p:attrName>
                                        </p:attrNameLst>
                                      </p:cBhvr>
                                      <p:to>
                                        <p:strVal val="visible"/>
                                      </p:to>
                                    </p:se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499"/>
                                          </p:stCondLst>
                                        </p:cTn>
                                        <p:tgtEl>
                                          <p:spTgt spid="129158"/>
                                        </p:tgtEl>
                                        <p:attrNameLst>
                                          <p:attrName>style.visibility</p:attrName>
                                        </p:attrNameLst>
                                      </p:cBhvr>
                                      <p:to>
                                        <p:strVal val="visible"/>
                                      </p:to>
                                    </p:set>
                                  </p:childTnLst>
                                </p:cTn>
                              </p:par>
                            </p:childTnLst>
                          </p:cTn>
                        </p:par>
                        <p:par>
                          <p:cTn id="56" fill="hold" nodeType="afterGroup">
                            <p:stCondLst>
                              <p:cond delay="1000"/>
                            </p:stCondLst>
                            <p:childTnLst>
                              <p:par>
                                <p:cTn id="57" presetID="1" presetClass="entr" presetSubtype="0" fill="hold" grpId="0" nodeType="afterEffect">
                                  <p:stCondLst>
                                    <p:cond delay="0"/>
                                  </p:stCondLst>
                                  <p:childTnLst>
                                    <p:set>
                                      <p:cBhvr>
                                        <p:cTn id="58" dur="1" fill="hold">
                                          <p:stCondLst>
                                            <p:cond delay="499"/>
                                          </p:stCondLst>
                                        </p:cTn>
                                        <p:tgtEl>
                                          <p:spTgt spid="129159"/>
                                        </p:tgtEl>
                                        <p:attrNameLst>
                                          <p:attrName>style.visibility</p:attrName>
                                        </p:attrNameLst>
                                      </p:cBhvr>
                                      <p:to>
                                        <p:strVal val="visible"/>
                                      </p:to>
                                    </p:set>
                                  </p:childTnLst>
                                </p:cTn>
                              </p:par>
                            </p:childTnLst>
                          </p:cTn>
                        </p:par>
                        <p:par>
                          <p:cTn id="59" fill="hold" nodeType="afterGroup">
                            <p:stCondLst>
                              <p:cond delay="1500"/>
                            </p:stCondLst>
                            <p:childTnLst>
                              <p:par>
                                <p:cTn id="60" presetID="1" presetClass="entr" presetSubtype="0" fill="hold" grpId="0" nodeType="afterEffect">
                                  <p:stCondLst>
                                    <p:cond delay="0"/>
                                  </p:stCondLst>
                                  <p:childTnLst>
                                    <p:set>
                                      <p:cBhvr>
                                        <p:cTn id="61" dur="1" fill="hold">
                                          <p:stCondLst>
                                            <p:cond delay="499"/>
                                          </p:stCondLst>
                                        </p:cTn>
                                        <p:tgtEl>
                                          <p:spTgt spid="129160"/>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129163"/>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499"/>
                                          </p:stCondLst>
                                        </p:cTn>
                                        <p:tgtEl>
                                          <p:spTgt spid="24"/>
                                        </p:tgtEl>
                                        <p:attrNameLst>
                                          <p:attrName>style.visibility</p:attrName>
                                        </p:attrNameLst>
                                      </p:cBhvr>
                                      <p:to>
                                        <p:strVal val="visible"/>
                                      </p:to>
                                    </p:set>
                                  </p:childTnLst>
                                </p:cTn>
                              </p:par>
                            </p:childTnLst>
                          </p:cTn>
                        </p:par>
                        <p:par>
                          <p:cTn id="70" fill="hold" nodeType="afterGroup">
                            <p:stCondLst>
                              <p:cond delay="500"/>
                            </p:stCondLst>
                            <p:childTnLst>
                              <p:par>
                                <p:cTn id="71" presetID="22" presetClass="entr" presetSubtype="8"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par>
                          <p:cTn id="74" fill="hold" nodeType="afterGroup">
                            <p:stCondLst>
                              <p:cond delay="1000"/>
                            </p:stCondLst>
                            <p:childTnLst>
                              <p:par>
                                <p:cTn id="75" presetID="1" presetClass="entr" presetSubtype="0" fill="hold" grpId="0" nodeType="afterEffect">
                                  <p:stCondLst>
                                    <p:cond delay="0"/>
                                  </p:stCondLst>
                                  <p:childTnLst>
                                    <p:set>
                                      <p:cBhvr>
                                        <p:cTn id="76" dur="1" fill="hold">
                                          <p:stCondLst>
                                            <p:cond delay="499"/>
                                          </p:stCondLst>
                                        </p:cTn>
                                        <p:tgtEl>
                                          <p:spTgt spid="129190"/>
                                        </p:tgtEl>
                                        <p:attrNameLst>
                                          <p:attrName>style.visibility</p:attrName>
                                        </p:attrNameLst>
                                      </p:cBhvr>
                                      <p:to>
                                        <p:strVal val="visible"/>
                                      </p:to>
                                    </p:set>
                                  </p:childTnLst>
                                  <p:subTnLst>
                                    <p:set>
                                      <p:cBhvr override="childStyle">
                                        <p:cTn dur="1" fill="hold" display="0" masterRel="nextClick" afterEffect="1"/>
                                        <p:tgtEl>
                                          <p:spTgt spid="129190"/>
                                        </p:tgtEl>
                                        <p:attrNameLst>
                                          <p:attrName>style.visibility</p:attrName>
                                        </p:attrNameLst>
                                      </p:cBhvr>
                                      <p:to>
                                        <p:strVal val="hidden"/>
                                      </p:to>
                                    </p:set>
                                  </p:sub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129177"/>
                                        </p:tgtEl>
                                        <p:attrNameLst>
                                          <p:attrName>style.visibility</p:attrName>
                                        </p:attrNameLst>
                                      </p:cBhvr>
                                      <p:to>
                                        <p:strVal val="visible"/>
                                      </p:to>
                                    </p:set>
                                  </p:childTnLst>
                                </p:cTn>
                              </p:par>
                            </p:childTnLst>
                          </p:cTn>
                        </p:par>
                        <p:par>
                          <p:cTn id="81" fill="hold" nodeType="afterGroup">
                            <p:stCondLst>
                              <p:cond delay="500"/>
                            </p:stCondLst>
                            <p:childTnLst>
                              <p:par>
                                <p:cTn id="82" presetID="1" presetClass="entr" presetSubtype="0" fill="hold" nodeType="afterEffect">
                                  <p:stCondLst>
                                    <p:cond delay="0"/>
                                  </p:stCondLst>
                                  <p:childTnLst>
                                    <p:set>
                                      <p:cBhvr>
                                        <p:cTn id="83" dur="1" fill="hold">
                                          <p:stCondLst>
                                            <p:cond delay="499"/>
                                          </p:stCondLst>
                                        </p:cTn>
                                        <p:tgtEl>
                                          <p:spTgt spid="27"/>
                                        </p:tgtEl>
                                        <p:attrNameLst>
                                          <p:attrName>style.visibility</p:attrName>
                                        </p:attrNameLst>
                                      </p:cBhvr>
                                      <p:to>
                                        <p:strVal val="visible"/>
                                      </p:to>
                                    </p:set>
                                  </p:childTnLst>
                                </p:cTn>
                              </p:par>
                            </p:childTnLst>
                          </p:cTn>
                        </p:par>
                        <p:par>
                          <p:cTn id="84" fill="hold" nodeType="afterGroup">
                            <p:stCondLst>
                              <p:cond delay="1000"/>
                            </p:stCondLst>
                            <p:childTnLst>
                              <p:par>
                                <p:cTn id="85" presetID="1" presetClass="entr" presetSubtype="0" fill="hold" grpId="0" nodeType="afterEffect">
                                  <p:stCondLst>
                                    <p:cond delay="0"/>
                                  </p:stCondLst>
                                  <p:childTnLst>
                                    <p:set>
                                      <p:cBhvr>
                                        <p:cTn id="86" dur="1" fill="hold">
                                          <p:stCondLst>
                                            <p:cond delay="499"/>
                                          </p:stCondLst>
                                        </p:cTn>
                                        <p:tgtEl>
                                          <p:spTgt spid="129191"/>
                                        </p:tgtEl>
                                        <p:attrNameLst>
                                          <p:attrName>style.visibility</p:attrName>
                                        </p:attrNameLst>
                                      </p:cBhvr>
                                      <p:to>
                                        <p:strVal val="visible"/>
                                      </p:to>
                                    </p:set>
                                  </p:childTnLst>
                                  <p:subTnLst>
                                    <p:set>
                                      <p:cBhvr override="childStyle">
                                        <p:cTn dur="1" fill="hold" display="0" masterRel="nextClick" afterEffect="1"/>
                                        <p:tgtEl>
                                          <p:spTgt spid="129191"/>
                                        </p:tgtEl>
                                        <p:attrNameLst>
                                          <p:attrName>style.visibility</p:attrName>
                                        </p:attrNameLst>
                                      </p:cBhvr>
                                      <p:to>
                                        <p:strVal val="hidden"/>
                                      </p:to>
                                    </p:set>
                                  </p:sub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29185"/>
                                        </p:tgtEl>
                                        <p:attrNameLst>
                                          <p:attrName>style.visibility</p:attrName>
                                        </p:attrNameLst>
                                      </p:cBhvr>
                                      <p:to>
                                        <p:strVal val="visible"/>
                                      </p:to>
                                    </p:set>
                                  </p:childTnLst>
                                </p:cTn>
                              </p:par>
                            </p:childTnLst>
                          </p:cTn>
                        </p:par>
                        <p:par>
                          <p:cTn id="91" fill="hold" nodeType="afterGroup">
                            <p:stCondLst>
                              <p:cond delay="500"/>
                            </p:stCondLst>
                            <p:childTnLst>
                              <p:par>
                                <p:cTn id="92" presetID="1" presetClass="entr" presetSubtype="0" fill="hold" grpId="0" nodeType="afterEffect">
                                  <p:stCondLst>
                                    <p:cond delay="0"/>
                                  </p:stCondLst>
                                  <p:childTnLst>
                                    <p:set>
                                      <p:cBhvr>
                                        <p:cTn id="93" dur="1" fill="hold">
                                          <p:stCondLst>
                                            <p:cond delay="499"/>
                                          </p:stCondLst>
                                        </p:cTn>
                                        <p:tgtEl>
                                          <p:spTgt spid="129193"/>
                                        </p:tgtEl>
                                        <p:attrNameLst>
                                          <p:attrName>style.visibility</p:attrName>
                                        </p:attrNameLst>
                                      </p:cBhvr>
                                      <p:to>
                                        <p:strVal val="visible"/>
                                      </p:to>
                                    </p:set>
                                  </p:childTnLst>
                                  <p:subTnLst>
                                    <p:set>
                                      <p:cBhvr override="childStyle">
                                        <p:cTn dur="1" fill="hold" display="0" masterRel="nextClick" afterEffect="1"/>
                                        <p:tgtEl>
                                          <p:spTgt spid="129193"/>
                                        </p:tgtEl>
                                        <p:attrNameLst>
                                          <p:attrName>style.visibility</p:attrName>
                                        </p:attrNameLst>
                                      </p:cBhvr>
                                      <p:to>
                                        <p:strVal val="hidden"/>
                                      </p:to>
                                    </p:set>
                                  </p:sub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499"/>
                                          </p:stCondLst>
                                        </p:cTn>
                                        <p:tgtEl>
                                          <p:spTgt spid="129186"/>
                                        </p:tgtEl>
                                        <p:attrNameLst>
                                          <p:attrName>style.visibility</p:attrName>
                                        </p:attrNameLst>
                                      </p:cBhvr>
                                      <p:to>
                                        <p:strVal val="visible"/>
                                      </p:to>
                                    </p:set>
                                  </p:childTnLst>
                                </p:cTn>
                              </p:par>
                            </p:childTnLst>
                          </p:cTn>
                        </p:par>
                        <p:par>
                          <p:cTn id="98" fill="hold" nodeType="afterGroup">
                            <p:stCondLst>
                              <p:cond delay="500"/>
                            </p:stCondLst>
                            <p:childTnLst>
                              <p:par>
                                <p:cTn id="99" presetID="1" presetClass="entr" presetSubtype="0" fill="hold" grpId="0" nodeType="afterEffect">
                                  <p:stCondLst>
                                    <p:cond delay="0"/>
                                  </p:stCondLst>
                                  <p:childTnLst>
                                    <p:set>
                                      <p:cBhvr>
                                        <p:cTn id="100" dur="1" fill="hold">
                                          <p:stCondLst>
                                            <p:cond delay="499"/>
                                          </p:stCondLst>
                                        </p:cTn>
                                        <p:tgtEl>
                                          <p:spTgt spid="129187"/>
                                        </p:tgtEl>
                                        <p:attrNameLst>
                                          <p:attrName>style.visibility</p:attrName>
                                        </p:attrNameLst>
                                      </p:cBhvr>
                                      <p:to>
                                        <p:strVal val="visible"/>
                                      </p:to>
                                    </p:set>
                                  </p:childTnLst>
                                </p:cTn>
                              </p:par>
                            </p:childTnLst>
                          </p:cTn>
                        </p:par>
                        <p:par>
                          <p:cTn id="101" fill="hold" nodeType="afterGroup">
                            <p:stCondLst>
                              <p:cond delay="1000"/>
                            </p:stCondLst>
                            <p:childTnLst>
                              <p:par>
                                <p:cTn id="102" presetID="1" presetClass="entr" presetSubtype="0" fill="hold" grpId="0" nodeType="afterEffect">
                                  <p:stCondLst>
                                    <p:cond delay="0"/>
                                  </p:stCondLst>
                                  <p:childTnLst>
                                    <p:set>
                                      <p:cBhvr>
                                        <p:cTn id="103" dur="1" fill="hold">
                                          <p:stCondLst>
                                            <p:cond delay="499"/>
                                          </p:stCondLst>
                                        </p:cTn>
                                        <p:tgtEl>
                                          <p:spTgt spid="129188"/>
                                        </p:tgtEl>
                                        <p:attrNameLst>
                                          <p:attrName>style.visibility</p:attrName>
                                        </p:attrNameLst>
                                      </p:cBhvr>
                                      <p:to>
                                        <p:strVal val="visible"/>
                                      </p:to>
                                    </p:set>
                                  </p:childTnLst>
                                </p:cTn>
                              </p:par>
                            </p:childTnLst>
                          </p:cTn>
                        </p:par>
                        <p:par>
                          <p:cTn id="104" fill="hold" nodeType="afterGroup">
                            <p:stCondLst>
                              <p:cond delay="1500"/>
                            </p:stCondLst>
                            <p:childTnLst>
                              <p:par>
                                <p:cTn id="105" presetID="1" presetClass="entr" presetSubtype="0" fill="hold" grpId="0" nodeType="afterEffect">
                                  <p:stCondLst>
                                    <p:cond delay="0"/>
                                  </p:stCondLst>
                                  <p:childTnLst>
                                    <p:set>
                                      <p:cBhvr>
                                        <p:cTn id="106" dur="1" fill="hold">
                                          <p:stCondLst>
                                            <p:cond delay="499"/>
                                          </p:stCondLst>
                                        </p:cTn>
                                        <p:tgtEl>
                                          <p:spTgt spid="129189"/>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129195"/>
                                        </p:tgtEl>
                                        <p:attrNameLst>
                                          <p:attrName>style.visibility</p:attrName>
                                        </p:attrNameLst>
                                      </p:cBhvr>
                                      <p:to>
                                        <p:strVal val="visible"/>
                                      </p:to>
                                    </p:set>
                                    <p:animEffect transition="in" filter="wipe(down)">
                                      <p:cBhvr>
                                        <p:cTn id="111" dur="500"/>
                                        <p:tgtEl>
                                          <p:spTgt spid="129195"/>
                                        </p:tgtEl>
                                      </p:cBhvr>
                                    </p:animEffect>
                                  </p:childTnLst>
                                </p:cTn>
                              </p:par>
                            </p:childTnLst>
                          </p:cTn>
                        </p:par>
                        <p:par>
                          <p:cTn id="112" fill="hold" nodeType="afterGroup">
                            <p:stCondLst>
                              <p:cond delay="500"/>
                            </p:stCondLst>
                            <p:childTnLst>
                              <p:par>
                                <p:cTn id="113" presetID="22" presetClass="entr" presetSubtype="4" fill="hold" grpId="0" nodeType="afterEffect">
                                  <p:stCondLst>
                                    <p:cond delay="0"/>
                                  </p:stCondLst>
                                  <p:childTnLst>
                                    <p:set>
                                      <p:cBhvr>
                                        <p:cTn id="114" dur="1" fill="hold">
                                          <p:stCondLst>
                                            <p:cond delay="0"/>
                                          </p:stCondLst>
                                        </p:cTn>
                                        <p:tgtEl>
                                          <p:spTgt spid="129196"/>
                                        </p:tgtEl>
                                        <p:attrNameLst>
                                          <p:attrName>style.visibility</p:attrName>
                                        </p:attrNameLst>
                                      </p:cBhvr>
                                      <p:to>
                                        <p:strVal val="visible"/>
                                      </p:to>
                                    </p:set>
                                    <p:animEffect transition="in" filter="wipe(down)">
                                      <p:cBhvr>
                                        <p:cTn id="115" dur="500"/>
                                        <p:tgtEl>
                                          <p:spTgt spid="129196"/>
                                        </p:tgtEl>
                                      </p:cBhvr>
                                    </p:animEffect>
                                  </p:childTnLst>
                                </p:cTn>
                              </p:par>
                            </p:childTnLst>
                          </p:cTn>
                        </p:par>
                        <p:par>
                          <p:cTn id="116" fill="hold" nodeType="afterGroup">
                            <p:stCondLst>
                              <p:cond delay="1000"/>
                            </p:stCondLst>
                            <p:childTnLst>
                              <p:par>
                                <p:cTn id="117" presetID="22" presetClass="entr" presetSubtype="4" fill="hold" grpId="0" nodeType="afterEffect">
                                  <p:stCondLst>
                                    <p:cond delay="0"/>
                                  </p:stCondLst>
                                  <p:childTnLst>
                                    <p:set>
                                      <p:cBhvr>
                                        <p:cTn id="118" dur="1" fill="hold">
                                          <p:stCondLst>
                                            <p:cond delay="0"/>
                                          </p:stCondLst>
                                        </p:cTn>
                                        <p:tgtEl>
                                          <p:spTgt spid="129197"/>
                                        </p:tgtEl>
                                        <p:attrNameLst>
                                          <p:attrName>style.visibility</p:attrName>
                                        </p:attrNameLst>
                                      </p:cBhvr>
                                      <p:to>
                                        <p:strVal val="visible"/>
                                      </p:to>
                                    </p:set>
                                    <p:animEffect transition="in" filter="wipe(down)">
                                      <p:cBhvr>
                                        <p:cTn id="119" dur="500"/>
                                        <p:tgtEl>
                                          <p:spTgt spid="129197"/>
                                        </p:tgtEl>
                                      </p:cBhvr>
                                    </p:animEffect>
                                  </p:childTnLst>
                                </p:cTn>
                              </p:par>
                            </p:childTnLst>
                          </p:cTn>
                        </p:par>
                        <p:par>
                          <p:cTn id="120" fill="hold" nodeType="afterGroup">
                            <p:stCondLst>
                              <p:cond delay="1500"/>
                            </p:stCondLst>
                            <p:childTnLst>
                              <p:par>
                                <p:cTn id="121" presetID="22" presetClass="entr" presetSubtype="4" fill="hold" grpId="0" nodeType="afterEffect">
                                  <p:stCondLst>
                                    <p:cond delay="0"/>
                                  </p:stCondLst>
                                  <p:childTnLst>
                                    <p:set>
                                      <p:cBhvr>
                                        <p:cTn id="122" dur="1" fill="hold">
                                          <p:stCondLst>
                                            <p:cond delay="0"/>
                                          </p:stCondLst>
                                        </p:cTn>
                                        <p:tgtEl>
                                          <p:spTgt spid="129198"/>
                                        </p:tgtEl>
                                        <p:attrNameLst>
                                          <p:attrName>style.visibility</p:attrName>
                                        </p:attrNameLst>
                                      </p:cBhvr>
                                      <p:to>
                                        <p:strVal val="visible"/>
                                      </p:to>
                                    </p:set>
                                    <p:animEffect transition="in" filter="wipe(down)">
                                      <p:cBhvr>
                                        <p:cTn id="123" dur="500"/>
                                        <p:tgtEl>
                                          <p:spTgt spid="129198"/>
                                        </p:tgtEl>
                                      </p:cBhvr>
                                    </p:animEffect>
                                  </p:childTnLst>
                                </p:cTn>
                              </p:par>
                            </p:childTnLst>
                          </p:cTn>
                        </p:par>
                        <p:par>
                          <p:cTn id="124" fill="hold" nodeType="afterGroup">
                            <p:stCondLst>
                              <p:cond delay="2000"/>
                            </p:stCondLst>
                            <p:childTnLst>
                              <p:par>
                                <p:cTn id="125" presetID="35" presetClass="emph" presetSubtype="0" repeatCount="indefinite" fill="hold" grpId="1" nodeType="afterEffect">
                                  <p:stCondLst>
                                    <p:cond delay="0"/>
                                  </p:stCondLst>
                                  <p:childTnLst>
                                    <p:anim calcmode="discrete" valueType="str">
                                      <p:cBhvr>
                                        <p:cTn id="126" dur="1000" fill="hold"/>
                                        <p:tgtEl>
                                          <p:spTgt spid="129196"/>
                                        </p:tgtEl>
                                        <p:attrNameLst>
                                          <p:attrName>style.visibility</p:attrName>
                                        </p:attrNameLst>
                                      </p:cBhvr>
                                      <p:tavLst>
                                        <p:tav tm="0">
                                          <p:val>
                                            <p:strVal val="hidden"/>
                                          </p:val>
                                        </p:tav>
                                        <p:tav tm="50000">
                                          <p:val>
                                            <p:strVal val="visible"/>
                                          </p:val>
                                        </p:tav>
                                      </p:tavLst>
                                    </p:anim>
                                  </p:childTnLst>
                                </p:cTn>
                              </p:par>
                              <p:par>
                                <p:cTn id="127" presetID="35" presetClass="emph" presetSubtype="0" repeatCount="indefinite" fill="hold" grpId="1" nodeType="withEffect">
                                  <p:stCondLst>
                                    <p:cond delay="0"/>
                                  </p:stCondLst>
                                  <p:childTnLst>
                                    <p:anim calcmode="discrete" valueType="str">
                                      <p:cBhvr>
                                        <p:cTn id="128" dur="1000" fill="hold"/>
                                        <p:tgtEl>
                                          <p:spTgt spid="129195"/>
                                        </p:tgtEl>
                                        <p:attrNameLst>
                                          <p:attrName>style.visibility</p:attrName>
                                        </p:attrNameLst>
                                      </p:cBhvr>
                                      <p:tavLst>
                                        <p:tav tm="0">
                                          <p:val>
                                            <p:strVal val="hidden"/>
                                          </p:val>
                                        </p:tav>
                                        <p:tav tm="50000">
                                          <p:val>
                                            <p:strVal val="visible"/>
                                          </p:val>
                                        </p:tav>
                                      </p:tavLst>
                                    </p:anim>
                                  </p:childTnLst>
                                </p:cTn>
                              </p:par>
                              <p:par>
                                <p:cTn id="129" presetID="35" presetClass="emph" presetSubtype="0" repeatCount="indefinite" fill="hold" grpId="1" nodeType="withEffect">
                                  <p:stCondLst>
                                    <p:cond delay="0"/>
                                  </p:stCondLst>
                                  <p:childTnLst>
                                    <p:anim calcmode="discrete" valueType="str">
                                      <p:cBhvr>
                                        <p:cTn id="130" dur="1000" fill="hold"/>
                                        <p:tgtEl>
                                          <p:spTgt spid="129197"/>
                                        </p:tgtEl>
                                        <p:attrNameLst>
                                          <p:attrName>style.visibility</p:attrName>
                                        </p:attrNameLst>
                                      </p:cBhvr>
                                      <p:tavLst>
                                        <p:tav tm="0">
                                          <p:val>
                                            <p:strVal val="hidden"/>
                                          </p:val>
                                        </p:tav>
                                        <p:tav tm="50000">
                                          <p:val>
                                            <p:strVal val="visible"/>
                                          </p:val>
                                        </p:tav>
                                      </p:tavLst>
                                    </p:anim>
                                  </p:childTnLst>
                                </p:cTn>
                              </p:par>
                              <p:par>
                                <p:cTn id="131" presetID="35" presetClass="emph" presetSubtype="0" repeatCount="indefinite" fill="hold" grpId="1" nodeType="withEffect">
                                  <p:stCondLst>
                                    <p:cond delay="0"/>
                                  </p:stCondLst>
                                  <p:childTnLst>
                                    <p:anim calcmode="discrete" valueType="str">
                                      <p:cBhvr>
                                        <p:cTn id="132" dur="1000" fill="hold"/>
                                        <p:tgtEl>
                                          <p:spTgt spid="1291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uild="p">
        <p:tmplLst>
          <p:tmpl lvl="1">
            <p:tnLst>
              <p:par>
                <p:cTn presetID="1" presetClass="entr" presetSubtype="0" fill="hold" nodeType="clickEffect">
                  <p:stCondLst>
                    <p:cond delay="100"/>
                  </p:stCondLst>
                  <p:childTnLst>
                    <p:set>
                      <p:cBhvr>
                        <p:cTn dur="1" fill="hold">
                          <p:stCondLst>
                            <p:cond delay="0"/>
                          </p:stCondLst>
                        </p:cTn>
                        <p:tgtEl>
                          <p:spTgt spid="12292"/>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2292"/>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2292"/>
                        </p:tgtEl>
                        <p:attrNameLst>
                          <p:attrName>style.visibility</p:attrName>
                        </p:attrNameLst>
                      </p:cBhvr>
                      <p:to>
                        <p:strVal val="visible"/>
                      </p:to>
                    </p:set>
                  </p:childTnLst>
                </p:cTn>
              </p:par>
            </p:tnLst>
          </p:tmpl>
        </p:tmplLst>
      </p:bldP>
      <p:bldP spid="129141" grpId="0" autoUpdateAnimBg="0"/>
      <p:bldP spid="129142" grpId="0" animBg="1"/>
      <p:bldP spid="129143" grpId="0" animBg="1"/>
      <p:bldP spid="129144" grpId="0" autoUpdateAnimBg="0"/>
      <p:bldP spid="129145" grpId="0" animBg="1"/>
      <p:bldP spid="129156" grpId="0" animBg="1"/>
      <p:bldP spid="129157" grpId="0" animBg="1"/>
      <p:bldP spid="129158" grpId="0" animBg="1"/>
      <p:bldP spid="129159" grpId="0" autoUpdateAnimBg="0"/>
      <p:bldP spid="129160" grpId="0" autoUpdateAnimBg="0"/>
      <p:bldP spid="129161" grpId="0" animBg="1" autoUpdateAnimBg="0"/>
      <p:bldP spid="129162" grpId="0" animBg="1" autoUpdateAnimBg="0"/>
      <p:bldP spid="129163" grpId="0" autoUpdateAnimBg="0"/>
      <p:bldP spid="129177" grpId="0" autoUpdateAnimBg="0"/>
      <p:bldP spid="129185" grpId="0" animBg="1"/>
      <p:bldP spid="129186" grpId="0" animBg="1"/>
      <p:bldP spid="129187" grpId="0" animBg="1"/>
      <p:bldP spid="129188" grpId="0" autoUpdateAnimBg="0"/>
      <p:bldP spid="129189" grpId="0" autoUpdateAnimBg="0"/>
      <p:bldP spid="129190" grpId="0" animBg="1" autoUpdateAnimBg="0"/>
      <p:bldP spid="129192" grpId="0" animBg="1" autoUpdateAnimBg="0"/>
      <p:bldP spid="129193" grpId="0" animBg="1" autoUpdateAnimBg="0"/>
      <p:bldP spid="129191" grpId="0" animBg="1" autoUpdateAnimBg="0"/>
      <p:bldP spid="129195" grpId="0" animBg="1"/>
      <p:bldP spid="129195" grpId="1" animBg="1"/>
      <p:bldP spid="129196" grpId="0" animBg="1"/>
      <p:bldP spid="129196" grpId="1" animBg="1"/>
      <p:bldP spid="129197" grpId="0" animBg="1"/>
      <p:bldP spid="129197" grpId="1" animBg="1"/>
      <p:bldP spid="129198" grpId="0" animBg="1"/>
      <p:bldP spid="129198"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pPr eaLnBrk="1" hangingPunct="1"/>
            <a:r>
              <a:rPr lang="en-US" altLang="zh-CN" dirty="0" smtClean="0">
                <a:ea typeface="宋体" charset="-122"/>
              </a:rPr>
              <a:t>6.1 </a:t>
            </a:r>
            <a:r>
              <a:rPr lang="zh-CN" altLang="en-US" dirty="0" smtClean="0">
                <a:ea typeface="宋体" charset="-122"/>
              </a:rPr>
              <a:t>放大电路的基本概念</a:t>
            </a:r>
          </a:p>
        </p:txBody>
      </p:sp>
      <p:sp>
        <p:nvSpPr>
          <p:cNvPr id="1028" name="内容占位符 2"/>
          <p:cNvSpPr>
            <a:spLocks noGrp="1"/>
          </p:cNvSpPr>
          <p:nvPr>
            <p:ph sz="quarter" idx="11"/>
          </p:nvPr>
        </p:nvSpPr>
        <p:spPr/>
        <p:txBody>
          <a:bodyPr/>
          <a:lstStyle/>
          <a:p>
            <a:pPr marL="0" indent="630238" eaLnBrk="1" hangingPunct="1">
              <a:lnSpc>
                <a:spcPct val="150000"/>
              </a:lnSpc>
              <a:buFont typeface="Wingdings" pitchFamily="2" charset="2"/>
              <a:buNone/>
            </a:pPr>
            <a:r>
              <a:rPr lang="zh-CN" altLang="en-US" sz="2400" smtClean="0">
                <a:ea typeface="宋体" charset="-122"/>
              </a:rPr>
              <a:t>放大电路实际上是一种功能模块电路，具有两个外接端口，输入端口接受需要放大的信号，输出端口将放大以后的信号送给负载，如图所示。</a:t>
            </a:r>
          </a:p>
        </p:txBody>
      </p:sp>
      <p:sp>
        <p:nvSpPr>
          <p:cNvPr id="102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aphicFrame>
        <p:nvGraphicFramePr>
          <p:cNvPr id="1026" name="Object 1"/>
          <p:cNvGraphicFramePr>
            <a:graphicFrameLocks noChangeAspect="1"/>
          </p:cNvGraphicFramePr>
          <p:nvPr/>
        </p:nvGraphicFramePr>
        <p:xfrm>
          <a:off x="642938" y="2786063"/>
          <a:ext cx="7886700" cy="1500187"/>
        </p:xfrm>
        <a:graphic>
          <a:graphicData uri="http://schemas.openxmlformats.org/presentationml/2006/ole">
            <mc:AlternateContent xmlns:mc="http://schemas.openxmlformats.org/markup-compatibility/2006">
              <mc:Choice xmlns:v="urn:schemas-microsoft-com:vml" Requires="v">
                <p:oleObj spid="_x0000_s1102" name="Visio" r:id="rId3" imgW="2692241" imgH="513398" progId="Visio.Drawing.11">
                  <p:embed/>
                </p:oleObj>
              </mc:Choice>
              <mc:Fallback>
                <p:oleObj name="Visio" r:id="rId3" imgW="2692241" imgH="51339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2786063"/>
                        <a:ext cx="7886700" cy="150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矩形 5"/>
          <p:cNvSpPr>
            <a:spLocks noChangeArrowheads="1"/>
          </p:cNvSpPr>
          <p:nvPr/>
        </p:nvSpPr>
        <p:spPr bwMode="auto">
          <a:xfrm>
            <a:off x="285750" y="4572000"/>
            <a:ext cx="85725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spcBef>
                <a:spcPct val="10000"/>
              </a:spcBef>
            </a:pPr>
            <a:r>
              <a:rPr lang="zh-CN" altLang="en-US" dirty="0">
                <a:solidFill>
                  <a:schemeClr val="tx2"/>
                </a:solidFill>
              </a:rPr>
              <a:t>在放大电路中，信号的能量（或功率）得到增强，因此在放大电路中必须具备能量补充的来源</a:t>
            </a:r>
            <a:r>
              <a:rPr lang="en-US" altLang="zh-CN" dirty="0">
                <a:solidFill>
                  <a:schemeClr val="tx2"/>
                </a:solidFill>
              </a:rPr>
              <a:t>——</a:t>
            </a:r>
            <a:r>
              <a:rPr lang="zh-CN" altLang="en-US" dirty="0">
                <a:solidFill>
                  <a:schemeClr val="tx2"/>
                </a:solidFill>
              </a:rPr>
              <a:t>直流电源和将直流电源能量转换为信号能量的转换装置或器件。</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30"/>
                                        </p:tgtEl>
                                        <p:attrNameLst>
                                          <p:attrName>style.visibility</p:attrName>
                                        </p:attrNameLst>
                                      </p:cBhvr>
                                      <p:to>
                                        <p:strVal val="visible"/>
                                      </p:to>
                                    </p:set>
                                    <p:anim calcmode="lin" valueType="num">
                                      <p:cBhvr additive="base">
                                        <p:cTn id="15" dur="500" fill="hold"/>
                                        <p:tgtEl>
                                          <p:spTgt spid="1030"/>
                                        </p:tgtEl>
                                        <p:attrNameLst>
                                          <p:attrName>ppt_x</p:attrName>
                                        </p:attrNameLst>
                                      </p:cBhvr>
                                      <p:tavLst>
                                        <p:tav tm="0">
                                          <p:val>
                                            <p:strVal val="#ppt_x"/>
                                          </p:val>
                                        </p:tav>
                                        <p:tav tm="100000">
                                          <p:val>
                                            <p:strVal val="#ppt_x"/>
                                          </p:val>
                                        </p:tav>
                                      </p:tavLst>
                                    </p:anim>
                                    <p:anim calcmode="lin" valueType="num">
                                      <p:cBhvr additive="base">
                                        <p:cTn id="16"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P spid="10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3</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40</a:t>
            </a:fld>
            <a:endParaRPr lang="zh-CN" altLang="en-US"/>
          </a:p>
        </p:txBody>
      </p:sp>
      <p:sp>
        <p:nvSpPr>
          <p:cNvPr id="106499" name="Rectangle 3"/>
          <p:cNvSpPr>
            <a:spLocks noGrp="1" noChangeArrowheads="1"/>
          </p:cNvSpPr>
          <p:nvPr>
            <p:ph sz="quarter" idx="4294967295"/>
          </p:nvPr>
        </p:nvSpPr>
        <p:spPr>
          <a:xfrm>
            <a:off x="0" y="781727"/>
            <a:ext cx="8550275" cy="523875"/>
          </a:xfrm>
        </p:spPr>
        <p:txBody>
          <a:bodyPr>
            <a:spAutoFit/>
          </a:bodyPr>
          <a:lstStyle/>
          <a:p>
            <a:pPr eaLnBrk="1" hangingPunct="1"/>
            <a:r>
              <a:rPr kumimoji="1" lang="zh-CN" altLang="en-US" dirty="0" smtClean="0">
                <a:solidFill>
                  <a:srgbClr val="FF0000"/>
                </a:solidFill>
                <a:ea typeface="宋体" charset="-122"/>
              </a:rPr>
              <a:t>放大电路静态分析的等效电路法</a:t>
            </a:r>
          </a:p>
        </p:txBody>
      </p:sp>
      <p:sp>
        <p:nvSpPr>
          <p:cNvPr id="130123" name="Text Box 75"/>
          <p:cNvSpPr txBox="1">
            <a:spLocks noChangeArrowheads="1"/>
          </p:cNvSpPr>
          <p:nvPr/>
        </p:nvSpPr>
        <p:spPr bwMode="auto">
          <a:xfrm>
            <a:off x="381000" y="1287682"/>
            <a:ext cx="5895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a:t>
            </a:r>
            <a:r>
              <a:rPr kumimoji="1" lang="en-US" altLang="zh-CN">
                <a:solidFill>
                  <a:schemeClr val="tx2"/>
                </a:solidFill>
              </a:rPr>
              <a:t>1</a:t>
            </a:r>
            <a:r>
              <a:rPr kumimoji="1" lang="zh-CN" altLang="en-US">
                <a:solidFill>
                  <a:schemeClr val="tx2"/>
                </a:solidFill>
              </a:rPr>
              <a:t>）晶体管的静态等效电路（放大状态）</a:t>
            </a:r>
          </a:p>
        </p:txBody>
      </p:sp>
      <p:grpSp>
        <p:nvGrpSpPr>
          <p:cNvPr id="2" name="Group 76"/>
          <p:cNvGrpSpPr>
            <a:grpSpLocks/>
          </p:cNvGrpSpPr>
          <p:nvPr/>
        </p:nvGrpSpPr>
        <p:grpSpPr bwMode="auto">
          <a:xfrm>
            <a:off x="2359025" y="2038570"/>
            <a:ext cx="2074863" cy="1473200"/>
            <a:chOff x="1478" y="2870"/>
            <a:chExt cx="1307" cy="928"/>
          </a:xfrm>
        </p:grpSpPr>
        <p:grpSp>
          <p:nvGrpSpPr>
            <p:cNvPr id="106658" name="Group 77"/>
            <p:cNvGrpSpPr>
              <a:grpSpLocks/>
            </p:cNvGrpSpPr>
            <p:nvPr/>
          </p:nvGrpSpPr>
          <p:grpSpPr bwMode="auto">
            <a:xfrm>
              <a:off x="1897" y="2976"/>
              <a:ext cx="288" cy="336"/>
              <a:chOff x="1344" y="1680"/>
              <a:chExt cx="288" cy="336"/>
            </a:xfrm>
          </p:grpSpPr>
          <p:sp>
            <p:nvSpPr>
              <p:cNvPr id="106666" name="Line 78"/>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67" name="Line 79"/>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68" name="Line 80"/>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69" name="Line 81"/>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659" name="Line 82"/>
            <p:cNvSpPr>
              <a:spLocks noChangeShapeType="1"/>
            </p:cNvSpPr>
            <p:nvPr/>
          </p:nvSpPr>
          <p:spPr bwMode="auto">
            <a:xfrm flipH="1">
              <a:off x="1655" y="3142"/>
              <a:ext cx="24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60" name="Line 83"/>
            <p:cNvSpPr>
              <a:spLocks noChangeShapeType="1"/>
            </p:cNvSpPr>
            <p:nvPr/>
          </p:nvSpPr>
          <p:spPr bwMode="auto">
            <a:xfrm>
              <a:off x="1656" y="3552"/>
              <a:ext cx="89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61" name="Line 84"/>
            <p:cNvSpPr>
              <a:spLocks noChangeShapeType="1"/>
            </p:cNvSpPr>
            <p:nvPr/>
          </p:nvSpPr>
          <p:spPr bwMode="auto">
            <a:xfrm flipH="1">
              <a:off x="2176" y="3308"/>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62" name="Line 85"/>
            <p:cNvSpPr>
              <a:spLocks noChangeShapeType="1"/>
            </p:cNvSpPr>
            <p:nvPr/>
          </p:nvSpPr>
          <p:spPr bwMode="auto">
            <a:xfrm>
              <a:off x="2185" y="2976"/>
              <a:ext cx="3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63" name="Text Box 86"/>
            <p:cNvSpPr txBox="1">
              <a:spLocks noChangeArrowheads="1"/>
            </p:cNvSpPr>
            <p:nvPr/>
          </p:nvSpPr>
          <p:spPr bwMode="auto">
            <a:xfrm>
              <a:off x="1478" y="2959"/>
              <a:ext cx="2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B</a:t>
              </a:r>
            </a:p>
          </p:txBody>
        </p:sp>
        <p:sp>
          <p:nvSpPr>
            <p:cNvPr id="106664" name="Text Box 87"/>
            <p:cNvSpPr txBox="1">
              <a:spLocks noChangeArrowheads="1"/>
            </p:cNvSpPr>
            <p:nvPr/>
          </p:nvSpPr>
          <p:spPr bwMode="auto">
            <a:xfrm>
              <a:off x="2553" y="2870"/>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C</a:t>
              </a:r>
            </a:p>
          </p:txBody>
        </p:sp>
        <p:sp>
          <p:nvSpPr>
            <p:cNvPr id="106665" name="Text Box 88"/>
            <p:cNvSpPr txBox="1">
              <a:spLocks noChangeArrowheads="1"/>
            </p:cNvSpPr>
            <p:nvPr/>
          </p:nvSpPr>
          <p:spPr bwMode="auto">
            <a:xfrm>
              <a:off x="2078" y="3548"/>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E</a:t>
              </a:r>
            </a:p>
          </p:txBody>
        </p:sp>
      </p:grpSp>
      <p:grpSp>
        <p:nvGrpSpPr>
          <p:cNvPr id="4" name="Group 89"/>
          <p:cNvGrpSpPr>
            <a:grpSpLocks/>
          </p:cNvGrpSpPr>
          <p:nvPr/>
        </p:nvGrpSpPr>
        <p:grpSpPr bwMode="auto">
          <a:xfrm>
            <a:off x="4645025" y="1867120"/>
            <a:ext cx="2227263" cy="1676400"/>
            <a:chOff x="3214" y="2784"/>
            <a:chExt cx="1403" cy="1056"/>
          </a:xfrm>
        </p:grpSpPr>
        <p:grpSp>
          <p:nvGrpSpPr>
            <p:cNvPr id="106633" name="Group 90"/>
            <p:cNvGrpSpPr>
              <a:grpSpLocks/>
            </p:cNvGrpSpPr>
            <p:nvPr/>
          </p:nvGrpSpPr>
          <p:grpSpPr bwMode="auto">
            <a:xfrm>
              <a:off x="3359" y="2784"/>
              <a:ext cx="1124" cy="808"/>
              <a:chOff x="2752" y="2832"/>
              <a:chExt cx="1124" cy="808"/>
            </a:xfrm>
          </p:grpSpPr>
          <p:grpSp>
            <p:nvGrpSpPr>
              <p:cNvPr id="106637" name="Group 91"/>
              <p:cNvGrpSpPr>
                <a:grpSpLocks/>
              </p:cNvGrpSpPr>
              <p:nvPr/>
            </p:nvGrpSpPr>
            <p:grpSpPr bwMode="auto">
              <a:xfrm>
                <a:off x="3072" y="3205"/>
                <a:ext cx="144" cy="239"/>
                <a:chOff x="2970" y="3113"/>
                <a:chExt cx="144" cy="239"/>
              </a:xfrm>
            </p:grpSpPr>
            <p:grpSp>
              <p:nvGrpSpPr>
                <p:cNvPr id="106653" name="Group 92"/>
                <p:cNvGrpSpPr>
                  <a:grpSpLocks/>
                </p:cNvGrpSpPr>
                <p:nvPr/>
              </p:nvGrpSpPr>
              <p:grpSpPr bwMode="auto">
                <a:xfrm>
                  <a:off x="2970" y="3209"/>
                  <a:ext cx="144" cy="34"/>
                  <a:chOff x="1526" y="1392"/>
                  <a:chExt cx="144" cy="34"/>
                </a:xfrm>
              </p:grpSpPr>
              <p:sp>
                <p:nvSpPr>
                  <p:cNvPr id="106656" name="Line 93"/>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57" name="Line 94"/>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654" name="Line 95"/>
                <p:cNvSpPr>
                  <a:spLocks noChangeShapeType="1"/>
                </p:cNvSpPr>
                <p:nvPr/>
              </p:nvSpPr>
              <p:spPr bwMode="auto">
                <a:xfrm>
                  <a:off x="3042" y="3113"/>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55" name="Line 96"/>
                <p:cNvSpPr>
                  <a:spLocks noChangeShapeType="1"/>
                </p:cNvSpPr>
                <p:nvPr/>
              </p:nvSpPr>
              <p:spPr bwMode="auto">
                <a:xfrm>
                  <a:off x="3042" y="32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6638" name="Group 97"/>
              <p:cNvGrpSpPr>
                <a:grpSpLocks/>
              </p:cNvGrpSpPr>
              <p:nvPr/>
            </p:nvGrpSpPr>
            <p:grpSpPr bwMode="auto">
              <a:xfrm>
                <a:off x="3327" y="3070"/>
                <a:ext cx="186" cy="507"/>
                <a:chOff x="2304" y="3240"/>
                <a:chExt cx="186" cy="507"/>
              </a:xfrm>
            </p:grpSpPr>
            <p:sp>
              <p:nvSpPr>
                <p:cNvPr id="106648" name="AutoShape 98"/>
                <p:cNvSpPr>
                  <a:spLocks noChangeArrowheads="1"/>
                </p:cNvSpPr>
                <p:nvPr/>
              </p:nvSpPr>
              <p:spPr bwMode="auto">
                <a:xfrm>
                  <a:off x="2304" y="3345"/>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6649" name="Line 99"/>
                <p:cNvSpPr>
                  <a:spLocks noChangeAspect="1" noChangeShapeType="1"/>
                </p:cNvSpPr>
                <p:nvPr/>
              </p:nvSpPr>
              <p:spPr bwMode="auto">
                <a:xfrm flipV="1">
                  <a:off x="2377" y="3240"/>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50" name="Line 100"/>
                <p:cNvSpPr>
                  <a:spLocks noChangeAspect="1" noChangeShapeType="1"/>
                </p:cNvSpPr>
                <p:nvPr/>
              </p:nvSpPr>
              <p:spPr bwMode="auto">
                <a:xfrm flipV="1">
                  <a:off x="2377" y="3627"/>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51" name="Line 101"/>
                <p:cNvSpPr>
                  <a:spLocks noChangeAspect="1" noChangeShapeType="1"/>
                </p:cNvSpPr>
                <p:nvPr/>
              </p:nvSpPr>
              <p:spPr bwMode="auto">
                <a:xfrm rot="5400000" flipV="1">
                  <a:off x="2376" y="3417"/>
                  <a:ext cx="1" cy="1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52" name="Line 102"/>
                <p:cNvSpPr>
                  <a:spLocks noChangeShapeType="1"/>
                </p:cNvSpPr>
                <p:nvPr/>
              </p:nvSpPr>
              <p:spPr bwMode="auto">
                <a:xfrm>
                  <a:off x="2490" y="3366"/>
                  <a:ext cx="0" cy="2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639" name="Line 103"/>
              <p:cNvSpPr>
                <a:spLocks noChangeShapeType="1"/>
              </p:cNvSpPr>
              <p:nvPr/>
            </p:nvSpPr>
            <p:spPr bwMode="auto">
              <a:xfrm>
                <a:off x="2880" y="3640"/>
                <a:ext cx="89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40" name="Line 104"/>
              <p:cNvSpPr>
                <a:spLocks noChangeShapeType="1"/>
              </p:cNvSpPr>
              <p:nvPr/>
            </p:nvSpPr>
            <p:spPr bwMode="auto">
              <a:xfrm>
                <a:off x="3399" y="3070"/>
                <a:ext cx="3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41" name="Freeform 105"/>
              <p:cNvSpPr>
                <a:spLocks/>
              </p:cNvSpPr>
              <p:nvPr/>
            </p:nvSpPr>
            <p:spPr bwMode="auto">
              <a:xfrm>
                <a:off x="2856" y="3072"/>
                <a:ext cx="288" cy="192"/>
              </a:xfrm>
              <a:custGeom>
                <a:avLst/>
                <a:gdLst>
                  <a:gd name="T0" fmla="*/ 0 w 288"/>
                  <a:gd name="T1" fmla="*/ 0 h 192"/>
                  <a:gd name="T2" fmla="*/ 288 w 288"/>
                  <a:gd name="T3" fmla="*/ 0 h 192"/>
                  <a:gd name="T4" fmla="*/ 288 w 288"/>
                  <a:gd name="T5" fmla="*/ 192 h 192"/>
                  <a:gd name="T6" fmla="*/ 0 60000 65536"/>
                  <a:gd name="T7" fmla="*/ 0 60000 65536"/>
                  <a:gd name="T8" fmla="*/ 0 60000 65536"/>
                  <a:gd name="T9" fmla="*/ 0 w 288"/>
                  <a:gd name="T10" fmla="*/ 0 h 192"/>
                  <a:gd name="T11" fmla="*/ 288 w 288"/>
                  <a:gd name="T12" fmla="*/ 192 h 192"/>
                </a:gdLst>
                <a:ahLst/>
                <a:cxnLst>
                  <a:cxn ang="T6">
                    <a:pos x="T0" y="T1"/>
                  </a:cxn>
                  <a:cxn ang="T7">
                    <a:pos x="T2" y="T3"/>
                  </a:cxn>
                  <a:cxn ang="T8">
                    <a:pos x="T4" y="T5"/>
                  </a:cxn>
                </a:cxnLst>
                <a:rect l="T9" t="T10" r="T11" b="T12"/>
                <a:pathLst>
                  <a:path w="288" h="192">
                    <a:moveTo>
                      <a:pt x="0" y="0"/>
                    </a:moveTo>
                    <a:lnTo>
                      <a:pt x="288" y="0"/>
                    </a:lnTo>
                    <a:lnTo>
                      <a:pt x="288"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6642" name="Line 106"/>
              <p:cNvSpPr>
                <a:spLocks noChangeShapeType="1"/>
              </p:cNvSpPr>
              <p:nvPr/>
            </p:nvSpPr>
            <p:spPr bwMode="auto">
              <a:xfrm>
                <a:off x="3144" y="3444"/>
                <a:ext cx="0" cy="196"/>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43" name="Line 107"/>
              <p:cNvSpPr>
                <a:spLocks noChangeShapeType="1"/>
              </p:cNvSpPr>
              <p:nvPr/>
            </p:nvSpPr>
            <p:spPr bwMode="auto">
              <a:xfrm>
                <a:off x="3401" y="3484"/>
                <a:ext cx="0" cy="156"/>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44" name="Text Box 108"/>
              <p:cNvSpPr txBox="1">
                <a:spLocks noChangeArrowheads="1"/>
              </p:cNvSpPr>
              <p:nvPr/>
            </p:nvSpPr>
            <p:spPr bwMode="auto">
              <a:xfrm>
                <a:off x="2752" y="3165"/>
                <a:ext cx="3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a:t>
                </a:r>
                <a:endParaRPr kumimoji="1" lang="en-US" altLang="zh-CN" sz="2000">
                  <a:solidFill>
                    <a:schemeClr val="tx2"/>
                  </a:solidFill>
                  <a:cs typeface="Times New Roman" pitchFamily="18" charset="0"/>
                </a:endParaRPr>
              </a:p>
            </p:txBody>
          </p:sp>
          <p:sp>
            <p:nvSpPr>
              <p:cNvPr id="106645" name="Text Box 109"/>
              <p:cNvSpPr txBox="1">
                <a:spLocks noChangeArrowheads="1"/>
              </p:cNvSpPr>
              <p:nvPr/>
            </p:nvSpPr>
            <p:spPr bwMode="auto">
              <a:xfrm>
                <a:off x="3496" y="3173"/>
                <a:ext cx="3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sym typeface="Symbol" pitchFamily="18" charset="2"/>
                  </a:rPr>
                  <a:t>·I</a:t>
                </a:r>
                <a:r>
                  <a:rPr kumimoji="1" lang="en-US" altLang="zh-CN" sz="2000" baseline="-25000">
                    <a:solidFill>
                      <a:schemeClr val="tx2"/>
                    </a:solidFill>
                    <a:cs typeface="Times New Roman" pitchFamily="18" charset="0"/>
                    <a:sym typeface="Symbol" pitchFamily="18" charset="2"/>
                  </a:rPr>
                  <a:t>B</a:t>
                </a:r>
                <a:endParaRPr kumimoji="1" lang="en-US" altLang="zh-CN" sz="2000">
                  <a:solidFill>
                    <a:schemeClr val="tx2"/>
                  </a:solidFill>
                  <a:cs typeface="Times New Roman" pitchFamily="18" charset="0"/>
                </a:endParaRPr>
              </a:p>
            </p:txBody>
          </p:sp>
          <p:sp>
            <p:nvSpPr>
              <p:cNvPr id="106646" name="Line 110"/>
              <p:cNvSpPr>
                <a:spLocks noChangeShapeType="1"/>
              </p:cNvSpPr>
              <p:nvPr/>
            </p:nvSpPr>
            <p:spPr bwMode="auto">
              <a:xfrm>
                <a:off x="2856" y="3024"/>
                <a:ext cx="216"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47" name="Text Box 111"/>
              <p:cNvSpPr txBox="1">
                <a:spLocks noChangeArrowheads="1"/>
              </p:cNvSpPr>
              <p:nvPr/>
            </p:nvSpPr>
            <p:spPr bwMode="auto">
              <a:xfrm>
                <a:off x="3072" y="2832"/>
                <a:ext cx="2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sym typeface="Symbol" pitchFamily="18" charset="2"/>
                  </a:rPr>
                  <a:t>I</a:t>
                </a:r>
                <a:r>
                  <a:rPr kumimoji="1" lang="en-US" altLang="zh-CN" sz="2000" baseline="-25000">
                    <a:solidFill>
                      <a:schemeClr val="tx2"/>
                    </a:solidFill>
                    <a:cs typeface="Times New Roman" pitchFamily="18" charset="0"/>
                    <a:sym typeface="Symbol" pitchFamily="18" charset="2"/>
                  </a:rPr>
                  <a:t>B</a:t>
                </a:r>
                <a:endParaRPr kumimoji="1" lang="en-US" altLang="zh-CN" sz="2000">
                  <a:solidFill>
                    <a:schemeClr val="tx2"/>
                  </a:solidFill>
                  <a:cs typeface="Times New Roman" pitchFamily="18" charset="0"/>
                </a:endParaRPr>
              </a:p>
            </p:txBody>
          </p:sp>
        </p:grpSp>
        <p:sp>
          <p:nvSpPr>
            <p:cNvPr id="106634" name="Text Box 112"/>
            <p:cNvSpPr txBox="1">
              <a:spLocks noChangeArrowheads="1"/>
            </p:cNvSpPr>
            <p:nvPr/>
          </p:nvSpPr>
          <p:spPr bwMode="auto">
            <a:xfrm>
              <a:off x="3214" y="2880"/>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B</a:t>
              </a:r>
            </a:p>
          </p:txBody>
        </p:sp>
        <p:sp>
          <p:nvSpPr>
            <p:cNvPr id="106635" name="Text Box 113"/>
            <p:cNvSpPr txBox="1">
              <a:spLocks noChangeArrowheads="1"/>
            </p:cNvSpPr>
            <p:nvPr/>
          </p:nvSpPr>
          <p:spPr bwMode="auto">
            <a:xfrm>
              <a:off x="4385" y="2912"/>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C</a:t>
              </a:r>
            </a:p>
          </p:txBody>
        </p:sp>
        <p:sp>
          <p:nvSpPr>
            <p:cNvPr id="106636" name="Text Box 114"/>
            <p:cNvSpPr txBox="1">
              <a:spLocks noChangeArrowheads="1"/>
            </p:cNvSpPr>
            <p:nvPr/>
          </p:nvSpPr>
          <p:spPr bwMode="auto">
            <a:xfrm>
              <a:off x="3814" y="3590"/>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E</a:t>
              </a:r>
            </a:p>
          </p:txBody>
        </p:sp>
      </p:grpSp>
      <p:sp>
        <p:nvSpPr>
          <p:cNvPr id="130163" name="AutoShape 115"/>
          <p:cNvSpPr>
            <a:spLocks noChangeArrowheads="1"/>
          </p:cNvSpPr>
          <p:nvPr/>
        </p:nvSpPr>
        <p:spPr bwMode="auto">
          <a:xfrm>
            <a:off x="4264025" y="2476720"/>
            <a:ext cx="533400" cy="304800"/>
          </a:xfrm>
          <a:prstGeom prst="rightArrow">
            <a:avLst>
              <a:gd name="adj1" fmla="val 50000"/>
              <a:gd name="adj2" fmla="val 43750"/>
            </a:avLst>
          </a:prstGeom>
          <a:solidFill>
            <a:schemeClr val="tx2"/>
          </a:solidFill>
          <a:ln w="952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130164" name="Text Box 116"/>
          <p:cNvSpPr txBox="1">
            <a:spLocks noChangeArrowheads="1"/>
          </p:cNvSpPr>
          <p:nvPr/>
        </p:nvSpPr>
        <p:spPr bwMode="auto">
          <a:xfrm>
            <a:off x="366713" y="3451445"/>
            <a:ext cx="4049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a:t>
            </a:r>
            <a:r>
              <a:rPr kumimoji="1" lang="en-US" altLang="zh-CN">
                <a:solidFill>
                  <a:schemeClr val="tx2"/>
                </a:solidFill>
              </a:rPr>
              <a:t>2</a:t>
            </a:r>
            <a:r>
              <a:rPr kumimoji="1" lang="zh-CN" altLang="en-US">
                <a:solidFill>
                  <a:schemeClr val="tx2"/>
                </a:solidFill>
              </a:rPr>
              <a:t>）放大电路静态等效电路</a:t>
            </a:r>
          </a:p>
        </p:txBody>
      </p:sp>
      <p:grpSp>
        <p:nvGrpSpPr>
          <p:cNvPr id="9" name="Group 117"/>
          <p:cNvGrpSpPr>
            <a:grpSpLocks/>
          </p:cNvGrpSpPr>
          <p:nvPr/>
        </p:nvGrpSpPr>
        <p:grpSpPr bwMode="auto">
          <a:xfrm>
            <a:off x="0" y="3945157"/>
            <a:ext cx="4943475" cy="2105025"/>
            <a:chOff x="1328" y="1584"/>
            <a:chExt cx="3114" cy="1326"/>
          </a:xfrm>
        </p:grpSpPr>
        <p:grpSp>
          <p:nvGrpSpPr>
            <p:cNvPr id="106573" name="Group 118"/>
            <p:cNvGrpSpPr>
              <a:grpSpLocks/>
            </p:cNvGrpSpPr>
            <p:nvPr/>
          </p:nvGrpSpPr>
          <p:grpSpPr bwMode="auto">
            <a:xfrm>
              <a:off x="2707" y="2007"/>
              <a:ext cx="288" cy="336"/>
              <a:chOff x="1344" y="1680"/>
              <a:chExt cx="288" cy="336"/>
            </a:xfrm>
          </p:grpSpPr>
          <p:sp>
            <p:nvSpPr>
              <p:cNvPr id="106629" name="Line 119"/>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30" name="Line 120"/>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31" name="Line 121"/>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32" name="Line 122"/>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6574" name="Group 123"/>
            <p:cNvGrpSpPr>
              <a:grpSpLocks/>
            </p:cNvGrpSpPr>
            <p:nvPr/>
          </p:nvGrpSpPr>
          <p:grpSpPr bwMode="auto">
            <a:xfrm>
              <a:off x="2908" y="2343"/>
              <a:ext cx="144" cy="567"/>
              <a:chOff x="2937" y="2736"/>
              <a:chExt cx="144" cy="567"/>
            </a:xfrm>
          </p:grpSpPr>
          <p:grpSp>
            <p:nvGrpSpPr>
              <p:cNvPr id="106625" name="Group 124"/>
              <p:cNvGrpSpPr>
                <a:grpSpLocks/>
              </p:cNvGrpSpPr>
              <p:nvPr/>
            </p:nvGrpSpPr>
            <p:grpSpPr bwMode="auto">
              <a:xfrm>
                <a:off x="2937" y="3207"/>
                <a:ext cx="144" cy="96"/>
                <a:chOff x="1056" y="1392"/>
                <a:chExt cx="144" cy="96"/>
              </a:xfrm>
            </p:grpSpPr>
            <p:sp>
              <p:nvSpPr>
                <p:cNvPr id="106627" name="Line 125"/>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28" name="Line 126"/>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626" name="Line 127"/>
              <p:cNvSpPr>
                <a:spLocks noChangeShapeType="1"/>
              </p:cNvSpPr>
              <p:nvPr/>
            </p:nvSpPr>
            <p:spPr bwMode="auto">
              <a:xfrm>
                <a:off x="3015" y="2736"/>
                <a:ext cx="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6575" name="Group 128"/>
            <p:cNvGrpSpPr>
              <a:grpSpLocks/>
            </p:cNvGrpSpPr>
            <p:nvPr/>
          </p:nvGrpSpPr>
          <p:grpSpPr bwMode="auto">
            <a:xfrm rot="5400000">
              <a:off x="2090" y="1932"/>
              <a:ext cx="77" cy="480"/>
              <a:chOff x="1823" y="1344"/>
              <a:chExt cx="77" cy="480"/>
            </a:xfrm>
          </p:grpSpPr>
          <p:sp>
            <p:nvSpPr>
              <p:cNvPr id="106622" name="Rectangle 129"/>
              <p:cNvSpPr>
                <a:spLocks noChangeAspect="1" noChangeArrowheads="1"/>
              </p:cNvSpPr>
              <p:nvPr/>
            </p:nvSpPr>
            <p:spPr bwMode="auto">
              <a:xfrm>
                <a:off x="1823"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6623" name="Line 130"/>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24" name="Line 131"/>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76" name="Line 132"/>
            <p:cNvSpPr>
              <a:spLocks noChangeShapeType="1"/>
            </p:cNvSpPr>
            <p:nvPr/>
          </p:nvSpPr>
          <p:spPr bwMode="auto">
            <a:xfrm>
              <a:off x="2311" y="2171"/>
              <a:ext cx="4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77" name="Freeform 133"/>
            <p:cNvSpPr>
              <a:spLocks/>
            </p:cNvSpPr>
            <p:nvPr/>
          </p:nvSpPr>
          <p:spPr bwMode="auto">
            <a:xfrm>
              <a:off x="1748" y="2173"/>
              <a:ext cx="278" cy="288"/>
            </a:xfrm>
            <a:custGeom>
              <a:avLst/>
              <a:gdLst>
                <a:gd name="T0" fmla="*/ 0 w 1248"/>
                <a:gd name="T1" fmla="*/ 288 h 288"/>
                <a:gd name="T2" fmla="*/ 0 w 1248"/>
                <a:gd name="T3" fmla="*/ 0 h 288"/>
                <a:gd name="T4" fmla="*/ 14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6578" name="Text Box 134"/>
            <p:cNvSpPr txBox="1">
              <a:spLocks noChangeArrowheads="1"/>
            </p:cNvSpPr>
            <p:nvPr/>
          </p:nvSpPr>
          <p:spPr bwMode="auto">
            <a:xfrm>
              <a:off x="4053" y="2327"/>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106579" name="Text Box 135"/>
            <p:cNvSpPr txBox="1">
              <a:spLocks noChangeArrowheads="1"/>
            </p:cNvSpPr>
            <p:nvPr/>
          </p:nvSpPr>
          <p:spPr bwMode="auto">
            <a:xfrm>
              <a:off x="1944" y="1857"/>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06580" name="Text Box 136"/>
            <p:cNvSpPr txBox="1">
              <a:spLocks noChangeArrowheads="1"/>
            </p:cNvSpPr>
            <p:nvPr/>
          </p:nvSpPr>
          <p:spPr bwMode="auto">
            <a:xfrm>
              <a:off x="3541" y="1642"/>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nvGrpSpPr>
            <p:cNvPr id="106581" name="Group 137"/>
            <p:cNvGrpSpPr>
              <a:grpSpLocks/>
            </p:cNvGrpSpPr>
            <p:nvPr/>
          </p:nvGrpSpPr>
          <p:grpSpPr bwMode="auto">
            <a:xfrm rot="5400000">
              <a:off x="3514" y="1768"/>
              <a:ext cx="77" cy="480"/>
              <a:chOff x="1823" y="1344"/>
              <a:chExt cx="77" cy="480"/>
            </a:xfrm>
          </p:grpSpPr>
          <p:sp>
            <p:nvSpPr>
              <p:cNvPr id="106619" name="Rectangle 138"/>
              <p:cNvSpPr>
                <a:spLocks noChangeAspect="1" noChangeArrowheads="1"/>
              </p:cNvSpPr>
              <p:nvPr/>
            </p:nvSpPr>
            <p:spPr bwMode="auto">
              <a:xfrm>
                <a:off x="1823"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6620" name="Line 139"/>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21" name="Line 140"/>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82" name="Line 141"/>
            <p:cNvSpPr>
              <a:spLocks noChangeShapeType="1"/>
            </p:cNvSpPr>
            <p:nvPr/>
          </p:nvSpPr>
          <p:spPr bwMode="auto">
            <a:xfrm rot="5400000" flipV="1">
              <a:off x="3174" y="1827"/>
              <a:ext cx="0" cy="359"/>
            </a:xfrm>
            <a:prstGeom prst="line">
              <a:avLst/>
            </a:prstGeom>
            <a:noFill/>
            <a:ln w="28575">
              <a:solidFill>
                <a:schemeClr val="tx1"/>
              </a:solidFill>
              <a:round/>
              <a:headEnd/>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83" name="Line 142"/>
            <p:cNvSpPr>
              <a:spLocks noChangeShapeType="1"/>
            </p:cNvSpPr>
            <p:nvPr/>
          </p:nvSpPr>
          <p:spPr bwMode="auto">
            <a:xfrm rot="-5400000">
              <a:off x="2461" y="1957"/>
              <a:ext cx="0" cy="299"/>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84" name="Text Box 143"/>
            <p:cNvSpPr txBox="1">
              <a:spLocks noChangeArrowheads="1"/>
            </p:cNvSpPr>
            <p:nvPr/>
          </p:nvSpPr>
          <p:spPr bwMode="auto">
            <a:xfrm>
              <a:off x="2311" y="1767"/>
              <a:ext cx="23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endParaRPr kumimoji="1" lang="en-US" altLang="zh-CN">
                <a:solidFill>
                  <a:schemeClr val="tx2"/>
                </a:solidFill>
                <a:cs typeface="Times New Roman" pitchFamily="18" charset="0"/>
              </a:endParaRPr>
            </a:p>
          </p:txBody>
        </p:sp>
        <p:sp>
          <p:nvSpPr>
            <p:cNvPr id="106585" name="Line 144"/>
            <p:cNvSpPr>
              <a:spLocks noChangeShapeType="1"/>
            </p:cNvSpPr>
            <p:nvPr/>
          </p:nvSpPr>
          <p:spPr bwMode="auto">
            <a:xfrm rot="5400000">
              <a:off x="3183" y="1770"/>
              <a:ext cx="0" cy="3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86" name="Text Box 145"/>
            <p:cNvSpPr txBox="1">
              <a:spLocks noChangeArrowheads="1"/>
            </p:cNvSpPr>
            <p:nvPr/>
          </p:nvSpPr>
          <p:spPr bwMode="auto">
            <a:xfrm>
              <a:off x="2976" y="1584"/>
              <a:ext cx="2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endParaRPr kumimoji="1" lang="en-US" altLang="zh-CN">
                <a:solidFill>
                  <a:schemeClr val="tx2"/>
                </a:solidFill>
                <a:cs typeface="Times New Roman" pitchFamily="18" charset="0"/>
              </a:endParaRPr>
            </a:p>
          </p:txBody>
        </p:sp>
        <p:sp>
          <p:nvSpPr>
            <p:cNvPr id="106587" name="Text Box 146"/>
            <p:cNvSpPr txBox="1">
              <a:spLocks noChangeArrowheads="1"/>
            </p:cNvSpPr>
            <p:nvPr/>
          </p:nvSpPr>
          <p:spPr bwMode="auto">
            <a:xfrm>
              <a:off x="2368" y="212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06588" name="Text Box 147"/>
            <p:cNvSpPr txBox="1">
              <a:spLocks noChangeArrowheads="1"/>
            </p:cNvSpPr>
            <p:nvPr/>
          </p:nvSpPr>
          <p:spPr bwMode="auto">
            <a:xfrm>
              <a:off x="2380" y="24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06589" name="Text Box 148"/>
            <p:cNvSpPr txBox="1">
              <a:spLocks noChangeArrowheads="1"/>
            </p:cNvSpPr>
            <p:nvPr/>
          </p:nvSpPr>
          <p:spPr bwMode="auto">
            <a:xfrm>
              <a:off x="2321" y="2327"/>
              <a:ext cx="3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endParaRPr kumimoji="1" lang="en-US" altLang="zh-CN">
                <a:solidFill>
                  <a:schemeClr val="tx2"/>
                </a:solidFill>
                <a:cs typeface="Times New Roman" pitchFamily="18" charset="0"/>
              </a:endParaRPr>
            </a:p>
          </p:txBody>
        </p:sp>
        <p:sp>
          <p:nvSpPr>
            <p:cNvPr id="106590" name="Text Box 149"/>
            <p:cNvSpPr txBox="1">
              <a:spLocks noChangeArrowheads="1"/>
            </p:cNvSpPr>
            <p:nvPr/>
          </p:nvSpPr>
          <p:spPr bwMode="auto">
            <a:xfrm>
              <a:off x="3138" y="1968"/>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06591" name="Text Box 150"/>
            <p:cNvSpPr txBox="1">
              <a:spLocks noChangeArrowheads="1"/>
            </p:cNvSpPr>
            <p:nvPr/>
          </p:nvSpPr>
          <p:spPr bwMode="auto">
            <a:xfrm>
              <a:off x="3120" y="249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06592" name="Text Box 151"/>
            <p:cNvSpPr txBox="1">
              <a:spLocks noChangeArrowheads="1"/>
            </p:cNvSpPr>
            <p:nvPr/>
          </p:nvSpPr>
          <p:spPr bwMode="auto">
            <a:xfrm>
              <a:off x="3123" y="2311"/>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endParaRPr kumimoji="1" lang="en-US" altLang="zh-CN">
                <a:solidFill>
                  <a:schemeClr val="tx2"/>
                </a:solidFill>
                <a:cs typeface="Times New Roman" pitchFamily="18" charset="0"/>
              </a:endParaRPr>
            </a:p>
          </p:txBody>
        </p:sp>
        <p:grpSp>
          <p:nvGrpSpPr>
            <p:cNvPr id="106593" name="Group 152"/>
            <p:cNvGrpSpPr>
              <a:grpSpLocks/>
            </p:cNvGrpSpPr>
            <p:nvPr/>
          </p:nvGrpSpPr>
          <p:grpSpPr bwMode="auto">
            <a:xfrm>
              <a:off x="1678" y="2359"/>
              <a:ext cx="144" cy="302"/>
              <a:chOff x="1152" y="1152"/>
              <a:chExt cx="144" cy="302"/>
            </a:xfrm>
          </p:grpSpPr>
          <p:grpSp>
            <p:nvGrpSpPr>
              <p:cNvPr id="106611" name="Group 153"/>
              <p:cNvGrpSpPr>
                <a:grpSpLocks/>
              </p:cNvGrpSpPr>
              <p:nvPr/>
            </p:nvGrpSpPr>
            <p:grpSpPr bwMode="auto">
              <a:xfrm>
                <a:off x="1152" y="1248"/>
                <a:ext cx="144" cy="34"/>
                <a:chOff x="1526" y="1392"/>
                <a:chExt cx="144" cy="34"/>
              </a:xfrm>
            </p:grpSpPr>
            <p:sp>
              <p:nvSpPr>
                <p:cNvPr id="106617" name="Line 154"/>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18" name="Line 155"/>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6612" name="Group 156"/>
              <p:cNvGrpSpPr>
                <a:grpSpLocks/>
              </p:cNvGrpSpPr>
              <p:nvPr/>
            </p:nvGrpSpPr>
            <p:grpSpPr bwMode="auto">
              <a:xfrm>
                <a:off x="1152" y="1324"/>
                <a:ext cx="144" cy="34"/>
                <a:chOff x="1526" y="1392"/>
                <a:chExt cx="144" cy="34"/>
              </a:xfrm>
            </p:grpSpPr>
            <p:sp>
              <p:nvSpPr>
                <p:cNvPr id="106615" name="Line 157"/>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16" name="Line 158"/>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613" name="Line 159"/>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14" name="Line 160"/>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94" name="Freeform 161"/>
            <p:cNvSpPr>
              <a:spLocks/>
            </p:cNvSpPr>
            <p:nvPr/>
          </p:nvSpPr>
          <p:spPr bwMode="auto">
            <a:xfrm flipV="1">
              <a:off x="1748" y="2617"/>
              <a:ext cx="1232" cy="215"/>
            </a:xfrm>
            <a:custGeom>
              <a:avLst/>
              <a:gdLst>
                <a:gd name="T0" fmla="*/ 0 w 1248"/>
                <a:gd name="T1" fmla="*/ 120 h 288"/>
                <a:gd name="T2" fmla="*/ 0 w 1248"/>
                <a:gd name="T3" fmla="*/ 0 h 288"/>
                <a:gd name="T4" fmla="*/ 1200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6595" name="Freeform 162"/>
            <p:cNvSpPr>
              <a:spLocks/>
            </p:cNvSpPr>
            <p:nvPr/>
          </p:nvSpPr>
          <p:spPr bwMode="auto">
            <a:xfrm flipH="1">
              <a:off x="3705" y="2007"/>
              <a:ext cx="278" cy="288"/>
            </a:xfrm>
            <a:custGeom>
              <a:avLst/>
              <a:gdLst>
                <a:gd name="T0" fmla="*/ 0 w 1248"/>
                <a:gd name="T1" fmla="*/ 288 h 288"/>
                <a:gd name="T2" fmla="*/ 0 w 1248"/>
                <a:gd name="T3" fmla="*/ 0 h 288"/>
                <a:gd name="T4" fmla="*/ 14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nvGrpSpPr>
            <p:cNvPr id="106596" name="Group 163"/>
            <p:cNvGrpSpPr>
              <a:grpSpLocks/>
            </p:cNvGrpSpPr>
            <p:nvPr/>
          </p:nvGrpSpPr>
          <p:grpSpPr bwMode="auto">
            <a:xfrm flipH="1">
              <a:off x="3913" y="2283"/>
              <a:ext cx="144" cy="302"/>
              <a:chOff x="1152" y="1152"/>
              <a:chExt cx="144" cy="302"/>
            </a:xfrm>
          </p:grpSpPr>
          <p:grpSp>
            <p:nvGrpSpPr>
              <p:cNvPr id="106603" name="Group 164"/>
              <p:cNvGrpSpPr>
                <a:grpSpLocks/>
              </p:cNvGrpSpPr>
              <p:nvPr/>
            </p:nvGrpSpPr>
            <p:grpSpPr bwMode="auto">
              <a:xfrm>
                <a:off x="1152" y="1248"/>
                <a:ext cx="144" cy="34"/>
                <a:chOff x="1526" y="1392"/>
                <a:chExt cx="144" cy="34"/>
              </a:xfrm>
            </p:grpSpPr>
            <p:sp>
              <p:nvSpPr>
                <p:cNvPr id="106609" name="Line 165"/>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10" name="Line 166"/>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6604" name="Group 167"/>
              <p:cNvGrpSpPr>
                <a:grpSpLocks/>
              </p:cNvGrpSpPr>
              <p:nvPr/>
            </p:nvGrpSpPr>
            <p:grpSpPr bwMode="auto">
              <a:xfrm>
                <a:off x="1152" y="1324"/>
                <a:ext cx="144" cy="34"/>
                <a:chOff x="1526" y="1392"/>
                <a:chExt cx="144" cy="34"/>
              </a:xfrm>
            </p:grpSpPr>
            <p:sp>
              <p:nvSpPr>
                <p:cNvPr id="106607" name="Line 168"/>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08" name="Line 169"/>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605" name="Line 170"/>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606" name="Line 171"/>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97" name="Freeform 172"/>
            <p:cNvSpPr>
              <a:spLocks/>
            </p:cNvSpPr>
            <p:nvPr/>
          </p:nvSpPr>
          <p:spPr bwMode="auto">
            <a:xfrm flipH="1" flipV="1">
              <a:off x="2751" y="2553"/>
              <a:ext cx="1232" cy="279"/>
            </a:xfrm>
            <a:custGeom>
              <a:avLst/>
              <a:gdLst>
                <a:gd name="T0" fmla="*/ 0 w 1248"/>
                <a:gd name="T1" fmla="*/ 262 h 288"/>
                <a:gd name="T2" fmla="*/ 0 w 1248"/>
                <a:gd name="T3" fmla="*/ 0 h 288"/>
                <a:gd name="T4" fmla="*/ 1200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type="none"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6598" name="Text Box 173"/>
            <p:cNvSpPr txBox="1">
              <a:spLocks noChangeArrowheads="1"/>
            </p:cNvSpPr>
            <p:nvPr/>
          </p:nvSpPr>
          <p:spPr bwMode="auto">
            <a:xfrm>
              <a:off x="3987" y="2133"/>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06599" name="Text Box 174"/>
            <p:cNvSpPr txBox="1">
              <a:spLocks noChangeArrowheads="1"/>
            </p:cNvSpPr>
            <p:nvPr/>
          </p:nvSpPr>
          <p:spPr bwMode="auto">
            <a:xfrm>
              <a:off x="3987" y="24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06600" name="Text Box 175"/>
            <p:cNvSpPr txBox="1">
              <a:spLocks noChangeArrowheads="1"/>
            </p:cNvSpPr>
            <p:nvPr/>
          </p:nvSpPr>
          <p:spPr bwMode="auto">
            <a:xfrm>
              <a:off x="1328" y="2331"/>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106601" name="Text Box 176"/>
            <p:cNvSpPr txBox="1">
              <a:spLocks noChangeArrowheads="1"/>
            </p:cNvSpPr>
            <p:nvPr/>
          </p:nvSpPr>
          <p:spPr bwMode="auto">
            <a:xfrm>
              <a:off x="1504" y="2155"/>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06602" name="Text Box 177"/>
            <p:cNvSpPr txBox="1">
              <a:spLocks noChangeArrowheads="1"/>
            </p:cNvSpPr>
            <p:nvPr/>
          </p:nvSpPr>
          <p:spPr bwMode="auto">
            <a:xfrm>
              <a:off x="1504" y="242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grpSp>
      <p:grpSp>
        <p:nvGrpSpPr>
          <p:cNvPr id="21" name="Group 178"/>
          <p:cNvGrpSpPr>
            <a:grpSpLocks/>
          </p:cNvGrpSpPr>
          <p:nvPr/>
        </p:nvGrpSpPr>
        <p:grpSpPr bwMode="auto">
          <a:xfrm>
            <a:off x="4505325" y="3568920"/>
            <a:ext cx="4683125" cy="1758950"/>
            <a:chOff x="1587" y="2054"/>
            <a:chExt cx="2950" cy="1108"/>
          </a:xfrm>
        </p:grpSpPr>
        <p:grpSp>
          <p:nvGrpSpPr>
            <p:cNvPr id="106507" name="Group 179"/>
            <p:cNvGrpSpPr>
              <a:grpSpLocks/>
            </p:cNvGrpSpPr>
            <p:nvPr/>
          </p:nvGrpSpPr>
          <p:grpSpPr bwMode="auto">
            <a:xfrm rot="5400000">
              <a:off x="2348" y="2166"/>
              <a:ext cx="77" cy="480"/>
              <a:chOff x="1824" y="1344"/>
              <a:chExt cx="77" cy="480"/>
            </a:xfrm>
          </p:grpSpPr>
          <p:sp>
            <p:nvSpPr>
              <p:cNvPr id="106570" name="Rectangle 180"/>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6571" name="Line 181"/>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72" name="Line 182"/>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08" name="Freeform 183"/>
            <p:cNvSpPr>
              <a:spLocks/>
            </p:cNvSpPr>
            <p:nvPr/>
          </p:nvSpPr>
          <p:spPr bwMode="auto">
            <a:xfrm>
              <a:off x="2007" y="2407"/>
              <a:ext cx="278" cy="288"/>
            </a:xfrm>
            <a:custGeom>
              <a:avLst/>
              <a:gdLst>
                <a:gd name="T0" fmla="*/ 0 w 1248"/>
                <a:gd name="T1" fmla="*/ 288 h 288"/>
                <a:gd name="T2" fmla="*/ 0 w 1248"/>
                <a:gd name="T3" fmla="*/ 0 h 288"/>
                <a:gd name="T4" fmla="*/ 14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6509" name="Text Box 184"/>
            <p:cNvSpPr txBox="1">
              <a:spLocks noChangeArrowheads="1"/>
            </p:cNvSpPr>
            <p:nvPr/>
          </p:nvSpPr>
          <p:spPr bwMode="auto">
            <a:xfrm>
              <a:off x="4148" y="2627"/>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106510" name="Text Box 185"/>
            <p:cNvSpPr txBox="1">
              <a:spLocks noChangeArrowheads="1"/>
            </p:cNvSpPr>
            <p:nvPr/>
          </p:nvSpPr>
          <p:spPr bwMode="auto">
            <a:xfrm>
              <a:off x="2218" y="2121"/>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06511" name="Text Box 186"/>
            <p:cNvSpPr txBox="1">
              <a:spLocks noChangeArrowheads="1"/>
            </p:cNvSpPr>
            <p:nvPr/>
          </p:nvSpPr>
          <p:spPr bwMode="auto">
            <a:xfrm>
              <a:off x="3533" y="2121"/>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nvGrpSpPr>
            <p:cNvPr id="106512" name="Group 187"/>
            <p:cNvGrpSpPr>
              <a:grpSpLocks/>
            </p:cNvGrpSpPr>
            <p:nvPr/>
          </p:nvGrpSpPr>
          <p:grpSpPr bwMode="auto">
            <a:xfrm rot="5400000">
              <a:off x="3657" y="2167"/>
              <a:ext cx="77" cy="480"/>
              <a:chOff x="1824" y="1344"/>
              <a:chExt cx="77" cy="480"/>
            </a:xfrm>
          </p:grpSpPr>
          <p:sp>
            <p:nvSpPr>
              <p:cNvPr id="106567" name="Rectangle 188"/>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6568" name="Line 189"/>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69" name="Line 190"/>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13" name="Line 191"/>
            <p:cNvSpPr>
              <a:spLocks noChangeShapeType="1"/>
            </p:cNvSpPr>
            <p:nvPr/>
          </p:nvSpPr>
          <p:spPr bwMode="auto">
            <a:xfrm rot="5400000">
              <a:off x="3306" y="2184"/>
              <a:ext cx="0" cy="3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14" name="Text Box 192"/>
            <p:cNvSpPr txBox="1">
              <a:spLocks noChangeArrowheads="1"/>
            </p:cNvSpPr>
            <p:nvPr/>
          </p:nvSpPr>
          <p:spPr bwMode="auto">
            <a:xfrm>
              <a:off x="3266" y="205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106515" name="Text Box 193"/>
            <p:cNvSpPr txBox="1">
              <a:spLocks noChangeArrowheads="1"/>
            </p:cNvSpPr>
            <p:nvPr/>
          </p:nvSpPr>
          <p:spPr bwMode="auto">
            <a:xfrm>
              <a:off x="3421" y="2388"/>
              <a:ext cx="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t>+</a:t>
              </a:r>
            </a:p>
          </p:txBody>
        </p:sp>
        <p:sp>
          <p:nvSpPr>
            <p:cNvPr id="106516" name="Text Box 194"/>
            <p:cNvSpPr txBox="1">
              <a:spLocks noChangeArrowheads="1"/>
            </p:cNvSpPr>
            <p:nvPr/>
          </p:nvSpPr>
          <p:spPr bwMode="auto">
            <a:xfrm>
              <a:off x="3435" y="277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t>_</a:t>
              </a:r>
            </a:p>
          </p:txBody>
        </p:sp>
        <p:sp>
          <p:nvSpPr>
            <p:cNvPr id="106517" name="Text Box 195"/>
            <p:cNvSpPr txBox="1">
              <a:spLocks noChangeArrowheads="1"/>
            </p:cNvSpPr>
            <p:nvPr/>
          </p:nvSpPr>
          <p:spPr bwMode="auto">
            <a:xfrm>
              <a:off x="3504" y="2630"/>
              <a:ext cx="3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a:t>
              </a:r>
              <a:endParaRPr kumimoji="1" lang="en-US" altLang="zh-CN" sz="2000">
                <a:solidFill>
                  <a:schemeClr val="tx2"/>
                </a:solidFill>
                <a:cs typeface="Times New Roman" pitchFamily="18" charset="0"/>
              </a:endParaRPr>
            </a:p>
          </p:txBody>
        </p:sp>
        <p:grpSp>
          <p:nvGrpSpPr>
            <p:cNvPr id="106518" name="Group 196"/>
            <p:cNvGrpSpPr>
              <a:grpSpLocks/>
            </p:cNvGrpSpPr>
            <p:nvPr/>
          </p:nvGrpSpPr>
          <p:grpSpPr bwMode="auto">
            <a:xfrm>
              <a:off x="1940" y="2593"/>
              <a:ext cx="144" cy="302"/>
              <a:chOff x="1152" y="1152"/>
              <a:chExt cx="144" cy="302"/>
            </a:xfrm>
          </p:grpSpPr>
          <p:grpSp>
            <p:nvGrpSpPr>
              <p:cNvPr id="106559" name="Group 197"/>
              <p:cNvGrpSpPr>
                <a:grpSpLocks/>
              </p:cNvGrpSpPr>
              <p:nvPr/>
            </p:nvGrpSpPr>
            <p:grpSpPr bwMode="auto">
              <a:xfrm>
                <a:off x="1152" y="1248"/>
                <a:ext cx="144" cy="34"/>
                <a:chOff x="1526" y="1392"/>
                <a:chExt cx="144" cy="34"/>
              </a:xfrm>
            </p:grpSpPr>
            <p:sp>
              <p:nvSpPr>
                <p:cNvPr id="106565" name="Line 198"/>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66" name="Line 199"/>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6560" name="Group 200"/>
              <p:cNvGrpSpPr>
                <a:grpSpLocks/>
              </p:cNvGrpSpPr>
              <p:nvPr/>
            </p:nvGrpSpPr>
            <p:grpSpPr bwMode="auto">
              <a:xfrm>
                <a:off x="1152" y="1324"/>
                <a:ext cx="144" cy="34"/>
                <a:chOff x="1526" y="1392"/>
                <a:chExt cx="144" cy="34"/>
              </a:xfrm>
            </p:grpSpPr>
            <p:sp>
              <p:nvSpPr>
                <p:cNvPr id="106563" name="Line 201"/>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64" name="Line 202"/>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61" name="Line 203"/>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62" name="Line 204"/>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19" name="Freeform 205"/>
            <p:cNvSpPr>
              <a:spLocks/>
            </p:cNvSpPr>
            <p:nvPr/>
          </p:nvSpPr>
          <p:spPr bwMode="auto">
            <a:xfrm flipV="1">
              <a:off x="2007" y="2851"/>
              <a:ext cx="1232" cy="215"/>
            </a:xfrm>
            <a:custGeom>
              <a:avLst/>
              <a:gdLst>
                <a:gd name="T0" fmla="*/ 0 w 1248"/>
                <a:gd name="T1" fmla="*/ 120 h 288"/>
                <a:gd name="T2" fmla="*/ 0 w 1248"/>
                <a:gd name="T3" fmla="*/ 0 h 288"/>
                <a:gd name="T4" fmla="*/ 1200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type="none"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6520" name="Freeform 206"/>
            <p:cNvSpPr>
              <a:spLocks/>
            </p:cNvSpPr>
            <p:nvPr/>
          </p:nvSpPr>
          <p:spPr bwMode="auto">
            <a:xfrm flipH="1">
              <a:off x="3816" y="2406"/>
              <a:ext cx="278" cy="288"/>
            </a:xfrm>
            <a:custGeom>
              <a:avLst/>
              <a:gdLst>
                <a:gd name="T0" fmla="*/ 0 w 1248"/>
                <a:gd name="T1" fmla="*/ 288 h 288"/>
                <a:gd name="T2" fmla="*/ 0 w 1248"/>
                <a:gd name="T3" fmla="*/ 0 h 288"/>
                <a:gd name="T4" fmla="*/ 14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nvGrpSpPr>
            <p:cNvPr id="106521" name="Group 207"/>
            <p:cNvGrpSpPr>
              <a:grpSpLocks/>
            </p:cNvGrpSpPr>
            <p:nvPr/>
          </p:nvGrpSpPr>
          <p:grpSpPr bwMode="auto">
            <a:xfrm flipH="1">
              <a:off x="4029" y="2626"/>
              <a:ext cx="144" cy="302"/>
              <a:chOff x="1152" y="1152"/>
              <a:chExt cx="144" cy="302"/>
            </a:xfrm>
          </p:grpSpPr>
          <p:grpSp>
            <p:nvGrpSpPr>
              <p:cNvPr id="106551" name="Group 208"/>
              <p:cNvGrpSpPr>
                <a:grpSpLocks/>
              </p:cNvGrpSpPr>
              <p:nvPr/>
            </p:nvGrpSpPr>
            <p:grpSpPr bwMode="auto">
              <a:xfrm>
                <a:off x="1152" y="1248"/>
                <a:ext cx="144" cy="34"/>
                <a:chOff x="1526" y="1392"/>
                <a:chExt cx="144" cy="34"/>
              </a:xfrm>
            </p:grpSpPr>
            <p:sp>
              <p:nvSpPr>
                <p:cNvPr id="106557" name="Line 209"/>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58" name="Line 210"/>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6552" name="Group 211"/>
              <p:cNvGrpSpPr>
                <a:grpSpLocks/>
              </p:cNvGrpSpPr>
              <p:nvPr/>
            </p:nvGrpSpPr>
            <p:grpSpPr bwMode="auto">
              <a:xfrm>
                <a:off x="1152" y="1324"/>
                <a:ext cx="144" cy="34"/>
                <a:chOff x="1526" y="1392"/>
                <a:chExt cx="144" cy="34"/>
              </a:xfrm>
            </p:grpSpPr>
            <p:sp>
              <p:nvSpPr>
                <p:cNvPr id="106555" name="Line 212"/>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56" name="Line 213"/>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53" name="Line 214"/>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54" name="Line 215"/>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22" name="Freeform 216"/>
            <p:cNvSpPr>
              <a:spLocks/>
            </p:cNvSpPr>
            <p:nvPr/>
          </p:nvSpPr>
          <p:spPr bwMode="auto">
            <a:xfrm flipH="1" flipV="1">
              <a:off x="2867" y="2895"/>
              <a:ext cx="1232" cy="171"/>
            </a:xfrm>
            <a:custGeom>
              <a:avLst/>
              <a:gdLst>
                <a:gd name="T0" fmla="*/ 0 w 1248"/>
                <a:gd name="T1" fmla="*/ 61 h 288"/>
                <a:gd name="T2" fmla="*/ 0 w 1248"/>
                <a:gd name="T3" fmla="*/ 0 h 288"/>
                <a:gd name="T4" fmla="*/ 1200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type="none"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6523" name="Text Box 217"/>
            <p:cNvSpPr txBox="1">
              <a:spLocks noChangeArrowheads="1"/>
            </p:cNvSpPr>
            <p:nvPr/>
          </p:nvSpPr>
          <p:spPr bwMode="auto">
            <a:xfrm>
              <a:off x="4082" y="2433"/>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06524" name="Text Box 218"/>
            <p:cNvSpPr txBox="1">
              <a:spLocks noChangeArrowheads="1"/>
            </p:cNvSpPr>
            <p:nvPr/>
          </p:nvSpPr>
          <p:spPr bwMode="auto">
            <a:xfrm>
              <a:off x="4082" y="27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06525" name="Text Box 219"/>
            <p:cNvSpPr txBox="1">
              <a:spLocks noChangeArrowheads="1"/>
            </p:cNvSpPr>
            <p:nvPr/>
          </p:nvSpPr>
          <p:spPr bwMode="auto">
            <a:xfrm>
              <a:off x="1587" y="2565"/>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106526" name="Text Box 220"/>
            <p:cNvSpPr txBox="1">
              <a:spLocks noChangeArrowheads="1"/>
            </p:cNvSpPr>
            <p:nvPr/>
          </p:nvSpPr>
          <p:spPr bwMode="auto">
            <a:xfrm>
              <a:off x="1763" y="238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06527" name="Text Box 221"/>
            <p:cNvSpPr txBox="1">
              <a:spLocks noChangeArrowheads="1"/>
            </p:cNvSpPr>
            <p:nvPr/>
          </p:nvSpPr>
          <p:spPr bwMode="auto">
            <a:xfrm>
              <a:off x="1763" y="266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grpSp>
          <p:nvGrpSpPr>
            <p:cNvPr id="106528" name="Group 222"/>
            <p:cNvGrpSpPr>
              <a:grpSpLocks/>
            </p:cNvGrpSpPr>
            <p:nvPr/>
          </p:nvGrpSpPr>
          <p:grpSpPr bwMode="auto">
            <a:xfrm>
              <a:off x="2816" y="2541"/>
              <a:ext cx="144" cy="239"/>
              <a:chOff x="2970" y="3113"/>
              <a:chExt cx="144" cy="239"/>
            </a:xfrm>
          </p:grpSpPr>
          <p:grpSp>
            <p:nvGrpSpPr>
              <p:cNvPr id="106546" name="Group 223"/>
              <p:cNvGrpSpPr>
                <a:grpSpLocks/>
              </p:cNvGrpSpPr>
              <p:nvPr/>
            </p:nvGrpSpPr>
            <p:grpSpPr bwMode="auto">
              <a:xfrm>
                <a:off x="2970" y="3209"/>
                <a:ext cx="144" cy="34"/>
                <a:chOff x="1526" y="1392"/>
                <a:chExt cx="144" cy="34"/>
              </a:xfrm>
            </p:grpSpPr>
            <p:sp>
              <p:nvSpPr>
                <p:cNvPr id="106549" name="Line 224"/>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50" name="Line 225"/>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47" name="Line 226"/>
              <p:cNvSpPr>
                <a:spLocks noChangeShapeType="1"/>
              </p:cNvSpPr>
              <p:nvPr/>
            </p:nvSpPr>
            <p:spPr bwMode="auto">
              <a:xfrm>
                <a:off x="3042" y="3113"/>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48" name="Line 227"/>
              <p:cNvSpPr>
                <a:spLocks noChangeShapeType="1"/>
              </p:cNvSpPr>
              <p:nvPr/>
            </p:nvSpPr>
            <p:spPr bwMode="auto">
              <a:xfrm>
                <a:off x="3042" y="32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06529" name="Group 228"/>
            <p:cNvGrpSpPr>
              <a:grpSpLocks/>
            </p:cNvGrpSpPr>
            <p:nvPr/>
          </p:nvGrpSpPr>
          <p:grpSpPr bwMode="auto">
            <a:xfrm>
              <a:off x="3071" y="2406"/>
              <a:ext cx="186" cy="507"/>
              <a:chOff x="2304" y="3240"/>
              <a:chExt cx="186" cy="507"/>
            </a:xfrm>
          </p:grpSpPr>
          <p:sp>
            <p:nvSpPr>
              <p:cNvPr id="106541" name="AutoShape 229"/>
              <p:cNvSpPr>
                <a:spLocks noChangeArrowheads="1"/>
              </p:cNvSpPr>
              <p:nvPr/>
            </p:nvSpPr>
            <p:spPr bwMode="auto">
              <a:xfrm>
                <a:off x="2304" y="3345"/>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06542" name="Line 230"/>
              <p:cNvSpPr>
                <a:spLocks noChangeAspect="1" noChangeShapeType="1"/>
              </p:cNvSpPr>
              <p:nvPr/>
            </p:nvSpPr>
            <p:spPr bwMode="auto">
              <a:xfrm flipV="1">
                <a:off x="2377" y="3240"/>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43" name="Line 231"/>
              <p:cNvSpPr>
                <a:spLocks noChangeAspect="1" noChangeShapeType="1"/>
              </p:cNvSpPr>
              <p:nvPr/>
            </p:nvSpPr>
            <p:spPr bwMode="auto">
              <a:xfrm flipV="1">
                <a:off x="2377" y="3627"/>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44" name="Line 232"/>
              <p:cNvSpPr>
                <a:spLocks noChangeAspect="1" noChangeShapeType="1"/>
              </p:cNvSpPr>
              <p:nvPr/>
            </p:nvSpPr>
            <p:spPr bwMode="auto">
              <a:xfrm rot="5400000" flipV="1">
                <a:off x="2376" y="3417"/>
                <a:ext cx="1" cy="1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45" name="Line 233"/>
              <p:cNvSpPr>
                <a:spLocks noChangeShapeType="1"/>
              </p:cNvSpPr>
              <p:nvPr/>
            </p:nvSpPr>
            <p:spPr bwMode="auto">
              <a:xfrm>
                <a:off x="2490" y="3366"/>
                <a:ext cx="0" cy="2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6530" name="Line 234"/>
            <p:cNvSpPr>
              <a:spLocks noChangeShapeType="1"/>
            </p:cNvSpPr>
            <p:nvPr/>
          </p:nvSpPr>
          <p:spPr bwMode="auto">
            <a:xfrm>
              <a:off x="3143" y="2406"/>
              <a:ext cx="3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31" name="Freeform 235"/>
            <p:cNvSpPr>
              <a:spLocks/>
            </p:cNvSpPr>
            <p:nvPr/>
          </p:nvSpPr>
          <p:spPr bwMode="auto">
            <a:xfrm>
              <a:off x="2600" y="2405"/>
              <a:ext cx="288" cy="192"/>
            </a:xfrm>
            <a:custGeom>
              <a:avLst/>
              <a:gdLst>
                <a:gd name="T0" fmla="*/ 0 w 288"/>
                <a:gd name="T1" fmla="*/ 0 h 192"/>
                <a:gd name="T2" fmla="*/ 288 w 288"/>
                <a:gd name="T3" fmla="*/ 0 h 192"/>
                <a:gd name="T4" fmla="*/ 288 w 288"/>
                <a:gd name="T5" fmla="*/ 192 h 192"/>
                <a:gd name="T6" fmla="*/ 0 60000 65536"/>
                <a:gd name="T7" fmla="*/ 0 60000 65536"/>
                <a:gd name="T8" fmla="*/ 0 60000 65536"/>
                <a:gd name="T9" fmla="*/ 0 w 288"/>
                <a:gd name="T10" fmla="*/ 0 h 192"/>
                <a:gd name="T11" fmla="*/ 288 w 288"/>
                <a:gd name="T12" fmla="*/ 192 h 192"/>
              </a:gdLst>
              <a:ahLst/>
              <a:cxnLst>
                <a:cxn ang="T6">
                  <a:pos x="T0" y="T1"/>
                </a:cxn>
                <a:cxn ang="T7">
                  <a:pos x="T2" y="T3"/>
                </a:cxn>
                <a:cxn ang="T8">
                  <a:pos x="T4" y="T5"/>
                </a:cxn>
              </a:cxnLst>
              <a:rect l="T9" t="T10" r="T11" b="T12"/>
              <a:pathLst>
                <a:path w="288" h="192">
                  <a:moveTo>
                    <a:pt x="0" y="0"/>
                  </a:moveTo>
                  <a:lnTo>
                    <a:pt x="288" y="0"/>
                  </a:lnTo>
                  <a:lnTo>
                    <a:pt x="288"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06532" name="Line 236"/>
            <p:cNvSpPr>
              <a:spLocks noChangeShapeType="1"/>
            </p:cNvSpPr>
            <p:nvPr/>
          </p:nvSpPr>
          <p:spPr bwMode="auto">
            <a:xfrm>
              <a:off x="2888" y="2780"/>
              <a:ext cx="0" cy="286"/>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33" name="Line 237"/>
            <p:cNvSpPr>
              <a:spLocks noChangeShapeType="1"/>
            </p:cNvSpPr>
            <p:nvPr/>
          </p:nvSpPr>
          <p:spPr bwMode="auto">
            <a:xfrm>
              <a:off x="3145" y="2820"/>
              <a:ext cx="0" cy="246"/>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34" name="Text Box 238"/>
            <p:cNvSpPr txBox="1">
              <a:spLocks noChangeArrowheads="1"/>
            </p:cNvSpPr>
            <p:nvPr/>
          </p:nvSpPr>
          <p:spPr bwMode="auto">
            <a:xfrm>
              <a:off x="2496" y="2501"/>
              <a:ext cx="3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a:t>
              </a:r>
              <a:endParaRPr kumimoji="1" lang="en-US" altLang="zh-CN" sz="2000">
                <a:solidFill>
                  <a:schemeClr val="tx2"/>
                </a:solidFill>
                <a:cs typeface="Times New Roman" pitchFamily="18" charset="0"/>
              </a:endParaRPr>
            </a:p>
          </p:txBody>
        </p:sp>
        <p:sp>
          <p:nvSpPr>
            <p:cNvPr id="106535" name="Text Box 239"/>
            <p:cNvSpPr txBox="1">
              <a:spLocks noChangeArrowheads="1"/>
            </p:cNvSpPr>
            <p:nvPr/>
          </p:nvSpPr>
          <p:spPr bwMode="auto">
            <a:xfrm>
              <a:off x="3216" y="2534"/>
              <a:ext cx="3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sym typeface="Symbol" pitchFamily="18" charset="2"/>
                </a:rPr>
                <a:t>·I</a:t>
              </a:r>
              <a:r>
                <a:rPr kumimoji="1" lang="en-US" altLang="zh-CN" sz="2000" baseline="-25000">
                  <a:solidFill>
                    <a:schemeClr val="tx2"/>
                  </a:solidFill>
                  <a:cs typeface="Times New Roman" pitchFamily="18" charset="0"/>
                  <a:sym typeface="Symbol" pitchFamily="18" charset="2"/>
                </a:rPr>
                <a:t>B</a:t>
              </a:r>
              <a:endParaRPr kumimoji="1" lang="en-US" altLang="zh-CN" sz="2000">
                <a:solidFill>
                  <a:schemeClr val="tx2"/>
                </a:solidFill>
                <a:cs typeface="Times New Roman" pitchFamily="18" charset="0"/>
              </a:endParaRPr>
            </a:p>
          </p:txBody>
        </p:sp>
        <p:sp>
          <p:nvSpPr>
            <p:cNvPr id="106536" name="Line 240"/>
            <p:cNvSpPr>
              <a:spLocks noChangeShapeType="1"/>
            </p:cNvSpPr>
            <p:nvPr/>
          </p:nvSpPr>
          <p:spPr bwMode="auto">
            <a:xfrm>
              <a:off x="2600" y="2360"/>
              <a:ext cx="216"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37" name="Text Box 241"/>
            <p:cNvSpPr txBox="1">
              <a:spLocks noChangeArrowheads="1"/>
            </p:cNvSpPr>
            <p:nvPr/>
          </p:nvSpPr>
          <p:spPr bwMode="auto">
            <a:xfrm>
              <a:off x="2592" y="2102"/>
              <a:ext cx="2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sym typeface="Symbol" pitchFamily="18" charset="2"/>
                </a:rPr>
                <a:t>I</a:t>
              </a:r>
              <a:r>
                <a:rPr kumimoji="1" lang="en-US" altLang="zh-CN" sz="2000" baseline="-25000">
                  <a:solidFill>
                    <a:schemeClr val="tx2"/>
                  </a:solidFill>
                  <a:cs typeface="Times New Roman" pitchFamily="18" charset="0"/>
                  <a:sym typeface="Symbol" pitchFamily="18" charset="2"/>
                </a:rPr>
                <a:t>B</a:t>
              </a:r>
              <a:endParaRPr kumimoji="1" lang="en-US" altLang="zh-CN" sz="2000">
                <a:solidFill>
                  <a:schemeClr val="tx2"/>
                </a:solidFill>
                <a:cs typeface="Times New Roman" pitchFamily="18" charset="0"/>
              </a:endParaRPr>
            </a:p>
          </p:txBody>
        </p:sp>
        <p:grpSp>
          <p:nvGrpSpPr>
            <p:cNvPr id="106538" name="Group 242"/>
            <p:cNvGrpSpPr>
              <a:grpSpLocks/>
            </p:cNvGrpSpPr>
            <p:nvPr/>
          </p:nvGrpSpPr>
          <p:grpSpPr bwMode="auto">
            <a:xfrm>
              <a:off x="3074" y="3066"/>
              <a:ext cx="144" cy="96"/>
              <a:chOff x="1056" y="1392"/>
              <a:chExt cx="144" cy="96"/>
            </a:xfrm>
          </p:grpSpPr>
          <p:sp>
            <p:nvSpPr>
              <p:cNvPr id="106539" name="Line 243"/>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6540" name="Line 244"/>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30123"/>
                                        </p:tgtEl>
                                        <p:attrNameLst>
                                          <p:attrName>style.visibility</p:attrName>
                                        </p:attrNameLst>
                                      </p:cBhvr>
                                      <p:to>
                                        <p:strVal val="visible"/>
                                      </p:to>
                                    </p:set>
                                  </p:childTnLst>
                                </p:cTn>
                              </p:par>
                            </p:childTnLst>
                          </p:cTn>
                        </p:par>
                        <p:par>
                          <p:cTn id="7" fill="hold" nodeType="afterGroup">
                            <p:stCondLst>
                              <p:cond delay="1425"/>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nodeType="afterGroup">
                            <p:stCondLst>
                              <p:cond delay="1925"/>
                            </p:stCondLst>
                            <p:childTnLst>
                              <p:par>
                                <p:cTn id="12" presetID="22" presetClass="entr" presetSubtype="8" fill="hold" grpId="0" nodeType="afterEffect">
                                  <p:stCondLst>
                                    <p:cond delay="0"/>
                                  </p:stCondLst>
                                  <p:childTnLst>
                                    <p:set>
                                      <p:cBhvr>
                                        <p:cTn id="13" dur="1" fill="hold">
                                          <p:stCondLst>
                                            <p:cond delay="0"/>
                                          </p:stCondLst>
                                        </p:cTn>
                                        <p:tgtEl>
                                          <p:spTgt spid="130163"/>
                                        </p:tgtEl>
                                        <p:attrNameLst>
                                          <p:attrName>style.visibility</p:attrName>
                                        </p:attrNameLst>
                                      </p:cBhvr>
                                      <p:to>
                                        <p:strVal val="visible"/>
                                      </p:to>
                                    </p:set>
                                    <p:animEffect transition="in" filter="wipe(left)">
                                      <p:cBhvr>
                                        <p:cTn id="14" dur="500"/>
                                        <p:tgtEl>
                                          <p:spTgt spid="130163"/>
                                        </p:tgtEl>
                                      </p:cBhvr>
                                    </p:animEffect>
                                  </p:childTnLst>
                                </p:cTn>
                              </p:par>
                            </p:childTnLst>
                          </p:cTn>
                        </p:par>
                        <p:par>
                          <p:cTn id="15" fill="hold" nodeType="afterGroup">
                            <p:stCondLst>
                              <p:cond delay="2425"/>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iterate type="lt">
                                    <p:tmAbs val="75"/>
                                  </p:iterate>
                                  <p:childTnLst>
                                    <p:set>
                                      <p:cBhvr>
                                        <p:cTn id="22" dur="1" fill="hold">
                                          <p:stCondLst>
                                            <p:cond delay="74"/>
                                          </p:stCondLst>
                                        </p:cTn>
                                        <p:tgtEl>
                                          <p:spTgt spid="130164"/>
                                        </p:tgtEl>
                                        <p:attrNameLst>
                                          <p:attrName>style.visibility</p:attrName>
                                        </p:attrNameLst>
                                      </p:cBhvr>
                                      <p:to>
                                        <p:strVal val="visible"/>
                                      </p:to>
                                    </p:set>
                                  </p:childTnLst>
                                </p:cTn>
                              </p:par>
                            </p:childTnLst>
                          </p:cTn>
                        </p:par>
                        <p:par>
                          <p:cTn id="23" fill="hold" nodeType="afterGroup">
                            <p:stCondLst>
                              <p:cond delay="975"/>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tmplLst>
          <p:tmpl lvl="1">
            <p:tnLst>
              <p:par>
                <p:cTn presetID="1" presetClass="entr" presetSubtype="0" fill="hold" nodeType="clickEffect">
                  <p:stCondLst>
                    <p:cond delay="100"/>
                  </p:stCondLst>
                  <p:childTnLst>
                    <p:set>
                      <p:cBhvr>
                        <p:cTn dur="1" fill="hold">
                          <p:stCondLst>
                            <p:cond delay="0"/>
                          </p:stCondLst>
                        </p:cTn>
                        <p:tgtEl>
                          <p:spTgt spid="10649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0649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06499"/>
                        </p:tgtEl>
                        <p:attrNameLst>
                          <p:attrName>style.visibility</p:attrName>
                        </p:attrNameLst>
                      </p:cBhvr>
                      <p:to>
                        <p:strVal val="visible"/>
                      </p:to>
                    </p:set>
                  </p:childTnLst>
                </p:cTn>
              </p:par>
            </p:tnLst>
          </p:tmpl>
        </p:tmplLst>
      </p:bldP>
      <p:bldP spid="130123" grpId="0" autoUpdateAnimBg="0"/>
      <p:bldP spid="130163" grpId="0" animBg="1"/>
      <p:bldP spid="130164"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2"/>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4</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41</a:t>
            </a:fld>
            <a:endParaRPr lang="zh-CN" altLang="en-US"/>
          </a:p>
        </p:txBody>
      </p:sp>
      <p:sp>
        <p:nvSpPr>
          <p:cNvPr id="13319" name="Rectangle 3"/>
          <p:cNvSpPr>
            <a:spLocks noGrp="1" noChangeArrowheads="1"/>
          </p:cNvSpPr>
          <p:nvPr>
            <p:ph sz="quarter" idx="4294967295"/>
          </p:nvPr>
        </p:nvSpPr>
        <p:spPr>
          <a:xfrm>
            <a:off x="0" y="857250"/>
            <a:ext cx="8550275" cy="523875"/>
          </a:xfrm>
        </p:spPr>
        <p:txBody>
          <a:bodyPr>
            <a:spAutoFit/>
          </a:bodyPr>
          <a:lstStyle/>
          <a:p>
            <a:pPr eaLnBrk="1" hangingPunct="1"/>
            <a:r>
              <a:rPr kumimoji="1" lang="zh-CN" altLang="en-US" smtClean="0">
                <a:solidFill>
                  <a:srgbClr val="FF0000"/>
                </a:solidFill>
                <a:ea typeface="宋体" charset="-122"/>
              </a:rPr>
              <a:t>放大电路态分析的等效电路法</a:t>
            </a:r>
            <a:r>
              <a:rPr kumimoji="1" lang="en-US" altLang="zh-CN" smtClean="0">
                <a:solidFill>
                  <a:srgbClr val="FF0000"/>
                </a:solidFill>
                <a:ea typeface="宋体" charset="-122"/>
              </a:rPr>
              <a:t>(</a:t>
            </a:r>
            <a:r>
              <a:rPr kumimoji="1" lang="zh-CN" altLang="en-US" smtClean="0">
                <a:solidFill>
                  <a:srgbClr val="FF0000"/>
                </a:solidFill>
                <a:ea typeface="宋体" charset="-122"/>
              </a:rPr>
              <a:t>续</a:t>
            </a:r>
            <a:r>
              <a:rPr kumimoji="1" lang="en-US" altLang="zh-CN" smtClean="0">
                <a:solidFill>
                  <a:srgbClr val="FF0000"/>
                </a:solidFill>
                <a:ea typeface="宋体" charset="-122"/>
              </a:rPr>
              <a:t>)</a:t>
            </a:r>
          </a:p>
        </p:txBody>
      </p:sp>
      <p:sp>
        <p:nvSpPr>
          <p:cNvPr id="141486" name="Text Box 174"/>
          <p:cNvSpPr txBox="1">
            <a:spLocks noChangeArrowheads="1"/>
          </p:cNvSpPr>
          <p:nvPr/>
        </p:nvSpPr>
        <p:spPr bwMode="auto">
          <a:xfrm>
            <a:off x="488950" y="1587500"/>
            <a:ext cx="7486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a:t>
            </a:r>
            <a:r>
              <a:rPr kumimoji="1" lang="en-US" altLang="zh-CN">
                <a:solidFill>
                  <a:schemeClr val="tx2"/>
                </a:solidFill>
                <a:cs typeface="Times New Roman" pitchFamily="18" charset="0"/>
              </a:rPr>
              <a:t>3</a:t>
            </a:r>
            <a:r>
              <a:rPr kumimoji="1" lang="zh-CN" altLang="en-US">
                <a:solidFill>
                  <a:schemeClr val="tx2"/>
                </a:solidFill>
                <a:cs typeface="Times New Roman" pitchFamily="18" charset="0"/>
              </a:rPr>
              <a:t>）近似条件：</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r>
              <a:rPr kumimoji="1" lang="en-US" altLang="zh-CN" i="1" baseline="-25000">
                <a:solidFill>
                  <a:schemeClr val="tx2"/>
                </a:solidFill>
                <a:cs typeface="Times New Roman" pitchFamily="18" charset="0"/>
              </a:rPr>
              <a:t> </a:t>
            </a:r>
            <a:r>
              <a:rPr kumimoji="1" lang="en-US" altLang="zh-CN" i="1">
                <a:solidFill>
                  <a:schemeClr val="tx2"/>
                </a:solidFill>
                <a:cs typeface="Times New Roman" pitchFamily="18" charset="0"/>
                <a:sym typeface="Symbol" pitchFamily="18" charset="2"/>
              </a:rPr>
              <a:t> </a:t>
            </a:r>
            <a:r>
              <a:rPr kumimoji="1" lang="en-US" altLang="zh-CN">
                <a:solidFill>
                  <a:schemeClr val="tx2"/>
                </a:solidFill>
                <a:cs typeface="Times New Roman" pitchFamily="18" charset="0"/>
                <a:sym typeface="Symbol" pitchFamily="18" charset="2"/>
              </a:rPr>
              <a:t>0.7V(</a:t>
            </a:r>
            <a:r>
              <a:rPr kumimoji="1" lang="zh-CN" altLang="en-US">
                <a:solidFill>
                  <a:schemeClr val="tx2"/>
                </a:solidFill>
                <a:cs typeface="Times New Roman" pitchFamily="18" charset="0"/>
                <a:sym typeface="Symbol" pitchFamily="18" charset="2"/>
              </a:rPr>
              <a:t>硅管</a:t>
            </a:r>
            <a:r>
              <a:rPr kumimoji="1" lang="en-US" altLang="zh-CN">
                <a:solidFill>
                  <a:schemeClr val="tx2"/>
                </a:solidFill>
                <a:cs typeface="Times New Roman" pitchFamily="18" charset="0"/>
                <a:sym typeface="Symbol" pitchFamily="18" charset="2"/>
              </a:rPr>
              <a:t>)</a:t>
            </a:r>
            <a:r>
              <a:rPr kumimoji="1" lang="zh-CN" altLang="en-US">
                <a:solidFill>
                  <a:schemeClr val="tx2"/>
                </a:solidFill>
                <a:cs typeface="Times New Roman" pitchFamily="18" charset="0"/>
                <a:sym typeface="Symbol" pitchFamily="18" charset="2"/>
              </a:rPr>
              <a:t>，或   </a:t>
            </a:r>
            <a:r>
              <a:rPr kumimoji="1" lang="en-US" altLang="zh-CN">
                <a:solidFill>
                  <a:schemeClr val="tx2"/>
                </a:solidFill>
                <a:cs typeface="Times New Roman" pitchFamily="18" charset="0"/>
                <a:sym typeface="Symbol" pitchFamily="18" charset="2"/>
              </a:rPr>
              <a:t>0.3V(</a:t>
            </a:r>
            <a:r>
              <a:rPr kumimoji="1" lang="zh-CN" altLang="en-US">
                <a:solidFill>
                  <a:schemeClr val="tx2"/>
                </a:solidFill>
                <a:cs typeface="Times New Roman" pitchFamily="18" charset="0"/>
                <a:sym typeface="Symbol" pitchFamily="18" charset="2"/>
              </a:rPr>
              <a:t>锗管</a:t>
            </a:r>
            <a:r>
              <a:rPr kumimoji="1" lang="en-US" altLang="zh-CN">
                <a:solidFill>
                  <a:schemeClr val="tx2"/>
                </a:solidFill>
                <a:cs typeface="Times New Roman" pitchFamily="18" charset="0"/>
                <a:sym typeface="Symbol" pitchFamily="18" charset="2"/>
              </a:rPr>
              <a:t>)</a:t>
            </a:r>
            <a:endParaRPr kumimoji="1" lang="en-US" altLang="zh-CN" i="1">
              <a:solidFill>
                <a:schemeClr val="tx2"/>
              </a:solidFill>
              <a:cs typeface="Times New Roman" pitchFamily="18" charset="0"/>
            </a:endParaRPr>
          </a:p>
        </p:txBody>
      </p:sp>
      <p:sp>
        <p:nvSpPr>
          <p:cNvPr id="141487" name="Text Box 175"/>
          <p:cNvSpPr txBox="1">
            <a:spLocks noChangeArrowheads="1"/>
          </p:cNvSpPr>
          <p:nvPr/>
        </p:nvSpPr>
        <p:spPr bwMode="auto">
          <a:xfrm>
            <a:off x="488950" y="2144713"/>
            <a:ext cx="2203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a:t>
            </a:r>
            <a:r>
              <a:rPr kumimoji="1" lang="en-US" altLang="zh-CN">
                <a:solidFill>
                  <a:schemeClr val="tx2"/>
                </a:solidFill>
                <a:cs typeface="Times New Roman" pitchFamily="18" charset="0"/>
              </a:rPr>
              <a:t>4</a:t>
            </a:r>
            <a:r>
              <a:rPr kumimoji="1" lang="zh-CN" altLang="en-US">
                <a:solidFill>
                  <a:schemeClr val="tx2"/>
                </a:solidFill>
                <a:cs typeface="Times New Roman" pitchFamily="18" charset="0"/>
              </a:rPr>
              <a:t>）近似估算</a:t>
            </a:r>
          </a:p>
        </p:txBody>
      </p:sp>
      <p:graphicFrame>
        <p:nvGraphicFramePr>
          <p:cNvPr id="141488" name="Object 2"/>
          <p:cNvGraphicFramePr>
            <a:graphicFrameLocks noChangeAspect="1"/>
          </p:cNvGraphicFramePr>
          <p:nvPr/>
        </p:nvGraphicFramePr>
        <p:xfrm>
          <a:off x="1335088" y="2605088"/>
          <a:ext cx="2081212" cy="863600"/>
        </p:xfrm>
        <a:graphic>
          <a:graphicData uri="http://schemas.openxmlformats.org/presentationml/2006/ole">
            <mc:AlternateContent xmlns:mc="http://schemas.openxmlformats.org/markup-compatibility/2006">
              <mc:Choice xmlns:v="urn:schemas-microsoft-com:vml" Requires="v">
                <p:oleObj spid="_x0000_s13715" name="Equation" r:id="rId3" imgW="1041120" imgH="431640" progId="Equation.DSMT4">
                  <p:embed/>
                </p:oleObj>
              </mc:Choice>
              <mc:Fallback>
                <p:oleObj name="Equation" r:id="rId3" imgW="1041120" imgH="43164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2605088"/>
                        <a:ext cx="2081212"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1489" name="Object 3"/>
          <p:cNvGraphicFramePr>
            <a:graphicFrameLocks noChangeAspect="1"/>
          </p:cNvGraphicFramePr>
          <p:nvPr/>
        </p:nvGraphicFramePr>
        <p:xfrm>
          <a:off x="1360488" y="3641725"/>
          <a:ext cx="1544637" cy="482600"/>
        </p:xfrm>
        <a:graphic>
          <a:graphicData uri="http://schemas.openxmlformats.org/presentationml/2006/ole">
            <mc:AlternateContent xmlns:mc="http://schemas.openxmlformats.org/markup-compatibility/2006">
              <mc:Choice xmlns:v="urn:schemas-microsoft-com:vml" Requires="v">
                <p:oleObj spid="_x0000_s13716" name="Equation" r:id="rId5" imgW="774360" imgH="241200" progId="Equation.DSMT4">
                  <p:embed/>
                </p:oleObj>
              </mc:Choice>
              <mc:Fallback>
                <p:oleObj name="Equation" r:id="rId5" imgW="774360" imgH="241200" progId="Equation.DSMT4">
                  <p:embed/>
                  <p:pic>
                    <p:nvPicPr>
                      <p:cNvPr id="0" name="Object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0488" y="3641725"/>
                        <a:ext cx="154463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1490" name="Object 4"/>
          <p:cNvGraphicFramePr>
            <a:graphicFrameLocks noChangeAspect="1"/>
          </p:cNvGraphicFramePr>
          <p:nvPr/>
        </p:nvGraphicFramePr>
        <p:xfrm>
          <a:off x="1335088" y="4298950"/>
          <a:ext cx="2609850" cy="482600"/>
        </p:xfrm>
        <a:graphic>
          <a:graphicData uri="http://schemas.openxmlformats.org/presentationml/2006/ole">
            <mc:AlternateContent xmlns:mc="http://schemas.openxmlformats.org/markup-compatibility/2006">
              <mc:Choice xmlns:v="urn:schemas-microsoft-com:vml" Requires="v">
                <p:oleObj spid="_x0000_s13717" name="Equation" r:id="rId7" imgW="1307880" imgH="241200" progId="Equation.DSMT4">
                  <p:embed/>
                </p:oleObj>
              </mc:Choice>
              <mc:Fallback>
                <p:oleObj name="Equation" r:id="rId7" imgW="1307880" imgH="241200" progId="Equation.DSMT4">
                  <p:embed/>
                  <p:pic>
                    <p:nvPicPr>
                      <p:cNvPr id="0" name="Object 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5088" y="4298950"/>
                        <a:ext cx="26098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491" name="Text Box 179"/>
          <p:cNvSpPr txBox="1">
            <a:spLocks noChangeArrowheads="1"/>
          </p:cNvSpPr>
          <p:nvPr/>
        </p:nvSpPr>
        <p:spPr bwMode="auto">
          <a:xfrm>
            <a:off x="488950" y="5102225"/>
            <a:ext cx="497998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a:t>
            </a:r>
            <a:r>
              <a:rPr kumimoji="1" lang="en-US" altLang="zh-CN">
                <a:solidFill>
                  <a:schemeClr val="tx2"/>
                </a:solidFill>
                <a:cs typeface="Times New Roman" pitchFamily="18" charset="0"/>
              </a:rPr>
              <a:t>5</a:t>
            </a:r>
            <a:r>
              <a:rPr kumimoji="1" lang="zh-CN" altLang="en-US">
                <a:solidFill>
                  <a:schemeClr val="tx2"/>
                </a:solidFill>
                <a:cs typeface="Times New Roman" pitchFamily="18" charset="0"/>
              </a:rPr>
              <a:t>）检验晶体管是否处于放大状态</a:t>
            </a:r>
          </a:p>
        </p:txBody>
      </p:sp>
      <p:graphicFrame>
        <p:nvGraphicFramePr>
          <p:cNvPr id="141492" name="Object 5"/>
          <p:cNvGraphicFramePr>
            <a:graphicFrameLocks noChangeAspect="1"/>
          </p:cNvGraphicFramePr>
          <p:nvPr>
            <p:extLst>
              <p:ext uri="{D42A27DB-BD31-4B8C-83A1-F6EECF244321}">
                <p14:modId xmlns:p14="http://schemas.microsoft.com/office/powerpoint/2010/main" val="1915796511"/>
              </p:ext>
            </p:extLst>
          </p:nvPr>
        </p:nvGraphicFramePr>
        <p:xfrm>
          <a:off x="1038225" y="5757862"/>
          <a:ext cx="2674937" cy="433387"/>
        </p:xfrm>
        <a:graphic>
          <a:graphicData uri="http://schemas.openxmlformats.org/presentationml/2006/ole">
            <mc:AlternateContent xmlns:mc="http://schemas.openxmlformats.org/markup-compatibility/2006">
              <mc:Choice xmlns:v="urn:schemas-microsoft-com:vml" Requires="v">
                <p:oleObj spid="_x0000_s13718" name="Equation" r:id="rId9" imgW="1485720" imgH="241200" progId="Equation.DSMT4">
                  <p:embed/>
                </p:oleObj>
              </mc:Choice>
              <mc:Fallback>
                <p:oleObj name="Equation" r:id="rId9" imgW="1485720" imgH="241200" progId="Equation.DSMT4">
                  <p:embed/>
                  <p:pic>
                    <p:nvPicPr>
                      <p:cNvPr id="0" name="Object 5"/>
                      <p:cNvPicPr preferRelativeResize="0">
                        <a:picLocks noChangeAspect="1" noChangeArrowheads="1"/>
                      </p:cNvPicPr>
                      <p:nvPr/>
                    </p:nvPicPr>
                    <p:blipFill>
                      <a:blip r:embed="rId10"/>
                      <a:srcRect/>
                      <a:stretch>
                        <a:fillRect/>
                      </a:stretch>
                    </p:blipFill>
                    <p:spPr bwMode="auto">
                      <a:xfrm>
                        <a:off x="1038225" y="5757862"/>
                        <a:ext cx="2674937" cy="433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81"/>
          <p:cNvGrpSpPr>
            <a:grpSpLocks/>
          </p:cNvGrpSpPr>
          <p:nvPr/>
        </p:nvGrpSpPr>
        <p:grpSpPr bwMode="auto">
          <a:xfrm>
            <a:off x="4505325" y="2051050"/>
            <a:ext cx="4668838" cy="1758950"/>
            <a:chOff x="1587" y="2054"/>
            <a:chExt cx="2941" cy="1108"/>
          </a:xfrm>
        </p:grpSpPr>
        <p:grpSp>
          <p:nvGrpSpPr>
            <p:cNvPr id="13324" name="Group 182"/>
            <p:cNvGrpSpPr>
              <a:grpSpLocks/>
            </p:cNvGrpSpPr>
            <p:nvPr/>
          </p:nvGrpSpPr>
          <p:grpSpPr bwMode="auto">
            <a:xfrm rot="5400000">
              <a:off x="2348" y="2166"/>
              <a:ext cx="77" cy="480"/>
              <a:chOff x="1824" y="1344"/>
              <a:chExt cx="77" cy="480"/>
            </a:xfrm>
          </p:grpSpPr>
          <p:sp>
            <p:nvSpPr>
              <p:cNvPr id="13387" name="Rectangle 183"/>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3388" name="Line 184"/>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89" name="Line 185"/>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325" name="Freeform 186"/>
            <p:cNvSpPr>
              <a:spLocks/>
            </p:cNvSpPr>
            <p:nvPr/>
          </p:nvSpPr>
          <p:spPr bwMode="auto">
            <a:xfrm>
              <a:off x="2007" y="2407"/>
              <a:ext cx="278" cy="288"/>
            </a:xfrm>
            <a:custGeom>
              <a:avLst/>
              <a:gdLst>
                <a:gd name="T0" fmla="*/ 0 w 1248"/>
                <a:gd name="T1" fmla="*/ 288 h 288"/>
                <a:gd name="T2" fmla="*/ 0 w 1248"/>
                <a:gd name="T3" fmla="*/ 0 h 288"/>
                <a:gd name="T4" fmla="*/ 14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3326" name="Text Box 187"/>
            <p:cNvSpPr txBox="1">
              <a:spLocks noChangeArrowheads="1"/>
            </p:cNvSpPr>
            <p:nvPr/>
          </p:nvSpPr>
          <p:spPr bwMode="auto">
            <a:xfrm>
              <a:off x="4148" y="2627"/>
              <a:ext cx="3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V</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13327" name="Text Box 188"/>
            <p:cNvSpPr txBox="1">
              <a:spLocks noChangeArrowheads="1"/>
            </p:cNvSpPr>
            <p:nvPr/>
          </p:nvSpPr>
          <p:spPr bwMode="auto">
            <a:xfrm>
              <a:off x="2218" y="2121"/>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3328" name="Text Box 189"/>
            <p:cNvSpPr txBox="1">
              <a:spLocks noChangeArrowheads="1"/>
            </p:cNvSpPr>
            <p:nvPr/>
          </p:nvSpPr>
          <p:spPr bwMode="auto">
            <a:xfrm>
              <a:off x="3533" y="2121"/>
              <a:ext cx="3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nvGrpSpPr>
            <p:cNvPr id="13329" name="Group 190"/>
            <p:cNvGrpSpPr>
              <a:grpSpLocks/>
            </p:cNvGrpSpPr>
            <p:nvPr/>
          </p:nvGrpSpPr>
          <p:grpSpPr bwMode="auto">
            <a:xfrm rot="5400000">
              <a:off x="3657" y="2167"/>
              <a:ext cx="77" cy="480"/>
              <a:chOff x="1824" y="1344"/>
              <a:chExt cx="77" cy="480"/>
            </a:xfrm>
          </p:grpSpPr>
          <p:sp>
            <p:nvSpPr>
              <p:cNvPr id="13384" name="Rectangle 191"/>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3385" name="Line 192"/>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86" name="Line 193"/>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330" name="Line 194"/>
            <p:cNvSpPr>
              <a:spLocks noChangeShapeType="1"/>
            </p:cNvSpPr>
            <p:nvPr/>
          </p:nvSpPr>
          <p:spPr bwMode="auto">
            <a:xfrm rot="5400000">
              <a:off x="3306" y="2184"/>
              <a:ext cx="0" cy="3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31" name="Text Box 195"/>
            <p:cNvSpPr txBox="1">
              <a:spLocks noChangeArrowheads="1"/>
            </p:cNvSpPr>
            <p:nvPr/>
          </p:nvSpPr>
          <p:spPr bwMode="auto">
            <a:xfrm>
              <a:off x="3266" y="205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13332" name="Text Box 196"/>
            <p:cNvSpPr txBox="1">
              <a:spLocks noChangeArrowheads="1"/>
            </p:cNvSpPr>
            <p:nvPr/>
          </p:nvSpPr>
          <p:spPr bwMode="auto">
            <a:xfrm>
              <a:off x="3421" y="2388"/>
              <a:ext cx="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t>+</a:t>
              </a:r>
            </a:p>
          </p:txBody>
        </p:sp>
        <p:sp>
          <p:nvSpPr>
            <p:cNvPr id="13333" name="Text Box 197"/>
            <p:cNvSpPr txBox="1">
              <a:spLocks noChangeArrowheads="1"/>
            </p:cNvSpPr>
            <p:nvPr/>
          </p:nvSpPr>
          <p:spPr bwMode="auto">
            <a:xfrm>
              <a:off x="3435" y="277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t>_</a:t>
              </a:r>
            </a:p>
          </p:txBody>
        </p:sp>
        <p:sp>
          <p:nvSpPr>
            <p:cNvPr id="13334" name="Text Box 198"/>
            <p:cNvSpPr txBox="1">
              <a:spLocks noChangeArrowheads="1"/>
            </p:cNvSpPr>
            <p:nvPr/>
          </p:nvSpPr>
          <p:spPr bwMode="auto">
            <a:xfrm>
              <a:off x="3504" y="2630"/>
              <a:ext cx="3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a:t>
              </a:r>
              <a:endParaRPr kumimoji="1" lang="en-US" altLang="zh-CN" sz="2000">
                <a:solidFill>
                  <a:schemeClr val="tx2"/>
                </a:solidFill>
                <a:cs typeface="Times New Roman" pitchFamily="18" charset="0"/>
              </a:endParaRPr>
            </a:p>
          </p:txBody>
        </p:sp>
        <p:grpSp>
          <p:nvGrpSpPr>
            <p:cNvPr id="13335" name="Group 199"/>
            <p:cNvGrpSpPr>
              <a:grpSpLocks/>
            </p:cNvGrpSpPr>
            <p:nvPr/>
          </p:nvGrpSpPr>
          <p:grpSpPr bwMode="auto">
            <a:xfrm>
              <a:off x="1940" y="2593"/>
              <a:ext cx="144" cy="302"/>
              <a:chOff x="1152" y="1152"/>
              <a:chExt cx="144" cy="302"/>
            </a:xfrm>
          </p:grpSpPr>
          <p:grpSp>
            <p:nvGrpSpPr>
              <p:cNvPr id="13376" name="Group 200"/>
              <p:cNvGrpSpPr>
                <a:grpSpLocks/>
              </p:cNvGrpSpPr>
              <p:nvPr/>
            </p:nvGrpSpPr>
            <p:grpSpPr bwMode="auto">
              <a:xfrm>
                <a:off x="1152" y="1248"/>
                <a:ext cx="144" cy="34"/>
                <a:chOff x="1526" y="1392"/>
                <a:chExt cx="144" cy="34"/>
              </a:xfrm>
            </p:grpSpPr>
            <p:sp>
              <p:nvSpPr>
                <p:cNvPr id="13382" name="Line 201"/>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83" name="Line 202"/>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3377" name="Group 203"/>
              <p:cNvGrpSpPr>
                <a:grpSpLocks/>
              </p:cNvGrpSpPr>
              <p:nvPr/>
            </p:nvGrpSpPr>
            <p:grpSpPr bwMode="auto">
              <a:xfrm>
                <a:off x="1152" y="1324"/>
                <a:ext cx="144" cy="34"/>
                <a:chOff x="1526" y="1392"/>
                <a:chExt cx="144" cy="34"/>
              </a:xfrm>
            </p:grpSpPr>
            <p:sp>
              <p:nvSpPr>
                <p:cNvPr id="13380" name="Line 204"/>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81" name="Line 205"/>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378" name="Line 206"/>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79" name="Line 207"/>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336" name="Freeform 208"/>
            <p:cNvSpPr>
              <a:spLocks/>
            </p:cNvSpPr>
            <p:nvPr/>
          </p:nvSpPr>
          <p:spPr bwMode="auto">
            <a:xfrm flipV="1">
              <a:off x="2007" y="2851"/>
              <a:ext cx="1232" cy="215"/>
            </a:xfrm>
            <a:custGeom>
              <a:avLst/>
              <a:gdLst>
                <a:gd name="T0" fmla="*/ 0 w 1248"/>
                <a:gd name="T1" fmla="*/ 120 h 288"/>
                <a:gd name="T2" fmla="*/ 0 w 1248"/>
                <a:gd name="T3" fmla="*/ 0 h 288"/>
                <a:gd name="T4" fmla="*/ 1200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type="none"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3337" name="Freeform 209"/>
            <p:cNvSpPr>
              <a:spLocks/>
            </p:cNvSpPr>
            <p:nvPr/>
          </p:nvSpPr>
          <p:spPr bwMode="auto">
            <a:xfrm flipH="1">
              <a:off x="3816" y="2406"/>
              <a:ext cx="278" cy="288"/>
            </a:xfrm>
            <a:custGeom>
              <a:avLst/>
              <a:gdLst>
                <a:gd name="T0" fmla="*/ 0 w 1248"/>
                <a:gd name="T1" fmla="*/ 288 h 288"/>
                <a:gd name="T2" fmla="*/ 0 w 1248"/>
                <a:gd name="T3" fmla="*/ 0 h 288"/>
                <a:gd name="T4" fmla="*/ 14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nvGrpSpPr>
            <p:cNvPr id="13338" name="Group 210"/>
            <p:cNvGrpSpPr>
              <a:grpSpLocks/>
            </p:cNvGrpSpPr>
            <p:nvPr/>
          </p:nvGrpSpPr>
          <p:grpSpPr bwMode="auto">
            <a:xfrm flipH="1">
              <a:off x="4029" y="2626"/>
              <a:ext cx="144" cy="302"/>
              <a:chOff x="1152" y="1152"/>
              <a:chExt cx="144" cy="302"/>
            </a:xfrm>
          </p:grpSpPr>
          <p:grpSp>
            <p:nvGrpSpPr>
              <p:cNvPr id="13368" name="Group 211"/>
              <p:cNvGrpSpPr>
                <a:grpSpLocks/>
              </p:cNvGrpSpPr>
              <p:nvPr/>
            </p:nvGrpSpPr>
            <p:grpSpPr bwMode="auto">
              <a:xfrm>
                <a:off x="1152" y="1248"/>
                <a:ext cx="144" cy="34"/>
                <a:chOff x="1526" y="1392"/>
                <a:chExt cx="144" cy="34"/>
              </a:xfrm>
            </p:grpSpPr>
            <p:sp>
              <p:nvSpPr>
                <p:cNvPr id="13374" name="Line 212"/>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75" name="Line 213"/>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3369" name="Group 214"/>
              <p:cNvGrpSpPr>
                <a:grpSpLocks/>
              </p:cNvGrpSpPr>
              <p:nvPr/>
            </p:nvGrpSpPr>
            <p:grpSpPr bwMode="auto">
              <a:xfrm>
                <a:off x="1152" y="1324"/>
                <a:ext cx="144" cy="34"/>
                <a:chOff x="1526" y="1392"/>
                <a:chExt cx="144" cy="34"/>
              </a:xfrm>
            </p:grpSpPr>
            <p:sp>
              <p:nvSpPr>
                <p:cNvPr id="13372" name="Line 215"/>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73" name="Line 216"/>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370" name="Line 217"/>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71" name="Line 218"/>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339" name="Freeform 219"/>
            <p:cNvSpPr>
              <a:spLocks/>
            </p:cNvSpPr>
            <p:nvPr/>
          </p:nvSpPr>
          <p:spPr bwMode="auto">
            <a:xfrm flipH="1" flipV="1">
              <a:off x="2867" y="2895"/>
              <a:ext cx="1232" cy="171"/>
            </a:xfrm>
            <a:custGeom>
              <a:avLst/>
              <a:gdLst>
                <a:gd name="T0" fmla="*/ 0 w 1248"/>
                <a:gd name="T1" fmla="*/ 61 h 288"/>
                <a:gd name="T2" fmla="*/ 0 w 1248"/>
                <a:gd name="T3" fmla="*/ 0 h 288"/>
                <a:gd name="T4" fmla="*/ 1200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type="none"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3340" name="Text Box 220"/>
            <p:cNvSpPr txBox="1">
              <a:spLocks noChangeArrowheads="1"/>
            </p:cNvSpPr>
            <p:nvPr/>
          </p:nvSpPr>
          <p:spPr bwMode="auto">
            <a:xfrm>
              <a:off x="4082" y="2433"/>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3341" name="Text Box 221"/>
            <p:cNvSpPr txBox="1">
              <a:spLocks noChangeArrowheads="1"/>
            </p:cNvSpPr>
            <p:nvPr/>
          </p:nvSpPr>
          <p:spPr bwMode="auto">
            <a:xfrm>
              <a:off x="4082" y="270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sp>
          <p:nvSpPr>
            <p:cNvPr id="13342" name="Text Box 222"/>
            <p:cNvSpPr txBox="1">
              <a:spLocks noChangeArrowheads="1"/>
            </p:cNvSpPr>
            <p:nvPr/>
          </p:nvSpPr>
          <p:spPr bwMode="auto">
            <a:xfrm>
              <a:off x="1587" y="2565"/>
              <a:ext cx="3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V</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13343" name="Text Box 223"/>
            <p:cNvSpPr txBox="1">
              <a:spLocks noChangeArrowheads="1"/>
            </p:cNvSpPr>
            <p:nvPr/>
          </p:nvSpPr>
          <p:spPr bwMode="auto">
            <a:xfrm>
              <a:off x="1763" y="2389"/>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3344" name="Text Box 224"/>
            <p:cNvSpPr txBox="1">
              <a:spLocks noChangeArrowheads="1"/>
            </p:cNvSpPr>
            <p:nvPr/>
          </p:nvSpPr>
          <p:spPr bwMode="auto">
            <a:xfrm>
              <a:off x="1763" y="266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_</a:t>
              </a:r>
            </a:p>
          </p:txBody>
        </p:sp>
        <p:grpSp>
          <p:nvGrpSpPr>
            <p:cNvPr id="13345" name="Group 225"/>
            <p:cNvGrpSpPr>
              <a:grpSpLocks/>
            </p:cNvGrpSpPr>
            <p:nvPr/>
          </p:nvGrpSpPr>
          <p:grpSpPr bwMode="auto">
            <a:xfrm>
              <a:off x="2816" y="2541"/>
              <a:ext cx="144" cy="239"/>
              <a:chOff x="2970" y="3113"/>
              <a:chExt cx="144" cy="239"/>
            </a:xfrm>
          </p:grpSpPr>
          <p:grpSp>
            <p:nvGrpSpPr>
              <p:cNvPr id="13363" name="Group 226"/>
              <p:cNvGrpSpPr>
                <a:grpSpLocks/>
              </p:cNvGrpSpPr>
              <p:nvPr/>
            </p:nvGrpSpPr>
            <p:grpSpPr bwMode="auto">
              <a:xfrm>
                <a:off x="2970" y="3209"/>
                <a:ext cx="144" cy="34"/>
                <a:chOff x="1526" y="1392"/>
                <a:chExt cx="144" cy="34"/>
              </a:xfrm>
            </p:grpSpPr>
            <p:sp>
              <p:nvSpPr>
                <p:cNvPr id="13366" name="Line 227"/>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67" name="Line 228"/>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364" name="Line 229"/>
              <p:cNvSpPr>
                <a:spLocks noChangeShapeType="1"/>
              </p:cNvSpPr>
              <p:nvPr/>
            </p:nvSpPr>
            <p:spPr bwMode="auto">
              <a:xfrm>
                <a:off x="3042" y="3113"/>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65" name="Line 230"/>
              <p:cNvSpPr>
                <a:spLocks noChangeShapeType="1"/>
              </p:cNvSpPr>
              <p:nvPr/>
            </p:nvSpPr>
            <p:spPr bwMode="auto">
              <a:xfrm>
                <a:off x="3042" y="325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3346" name="Group 231"/>
            <p:cNvGrpSpPr>
              <a:grpSpLocks/>
            </p:cNvGrpSpPr>
            <p:nvPr/>
          </p:nvGrpSpPr>
          <p:grpSpPr bwMode="auto">
            <a:xfrm>
              <a:off x="3071" y="2406"/>
              <a:ext cx="186" cy="507"/>
              <a:chOff x="2304" y="3240"/>
              <a:chExt cx="186" cy="507"/>
            </a:xfrm>
          </p:grpSpPr>
          <p:sp>
            <p:nvSpPr>
              <p:cNvPr id="13358" name="AutoShape 232"/>
              <p:cNvSpPr>
                <a:spLocks noChangeArrowheads="1"/>
              </p:cNvSpPr>
              <p:nvPr/>
            </p:nvSpPr>
            <p:spPr bwMode="auto">
              <a:xfrm>
                <a:off x="2304" y="3345"/>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3359" name="Line 233"/>
              <p:cNvSpPr>
                <a:spLocks noChangeAspect="1" noChangeShapeType="1"/>
              </p:cNvSpPr>
              <p:nvPr/>
            </p:nvSpPr>
            <p:spPr bwMode="auto">
              <a:xfrm flipV="1">
                <a:off x="2377" y="3240"/>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60" name="Line 234"/>
              <p:cNvSpPr>
                <a:spLocks noChangeAspect="1" noChangeShapeType="1"/>
              </p:cNvSpPr>
              <p:nvPr/>
            </p:nvSpPr>
            <p:spPr bwMode="auto">
              <a:xfrm flipV="1">
                <a:off x="2377" y="3627"/>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61" name="Line 235"/>
              <p:cNvSpPr>
                <a:spLocks noChangeAspect="1" noChangeShapeType="1"/>
              </p:cNvSpPr>
              <p:nvPr/>
            </p:nvSpPr>
            <p:spPr bwMode="auto">
              <a:xfrm rot="5400000" flipV="1">
                <a:off x="2376" y="3417"/>
                <a:ext cx="1" cy="1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62" name="Line 236"/>
              <p:cNvSpPr>
                <a:spLocks noChangeShapeType="1"/>
              </p:cNvSpPr>
              <p:nvPr/>
            </p:nvSpPr>
            <p:spPr bwMode="auto">
              <a:xfrm>
                <a:off x="2490" y="3366"/>
                <a:ext cx="0" cy="2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347" name="Line 237"/>
            <p:cNvSpPr>
              <a:spLocks noChangeShapeType="1"/>
            </p:cNvSpPr>
            <p:nvPr/>
          </p:nvSpPr>
          <p:spPr bwMode="auto">
            <a:xfrm>
              <a:off x="3143" y="2406"/>
              <a:ext cx="3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48" name="Freeform 238"/>
            <p:cNvSpPr>
              <a:spLocks/>
            </p:cNvSpPr>
            <p:nvPr/>
          </p:nvSpPr>
          <p:spPr bwMode="auto">
            <a:xfrm>
              <a:off x="2600" y="2405"/>
              <a:ext cx="288" cy="192"/>
            </a:xfrm>
            <a:custGeom>
              <a:avLst/>
              <a:gdLst>
                <a:gd name="T0" fmla="*/ 0 w 288"/>
                <a:gd name="T1" fmla="*/ 0 h 192"/>
                <a:gd name="T2" fmla="*/ 288 w 288"/>
                <a:gd name="T3" fmla="*/ 0 h 192"/>
                <a:gd name="T4" fmla="*/ 288 w 288"/>
                <a:gd name="T5" fmla="*/ 192 h 192"/>
                <a:gd name="T6" fmla="*/ 0 60000 65536"/>
                <a:gd name="T7" fmla="*/ 0 60000 65536"/>
                <a:gd name="T8" fmla="*/ 0 60000 65536"/>
                <a:gd name="T9" fmla="*/ 0 w 288"/>
                <a:gd name="T10" fmla="*/ 0 h 192"/>
                <a:gd name="T11" fmla="*/ 288 w 288"/>
                <a:gd name="T12" fmla="*/ 192 h 192"/>
              </a:gdLst>
              <a:ahLst/>
              <a:cxnLst>
                <a:cxn ang="T6">
                  <a:pos x="T0" y="T1"/>
                </a:cxn>
                <a:cxn ang="T7">
                  <a:pos x="T2" y="T3"/>
                </a:cxn>
                <a:cxn ang="T8">
                  <a:pos x="T4" y="T5"/>
                </a:cxn>
              </a:cxnLst>
              <a:rect l="T9" t="T10" r="T11" b="T12"/>
              <a:pathLst>
                <a:path w="288" h="192">
                  <a:moveTo>
                    <a:pt x="0" y="0"/>
                  </a:moveTo>
                  <a:lnTo>
                    <a:pt x="288" y="0"/>
                  </a:lnTo>
                  <a:lnTo>
                    <a:pt x="288"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3349" name="Line 239"/>
            <p:cNvSpPr>
              <a:spLocks noChangeShapeType="1"/>
            </p:cNvSpPr>
            <p:nvPr/>
          </p:nvSpPr>
          <p:spPr bwMode="auto">
            <a:xfrm>
              <a:off x="2888" y="2780"/>
              <a:ext cx="0" cy="286"/>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50" name="Line 240"/>
            <p:cNvSpPr>
              <a:spLocks noChangeShapeType="1"/>
            </p:cNvSpPr>
            <p:nvPr/>
          </p:nvSpPr>
          <p:spPr bwMode="auto">
            <a:xfrm>
              <a:off x="3145" y="2820"/>
              <a:ext cx="0" cy="246"/>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51" name="Text Box 241"/>
            <p:cNvSpPr txBox="1">
              <a:spLocks noChangeArrowheads="1"/>
            </p:cNvSpPr>
            <p:nvPr/>
          </p:nvSpPr>
          <p:spPr bwMode="auto">
            <a:xfrm>
              <a:off x="2496" y="2501"/>
              <a:ext cx="3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a:t>
              </a:r>
              <a:endParaRPr kumimoji="1" lang="en-US" altLang="zh-CN" sz="2000">
                <a:solidFill>
                  <a:schemeClr val="tx2"/>
                </a:solidFill>
                <a:cs typeface="Times New Roman" pitchFamily="18" charset="0"/>
              </a:endParaRPr>
            </a:p>
          </p:txBody>
        </p:sp>
        <p:sp>
          <p:nvSpPr>
            <p:cNvPr id="13352" name="Text Box 242"/>
            <p:cNvSpPr txBox="1">
              <a:spLocks noChangeArrowheads="1"/>
            </p:cNvSpPr>
            <p:nvPr/>
          </p:nvSpPr>
          <p:spPr bwMode="auto">
            <a:xfrm>
              <a:off x="3216" y="2534"/>
              <a:ext cx="3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sym typeface="Symbol" pitchFamily="18" charset="2"/>
                </a:rPr>
                <a:t>·I</a:t>
              </a:r>
              <a:r>
                <a:rPr kumimoji="1" lang="en-US" altLang="zh-CN" sz="2000" baseline="-25000">
                  <a:solidFill>
                    <a:schemeClr val="tx2"/>
                  </a:solidFill>
                  <a:cs typeface="Times New Roman" pitchFamily="18" charset="0"/>
                  <a:sym typeface="Symbol" pitchFamily="18" charset="2"/>
                </a:rPr>
                <a:t>B</a:t>
              </a:r>
              <a:endParaRPr kumimoji="1" lang="en-US" altLang="zh-CN" sz="2000">
                <a:solidFill>
                  <a:schemeClr val="tx2"/>
                </a:solidFill>
                <a:cs typeface="Times New Roman" pitchFamily="18" charset="0"/>
              </a:endParaRPr>
            </a:p>
          </p:txBody>
        </p:sp>
        <p:sp>
          <p:nvSpPr>
            <p:cNvPr id="13353" name="Line 243"/>
            <p:cNvSpPr>
              <a:spLocks noChangeShapeType="1"/>
            </p:cNvSpPr>
            <p:nvPr/>
          </p:nvSpPr>
          <p:spPr bwMode="auto">
            <a:xfrm>
              <a:off x="2600" y="2360"/>
              <a:ext cx="216"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54" name="Text Box 244"/>
            <p:cNvSpPr txBox="1">
              <a:spLocks noChangeArrowheads="1"/>
            </p:cNvSpPr>
            <p:nvPr/>
          </p:nvSpPr>
          <p:spPr bwMode="auto">
            <a:xfrm>
              <a:off x="2592" y="2102"/>
              <a:ext cx="2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sym typeface="Symbol" pitchFamily="18" charset="2"/>
                </a:rPr>
                <a:t>I</a:t>
              </a:r>
              <a:r>
                <a:rPr kumimoji="1" lang="en-US" altLang="zh-CN" sz="2000" baseline="-25000">
                  <a:solidFill>
                    <a:schemeClr val="tx2"/>
                  </a:solidFill>
                  <a:cs typeface="Times New Roman" pitchFamily="18" charset="0"/>
                  <a:sym typeface="Symbol" pitchFamily="18" charset="2"/>
                </a:rPr>
                <a:t>B</a:t>
              </a:r>
              <a:endParaRPr kumimoji="1" lang="en-US" altLang="zh-CN" sz="2000">
                <a:solidFill>
                  <a:schemeClr val="tx2"/>
                </a:solidFill>
                <a:cs typeface="Times New Roman" pitchFamily="18" charset="0"/>
              </a:endParaRPr>
            </a:p>
          </p:txBody>
        </p:sp>
        <p:grpSp>
          <p:nvGrpSpPr>
            <p:cNvPr id="13355" name="Group 245"/>
            <p:cNvGrpSpPr>
              <a:grpSpLocks/>
            </p:cNvGrpSpPr>
            <p:nvPr/>
          </p:nvGrpSpPr>
          <p:grpSpPr bwMode="auto">
            <a:xfrm>
              <a:off x="3074" y="3066"/>
              <a:ext cx="144" cy="96"/>
              <a:chOff x="1056" y="1392"/>
              <a:chExt cx="144" cy="96"/>
            </a:xfrm>
          </p:grpSpPr>
          <p:sp>
            <p:nvSpPr>
              <p:cNvPr id="13356" name="Line 246"/>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357" name="Line 247"/>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aphicFrame>
        <p:nvGraphicFramePr>
          <p:cNvPr id="79" name="Object 5"/>
          <p:cNvGraphicFramePr>
            <a:graphicFrameLocks noChangeAspect="1"/>
          </p:cNvGraphicFramePr>
          <p:nvPr>
            <p:extLst>
              <p:ext uri="{D42A27DB-BD31-4B8C-83A1-F6EECF244321}">
                <p14:modId xmlns:p14="http://schemas.microsoft.com/office/powerpoint/2010/main" val="2288119791"/>
              </p:ext>
            </p:extLst>
          </p:nvPr>
        </p:nvGraphicFramePr>
        <p:xfrm>
          <a:off x="4057650" y="5731670"/>
          <a:ext cx="4184650" cy="433388"/>
        </p:xfrm>
        <a:graphic>
          <a:graphicData uri="http://schemas.openxmlformats.org/presentationml/2006/ole">
            <mc:AlternateContent xmlns:mc="http://schemas.openxmlformats.org/markup-compatibility/2006">
              <mc:Choice xmlns:v="urn:schemas-microsoft-com:vml" Requires="v">
                <p:oleObj spid="_x0000_s13719" name="Equation" r:id="rId11" imgW="2323800" imgH="241200" progId="Equation.DSMT4">
                  <p:embed/>
                </p:oleObj>
              </mc:Choice>
              <mc:Fallback>
                <p:oleObj name="Equation" r:id="rId11" imgW="2323800" imgH="241200" progId="Equation.DSMT4">
                  <p:embed/>
                  <p:pic>
                    <p:nvPicPr>
                      <p:cNvPr id="0" name=""/>
                      <p:cNvPicPr preferRelativeResize="0">
                        <a:picLocks noChangeAspect="1" noChangeArrowheads="1"/>
                      </p:cNvPicPr>
                      <p:nvPr/>
                    </p:nvPicPr>
                    <p:blipFill>
                      <a:blip r:embed="rId12"/>
                      <a:srcRect/>
                      <a:stretch>
                        <a:fillRect/>
                      </a:stretch>
                    </p:blipFill>
                    <p:spPr bwMode="auto">
                      <a:xfrm>
                        <a:off x="4057650" y="5731670"/>
                        <a:ext cx="4184650"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iterate type="lt">
                                    <p:tmAbs val="75"/>
                                  </p:iterate>
                                  <p:childTnLst>
                                    <p:set>
                                      <p:cBhvr>
                                        <p:cTn id="12" dur="1" fill="hold">
                                          <p:stCondLst>
                                            <p:cond delay="74"/>
                                          </p:stCondLst>
                                        </p:cTn>
                                        <p:tgtEl>
                                          <p:spTgt spid="141486"/>
                                        </p:tgtEl>
                                        <p:attrNameLst>
                                          <p:attrName>style.visibility</p:attrName>
                                        </p:attrNameLst>
                                      </p:cBhvr>
                                      <p:to>
                                        <p:strVal val="visible"/>
                                      </p:to>
                                    </p:set>
                                  </p:childTnLst>
                                </p:cTn>
                              </p:par>
                            </p:childTnLst>
                          </p:cTn>
                        </p:par>
                        <p:par>
                          <p:cTn id="13" fill="hold" nodeType="afterGroup">
                            <p:stCondLst>
                              <p:cond delay="2250"/>
                            </p:stCondLst>
                            <p:childTnLst>
                              <p:par>
                                <p:cTn id="14" presetID="1" presetClass="entr" presetSubtype="0" fill="hold" grpId="0" nodeType="afterEffect">
                                  <p:stCondLst>
                                    <p:cond delay="0"/>
                                  </p:stCondLst>
                                  <p:iterate type="lt">
                                    <p:tmAbs val="75"/>
                                  </p:iterate>
                                  <p:childTnLst>
                                    <p:set>
                                      <p:cBhvr>
                                        <p:cTn id="15" dur="1" fill="hold">
                                          <p:stCondLst>
                                            <p:cond delay="74"/>
                                          </p:stCondLst>
                                        </p:cTn>
                                        <p:tgtEl>
                                          <p:spTgt spid="141487"/>
                                        </p:tgtEl>
                                        <p:attrNameLst>
                                          <p:attrName>style.visibility</p:attrName>
                                        </p:attrNameLst>
                                      </p:cBhvr>
                                      <p:to>
                                        <p:strVal val="visible"/>
                                      </p:to>
                                    </p:set>
                                  </p:childTnLst>
                                </p:cTn>
                              </p:par>
                            </p:childTnLst>
                          </p:cTn>
                        </p:par>
                        <p:par>
                          <p:cTn id="16" fill="hold" nodeType="afterGroup">
                            <p:stCondLst>
                              <p:cond delay="2775"/>
                            </p:stCondLst>
                            <p:childTnLst>
                              <p:par>
                                <p:cTn id="17" presetID="22" presetClass="entr" presetSubtype="8" fill="hold" nodeType="afterEffect">
                                  <p:stCondLst>
                                    <p:cond delay="0"/>
                                  </p:stCondLst>
                                  <p:childTnLst>
                                    <p:set>
                                      <p:cBhvr>
                                        <p:cTn id="18" dur="1" fill="hold">
                                          <p:stCondLst>
                                            <p:cond delay="0"/>
                                          </p:stCondLst>
                                        </p:cTn>
                                        <p:tgtEl>
                                          <p:spTgt spid="141488"/>
                                        </p:tgtEl>
                                        <p:attrNameLst>
                                          <p:attrName>style.visibility</p:attrName>
                                        </p:attrNameLst>
                                      </p:cBhvr>
                                      <p:to>
                                        <p:strVal val="visible"/>
                                      </p:to>
                                    </p:set>
                                    <p:animEffect transition="in" filter="wipe(left)">
                                      <p:cBhvr>
                                        <p:cTn id="19" dur="500"/>
                                        <p:tgtEl>
                                          <p:spTgt spid="141488"/>
                                        </p:tgtEl>
                                      </p:cBhvr>
                                    </p:animEffect>
                                  </p:childTnLst>
                                </p:cTn>
                              </p:par>
                            </p:childTnLst>
                          </p:cTn>
                        </p:par>
                        <p:par>
                          <p:cTn id="20" fill="hold" nodeType="afterGroup">
                            <p:stCondLst>
                              <p:cond delay="3275"/>
                            </p:stCondLst>
                            <p:childTnLst>
                              <p:par>
                                <p:cTn id="21" presetID="22" presetClass="entr" presetSubtype="8" fill="hold" nodeType="afterEffect">
                                  <p:stCondLst>
                                    <p:cond delay="0"/>
                                  </p:stCondLst>
                                  <p:childTnLst>
                                    <p:set>
                                      <p:cBhvr>
                                        <p:cTn id="22" dur="1" fill="hold">
                                          <p:stCondLst>
                                            <p:cond delay="0"/>
                                          </p:stCondLst>
                                        </p:cTn>
                                        <p:tgtEl>
                                          <p:spTgt spid="141489"/>
                                        </p:tgtEl>
                                        <p:attrNameLst>
                                          <p:attrName>style.visibility</p:attrName>
                                        </p:attrNameLst>
                                      </p:cBhvr>
                                      <p:to>
                                        <p:strVal val="visible"/>
                                      </p:to>
                                    </p:set>
                                    <p:animEffect transition="in" filter="wipe(left)">
                                      <p:cBhvr>
                                        <p:cTn id="23" dur="500"/>
                                        <p:tgtEl>
                                          <p:spTgt spid="141489"/>
                                        </p:tgtEl>
                                      </p:cBhvr>
                                    </p:animEffect>
                                  </p:childTnLst>
                                </p:cTn>
                              </p:par>
                            </p:childTnLst>
                          </p:cTn>
                        </p:par>
                        <p:par>
                          <p:cTn id="24" fill="hold" nodeType="afterGroup">
                            <p:stCondLst>
                              <p:cond delay="3775"/>
                            </p:stCondLst>
                            <p:childTnLst>
                              <p:par>
                                <p:cTn id="25" presetID="22" presetClass="entr" presetSubtype="8" fill="hold" nodeType="afterEffect">
                                  <p:stCondLst>
                                    <p:cond delay="0"/>
                                  </p:stCondLst>
                                  <p:childTnLst>
                                    <p:set>
                                      <p:cBhvr>
                                        <p:cTn id="26" dur="1" fill="hold">
                                          <p:stCondLst>
                                            <p:cond delay="0"/>
                                          </p:stCondLst>
                                        </p:cTn>
                                        <p:tgtEl>
                                          <p:spTgt spid="141490"/>
                                        </p:tgtEl>
                                        <p:attrNameLst>
                                          <p:attrName>style.visibility</p:attrName>
                                        </p:attrNameLst>
                                      </p:cBhvr>
                                      <p:to>
                                        <p:strVal val="visible"/>
                                      </p:to>
                                    </p:set>
                                    <p:animEffect transition="in" filter="wipe(left)">
                                      <p:cBhvr>
                                        <p:cTn id="27" dur="500"/>
                                        <p:tgtEl>
                                          <p:spTgt spid="1414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iterate type="lt">
                                    <p:tmAbs val="75"/>
                                  </p:iterate>
                                  <p:childTnLst>
                                    <p:set>
                                      <p:cBhvr>
                                        <p:cTn id="31" dur="1" fill="hold">
                                          <p:stCondLst>
                                            <p:cond delay="74"/>
                                          </p:stCondLst>
                                        </p:cTn>
                                        <p:tgtEl>
                                          <p:spTgt spid="141491"/>
                                        </p:tgtEl>
                                        <p:attrNameLst>
                                          <p:attrName>style.visibility</p:attrName>
                                        </p:attrNameLst>
                                      </p:cBhvr>
                                      <p:to>
                                        <p:strVal val="visible"/>
                                      </p:to>
                                    </p:set>
                                  </p:childTnLst>
                                </p:cTn>
                              </p:par>
                            </p:childTnLst>
                          </p:cTn>
                        </p:par>
                        <p:par>
                          <p:cTn id="32" fill="hold" nodeType="afterGroup">
                            <p:stCondLst>
                              <p:cond delay="1200"/>
                            </p:stCondLst>
                            <p:childTnLst>
                              <p:par>
                                <p:cTn id="33" presetID="22" presetClass="entr" presetSubtype="8" fill="hold" nodeType="afterEffect">
                                  <p:stCondLst>
                                    <p:cond delay="0"/>
                                  </p:stCondLst>
                                  <p:childTnLst>
                                    <p:set>
                                      <p:cBhvr>
                                        <p:cTn id="34" dur="1" fill="hold">
                                          <p:stCondLst>
                                            <p:cond delay="0"/>
                                          </p:stCondLst>
                                        </p:cTn>
                                        <p:tgtEl>
                                          <p:spTgt spid="141492"/>
                                        </p:tgtEl>
                                        <p:attrNameLst>
                                          <p:attrName>style.visibility</p:attrName>
                                        </p:attrNameLst>
                                      </p:cBhvr>
                                      <p:to>
                                        <p:strVal val="visible"/>
                                      </p:to>
                                    </p:set>
                                    <p:animEffect transition="in" filter="wipe(left)">
                                      <p:cBhvr>
                                        <p:cTn id="35" dur="500"/>
                                        <p:tgtEl>
                                          <p:spTgt spid="141492"/>
                                        </p:tgtEl>
                                      </p:cBhvr>
                                    </p:animEffect>
                                  </p:childTnLst>
                                </p:cTn>
                              </p:par>
                            </p:childTnLst>
                          </p:cTn>
                        </p:par>
                        <p:par>
                          <p:cTn id="36" fill="hold">
                            <p:stCondLst>
                              <p:cond delay="1700"/>
                            </p:stCondLst>
                            <p:childTnLst>
                              <p:par>
                                <p:cTn id="37" presetID="22" presetClass="entr" presetSubtype="8" fill="hold" nodeType="after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left)">
                                      <p:cBhvr>
                                        <p:cTn id="3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build="p">
        <p:tmplLst>
          <p:tmpl lvl="1">
            <p:tnLst>
              <p:par>
                <p:cTn presetID="1" presetClass="entr" presetSubtype="0" fill="hold" nodeType="clickEffect">
                  <p:stCondLst>
                    <p:cond delay="100"/>
                  </p:stCondLst>
                  <p:childTnLst>
                    <p:set>
                      <p:cBhvr>
                        <p:cTn dur="1" fill="hold">
                          <p:stCondLst>
                            <p:cond delay="0"/>
                          </p:stCondLst>
                        </p:cTn>
                        <p:tgtEl>
                          <p:spTgt spid="1331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331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3319"/>
                        </p:tgtEl>
                        <p:attrNameLst>
                          <p:attrName>style.visibility</p:attrName>
                        </p:attrNameLst>
                      </p:cBhvr>
                      <p:to>
                        <p:strVal val="visible"/>
                      </p:to>
                    </p:set>
                  </p:childTnLst>
                </p:cTn>
              </p:par>
            </p:tnLst>
          </p:tmpl>
        </p:tmplLst>
      </p:bldP>
      <p:bldP spid="141486" grpId="0" autoUpdateAnimBg="0"/>
      <p:bldP spid="141487" grpId="0" autoUpdateAnimBg="0"/>
      <p:bldP spid="141491"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5</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42</a:t>
            </a:fld>
            <a:endParaRPr lang="zh-CN" altLang="en-US"/>
          </a:p>
        </p:txBody>
      </p:sp>
      <p:sp>
        <p:nvSpPr>
          <p:cNvPr id="14341" name="Rectangle 3"/>
          <p:cNvSpPr>
            <a:spLocks noGrp="1" noChangeArrowheads="1"/>
          </p:cNvSpPr>
          <p:nvPr>
            <p:ph sz="quarter" idx="4294967295"/>
          </p:nvPr>
        </p:nvSpPr>
        <p:spPr>
          <a:xfrm>
            <a:off x="0" y="904875"/>
            <a:ext cx="8550275" cy="523875"/>
          </a:xfrm>
        </p:spPr>
        <p:txBody>
          <a:bodyPr>
            <a:spAutoFit/>
          </a:bodyPr>
          <a:lstStyle/>
          <a:p>
            <a:pPr eaLnBrk="1" hangingPunct="1"/>
            <a:r>
              <a:rPr kumimoji="1" lang="zh-CN" altLang="en-US" smtClean="0">
                <a:solidFill>
                  <a:srgbClr val="FF0000"/>
                </a:solidFill>
                <a:ea typeface="宋体" charset="-122"/>
              </a:rPr>
              <a:t>放大电路的动态分析</a:t>
            </a:r>
          </a:p>
        </p:txBody>
      </p:sp>
      <p:sp>
        <p:nvSpPr>
          <p:cNvPr id="142510" name="Text Box 174"/>
          <p:cNvSpPr txBox="1">
            <a:spLocks noChangeArrowheads="1"/>
          </p:cNvSpPr>
          <p:nvPr/>
        </p:nvSpPr>
        <p:spPr bwMode="auto">
          <a:xfrm>
            <a:off x="671513" y="1485900"/>
            <a:ext cx="6340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动态分析的目的：确定放大电路的性能指标。</a:t>
            </a:r>
          </a:p>
        </p:txBody>
      </p:sp>
      <p:sp>
        <p:nvSpPr>
          <p:cNvPr id="142511" name="Text Box 175"/>
          <p:cNvSpPr txBox="1">
            <a:spLocks noChangeArrowheads="1"/>
          </p:cNvSpPr>
          <p:nvPr/>
        </p:nvSpPr>
        <p:spPr bwMode="auto">
          <a:xfrm>
            <a:off x="661988" y="1882775"/>
            <a:ext cx="8494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耦合电容容量很大，信号变化一周期电容两端电压保持恒定：</a:t>
            </a:r>
          </a:p>
        </p:txBody>
      </p:sp>
      <p:grpSp>
        <p:nvGrpSpPr>
          <p:cNvPr id="2" name="Group 176"/>
          <p:cNvGrpSpPr>
            <a:grpSpLocks/>
          </p:cNvGrpSpPr>
          <p:nvPr/>
        </p:nvGrpSpPr>
        <p:grpSpPr bwMode="auto">
          <a:xfrm>
            <a:off x="2587625" y="3586385"/>
            <a:ext cx="4562475" cy="2714625"/>
            <a:chOff x="1228" y="1890"/>
            <a:chExt cx="2874" cy="1710"/>
          </a:xfrm>
        </p:grpSpPr>
        <p:grpSp>
          <p:nvGrpSpPr>
            <p:cNvPr id="14381" name="Group 177"/>
            <p:cNvGrpSpPr>
              <a:grpSpLocks/>
            </p:cNvGrpSpPr>
            <p:nvPr/>
          </p:nvGrpSpPr>
          <p:grpSpPr bwMode="auto">
            <a:xfrm>
              <a:off x="2707" y="2697"/>
              <a:ext cx="288" cy="336"/>
              <a:chOff x="1344" y="1680"/>
              <a:chExt cx="288" cy="336"/>
            </a:xfrm>
          </p:grpSpPr>
          <p:sp>
            <p:nvSpPr>
              <p:cNvPr id="14452" name="Line 178"/>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53" name="Line 179"/>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54" name="Line 180"/>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55" name="Line 181"/>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4382" name="Group 182"/>
            <p:cNvGrpSpPr>
              <a:grpSpLocks/>
            </p:cNvGrpSpPr>
            <p:nvPr/>
          </p:nvGrpSpPr>
          <p:grpSpPr bwMode="auto">
            <a:xfrm>
              <a:off x="2908" y="3033"/>
              <a:ext cx="144" cy="567"/>
              <a:chOff x="2937" y="2736"/>
              <a:chExt cx="144" cy="567"/>
            </a:xfrm>
          </p:grpSpPr>
          <p:grpSp>
            <p:nvGrpSpPr>
              <p:cNvPr id="14448" name="Group 183"/>
              <p:cNvGrpSpPr>
                <a:grpSpLocks/>
              </p:cNvGrpSpPr>
              <p:nvPr/>
            </p:nvGrpSpPr>
            <p:grpSpPr bwMode="auto">
              <a:xfrm>
                <a:off x="2937" y="3207"/>
                <a:ext cx="144" cy="96"/>
                <a:chOff x="1056" y="1392"/>
                <a:chExt cx="144" cy="96"/>
              </a:xfrm>
            </p:grpSpPr>
            <p:sp>
              <p:nvSpPr>
                <p:cNvPr id="14450" name="Line 184"/>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51" name="Line 185"/>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449" name="Line 186"/>
              <p:cNvSpPr>
                <a:spLocks noChangeShapeType="1"/>
              </p:cNvSpPr>
              <p:nvPr/>
            </p:nvSpPr>
            <p:spPr bwMode="auto">
              <a:xfrm>
                <a:off x="3015" y="2736"/>
                <a:ext cx="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4383" name="Group 187"/>
            <p:cNvGrpSpPr>
              <a:grpSpLocks/>
            </p:cNvGrpSpPr>
            <p:nvPr/>
          </p:nvGrpSpPr>
          <p:grpSpPr bwMode="auto">
            <a:xfrm>
              <a:off x="2005" y="1890"/>
              <a:ext cx="2097" cy="972"/>
              <a:chOff x="2034" y="1593"/>
              <a:chExt cx="2097" cy="972"/>
            </a:xfrm>
          </p:grpSpPr>
          <p:grpSp>
            <p:nvGrpSpPr>
              <p:cNvPr id="14439" name="Group 188"/>
              <p:cNvGrpSpPr>
                <a:grpSpLocks/>
              </p:cNvGrpSpPr>
              <p:nvPr/>
            </p:nvGrpSpPr>
            <p:grpSpPr bwMode="auto">
              <a:xfrm>
                <a:off x="2304" y="1935"/>
                <a:ext cx="77" cy="480"/>
                <a:chOff x="1824" y="1344"/>
                <a:chExt cx="77" cy="480"/>
              </a:xfrm>
            </p:grpSpPr>
            <p:sp>
              <p:nvSpPr>
                <p:cNvPr id="14445" name="Rectangle 189"/>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4446" name="Line 190"/>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47" name="Line 191"/>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440" name="Line 192"/>
              <p:cNvSpPr>
                <a:spLocks noChangeShapeType="1"/>
              </p:cNvSpPr>
              <p:nvPr/>
            </p:nvSpPr>
            <p:spPr bwMode="auto">
              <a:xfrm>
                <a:off x="2034" y="2565"/>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41" name="Line 193"/>
              <p:cNvSpPr>
                <a:spLocks noChangeShapeType="1"/>
              </p:cNvSpPr>
              <p:nvPr/>
            </p:nvSpPr>
            <p:spPr bwMode="auto">
              <a:xfrm>
                <a:off x="2343" y="2421"/>
                <a:ext cx="0" cy="144"/>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42" name="Oval 194"/>
              <p:cNvSpPr>
                <a:spLocks noChangeArrowheads="1"/>
              </p:cNvSpPr>
              <p:nvPr/>
            </p:nvSpPr>
            <p:spPr bwMode="auto">
              <a:xfrm>
                <a:off x="3591" y="1710"/>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4443" name="Freeform 195"/>
              <p:cNvSpPr>
                <a:spLocks/>
              </p:cNvSpPr>
              <p:nvPr/>
            </p:nvSpPr>
            <p:spPr bwMode="auto">
              <a:xfrm>
                <a:off x="2343" y="1728"/>
                <a:ext cx="1248" cy="288"/>
              </a:xfrm>
              <a:custGeom>
                <a:avLst/>
                <a:gdLst>
                  <a:gd name="T0" fmla="*/ 0 w 1248"/>
                  <a:gd name="T1" fmla="*/ 288 h 288"/>
                  <a:gd name="T2" fmla="*/ 0 w 1248"/>
                  <a:gd name="T3" fmla="*/ 0 h 288"/>
                  <a:gd name="T4" fmla="*/ 1248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4444" name="Text Box 196"/>
              <p:cNvSpPr txBox="1">
                <a:spLocks noChangeArrowheads="1"/>
              </p:cNvSpPr>
              <p:nvPr/>
            </p:nvSpPr>
            <p:spPr bwMode="auto">
              <a:xfrm>
                <a:off x="3650" y="1593"/>
                <a:ext cx="48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grpSp>
        <p:sp>
          <p:nvSpPr>
            <p:cNvPr id="14384" name="Text Box 197"/>
            <p:cNvSpPr txBox="1">
              <a:spLocks noChangeArrowheads="1"/>
            </p:cNvSpPr>
            <p:nvPr/>
          </p:nvSpPr>
          <p:spPr bwMode="auto">
            <a:xfrm>
              <a:off x="2409" y="2274"/>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4385" name="Text Box 198"/>
            <p:cNvSpPr txBox="1">
              <a:spLocks noChangeArrowheads="1"/>
            </p:cNvSpPr>
            <p:nvPr/>
          </p:nvSpPr>
          <p:spPr bwMode="auto">
            <a:xfrm>
              <a:off x="3081" y="2193"/>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R</a:t>
              </a:r>
              <a:r>
                <a:rPr kumimoji="1" lang="en-US" altLang="zh-CN" sz="2000" baseline="-25000"/>
                <a:t>C</a:t>
              </a:r>
              <a:endParaRPr kumimoji="1" lang="en-US" altLang="zh-CN" sz="2000"/>
            </a:p>
          </p:txBody>
        </p:sp>
        <p:grpSp>
          <p:nvGrpSpPr>
            <p:cNvPr id="14386" name="Group 199"/>
            <p:cNvGrpSpPr>
              <a:grpSpLocks/>
            </p:cNvGrpSpPr>
            <p:nvPr/>
          </p:nvGrpSpPr>
          <p:grpSpPr bwMode="auto">
            <a:xfrm rot="16200000" flipV="1">
              <a:off x="1874" y="2741"/>
              <a:ext cx="117" cy="240"/>
              <a:chOff x="3120" y="864"/>
              <a:chExt cx="117" cy="240"/>
            </a:xfrm>
          </p:grpSpPr>
          <p:grpSp>
            <p:nvGrpSpPr>
              <p:cNvPr id="14430" name="Group 200"/>
              <p:cNvGrpSpPr>
                <a:grpSpLocks/>
              </p:cNvGrpSpPr>
              <p:nvPr/>
            </p:nvGrpSpPr>
            <p:grpSpPr bwMode="auto">
              <a:xfrm>
                <a:off x="3120" y="864"/>
                <a:ext cx="117" cy="240"/>
                <a:chOff x="2064" y="576"/>
                <a:chExt cx="117" cy="240"/>
              </a:xfrm>
            </p:grpSpPr>
            <p:grpSp>
              <p:nvGrpSpPr>
                <p:cNvPr id="14434" name="Group 201"/>
                <p:cNvGrpSpPr>
                  <a:grpSpLocks/>
                </p:cNvGrpSpPr>
                <p:nvPr/>
              </p:nvGrpSpPr>
              <p:grpSpPr bwMode="auto">
                <a:xfrm>
                  <a:off x="2064" y="672"/>
                  <a:ext cx="117" cy="49"/>
                  <a:chOff x="2064" y="672"/>
                  <a:chExt cx="117" cy="49"/>
                </a:xfrm>
              </p:grpSpPr>
              <p:sp>
                <p:nvSpPr>
                  <p:cNvPr id="14437" name="Line 202"/>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38" name="Line 203"/>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435" name="Line 204"/>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36" name="Line 205"/>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4431" name="Group 206"/>
              <p:cNvGrpSpPr>
                <a:grpSpLocks/>
              </p:cNvGrpSpPr>
              <p:nvPr/>
            </p:nvGrpSpPr>
            <p:grpSpPr bwMode="auto">
              <a:xfrm>
                <a:off x="3198" y="905"/>
                <a:ext cx="34" cy="34"/>
                <a:chOff x="3552" y="1000"/>
                <a:chExt cx="34" cy="34"/>
              </a:xfrm>
            </p:grpSpPr>
            <p:sp>
              <p:nvSpPr>
                <p:cNvPr id="14432" name="Line 207"/>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33" name="Line 208"/>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14387" name="Group 209"/>
            <p:cNvGrpSpPr>
              <a:grpSpLocks/>
            </p:cNvGrpSpPr>
            <p:nvPr/>
          </p:nvGrpSpPr>
          <p:grpSpPr bwMode="auto">
            <a:xfrm rot="5400000" flipH="1" flipV="1">
              <a:off x="3467" y="2483"/>
              <a:ext cx="117" cy="240"/>
              <a:chOff x="3120" y="864"/>
              <a:chExt cx="117" cy="240"/>
            </a:xfrm>
          </p:grpSpPr>
          <p:grpSp>
            <p:nvGrpSpPr>
              <p:cNvPr id="14421" name="Group 210"/>
              <p:cNvGrpSpPr>
                <a:grpSpLocks/>
              </p:cNvGrpSpPr>
              <p:nvPr/>
            </p:nvGrpSpPr>
            <p:grpSpPr bwMode="auto">
              <a:xfrm>
                <a:off x="3120" y="864"/>
                <a:ext cx="117" cy="240"/>
                <a:chOff x="2064" y="576"/>
                <a:chExt cx="117" cy="240"/>
              </a:xfrm>
            </p:grpSpPr>
            <p:grpSp>
              <p:nvGrpSpPr>
                <p:cNvPr id="14425" name="Group 211"/>
                <p:cNvGrpSpPr>
                  <a:grpSpLocks/>
                </p:cNvGrpSpPr>
                <p:nvPr/>
              </p:nvGrpSpPr>
              <p:grpSpPr bwMode="auto">
                <a:xfrm>
                  <a:off x="2064" y="672"/>
                  <a:ext cx="117" cy="49"/>
                  <a:chOff x="2064" y="672"/>
                  <a:chExt cx="117" cy="49"/>
                </a:xfrm>
              </p:grpSpPr>
              <p:sp>
                <p:nvSpPr>
                  <p:cNvPr id="14428" name="Line 212"/>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29" name="Line 213"/>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426" name="Line 214"/>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27" name="Line 215"/>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4422" name="Group 216"/>
              <p:cNvGrpSpPr>
                <a:grpSpLocks/>
              </p:cNvGrpSpPr>
              <p:nvPr/>
            </p:nvGrpSpPr>
            <p:grpSpPr bwMode="auto">
              <a:xfrm>
                <a:off x="3198" y="905"/>
                <a:ext cx="34" cy="34"/>
                <a:chOff x="3552" y="1000"/>
                <a:chExt cx="34" cy="34"/>
              </a:xfrm>
            </p:grpSpPr>
            <p:sp>
              <p:nvSpPr>
                <p:cNvPr id="14423" name="Line 217"/>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24" name="Line 218"/>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14388" name="Text Box 219"/>
            <p:cNvSpPr txBox="1">
              <a:spLocks noChangeArrowheads="1"/>
            </p:cNvSpPr>
            <p:nvPr/>
          </p:nvSpPr>
          <p:spPr bwMode="auto">
            <a:xfrm>
              <a:off x="1833" y="2514"/>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C</a:t>
              </a:r>
              <a:r>
                <a:rPr kumimoji="1" lang="en-US" altLang="zh-CN" sz="2000" baseline="-25000"/>
                <a:t>1</a:t>
              </a:r>
              <a:endParaRPr kumimoji="1" lang="en-US" altLang="zh-CN" sz="2000"/>
            </a:p>
          </p:txBody>
        </p:sp>
        <p:grpSp>
          <p:nvGrpSpPr>
            <p:cNvPr id="14389" name="Group 220"/>
            <p:cNvGrpSpPr>
              <a:grpSpLocks/>
            </p:cNvGrpSpPr>
            <p:nvPr/>
          </p:nvGrpSpPr>
          <p:grpSpPr bwMode="auto">
            <a:xfrm>
              <a:off x="1228" y="2821"/>
              <a:ext cx="1752" cy="590"/>
              <a:chOff x="1257" y="2530"/>
              <a:chExt cx="1752" cy="590"/>
            </a:xfrm>
          </p:grpSpPr>
          <p:grpSp>
            <p:nvGrpSpPr>
              <p:cNvPr id="14409" name="Group 221"/>
              <p:cNvGrpSpPr>
                <a:grpSpLocks/>
              </p:cNvGrpSpPr>
              <p:nvPr/>
            </p:nvGrpSpPr>
            <p:grpSpPr bwMode="auto">
              <a:xfrm>
                <a:off x="1257" y="2664"/>
                <a:ext cx="157" cy="363"/>
                <a:chOff x="1248" y="230"/>
                <a:chExt cx="157" cy="363"/>
              </a:xfrm>
            </p:grpSpPr>
            <p:sp>
              <p:nvSpPr>
                <p:cNvPr id="14416" name="Oval 222"/>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4417" name="Line 223"/>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18" name="Line 224"/>
                <p:cNvSpPr>
                  <a:spLocks noChangeAspect="1" noChangeShapeType="1"/>
                </p:cNvSpPr>
                <p:nvPr/>
              </p:nvSpPr>
              <p:spPr bwMode="auto">
                <a:xfrm>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19" name="Line 225"/>
                <p:cNvSpPr>
                  <a:spLocks noChangeAspect="1" noChangeShapeType="1"/>
                </p:cNvSpPr>
                <p:nvPr/>
              </p:nvSpPr>
              <p:spPr bwMode="auto">
                <a:xfrm rot="-5400000">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20" name="Line 226"/>
                <p:cNvSpPr>
                  <a:spLocks noChangeAspect="1" noChangeShapeType="1"/>
                </p:cNvSpPr>
                <p:nvPr/>
              </p:nvSpPr>
              <p:spPr bwMode="auto">
                <a:xfrm>
                  <a:off x="1252" y="52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4410" name="Group 227"/>
              <p:cNvGrpSpPr>
                <a:grpSpLocks/>
              </p:cNvGrpSpPr>
              <p:nvPr/>
            </p:nvGrpSpPr>
            <p:grpSpPr bwMode="auto">
              <a:xfrm rot="5400000">
                <a:off x="1575" y="2329"/>
                <a:ext cx="77" cy="480"/>
                <a:chOff x="1824" y="1344"/>
                <a:chExt cx="77" cy="480"/>
              </a:xfrm>
            </p:grpSpPr>
            <p:sp>
              <p:nvSpPr>
                <p:cNvPr id="14413" name="Rectangle 228"/>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4414" name="Line 229"/>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15" name="Line 230"/>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411" name="Freeform 231"/>
              <p:cNvSpPr>
                <a:spLocks/>
              </p:cNvSpPr>
              <p:nvPr/>
            </p:nvSpPr>
            <p:spPr bwMode="auto">
              <a:xfrm>
                <a:off x="1344" y="2976"/>
                <a:ext cx="1665" cy="144"/>
              </a:xfrm>
              <a:custGeom>
                <a:avLst/>
                <a:gdLst>
                  <a:gd name="T0" fmla="*/ 0 w 1584"/>
                  <a:gd name="T1" fmla="*/ 0 h 144"/>
                  <a:gd name="T2" fmla="*/ 0 w 1584"/>
                  <a:gd name="T3" fmla="*/ 144 h 144"/>
                  <a:gd name="T4" fmla="*/ 1839 w 1584"/>
                  <a:gd name="T5" fmla="*/ 144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lnTo>
                      <a:pt x="0" y="144"/>
                    </a:lnTo>
                    <a:lnTo>
                      <a:pt x="1584" y="144"/>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4412" name="Freeform 232"/>
              <p:cNvSpPr>
                <a:spLocks/>
              </p:cNvSpPr>
              <p:nvPr/>
            </p:nvSpPr>
            <p:spPr bwMode="auto">
              <a:xfrm>
                <a:off x="1344" y="2568"/>
                <a:ext cx="144" cy="144"/>
              </a:xfrm>
              <a:custGeom>
                <a:avLst/>
                <a:gdLst>
                  <a:gd name="T0" fmla="*/ 0 w 144"/>
                  <a:gd name="T1" fmla="*/ 144 h 144"/>
                  <a:gd name="T2" fmla="*/ 0 w 144"/>
                  <a:gd name="T3" fmla="*/ 0 h 144"/>
                  <a:gd name="T4" fmla="*/ 144 w 144"/>
                  <a:gd name="T5" fmla="*/ 0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144"/>
                    </a:moveTo>
                    <a:lnTo>
                      <a:pt x="0" y="0"/>
                    </a:lnTo>
                    <a:lnTo>
                      <a:pt x="144"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14390" name="Text Box 233"/>
            <p:cNvSpPr txBox="1">
              <a:spLocks noChangeArrowheads="1"/>
            </p:cNvSpPr>
            <p:nvPr/>
          </p:nvSpPr>
          <p:spPr bwMode="auto">
            <a:xfrm>
              <a:off x="1497" y="2850"/>
              <a:ext cx="2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sp>
          <p:nvSpPr>
            <p:cNvPr id="14391" name="Text Box 234"/>
            <p:cNvSpPr txBox="1">
              <a:spLocks noChangeArrowheads="1"/>
            </p:cNvSpPr>
            <p:nvPr/>
          </p:nvSpPr>
          <p:spPr bwMode="auto">
            <a:xfrm>
              <a:off x="1363" y="3042"/>
              <a:ext cx="2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grpSp>
          <p:nvGrpSpPr>
            <p:cNvPr id="14392" name="Group 235"/>
            <p:cNvGrpSpPr>
              <a:grpSpLocks/>
            </p:cNvGrpSpPr>
            <p:nvPr/>
          </p:nvGrpSpPr>
          <p:grpSpPr bwMode="auto">
            <a:xfrm>
              <a:off x="2986" y="2601"/>
              <a:ext cx="1094" cy="822"/>
              <a:chOff x="3015" y="2304"/>
              <a:chExt cx="1094" cy="822"/>
            </a:xfrm>
          </p:grpSpPr>
          <p:grpSp>
            <p:nvGrpSpPr>
              <p:cNvPr id="14403" name="Group 236"/>
              <p:cNvGrpSpPr>
                <a:grpSpLocks/>
              </p:cNvGrpSpPr>
              <p:nvPr/>
            </p:nvGrpSpPr>
            <p:grpSpPr bwMode="auto">
              <a:xfrm>
                <a:off x="4032" y="2400"/>
                <a:ext cx="77" cy="480"/>
                <a:chOff x="1824" y="1344"/>
                <a:chExt cx="77" cy="480"/>
              </a:xfrm>
            </p:grpSpPr>
            <p:sp>
              <p:nvSpPr>
                <p:cNvPr id="14406" name="Rectangle 237"/>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4407" name="Line 238"/>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08" name="Line 239"/>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404" name="Freeform 240"/>
              <p:cNvSpPr>
                <a:spLocks/>
              </p:cNvSpPr>
              <p:nvPr/>
            </p:nvSpPr>
            <p:spPr bwMode="auto">
              <a:xfrm>
                <a:off x="3639" y="2304"/>
                <a:ext cx="432" cy="240"/>
              </a:xfrm>
              <a:custGeom>
                <a:avLst/>
                <a:gdLst>
                  <a:gd name="T0" fmla="*/ 0 w 432"/>
                  <a:gd name="T1" fmla="*/ 0 h 240"/>
                  <a:gd name="T2" fmla="*/ 432 w 432"/>
                  <a:gd name="T3" fmla="*/ 0 h 240"/>
                  <a:gd name="T4" fmla="*/ 432 w 432"/>
                  <a:gd name="T5" fmla="*/ 240 h 240"/>
                  <a:gd name="T6" fmla="*/ 0 60000 65536"/>
                  <a:gd name="T7" fmla="*/ 0 60000 65536"/>
                  <a:gd name="T8" fmla="*/ 0 60000 65536"/>
                  <a:gd name="T9" fmla="*/ 0 w 432"/>
                  <a:gd name="T10" fmla="*/ 0 h 240"/>
                  <a:gd name="T11" fmla="*/ 432 w 432"/>
                  <a:gd name="T12" fmla="*/ 240 h 240"/>
                </a:gdLst>
                <a:ahLst/>
                <a:cxnLst>
                  <a:cxn ang="T6">
                    <a:pos x="T0" y="T1"/>
                  </a:cxn>
                  <a:cxn ang="T7">
                    <a:pos x="T2" y="T3"/>
                  </a:cxn>
                  <a:cxn ang="T8">
                    <a:pos x="T4" y="T5"/>
                  </a:cxn>
                </a:cxnLst>
                <a:rect l="T9" t="T10" r="T11" b="T12"/>
                <a:pathLst>
                  <a:path w="432" h="240">
                    <a:moveTo>
                      <a:pt x="0" y="0"/>
                    </a:moveTo>
                    <a:lnTo>
                      <a:pt x="432" y="0"/>
                    </a:lnTo>
                    <a:lnTo>
                      <a:pt x="432" y="24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4405" name="Freeform 241"/>
              <p:cNvSpPr>
                <a:spLocks/>
              </p:cNvSpPr>
              <p:nvPr/>
            </p:nvSpPr>
            <p:spPr bwMode="auto">
              <a:xfrm>
                <a:off x="3015" y="2835"/>
                <a:ext cx="1056" cy="291"/>
              </a:xfrm>
              <a:custGeom>
                <a:avLst/>
                <a:gdLst>
                  <a:gd name="T0" fmla="*/ 1056 w 1056"/>
                  <a:gd name="T1" fmla="*/ 0 h 384"/>
                  <a:gd name="T2" fmla="*/ 1056 w 1056"/>
                  <a:gd name="T3" fmla="*/ 167 h 384"/>
                  <a:gd name="T4" fmla="*/ 0 w 1056"/>
                  <a:gd name="T5" fmla="*/ 167 h 384"/>
                  <a:gd name="T6" fmla="*/ 0 60000 65536"/>
                  <a:gd name="T7" fmla="*/ 0 60000 65536"/>
                  <a:gd name="T8" fmla="*/ 0 60000 65536"/>
                  <a:gd name="T9" fmla="*/ 0 w 1056"/>
                  <a:gd name="T10" fmla="*/ 0 h 384"/>
                  <a:gd name="T11" fmla="*/ 1056 w 1056"/>
                  <a:gd name="T12" fmla="*/ 384 h 384"/>
                </a:gdLst>
                <a:ahLst/>
                <a:cxnLst>
                  <a:cxn ang="T6">
                    <a:pos x="T0" y="T1"/>
                  </a:cxn>
                  <a:cxn ang="T7">
                    <a:pos x="T2" y="T3"/>
                  </a:cxn>
                  <a:cxn ang="T8">
                    <a:pos x="T4" y="T5"/>
                  </a:cxn>
                </a:cxnLst>
                <a:rect l="T9" t="T10" r="T11" b="T12"/>
                <a:pathLst>
                  <a:path w="1056" h="384">
                    <a:moveTo>
                      <a:pt x="1056" y="0"/>
                    </a:moveTo>
                    <a:lnTo>
                      <a:pt x="1056" y="384"/>
                    </a:lnTo>
                    <a:lnTo>
                      <a:pt x="0"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grpSp>
          <p:nvGrpSpPr>
            <p:cNvPr id="14393" name="Group 242"/>
            <p:cNvGrpSpPr>
              <a:grpSpLocks/>
            </p:cNvGrpSpPr>
            <p:nvPr/>
          </p:nvGrpSpPr>
          <p:grpSpPr bwMode="auto">
            <a:xfrm>
              <a:off x="2957" y="2025"/>
              <a:ext cx="77" cy="676"/>
              <a:chOff x="2986" y="1728"/>
              <a:chExt cx="77" cy="676"/>
            </a:xfrm>
          </p:grpSpPr>
          <p:grpSp>
            <p:nvGrpSpPr>
              <p:cNvPr id="14397" name="Group 243"/>
              <p:cNvGrpSpPr>
                <a:grpSpLocks/>
              </p:cNvGrpSpPr>
              <p:nvPr/>
            </p:nvGrpSpPr>
            <p:grpSpPr bwMode="auto">
              <a:xfrm>
                <a:off x="2986" y="1820"/>
                <a:ext cx="77" cy="480"/>
                <a:chOff x="1824" y="1344"/>
                <a:chExt cx="77" cy="480"/>
              </a:xfrm>
            </p:grpSpPr>
            <p:sp>
              <p:nvSpPr>
                <p:cNvPr id="14400" name="Rectangle 244"/>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4401" name="Line 245"/>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02" name="Line 246"/>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398" name="Line 247"/>
              <p:cNvSpPr>
                <a:spLocks noChangeShapeType="1"/>
              </p:cNvSpPr>
              <p:nvPr/>
            </p:nvSpPr>
            <p:spPr bwMode="auto">
              <a:xfrm flipV="1">
                <a:off x="3024" y="1728"/>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99" name="Line 248"/>
              <p:cNvSpPr>
                <a:spLocks noChangeShapeType="1"/>
              </p:cNvSpPr>
              <p:nvPr/>
            </p:nvSpPr>
            <p:spPr bwMode="auto">
              <a:xfrm>
                <a:off x="3022" y="221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394" name="Text Box 249"/>
            <p:cNvSpPr txBox="1">
              <a:spLocks noChangeArrowheads="1"/>
            </p:cNvSpPr>
            <p:nvPr/>
          </p:nvSpPr>
          <p:spPr bwMode="auto">
            <a:xfrm>
              <a:off x="3715" y="2841"/>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14395" name="Line 250"/>
            <p:cNvSpPr>
              <a:spLocks noChangeShapeType="1"/>
            </p:cNvSpPr>
            <p:nvPr/>
          </p:nvSpPr>
          <p:spPr bwMode="auto">
            <a:xfrm flipH="1">
              <a:off x="2995" y="2601"/>
              <a:ext cx="432" cy="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96" name="Text Box 251"/>
            <p:cNvSpPr txBox="1">
              <a:spLocks noChangeArrowheads="1"/>
            </p:cNvSpPr>
            <p:nvPr/>
          </p:nvSpPr>
          <p:spPr bwMode="auto">
            <a:xfrm>
              <a:off x="3456" y="2256"/>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C</a:t>
              </a:r>
              <a:r>
                <a:rPr kumimoji="1" lang="en-US" altLang="zh-CN" sz="2000" baseline="-25000"/>
                <a:t>2</a:t>
              </a:r>
              <a:endParaRPr kumimoji="1" lang="en-US" altLang="zh-CN" sz="2000"/>
            </a:p>
          </p:txBody>
        </p:sp>
      </p:grpSp>
      <p:grpSp>
        <p:nvGrpSpPr>
          <p:cNvPr id="23" name="Group 252"/>
          <p:cNvGrpSpPr>
            <a:grpSpLocks/>
          </p:cNvGrpSpPr>
          <p:nvPr/>
        </p:nvGrpSpPr>
        <p:grpSpPr bwMode="auto">
          <a:xfrm>
            <a:off x="2620963" y="2849563"/>
            <a:ext cx="1447800" cy="2667000"/>
            <a:chOff x="1248" y="1488"/>
            <a:chExt cx="912" cy="1680"/>
          </a:xfrm>
        </p:grpSpPr>
        <p:sp>
          <p:nvSpPr>
            <p:cNvPr id="14379" name="Oval 253"/>
            <p:cNvSpPr>
              <a:spLocks noChangeArrowheads="1"/>
            </p:cNvSpPr>
            <p:nvPr/>
          </p:nvSpPr>
          <p:spPr bwMode="auto">
            <a:xfrm>
              <a:off x="1728" y="2784"/>
              <a:ext cx="432" cy="384"/>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4380" name="Line 254"/>
            <p:cNvSpPr>
              <a:spLocks noChangeShapeType="1"/>
            </p:cNvSpPr>
            <p:nvPr/>
          </p:nvSpPr>
          <p:spPr bwMode="auto">
            <a:xfrm flipH="1" flipV="1">
              <a:off x="1248" y="1488"/>
              <a:ext cx="624" cy="1296"/>
            </a:xfrm>
            <a:prstGeom prst="line">
              <a:avLst/>
            </a:prstGeom>
            <a:noFill/>
            <a:ln w="19050">
              <a:solidFill>
                <a:srgbClr val="FF0000"/>
              </a:solidFill>
              <a:round/>
              <a:headEnd type="arrow"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grpSp>
      <p:graphicFrame>
        <p:nvGraphicFramePr>
          <p:cNvPr id="142591" name="Object 2"/>
          <p:cNvGraphicFramePr>
            <a:graphicFrameLocks noChangeAspect="1"/>
          </p:cNvGraphicFramePr>
          <p:nvPr/>
        </p:nvGraphicFramePr>
        <p:xfrm>
          <a:off x="2220913" y="2316163"/>
          <a:ext cx="1279525" cy="434975"/>
        </p:xfrm>
        <a:graphic>
          <a:graphicData uri="http://schemas.openxmlformats.org/presentationml/2006/ole">
            <mc:AlternateContent xmlns:mc="http://schemas.openxmlformats.org/markup-compatibility/2006">
              <mc:Choice xmlns:v="urn:schemas-microsoft-com:vml" Requires="v">
                <p:oleObj spid="_x0000_s14598" name="Equation" r:id="rId3" imgW="711000" imgH="241200" progId="Equation.DSMT4">
                  <p:embed/>
                </p:oleObj>
              </mc:Choice>
              <mc:Fallback>
                <p:oleObj name="Equation" r:id="rId3" imgW="711000" imgH="24120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3" y="2316163"/>
                        <a:ext cx="127952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Group 256"/>
          <p:cNvGrpSpPr>
            <a:grpSpLocks/>
          </p:cNvGrpSpPr>
          <p:nvPr/>
        </p:nvGrpSpPr>
        <p:grpSpPr bwMode="auto">
          <a:xfrm>
            <a:off x="3382963" y="4575398"/>
            <a:ext cx="804862" cy="762000"/>
            <a:chOff x="1728" y="2688"/>
            <a:chExt cx="507" cy="480"/>
          </a:xfrm>
        </p:grpSpPr>
        <p:sp>
          <p:nvSpPr>
            <p:cNvPr id="14365" name="Rectangle 257"/>
            <p:cNvSpPr>
              <a:spLocks noChangeArrowheads="1"/>
            </p:cNvSpPr>
            <p:nvPr/>
          </p:nvSpPr>
          <p:spPr bwMode="auto">
            <a:xfrm>
              <a:off x="1776" y="2736"/>
              <a:ext cx="384" cy="43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pSp>
          <p:nvGrpSpPr>
            <p:cNvPr id="14366" name="Group 258"/>
            <p:cNvGrpSpPr>
              <a:grpSpLocks/>
            </p:cNvGrpSpPr>
            <p:nvPr/>
          </p:nvGrpSpPr>
          <p:grpSpPr bwMode="auto">
            <a:xfrm>
              <a:off x="1728" y="2688"/>
              <a:ext cx="507" cy="414"/>
              <a:chOff x="1728" y="2688"/>
              <a:chExt cx="507" cy="414"/>
            </a:xfrm>
          </p:grpSpPr>
          <p:grpSp>
            <p:nvGrpSpPr>
              <p:cNvPr id="14367" name="Group 259"/>
              <p:cNvGrpSpPr>
                <a:grpSpLocks/>
              </p:cNvGrpSpPr>
              <p:nvPr/>
            </p:nvGrpSpPr>
            <p:grpSpPr bwMode="auto">
              <a:xfrm>
                <a:off x="1776" y="2958"/>
                <a:ext cx="459" cy="144"/>
                <a:chOff x="1776" y="2958"/>
                <a:chExt cx="459" cy="144"/>
              </a:xfrm>
            </p:grpSpPr>
            <p:grpSp>
              <p:nvGrpSpPr>
                <p:cNvPr id="14369" name="Group 260"/>
                <p:cNvGrpSpPr>
                  <a:grpSpLocks/>
                </p:cNvGrpSpPr>
                <p:nvPr/>
              </p:nvGrpSpPr>
              <p:grpSpPr bwMode="auto">
                <a:xfrm rot="5400000">
                  <a:off x="1855" y="2879"/>
                  <a:ext cx="144" cy="302"/>
                  <a:chOff x="1152" y="1152"/>
                  <a:chExt cx="144" cy="302"/>
                </a:xfrm>
              </p:grpSpPr>
              <p:grpSp>
                <p:nvGrpSpPr>
                  <p:cNvPr id="14371" name="Group 261"/>
                  <p:cNvGrpSpPr>
                    <a:grpSpLocks/>
                  </p:cNvGrpSpPr>
                  <p:nvPr/>
                </p:nvGrpSpPr>
                <p:grpSpPr bwMode="auto">
                  <a:xfrm>
                    <a:off x="1152" y="1248"/>
                    <a:ext cx="144" cy="34"/>
                    <a:chOff x="1526" y="1392"/>
                    <a:chExt cx="144" cy="34"/>
                  </a:xfrm>
                </p:grpSpPr>
                <p:sp>
                  <p:nvSpPr>
                    <p:cNvPr id="14377" name="Line 262"/>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78" name="Line 263"/>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4372" name="Group 264"/>
                  <p:cNvGrpSpPr>
                    <a:grpSpLocks/>
                  </p:cNvGrpSpPr>
                  <p:nvPr/>
                </p:nvGrpSpPr>
                <p:grpSpPr bwMode="auto">
                  <a:xfrm>
                    <a:off x="1152" y="1324"/>
                    <a:ext cx="144" cy="34"/>
                    <a:chOff x="1526" y="1392"/>
                    <a:chExt cx="144" cy="34"/>
                  </a:xfrm>
                </p:grpSpPr>
                <p:sp>
                  <p:nvSpPr>
                    <p:cNvPr id="14375" name="Line 265"/>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76" name="Line 266"/>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373" name="Line 267"/>
                  <p:cNvSpPr>
                    <a:spLocks noChangeShapeType="1"/>
                  </p:cNvSpPr>
                  <p:nvPr/>
                </p:nvSpPr>
                <p:spPr bwMode="auto">
                  <a:xfrm>
                    <a:off x="1224" y="1152"/>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74" name="Line 268"/>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370" name="Line 269"/>
                <p:cNvSpPr>
                  <a:spLocks noChangeShapeType="1"/>
                </p:cNvSpPr>
                <p:nvPr/>
              </p:nvSpPr>
              <p:spPr bwMode="auto">
                <a:xfrm>
                  <a:off x="1995" y="3033"/>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368" name="Text Box 270"/>
              <p:cNvSpPr txBox="1">
                <a:spLocks noChangeArrowheads="1"/>
              </p:cNvSpPr>
              <p:nvPr/>
            </p:nvSpPr>
            <p:spPr bwMode="auto">
              <a:xfrm>
                <a:off x="1728" y="2688"/>
                <a:ext cx="4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BEQ</a:t>
                </a:r>
                <a:endParaRPr kumimoji="1" lang="en-US" altLang="zh-CN" sz="2000">
                  <a:solidFill>
                    <a:schemeClr val="tx2"/>
                  </a:solidFill>
                  <a:cs typeface="Times New Roman" pitchFamily="18" charset="0"/>
                </a:endParaRPr>
              </a:p>
            </p:txBody>
          </p:sp>
        </p:grpSp>
      </p:grpSp>
      <p:grpSp>
        <p:nvGrpSpPr>
          <p:cNvPr id="30" name="Group 271"/>
          <p:cNvGrpSpPr>
            <a:grpSpLocks/>
          </p:cNvGrpSpPr>
          <p:nvPr/>
        </p:nvGrpSpPr>
        <p:grpSpPr bwMode="auto">
          <a:xfrm>
            <a:off x="4937125" y="2833688"/>
            <a:ext cx="1665288" cy="2225675"/>
            <a:chOff x="2736" y="1488"/>
            <a:chExt cx="1020" cy="1392"/>
          </a:xfrm>
        </p:grpSpPr>
        <p:sp>
          <p:nvSpPr>
            <p:cNvPr id="14363" name="Oval 272"/>
            <p:cNvSpPr>
              <a:spLocks noChangeArrowheads="1"/>
            </p:cNvSpPr>
            <p:nvPr/>
          </p:nvSpPr>
          <p:spPr bwMode="auto">
            <a:xfrm>
              <a:off x="3324" y="2496"/>
              <a:ext cx="432" cy="384"/>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4364" name="Line 273"/>
            <p:cNvSpPr>
              <a:spLocks noChangeShapeType="1"/>
            </p:cNvSpPr>
            <p:nvPr/>
          </p:nvSpPr>
          <p:spPr bwMode="auto">
            <a:xfrm flipH="1" flipV="1">
              <a:off x="2736" y="1488"/>
              <a:ext cx="732" cy="1008"/>
            </a:xfrm>
            <a:prstGeom prst="line">
              <a:avLst/>
            </a:prstGeom>
            <a:noFill/>
            <a:ln w="19050">
              <a:solidFill>
                <a:srgbClr val="FF0000"/>
              </a:solidFill>
              <a:round/>
              <a:headEnd type="arrow"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grpSp>
      <p:graphicFrame>
        <p:nvGraphicFramePr>
          <p:cNvPr id="142610" name="Object 3"/>
          <p:cNvGraphicFramePr>
            <a:graphicFrameLocks noChangeAspect="1"/>
          </p:cNvGraphicFramePr>
          <p:nvPr/>
        </p:nvGraphicFramePr>
        <p:xfrm>
          <a:off x="4144963" y="2392363"/>
          <a:ext cx="1281112" cy="434975"/>
        </p:xfrm>
        <a:graphic>
          <a:graphicData uri="http://schemas.openxmlformats.org/presentationml/2006/ole">
            <mc:AlternateContent xmlns:mc="http://schemas.openxmlformats.org/markup-compatibility/2006">
              <mc:Choice xmlns:v="urn:schemas-microsoft-com:vml" Requires="v">
                <p:oleObj spid="_x0000_s14599" name="Equation" r:id="rId5" imgW="711000" imgH="241200" progId="Equation.DSMT4">
                  <p:embed/>
                </p:oleObj>
              </mc:Choice>
              <mc:Fallback>
                <p:oleObj name="Equation" r:id="rId5" imgW="711000" imgH="241200" progId="Equation.DSMT4">
                  <p:embed/>
                  <p:pic>
                    <p:nvPicPr>
                      <p:cNvPr id="0" name="Object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4963" y="2392363"/>
                        <a:ext cx="1281112"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275"/>
          <p:cNvGrpSpPr>
            <a:grpSpLocks/>
          </p:cNvGrpSpPr>
          <p:nvPr/>
        </p:nvGrpSpPr>
        <p:grpSpPr bwMode="auto">
          <a:xfrm>
            <a:off x="5856288" y="4115023"/>
            <a:ext cx="858837" cy="838200"/>
            <a:chOff x="3312" y="2400"/>
            <a:chExt cx="541" cy="528"/>
          </a:xfrm>
        </p:grpSpPr>
        <p:sp>
          <p:nvSpPr>
            <p:cNvPr id="14349" name="Rectangle 276"/>
            <p:cNvSpPr>
              <a:spLocks noChangeArrowheads="1"/>
            </p:cNvSpPr>
            <p:nvPr/>
          </p:nvSpPr>
          <p:spPr bwMode="auto">
            <a:xfrm>
              <a:off x="3360" y="2400"/>
              <a:ext cx="384" cy="52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lnSpc>
                  <a:spcPct val="120000"/>
                </a:lnSpc>
                <a:spcBef>
                  <a:spcPct val="10000"/>
                </a:spcBef>
              </a:pPr>
              <a:endParaRPr lang="zh-CN" altLang="en-US"/>
            </a:p>
          </p:txBody>
        </p:sp>
        <p:grpSp>
          <p:nvGrpSpPr>
            <p:cNvPr id="14350" name="Group 277"/>
            <p:cNvGrpSpPr>
              <a:grpSpLocks/>
            </p:cNvGrpSpPr>
            <p:nvPr/>
          </p:nvGrpSpPr>
          <p:grpSpPr bwMode="auto">
            <a:xfrm>
              <a:off x="3312" y="2427"/>
              <a:ext cx="541" cy="423"/>
              <a:chOff x="4485" y="2784"/>
              <a:chExt cx="541" cy="423"/>
            </a:xfrm>
          </p:grpSpPr>
          <p:grpSp>
            <p:nvGrpSpPr>
              <p:cNvPr id="14351" name="Group 278"/>
              <p:cNvGrpSpPr>
                <a:grpSpLocks/>
              </p:cNvGrpSpPr>
              <p:nvPr/>
            </p:nvGrpSpPr>
            <p:grpSpPr bwMode="auto">
              <a:xfrm>
                <a:off x="4485" y="3063"/>
                <a:ext cx="459" cy="144"/>
                <a:chOff x="4485" y="3063"/>
                <a:chExt cx="459" cy="144"/>
              </a:xfrm>
            </p:grpSpPr>
            <p:grpSp>
              <p:nvGrpSpPr>
                <p:cNvPr id="14353" name="Group 279"/>
                <p:cNvGrpSpPr>
                  <a:grpSpLocks/>
                </p:cNvGrpSpPr>
                <p:nvPr/>
              </p:nvGrpSpPr>
              <p:grpSpPr bwMode="auto">
                <a:xfrm rot="16200000" flipH="1">
                  <a:off x="4721" y="2984"/>
                  <a:ext cx="144" cy="302"/>
                  <a:chOff x="1152" y="1152"/>
                  <a:chExt cx="144" cy="302"/>
                </a:xfrm>
              </p:grpSpPr>
              <p:grpSp>
                <p:nvGrpSpPr>
                  <p:cNvPr id="14355" name="Group 280"/>
                  <p:cNvGrpSpPr>
                    <a:grpSpLocks/>
                  </p:cNvGrpSpPr>
                  <p:nvPr/>
                </p:nvGrpSpPr>
                <p:grpSpPr bwMode="auto">
                  <a:xfrm>
                    <a:off x="1152" y="1248"/>
                    <a:ext cx="144" cy="34"/>
                    <a:chOff x="1526" y="1392"/>
                    <a:chExt cx="144" cy="34"/>
                  </a:xfrm>
                </p:grpSpPr>
                <p:sp>
                  <p:nvSpPr>
                    <p:cNvPr id="14361" name="Line 281"/>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62" name="Line 282"/>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4356" name="Group 283"/>
                  <p:cNvGrpSpPr>
                    <a:grpSpLocks/>
                  </p:cNvGrpSpPr>
                  <p:nvPr/>
                </p:nvGrpSpPr>
                <p:grpSpPr bwMode="auto">
                  <a:xfrm>
                    <a:off x="1152" y="1324"/>
                    <a:ext cx="144" cy="34"/>
                    <a:chOff x="1526" y="1392"/>
                    <a:chExt cx="144" cy="34"/>
                  </a:xfrm>
                </p:grpSpPr>
                <p:sp>
                  <p:nvSpPr>
                    <p:cNvPr id="14359" name="Line 284"/>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60" name="Line 285"/>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357" name="Line 286"/>
                  <p:cNvSpPr>
                    <a:spLocks noChangeShapeType="1"/>
                  </p:cNvSpPr>
                  <p:nvPr/>
                </p:nvSpPr>
                <p:spPr bwMode="auto">
                  <a:xfrm>
                    <a:off x="1224" y="1152"/>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358" name="Line 287"/>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354" name="Line 288"/>
                <p:cNvSpPr>
                  <a:spLocks noChangeShapeType="1"/>
                </p:cNvSpPr>
                <p:nvPr/>
              </p:nvSpPr>
              <p:spPr bwMode="auto">
                <a:xfrm flipH="1">
                  <a:off x="4485" y="3129"/>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352" name="Text Box 289"/>
              <p:cNvSpPr txBox="1">
                <a:spLocks noChangeArrowheads="1"/>
              </p:cNvSpPr>
              <p:nvPr/>
            </p:nvSpPr>
            <p:spPr bwMode="auto">
              <a:xfrm flipH="1">
                <a:off x="4559" y="2784"/>
                <a:ext cx="4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CEQ</a:t>
                </a:r>
                <a:endParaRPr kumimoji="1" lang="en-US" altLang="zh-CN" sz="2000">
                  <a:solidFill>
                    <a:schemeClr val="tx2"/>
                  </a:solidFill>
                  <a:cs typeface="Times New Roman" pitchFamily="18" charset="0"/>
                </a:endParaRPr>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510"/>
                                        </p:tgtEl>
                                        <p:attrNameLst>
                                          <p:attrName>style.visibility</p:attrName>
                                        </p:attrNameLst>
                                      </p:cBhvr>
                                      <p:to>
                                        <p:strVal val="visible"/>
                                      </p:to>
                                    </p:set>
                                    <p:animEffect transition="in" filter="wipe(left)">
                                      <p:cBhvr>
                                        <p:cTn id="12" dur="500"/>
                                        <p:tgtEl>
                                          <p:spTgt spid="1425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511"/>
                                        </p:tgtEl>
                                        <p:attrNameLst>
                                          <p:attrName>style.visibility</p:attrName>
                                        </p:attrNameLst>
                                      </p:cBhvr>
                                      <p:to>
                                        <p:strVal val="visible"/>
                                      </p:to>
                                    </p:set>
                                    <p:animEffect transition="in" filter="wipe(left)">
                                      <p:cBhvr>
                                        <p:cTn id="17" dur="500"/>
                                        <p:tgtEl>
                                          <p:spTgt spid="142511"/>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42591"/>
                                        </p:tgtEl>
                                        <p:attrNameLst>
                                          <p:attrName>style.visibility</p:attrName>
                                        </p:attrNameLst>
                                      </p:cBhvr>
                                      <p:to>
                                        <p:strVal val="visible"/>
                                      </p:to>
                                    </p:set>
                                    <p:animEffect transition="in" filter="wipe(left)">
                                      <p:cBhvr>
                                        <p:cTn id="21" dur="500"/>
                                        <p:tgtEl>
                                          <p:spTgt spid="142591"/>
                                        </p:tgtEl>
                                      </p:cBhvr>
                                    </p:animEffect>
                                  </p:childTnLst>
                                </p:cTn>
                              </p:par>
                            </p:childTnLst>
                          </p:cTn>
                        </p:par>
                        <p:par>
                          <p:cTn id="22" fill="hold" nodeType="afterGroup">
                            <p:stCondLst>
                              <p:cond delay="1000"/>
                            </p:stCondLst>
                            <p:childTnLst>
                              <p:par>
                                <p:cTn id="23" presetID="2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142610"/>
                                        </p:tgtEl>
                                        <p:attrNameLst>
                                          <p:attrName>style.visibility</p:attrName>
                                        </p:attrNameLst>
                                      </p:cBhvr>
                                      <p:to>
                                        <p:strVal val="visible"/>
                                      </p:to>
                                    </p:set>
                                    <p:animEffect transition="in" filter="wipe(left)">
                                      <p:cBhvr>
                                        <p:cTn id="34" dur="500"/>
                                        <p:tgtEl>
                                          <p:spTgt spid="142610"/>
                                        </p:tgtEl>
                                      </p:cBhvr>
                                    </p:animEffect>
                                  </p:childTnLst>
                                </p:cTn>
                              </p:par>
                            </p:childTnLst>
                          </p:cTn>
                        </p:par>
                        <p:par>
                          <p:cTn id="35" fill="hold" nodeType="afterGroup">
                            <p:stCondLst>
                              <p:cond delay="1000"/>
                            </p:stCondLst>
                            <p:childTnLst>
                              <p:par>
                                <p:cTn id="36" presetID="22" presetClass="entr" presetSubtype="8"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uild="p">
        <p:tmplLst>
          <p:tmpl lvl="1">
            <p:tnLst>
              <p:par>
                <p:cTn presetID="1" presetClass="entr" presetSubtype="0" fill="hold" nodeType="clickEffect">
                  <p:stCondLst>
                    <p:cond delay="100"/>
                  </p:stCondLst>
                  <p:childTnLst>
                    <p:set>
                      <p:cBhvr>
                        <p:cTn dur="1" fill="hold">
                          <p:stCondLst>
                            <p:cond delay="0"/>
                          </p:stCondLst>
                        </p:cTn>
                        <p:tgtEl>
                          <p:spTgt spid="14341"/>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4341"/>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4341"/>
                        </p:tgtEl>
                        <p:attrNameLst>
                          <p:attrName>style.visibility</p:attrName>
                        </p:attrNameLst>
                      </p:cBhvr>
                      <p:to>
                        <p:strVal val="visible"/>
                      </p:to>
                    </p:set>
                  </p:childTnLst>
                </p:cTn>
              </p:par>
            </p:tnLst>
          </p:tmpl>
        </p:tmplLst>
      </p:bldP>
      <p:bldP spid="142510" grpId="0" autoUpdateAnimBg="0"/>
      <p:bldP spid="14251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9" name="Rectangle 2"/>
          <p:cNvSpPr>
            <a:spLocks noGrp="1" noChangeArrowheads="1"/>
          </p:cNvSpPr>
          <p:nvPr>
            <p:ph type="title"/>
          </p:nvPr>
        </p:nvSpPr>
        <p:spPr/>
        <p:txBody>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6</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43</a:t>
            </a:fld>
            <a:endParaRPr lang="zh-CN" altLang="en-US"/>
          </a:p>
        </p:txBody>
      </p:sp>
      <p:grpSp>
        <p:nvGrpSpPr>
          <p:cNvPr id="2" name="Group 175"/>
          <p:cNvGrpSpPr>
            <a:grpSpLocks/>
          </p:cNvGrpSpPr>
          <p:nvPr/>
        </p:nvGrpSpPr>
        <p:grpSpPr bwMode="auto">
          <a:xfrm>
            <a:off x="514350" y="1417638"/>
            <a:ext cx="4824413" cy="2012950"/>
            <a:chOff x="1106" y="1180"/>
            <a:chExt cx="3039" cy="1268"/>
          </a:xfrm>
        </p:grpSpPr>
        <p:grpSp>
          <p:nvGrpSpPr>
            <p:cNvPr id="15432" name="Group 176"/>
            <p:cNvGrpSpPr>
              <a:grpSpLocks/>
            </p:cNvGrpSpPr>
            <p:nvPr/>
          </p:nvGrpSpPr>
          <p:grpSpPr bwMode="auto">
            <a:xfrm>
              <a:off x="2352" y="1460"/>
              <a:ext cx="288" cy="336"/>
              <a:chOff x="1344" y="1680"/>
              <a:chExt cx="288" cy="336"/>
            </a:xfrm>
          </p:grpSpPr>
          <p:sp>
            <p:nvSpPr>
              <p:cNvPr id="15516" name="Line 177"/>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17" name="Line 178"/>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18" name="Line 179"/>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5519" name="Line 180"/>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33" name="Group 181"/>
            <p:cNvGrpSpPr>
              <a:grpSpLocks/>
            </p:cNvGrpSpPr>
            <p:nvPr/>
          </p:nvGrpSpPr>
          <p:grpSpPr bwMode="auto">
            <a:xfrm>
              <a:off x="2564" y="2352"/>
              <a:ext cx="144" cy="96"/>
              <a:chOff x="1056" y="1392"/>
              <a:chExt cx="144" cy="96"/>
            </a:xfrm>
          </p:grpSpPr>
          <p:sp>
            <p:nvSpPr>
              <p:cNvPr id="15514" name="Line 182"/>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15" name="Line 183"/>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34" name="Group 184"/>
            <p:cNvGrpSpPr>
              <a:grpSpLocks/>
            </p:cNvGrpSpPr>
            <p:nvPr/>
          </p:nvGrpSpPr>
          <p:grpSpPr bwMode="auto">
            <a:xfrm>
              <a:off x="1920" y="1624"/>
              <a:ext cx="144" cy="686"/>
              <a:chOff x="1408" y="1680"/>
              <a:chExt cx="144" cy="686"/>
            </a:xfrm>
          </p:grpSpPr>
          <p:grpSp>
            <p:nvGrpSpPr>
              <p:cNvPr id="15501" name="Group 185"/>
              <p:cNvGrpSpPr>
                <a:grpSpLocks/>
              </p:cNvGrpSpPr>
              <p:nvPr/>
            </p:nvGrpSpPr>
            <p:grpSpPr bwMode="auto">
              <a:xfrm>
                <a:off x="1408" y="2064"/>
                <a:ext cx="144" cy="302"/>
                <a:chOff x="1152" y="1152"/>
                <a:chExt cx="144" cy="302"/>
              </a:xfrm>
            </p:grpSpPr>
            <p:grpSp>
              <p:nvGrpSpPr>
                <p:cNvPr id="15506" name="Group 186"/>
                <p:cNvGrpSpPr>
                  <a:grpSpLocks/>
                </p:cNvGrpSpPr>
                <p:nvPr/>
              </p:nvGrpSpPr>
              <p:grpSpPr bwMode="auto">
                <a:xfrm>
                  <a:off x="1152" y="1248"/>
                  <a:ext cx="144" cy="34"/>
                  <a:chOff x="1526" y="1392"/>
                  <a:chExt cx="144" cy="34"/>
                </a:xfrm>
              </p:grpSpPr>
              <p:sp>
                <p:nvSpPr>
                  <p:cNvPr id="15512" name="Line 187"/>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13" name="Line 188"/>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507" name="Group 189"/>
                <p:cNvGrpSpPr>
                  <a:grpSpLocks/>
                </p:cNvGrpSpPr>
                <p:nvPr/>
              </p:nvGrpSpPr>
              <p:grpSpPr bwMode="auto">
                <a:xfrm>
                  <a:off x="1152" y="1324"/>
                  <a:ext cx="144" cy="34"/>
                  <a:chOff x="1526" y="1392"/>
                  <a:chExt cx="144" cy="34"/>
                </a:xfrm>
              </p:grpSpPr>
              <p:sp>
                <p:nvSpPr>
                  <p:cNvPr id="15510" name="Line 190"/>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11" name="Line 191"/>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508" name="Line 192"/>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09" name="Line 193"/>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502" name="Group 194"/>
              <p:cNvGrpSpPr>
                <a:grpSpLocks/>
              </p:cNvGrpSpPr>
              <p:nvPr/>
            </p:nvGrpSpPr>
            <p:grpSpPr bwMode="auto">
              <a:xfrm>
                <a:off x="1440" y="1680"/>
                <a:ext cx="77" cy="480"/>
                <a:chOff x="1824" y="1344"/>
                <a:chExt cx="77" cy="480"/>
              </a:xfrm>
            </p:grpSpPr>
            <p:sp>
              <p:nvSpPr>
                <p:cNvPr id="15503" name="Rectangle 195"/>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504" name="Line 196"/>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05" name="Line 197"/>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435" name="Group 198"/>
            <p:cNvGrpSpPr>
              <a:grpSpLocks/>
            </p:cNvGrpSpPr>
            <p:nvPr/>
          </p:nvGrpSpPr>
          <p:grpSpPr bwMode="auto">
            <a:xfrm>
              <a:off x="3068" y="1464"/>
              <a:ext cx="144" cy="686"/>
              <a:chOff x="3552" y="1666"/>
              <a:chExt cx="144" cy="686"/>
            </a:xfrm>
          </p:grpSpPr>
          <p:grpSp>
            <p:nvGrpSpPr>
              <p:cNvPr id="15488" name="Group 199"/>
              <p:cNvGrpSpPr>
                <a:grpSpLocks/>
              </p:cNvGrpSpPr>
              <p:nvPr/>
            </p:nvGrpSpPr>
            <p:grpSpPr bwMode="auto">
              <a:xfrm>
                <a:off x="3552" y="2050"/>
                <a:ext cx="144" cy="302"/>
                <a:chOff x="1152" y="1152"/>
                <a:chExt cx="144" cy="302"/>
              </a:xfrm>
            </p:grpSpPr>
            <p:grpSp>
              <p:nvGrpSpPr>
                <p:cNvPr id="15493" name="Group 200"/>
                <p:cNvGrpSpPr>
                  <a:grpSpLocks/>
                </p:cNvGrpSpPr>
                <p:nvPr/>
              </p:nvGrpSpPr>
              <p:grpSpPr bwMode="auto">
                <a:xfrm>
                  <a:off x="1152" y="1248"/>
                  <a:ext cx="144" cy="34"/>
                  <a:chOff x="1526" y="1392"/>
                  <a:chExt cx="144" cy="34"/>
                </a:xfrm>
              </p:grpSpPr>
              <p:sp>
                <p:nvSpPr>
                  <p:cNvPr id="15499" name="Line 201"/>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00" name="Line 202"/>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94" name="Group 203"/>
                <p:cNvGrpSpPr>
                  <a:grpSpLocks/>
                </p:cNvGrpSpPr>
                <p:nvPr/>
              </p:nvGrpSpPr>
              <p:grpSpPr bwMode="auto">
                <a:xfrm>
                  <a:off x="1152" y="1324"/>
                  <a:ext cx="144" cy="34"/>
                  <a:chOff x="1526" y="1392"/>
                  <a:chExt cx="144" cy="34"/>
                </a:xfrm>
              </p:grpSpPr>
              <p:sp>
                <p:nvSpPr>
                  <p:cNvPr id="15497" name="Line 204"/>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98" name="Line 205"/>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95" name="Line 206"/>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96" name="Line 207"/>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89" name="Group 208"/>
              <p:cNvGrpSpPr>
                <a:grpSpLocks/>
              </p:cNvGrpSpPr>
              <p:nvPr/>
            </p:nvGrpSpPr>
            <p:grpSpPr bwMode="auto">
              <a:xfrm>
                <a:off x="3584" y="1666"/>
                <a:ext cx="77" cy="480"/>
                <a:chOff x="1824" y="1344"/>
                <a:chExt cx="77" cy="480"/>
              </a:xfrm>
            </p:grpSpPr>
            <p:sp>
              <p:nvSpPr>
                <p:cNvPr id="15490" name="Rectangle 209"/>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491" name="Line 210"/>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92" name="Line 211"/>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436" name="Group 212"/>
            <p:cNvGrpSpPr>
              <a:grpSpLocks/>
            </p:cNvGrpSpPr>
            <p:nvPr/>
          </p:nvGrpSpPr>
          <p:grpSpPr bwMode="auto">
            <a:xfrm rot="16200000" flipH="1">
              <a:off x="3535" y="1313"/>
              <a:ext cx="144" cy="302"/>
              <a:chOff x="1152" y="1152"/>
              <a:chExt cx="144" cy="302"/>
            </a:xfrm>
          </p:grpSpPr>
          <p:grpSp>
            <p:nvGrpSpPr>
              <p:cNvPr id="15480" name="Group 213"/>
              <p:cNvGrpSpPr>
                <a:grpSpLocks/>
              </p:cNvGrpSpPr>
              <p:nvPr/>
            </p:nvGrpSpPr>
            <p:grpSpPr bwMode="auto">
              <a:xfrm>
                <a:off x="1152" y="1248"/>
                <a:ext cx="144" cy="34"/>
                <a:chOff x="1526" y="1392"/>
                <a:chExt cx="144" cy="34"/>
              </a:xfrm>
            </p:grpSpPr>
            <p:sp>
              <p:nvSpPr>
                <p:cNvPr id="15486" name="Line 214"/>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87" name="Line 215"/>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81" name="Group 216"/>
              <p:cNvGrpSpPr>
                <a:grpSpLocks/>
              </p:cNvGrpSpPr>
              <p:nvPr/>
            </p:nvGrpSpPr>
            <p:grpSpPr bwMode="auto">
              <a:xfrm>
                <a:off x="1152" y="1324"/>
                <a:ext cx="144" cy="34"/>
                <a:chOff x="1526" y="1392"/>
                <a:chExt cx="144" cy="34"/>
              </a:xfrm>
            </p:grpSpPr>
            <p:sp>
              <p:nvSpPr>
                <p:cNvPr id="15484" name="Line 217"/>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85" name="Line 218"/>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82" name="Line 219"/>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83" name="Line 220"/>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37" name="Group 221"/>
            <p:cNvGrpSpPr>
              <a:grpSpLocks/>
            </p:cNvGrpSpPr>
            <p:nvPr/>
          </p:nvGrpSpPr>
          <p:grpSpPr bwMode="auto">
            <a:xfrm>
              <a:off x="3800" y="1728"/>
              <a:ext cx="77" cy="480"/>
              <a:chOff x="1824" y="1344"/>
              <a:chExt cx="77" cy="480"/>
            </a:xfrm>
          </p:grpSpPr>
          <p:sp>
            <p:nvSpPr>
              <p:cNvPr id="15477" name="Rectangle 222"/>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478" name="Line 223"/>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79" name="Line 224"/>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38" name="Group 225"/>
            <p:cNvGrpSpPr>
              <a:grpSpLocks/>
            </p:cNvGrpSpPr>
            <p:nvPr/>
          </p:nvGrpSpPr>
          <p:grpSpPr bwMode="auto">
            <a:xfrm>
              <a:off x="1330" y="1557"/>
              <a:ext cx="398" cy="795"/>
              <a:chOff x="672" y="1392"/>
              <a:chExt cx="398" cy="795"/>
            </a:xfrm>
          </p:grpSpPr>
          <p:grpSp>
            <p:nvGrpSpPr>
              <p:cNvPr id="15458" name="Group 226"/>
              <p:cNvGrpSpPr>
                <a:grpSpLocks/>
              </p:cNvGrpSpPr>
              <p:nvPr/>
            </p:nvGrpSpPr>
            <p:grpSpPr bwMode="auto">
              <a:xfrm rot="5400000">
                <a:off x="847" y="1313"/>
                <a:ext cx="144" cy="302"/>
                <a:chOff x="1152" y="1152"/>
                <a:chExt cx="144" cy="302"/>
              </a:xfrm>
            </p:grpSpPr>
            <p:grpSp>
              <p:nvGrpSpPr>
                <p:cNvPr id="15469" name="Group 227"/>
                <p:cNvGrpSpPr>
                  <a:grpSpLocks/>
                </p:cNvGrpSpPr>
                <p:nvPr/>
              </p:nvGrpSpPr>
              <p:grpSpPr bwMode="auto">
                <a:xfrm>
                  <a:off x="1152" y="1248"/>
                  <a:ext cx="144" cy="34"/>
                  <a:chOff x="1526" y="1392"/>
                  <a:chExt cx="144" cy="34"/>
                </a:xfrm>
              </p:grpSpPr>
              <p:sp>
                <p:nvSpPr>
                  <p:cNvPr id="15475" name="Line 228"/>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76" name="Line 229"/>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70" name="Group 230"/>
                <p:cNvGrpSpPr>
                  <a:grpSpLocks/>
                </p:cNvGrpSpPr>
                <p:nvPr/>
              </p:nvGrpSpPr>
              <p:grpSpPr bwMode="auto">
                <a:xfrm>
                  <a:off x="1152" y="1324"/>
                  <a:ext cx="144" cy="34"/>
                  <a:chOff x="1526" y="1392"/>
                  <a:chExt cx="144" cy="34"/>
                </a:xfrm>
              </p:grpSpPr>
              <p:sp>
                <p:nvSpPr>
                  <p:cNvPr id="15473" name="Line 231"/>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74" name="Line 232"/>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71" name="Line 233"/>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72" name="Line 234"/>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59" name="Group 235"/>
              <p:cNvGrpSpPr>
                <a:grpSpLocks/>
              </p:cNvGrpSpPr>
              <p:nvPr/>
            </p:nvGrpSpPr>
            <p:grpSpPr bwMode="auto">
              <a:xfrm>
                <a:off x="720" y="1472"/>
                <a:ext cx="77" cy="480"/>
                <a:chOff x="1824" y="1344"/>
                <a:chExt cx="77" cy="480"/>
              </a:xfrm>
            </p:grpSpPr>
            <p:sp>
              <p:nvSpPr>
                <p:cNvPr id="15466" name="Rectangle 236"/>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467" name="Line 237"/>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8" name="Line 238"/>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60" name="Group 239"/>
              <p:cNvGrpSpPr>
                <a:grpSpLocks/>
              </p:cNvGrpSpPr>
              <p:nvPr/>
            </p:nvGrpSpPr>
            <p:grpSpPr bwMode="auto">
              <a:xfrm>
                <a:off x="672" y="1824"/>
                <a:ext cx="157" cy="363"/>
                <a:chOff x="1248" y="230"/>
                <a:chExt cx="157" cy="363"/>
              </a:xfrm>
            </p:grpSpPr>
            <p:sp>
              <p:nvSpPr>
                <p:cNvPr id="15461" name="Oval 240"/>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462" name="Line 241"/>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3" name="Line 242"/>
                <p:cNvSpPr>
                  <a:spLocks noChangeAspect="1" noChangeShapeType="1"/>
                </p:cNvSpPr>
                <p:nvPr/>
              </p:nvSpPr>
              <p:spPr bwMode="auto">
                <a:xfrm>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4" name="Line 243"/>
                <p:cNvSpPr>
                  <a:spLocks noChangeAspect="1" noChangeShapeType="1"/>
                </p:cNvSpPr>
                <p:nvPr/>
              </p:nvSpPr>
              <p:spPr bwMode="auto">
                <a:xfrm rot="-5400000">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65" name="Line 244"/>
                <p:cNvSpPr>
                  <a:spLocks noChangeAspect="1" noChangeShapeType="1"/>
                </p:cNvSpPr>
                <p:nvPr/>
              </p:nvSpPr>
              <p:spPr bwMode="auto">
                <a:xfrm>
                  <a:off x="1252" y="52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5439" name="Line 245"/>
            <p:cNvSpPr>
              <a:spLocks noChangeShapeType="1"/>
            </p:cNvSpPr>
            <p:nvPr/>
          </p:nvSpPr>
          <p:spPr bwMode="auto">
            <a:xfrm>
              <a:off x="1680" y="1628"/>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40" name="Line 246"/>
            <p:cNvSpPr>
              <a:spLocks noChangeShapeType="1"/>
            </p:cNvSpPr>
            <p:nvPr/>
          </p:nvSpPr>
          <p:spPr bwMode="auto">
            <a:xfrm>
              <a:off x="2640" y="1464"/>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41" name="Freeform 247"/>
            <p:cNvSpPr>
              <a:spLocks/>
            </p:cNvSpPr>
            <p:nvPr/>
          </p:nvSpPr>
          <p:spPr bwMode="auto">
            <a:xfrm>
              <a:off x="3696" y="1464"/>
              <a:ext cx="144" cy="384"/>
            </a:xfrm>
            <a:custGeom>
              <a:avLst/>
              <a:gdLst>
                <a:gd name="T0" fmla="*/ 0 w 144"/>
                <a:gd name="T1" fmla="*/ 0 h 384"/>
                <a:gd name="T2" fmla="*/ 144 w 144"/>
                <a:gd name="T3" fmla="*/ 0 h 384"/>
                <a:gd name="T4" fmla="*/ 144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5442" name="Freeform 248"/>
            <p:cNvSpPr>
              <a:spLocks/>
            </p:cNvSpPr>
            <p:nvPr/>
          </p:nvSpPr>
          <p:spPr bwMode="auto">
            <a:xfrm>
              <a:off x="1416" y="2236"/>
              <a:ext cx="2304" cy="144"/>
            </a:xfrm>
            <a:custGeom>
              <a:avLst/>
              <a:gdLst>
                <a:gd name="T0" fmla="*/ 0 w 2304"/>
                <a:gd name="T1" fmla="*/ 0 h 144"/>
                <a:gd name="T2" fmla="*/ 0 w 2304"/>
                <a:gd name="T3" fmla="*/ 144 h 144"/>
                <a:gd name="T4" fmla="*/ 2304 w 2304"/>
                <a:gd name="T5" fmla="*/ 144 h 144"/>
                <a:gd name="T6" fmla="*/ 0 60000 65536"/>
                <a:gd name="T7" fmla="*/ 0 60000 65536"/>
                <a:gd name="T8" fmla="*/ 0 60000 65536"/>
                <a:gd name="T9" fmla="*/ 0 w 2304"/>
                <a:gd name="T10" fmla="*/ 0 h 144"/>
                <a:gd name="T11" fmla="*/ 2304 w 2304"/>
                <a:gd name="T12" fmla="*/ 144 h 144"/>
              </a:gdLst>
              <a:ahLst/>
              <a:cxnLst>
                <a:cxn ang="T6">
                  <a:pos x="T0" y="T1"/>
                </a:cxn>
                <a:cxn ang="T7">
                  <a:pos x="T2" y="T3"/>
                </a:cxn>
                <a:cxn ang="T8">
                  <a:pos x="T4" y="T5"/>
                </a:cxn>
              </a:cxnLst>
              <a:rect l="T9" t="T10" r="T11" b="T12"/>
              <a:pathLst>
                <a:path w="2304" h="144">
                  <a:moveTo>
                    <a:pt x="0" y="0"/>
                  </a:moveTo>
                  <a:lnTo>
                    <a:pt x="0" y="144"/>
                  </a:lnTo>
                  <a:lnTo>
                    <a:pt x="2304" y="1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5443" name="Line 249"/>
            <p:cNvSpPr>
              <a:spLocks noChangeShapeType="1"/>
            </p:cNvSpPr>
            <p:nvPr/>
          </p:nvSpPr>
          <p:spPr bwMode="auto">
            <a:xfrm>
              <a:off x="1992" y="2236"/>
              <a:ext cx="0" cy="144"/>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44" name="Oval 250"/>
            <p:cNvSpPr>
              <a:spLocks noChangeAspect="1" noChangeArrowheads="1"/>
            </p:cNvSpPr>
            <p:nvPr/>
          </p:nvSpPr>
          <p:spPr bwMode="auto">
            <a:xfrm>
              <a:off x="1976" y="1612"/>
              <a:ext cx="29" cy="29"/>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445" name="Oval 251"/>
            <p:cNvSpPr>
              <a:spLocks noChangeAspect="1" noChangeArrowheads="1"/>
            </p:cNvSpPr>
            <p:nvPr/>
          </p:nvSpPr>
          <p:spPr bwMode="auto">
            <a:xfrm>
              <a:off x="3124" y="1452"/>
              <a:ext cx="29" cy="29"/>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5446" name="Line 252"/>
            <p:cNvSpPr>
              <a:spLocks noChangeShapeType="1"/>
            </p:cNvSpPr>
            <p:nvPr/>
          </p:nvSpPr>
          <p:spPr bwMode="auto">
            <a:xfrm>
              <a:off x="3140" y="2136"/>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47" name="Line 253"/>
            <p:cNvSpPr>
              <a:spLocks noChangeShapeType="1"/>
            </p:cNvSpPr>
            <p:nvPr/>
          </p:nvSpPr>
          <p:spPr bwMode="auto">
            <a:xfrm>
              <a:off x="2636" y="1796"/>
              <a:ext cx="0" cy="576"/>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48" name="Freeform 254"/>
            <p:cNvSpPr>
              <a:spLocks/>
            </p:cNvSpPr>
            <p:nvPr/>
          </p:nvSpPr>
          <p:spPr bwMode="auto">
            <a:xfrm rot="5400000">
              <a:off x="3552" y="2092"/>
              <a:ext cx="192" cy="384"/>
            </a:xfrm>
            <a:custGeom>
              <a:avLst/>
              <a:gdLst>
                <a:gd name="T0" fmla="*/ 0 w 144"/>
                <a:gd name="T1" fmla="*/ 0 h 384"/>
                <a:gd name="T2" fmla="*/ 341 w 144"/>
                <a:gd name="T3" fmla="*/ 0 h 384"/>
                <a:gd name="T4" fmla="*/ 341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5449" name="Text Box 255"/>
            <p:cNvSpPr txBox="1">
              <a:spLocks noChangeArrowheads="1"/>
            </p:cNvSpPr>
            <p:nvPr/>
          </p:nvSpPr>
          <p:spPr bwMode="auto">
            <a:xfrm>
              <a:off x="3411" y="1180"/>
              <a:ext cx="39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U</a:t>
              </a:r>
              <a:r>
                <a:rPr kumimoji="1" lang="en-US" altLang="zh-CN" sz="1600" baseline="-25000">
                  <a:solidFill>
                    <a:schemeClr val="tx2"/>
                  </a:solidFill>
                  <a:cs typeface="Times New Roman" pitchFamily="18" charset="0"/>
                </a:rPr>
                <a:t>CEQ</a:t>
              </a:r>
              <a:endParaRPr kumimoji="1" lang="en-US" altLang="zh-CN" sz="1600">
                <a:solidFill>
                  <a:schemeClr val="tx2"/>
                </a:solidFill>
                <a:cs typeface="Times New Roman" pitchFamily="18" charset="0"/>
              </a:endParaRPr>
            </a:p>
          </p:txBody>
        </p:sp>
        <p:sp>
          <p:nvSpPr>
            <p:cNvPr id="15450" name="Text Box 256"/>
            <p:cNvSpPr txBox="1">
              <a:spLocks noChangeArrowheads="1"/>
            </p:cNvSpPr>
            <p:nvPr/>
          </p:nvSpPr>
          <p:spPr bwMode="auto">
            <a:xfrm>
              <a:off x="1392" y="1368"/>
              <a:ext cx="3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U</a:t>
              </a:r>
              <a:r>
                <a:rPr kumimoji="1" lang="en-US" altLang="zh-CN" sz="1600" baseline="-25000">
                  <a:solidFill>
                    <a:schemeClr val="tx2"/>
                  </a:solidFill>
                  <a:cs typeface="Times New Roman" pitchFamily="18" charset="0"/>
                </a:rPr>
                <a:t>BEQ</a:t>
              </a:r>
              <a:endParaRPr kumimoji="1" lang="en-US" altLang="zh-CN" sz="1600">
                <a:solidFill>
                  <a:schemeClr val="tx2"/>
                </a:solidFill>
                <a:cs typeface="Times New Roman" pitchFamily="18" charset="0"/>
              </a:endParaRPr>
            </a:p>
          </p:txBody>
        </p:sp>
        <p:sp>
          <p:nvSpPr>
            <p:cNvPr id="15451" name="Text Box 257"/>
            <p:cNvSpPr txBox="1">
              <a:spLocks noChangeArrowheads="1"/>
            </p:cNvSpPr>
            <p:nvPr/>
          </p:nvSpPr>
          <p:spPr bwMode="auto">
            <a:xfrm>
              <a:off x="3885" y="1824"/>
              <a:ext cx="2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R</a:t>
              </a:r>
              <a:r>
                <a:rPr kumimoji="1" lang="en-US" altLang="zh-CN" sz="1600" baseline="-25000">
                  <a:solidFill>
                    <a:schemeClr val="tx2"/>
                  </a:solidFill>
                  <a:cs typeface="Times New Roman" pitchFamily="18" charset="0"/>
                </a:rPr>
                <a:t>L</a:t>
              </a:r>
              <a:endParaRPr kumimoji="1" lang="en-US" altLang="zh-CN" sz="1600">
                <a:solidFill>
                  <a:schemeClr val="tx2"/>
                </a:solidFill>
                <a:cs typeface="Times New Roman" pitchFamily="18" charset="0"/>
              </a:endParaRPr>
            </a:p>
          </p:txBody>
        </p:sp>
        <p:sp>
          <p:nvSpPr>
            <p:cNvPr id="15452" name="Text Box 258"/>
            <p:cNvSpPr txBox="1">
              <a:spLocks noChangeArrowheads="1"/>
            </p:cNvSpPr>
            <p:nvPr/>
          </p:nvSpPr>
          <p:spPr bwMode="auto">
            <a:xfrm>
              <a:off x="3203" y="1612"/>
              <a:ext cx="27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R</a:t>
              </a:r>
              <a:r>
                <a:rPr kumimoji="1" lang="en-US" altLang="zh-CN" sz="1600" baseline="-25000">
                  <a:solidFill>
                    <a:schemeClr val="tx2"/>
                  </a:solidFill>
                  <a:cs typeface="Times New Roman" pitchFamily="18" charset="0"/>
                </a:rPr>
                <a:t>C</a:t>
              </a:r>
              <a:endParaRPr kumimoji="1" lang="en-US" altLang="zh-CN" sz="1600">
                <a:solidFill>
                  <a:schemeClr val="tx2"/>
                </a:solidFill>
                <a:cs typeface="Times New Roman" pitchFamily="18" charset="0"/>
              </a:endParaRPr>
            </a:p>
          </p:txBody>
        </p:sp>
        <p:sp>
          <p:nvSpPr>
            <p:cNvPr id="15453" name="Text Box 259"/>
            <p:cNvSpPr txBox="1">
              <a:spLocks noChangeArrowheads="1"/>
            </p:cNvSpPr>
            <p:nvPr/>
          </p:nvSpPr>
          <p:spPr bwMode="auto">
            <a:xfrm>
              <a:off x="2016" y="1772"/>
              <a:ext cx="26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R</a:t>
              </a:r>
              <a:r>
                <a:rPr kumimoji="1" lang="en-US" altLang="zh-CN" sz="1600" baseline="-25000">
                  <a:solidFill>
                    <a:schemeClr val="tx2"/>
                  </a:solidFill>
                  <a:cs typeface="Times New Roman" pitchFamily="18" charset="0"/>
                </a:rPr>
                <a:t>B</a:t>
              </a:r>
              <a:endParaRPr kumimoji="1" lang="en-US" altLang="zh-CN" sz="1600">
                <a:solidFill>
                  <a:schemeClr val="tx2"/>
                </a:solidFill>
                <a:cs typeface="Times New Roman" pitchFamily="18" charset="0"/>
              </a:endParaRPr>
            </a:p>
          </p:txBody>
        </p:sp>
        <p:sp>
          <p:nvSpPr>
            <p:cNvPr id="15454" name="Text Box 260"/>
            <p:cNvSpPr txBox="1">
              <a:spLocks noChangeArrowheads="1"/>
            </p:cNvSpPr>
            <p:nvPr/>
          </p:nvSpPr>
          <p:spPr bwMode="auto">
            <a:xfrm>
              <a:off x="1106" y="1772"/>
              <a:ext cx="25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R</a:t>
              </a:r>
              <a:r>
                <a:rPr kumimoji="1" lang="en-US" altLang="zh-CN" sz="1600" baseline="-25000">
                  <a:solidFill>
                    <a:schemeClr val="tx2"/>
                  </a:solidFill>
                  <a:cs typeface="Times New Roman" pitchFamily="18" charset="0"/>
                </a:rPr>
                <a:t>S</a:t>
              </a:r>
              <a:endParaRPr kumimoji="1" lang="en-US" altLang="zh-CN" sz="1600">
                <a:solidFill>
                  <a:schemeClr val="tx2"/>
                </a:solidFill>
                <a:cs typeface="Times New Roman" pitchFamily="18" charset="0"/>
              </a:endParaRPr>
            </a:p>
          </p:txBody>
        </p:sp>
        <p:sp>
          <p:nvSpPr>
            <p:cNvPr id="15455" name="Text Box 261"/>
            <p:cNvSpPr txBox="1">
              <a:spLocks noChangeArrowheads="1"/>
            </p:cNvSpPr>
            <p:nvPr/>
          </p:nvSpPr>
          <p:spPr bwMode="auto">
            <a:xfrm>
              <a:off x="1130" y="2044"/>
              <a:ext cx="2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u</a:t>
              </a:r>
              <a:r>
                <a:rPr kumimoji="1" lang="en-US" altLang="zh-CN" sz="1600" baseline="-25000">
                  <a:solidFill>
                    <a:schemeClr val="tx2"/>
                  </a:solidFill>
                  <a:cs typeface="Times New Roman" pitchFamily="18" charset="0"/>
                </a:rPr>
                <a:t>s</a:t>
              </a:r>
              <a:endParaRPr kumimoji="1" lang="en-US" altLang="zh-CN" sz="1600">
                <a:solidFill>
                  <a:schemeClr val="tx2"/>
                </a:solidFill>
                <a:cs typeface="Times New Roman" pitchFamily="18" charset="0"/>
              </a:endParaRPr>
            </a:p>
          </p:txBody>
        </p:sp>
        <p:sp>
          <p:nvSpPr>
            <p:cNvPr id="15456" name="Text Box 262"/>
            <p:cNvSpPr txBox="1">
              <a:spLocks noChangeArrowheads="1"/>
            </p:cNvSpPr>
            <p:nvPr/>
          </p:nvSpPr>
          <p:spPr bwMode="auto">
            <a:xfrm>
              <a:off x="3216" y="1900"/>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V</a:t>
              </a:r>
              <a:r>
                <a:rPr kumimoji="1" lang="en-US" altLang="zh-CN" sz="1600" baseline="-25000">
                  <a:solidFill>
                    <a:schemeClr val="tx2"/>
                  </a:solidFill>
                  <a:cs typeface="Times New Roman" pitchFamily="18" charset="0"/>
                </a:rPr>
                <a:t>CC</a:t>
              </a:r>
              <a:endParaRPr kumimoji="1" lang="en-US" altLang="zh-CN" sz="1600">
                <a:solidFill>
                  <a:schemeClr val="tx2"/>
                </a:solidFill>
                <a:cs typeface="Times New Roman" pitchFamily="18" charset="0"/>
              </a:endParaRPr>
            </a:p>
          </p:txBody>
        </p:sp>
        <p:sp>
          <p:nvSpPr>
            <p:cNvPr id="15457" name="Text Box 263"/>
            <p:cNvSpPr txBox="1">
              <a:spLocks noChangeArrowheads="1"/>
            </p:cNvSpPr>
            <p:nvPr/>
          </p:nvSpPr>
          <p:spPr bwMode="auto">
            <a:xfrm>
              <a:off x="2040" y="2108"/>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V</a:t>
              </a:r>
              <a:r>
                <a:rPr kumimoji="1" lang="en-US" altLang="zh-CN" sz="1600" baseline="-25000">
                  <a:solidFill>
                    <a:schemeClr val="tx2"/>
                  </a:solidFill>
                  <a:cs typeface="Times New Roman" pitchFamily="18" charset="0"/>
                </a:rPr>
                <a:t>CC</a:t>
              </a:r>
              <a:endParaRPr kumimoji="1" lang="en-US" altLang="zh-CN" sz="1600">
                <a:solidFill>
                  <a:schemeClr val="tx2"/>
                </a:solidFill>
                <a:cs typeface="Times New Roman" pitchFamily="18" charset="0"/>
              </a:endParaRPr>
            </a:p>
          </p:txBody>
        </p:sp>
      </p:grpSp>
      <p:sp>
        <p:nvSpPr>
          <p:cNvPr id="143624" name="Text Box 264"/>
          <p:cNvSpPr txBox="1">
            <a:spLocks noChangeArrowheads="1"/>
          </p:cNvSpPr>
          <p:nvPr/>
        </p:nvSpPr>
        <p:spPr bwMode="auto">
          <a:xfrm>
            <a:off x="214313" y="981075"/>
            <a:ext cx="4494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输入、输出回路作戴维宁等效：</a:t>
            </a:r>
          </a:p>
        </p:txBody>
      </p:sp>
      <p:sp>
        <p:nvSpPr>
          <p:cNvPr id="143625" name="Text Box 265"/>
          <p:cNvSpPr txBox="1">
            <a:spLocks noChangeArrowheads="1"/>
          </p:cNvSpPr>
          <p:nvPr/>
        </p:nvSpPr>
        <p:spPr bwMode="auto">
          <a:xfrm>
            <a:off x="422275" y="370046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其中，</a:t>
            </a:r>
          </a:p>
        </p:txBody>
      </p:sp>
      <p:graphicFrame>
        <p:nvGraphicFramePr>
          <p:cNvPr id="143626" name="Object 2"/>
          <p:cNvGraphicFramePr>
            <a:graphicFrameLocks noChangeAspect="1"/>
          </p:cNvGraphicFramePr>
          <p:nvPr/>
        </p:nvGraphicFramePr>
        <p:xfrm>
          <a:off x="382588" y="4259263"/>
          <a:ext cx="1651000" cy="457200"/>
        </p:xfrm>
        <a:graphic>
          <a:graphicData uri="http://schemas.openxmlformats.org/presentationml/2006/ole">
            <mc:AlternateContent xmlns:mc="http://schemas.openxmlformats.org/markup-compatibility/2006">
              <mc:Choice xmlns:v="urn:schemas-microsoft-com:vml" Requires="v">
                <p:oleObj spid="_x0000_s16017" name="Equation" r:id="rId3" imgW="825480" imgH="228600" progId="Equation.DSMT4">
                  <p:embed/>
                </p:oleObj>
              </mc:Choice>
              <mc:Fallback>
                <p:oleObj name="Equation" r:id="rId3" imgW="82548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588" y="4259263"/>
                        <a:ext cx="16510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627" name="Object 3"/>
          <p:cNvGraphicFramePr>
            <a:graphicFrameLocks noChangeAspect="1"/>
          </p:cNvGraphicFramePr>
          <p:nvPr/>
        </p:nvGraphicFramePr>
        <p:xfrm>
          <a:off x="2444750" y="4057650"/>
          <a:ext cx="6524625" cy="860425"/>
        </p:xfrm>
        <a:graphic>
          <a:graphicData uri="http://schemas.openxmlformats.org/presentationml/2006/ole">
            <mc:AlternateContent xmlns:mc="http://schemas.openxmlformats.org/markup-compatibility/2006">
              <mc:Choice xmlns:v="urn:schemas-microsoft-com:vml" Requires="v">
                <p:oleObj spid="_x0000_s16018" name="Equation" r:id="rId5" imgW="3276360" imgH="431640" progId="Equation.DSMT4">
                  <p:embed/>
                </p:oleObj>
              </mc:Choice>
              <mc:Fallback>
                <p:oleObj name="Equation" r:id="rId5" imgW="327636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4750" y="4057650"/>
                        <a:ext cx="6524625"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628" name="Object 4"/>
          <p:cNvGraphicFramePr>
            <a:graphicFrameLocks noChangeAspect="1"/>
          </p:cNvGraphicFramePr>
          <p:nvPr/>
        </p:nvGraphicFramePr>
        <p:xfrm>
          <a:off x="357188" y="5138738"/>
          <a:ext cx="1701800" cy="457200"/>
        </p:xfrm>
        <a:graphic>
          <a:graphicData uri="http://schemas.openxmlformats.org/presentationml/2006/ole">
            <mc:AlternateContent xmlns:mc="http://schemas.openxmlformats.org/markup-compatibility/2006">
              <mc:Choice xmlns:v="urn:schemas-microsoft-com:vml" Requires="v">
                <p:oleObj spid="_x0000_s16019" name="Equation" r:id="rId7" imgW="850680" imgH="228600" progId="Equation.DSMT4">
                  <p:embed/>
                </p:oleObj>
              </mc:Choice>
              <mc:Fallback>
                <p:oleObj name="Equation" r:id="rId7" imgW="85068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188" y="5138738"/>
                        <a:ext cx="1701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629" name="Object 5"/>
          <p:cNvGraphicFramePr>
            <a:graphicFrameLocks noChangeAspect="1"/>
          </p:cNvGraphicFramePr>
          <p:nvPr/>
        </p:nvGraphicFramePr>
        <p:xfrm>
          <a:off x="2432050" y="4937125"/>
          <a:ext cx="6597650" cy="860425"/>
        </p:xfrm>
        <a:graphic>
          <a:graphicData uri="http://schemas.openxmlformats.org/presentationml/2006/ole">
            <mc:AlternateContent xmlns:mc="http://schemas.openxmlformats.org/markup-compatibility/2006">
              <mc:Choice xmlns:v="urn:schemas-microsoft-com:vml" Requires="v">
                <p:oleObj spid="_x0000_s16020" name="Equation" r:id="rId9" imgW="3314520" imgH="431640" progId="Equation.DSMT4">
                  <p:embed/>
                </p:oleObj>
              </mc:Choice>
              <mc:Fallback>
                <p:oleObj name="Equation" r:id="rId9" imgW="3314520" imgH="43164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2050" y="4937125"/>
                        <a:ext cx="6597650"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5" name="Group 270"/>
          <p:cNvGrpSpPr>
            <a:grpSpLocks/>
          </p:cNvGrpSpPr>
          <p:nvPr/>
        </p:nvGrpSpPr>
        <p:grpSpPr bwMode="auto">
          <a:xfrm>
            <a:off x="6615113" y="1570038"/>
            <a:ext cx="609600" cy="400050"/>
            <a:chOff x="1968" y="816"/>
            <a:chExt cx="384" cy="252"/>
          </a:xfrm>
        </p:grpSpPr>
        <p:sp>
          <p:nvSpPr>
            <p:cNvPr id="15430" name="Line 271"/>
            <p:cNvSpPr>
              <a:spLocks noChangeShapeType="1"/>
            </p:cNvSpPr>
            <p:nvPr/>
          </p:nvSpPr>
          <p:spPr bwMode="auto">
            <a:xfrm>
              <a:off x="1968" y="105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31" name="Text Box 272"/>
            <p:cNvSpPr txBox="1">
              <a:spLocks noChangeArrowheads="1"/>
            </p:cNvSpPr>
            <p:nvPr/>
          </p:nvSpPr>
          <p:spPr bwMode="auto">
            <a:xfrm>
              <a:off x="2064" y="816"/>
              <a:ext cx="2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grpSp>
      <p:grpSp>
        <p:nvGrpSpPr>
          <p:cNvPr id="26" name="Group 273"/>
          <p:cNvGrpSpPr>
            <a:grpSpLocks/>
          </p:cNvGrpSpPr>
          <p:nvPr/>
        </p:nvGrpSpPr>
        <p:grpSpPr bwMode="auto">
          <a:xfrm flipH="1">
            <a:off x="7467600" y="1341438"/>
            <a:ext cx="609600" cy="400050"/>
            <a:chOff x="1968" y="816"/>
            <a:chExt cx="384" cy="252"/>
          </a:xfrm>
        </p:grpSpPr>
        <p:sp>
          <p:nvSpPr>
            <p:cNvPr id="15428" name="Line 274"/>
            <p:cNvSpPr>
              <a:spLocks noChangeShapeType="1"/>
            </p:cNvSpPr>
            <p:nvPr/>
          </p:nvSpPr>
          <p:spPr bwMode="auto">
            <a:xfrm>
              <a:off x="1968" y="105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429" name="Text Box 275"/>
            <p:cNvSpPr txBox="1">
              <a:spLocks noChangeArrowheads="1"/>
            </p:cNvSpPr>
            <p:nvPr/>
          </p:nvSpPr>
          <p:spPr bwMode="auto">
            <a:xfrm>
              <a:off x="2056" y="816"/>
              <a:ext cx="2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graphicFrame>
        <p:nvGraphicFramePr>
          <p:cNvPr id="143636" name="Object 6"/>
          <p:cNvGraphicFramePr>
            <a:graphicFrameLocks noChangeAspect="1"/>
          </p:cNvGraphicFramePr>
          <p:nvPr>
            <p:extLst>
              <p:ext uri="{D42A27DB-BD31-4B8C-83A1-F6EECF244321}">
                <p14:modId xmlns:p14="http://schemas.microsoft.com/office/powerpoint/2010/main" val="2877306378"/>
              </p:ext>
            </p:extLst>
          </p:nvPr>
        </p:nvGraphicFramePr>
        <p:xfrm>
          <a:off x="344488" y="5829523"/>
          <a:ext cx="1471612" cy="482600"/>
        </p:xfrm>
        <a:graphic>
          <a:graphicData uri="http://schemas.openxmlformats.org/presentationml/2006/ole">
            <mc:AlternateContent xmlns:mc="http://schemas.openxmlformats.org/markup-compatibility/2006">
              <mc:Choice xmlns:v="urn:schemas-microsoft-com:vml" Requires="v">
                <p:oleObj spid="_x0000_s16021" name="Equation" r:id="rId11" imgW="736560" imgH="241200" progId="Equation.DSMT4">
                  <p:embed/>
                </p:oleObj>
              </mc:Choice>
              <mc:Fallback>
                <p:oleObj name="Equation" r:id="rId11" imgW="736560" imgH="2412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488" y="5829523"/>
                        <a:ext cx="1471612"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637" name="Object 7"/>
          <p:cNvGraphicFramePr>
            <a:graphicFrameLocks noChangeAspect="1"/>
          </p:cNvGraphicFramePr>
          <p:nvPr>
            <p:extLst>
              <p:ext uri="{D42A27DB-BD31-4B8C-83A1-F6EECF244321}">
                <p14:modId xmlns:p14="http://schemas.microsoft.com/office/powerpoint/2010/main" val="580310090"/>
              </p:ext>
            </p:extLst>
          </p:nvPr>
        </p:nvGraphicFramePr>
        <p:xfrm>
          <a:off x="2455863" y="5829523"/>
          <a:ext cx="1444625" cy="482600"/>
        </p:xfrm>
        <a:graphic>
          <a:graphicData uri="http://schemas.openxmlformats.org/presentationml/2006/ole">
            <mc:AlternateContent xmlns:mc="http://schemas.openxmlformats.org/markup-compatibility/2006">
              <mc:Choice xmlns:v="urn:schemas-microsoft-com:vml" Requires="v">
                <p:oleObj spid="_x0000_s16022" name="Equation" r:id="rId13" imgW="723600" imgH="241200" progId="Equation.DSMT4">
                  <p:embed/>
                </p:oleObj>
              </mc:Choice>
              <mc:Fallback>
                <p:oleObj name="Equation" r:id="rId13" imgW="723600" imgH="241200" progId="Equation.DSMT4">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55863" y="5829523"/>
                        <a:ext cx="144462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 name="Group 278"/>
          <p:cNvGrpSpPr>
            <a:grpSpLocks/>
          </p:cNvGrpSpPr>
          <p:nvPr/>
        </p:nvGrpSpPr>
        <p:grpSpPr bwMode="auto">
          <a:xfrm>
            <a:off x="5707063" y="1341438"/>
            <a:ext cx="3444875" cy="2057400"/>
            <a:chOff x="1490" y="1152"/>
            <a:chExt cx="2170" cy="1296"/>
          </a:xfrm>
        </p:grpSpPr>
        <p:grpSp>
          <p:nvGrpSpPr>
            <p:cNvPr id="15376" name="Group 279"/>
            <p:cNvGrpSpPr>
              <a:grpSpLocks/>
            </p:cNvGrpSpPr>
            <p:nvPr/>
          </p:nvGrpSpPr>
          <p:grpSpPr bwMode="auto">
            <a:xfrm>
              <a:off x="2352" y="1460"/>
              <a:ext cx="288" cy="336"/>
              <a:chOff x="1344" y="1680"/>
              <a:chExt cx="288" cy="336"/>
            </a:xfrm>
          </p:grpSpPr>
          <p:sp>
            <p:nvSpPr>
              <p:cNvPr id="15424" name="Line 280"/>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25" name="Line 281"/>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26" name="Line 282"/>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5427" name="Line 283"/>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377" name="Group 284"/>
            <p:cNvGrpSpPr>
              <a:grpSpLocks/>
            </p:cNvGrpSpPr>
            <p:nvPr/>
          </p:nvGrpSpPr>
          <p:grpSpPr bwMode="auto">
            <a:xfrm>
              <a:off x="2564" y="2352"/>
              <a:ext cx="144" cy="96"/>
              <a:chOff x="1056" y="1392"/>
              <a:chExt cx="144" cy="96"/>
            </a:xfrm>
          </p:grpSpPr>
          <p:sp>
            <p:nvSpPr>
              <p:cNvPr id="15422" name="Line 285"/>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23" name="Line 286"/>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378" name="Group 287"/>
            <p:cNvGrpSpPr>
              <a:grpSpLocks/>
            </p:cNvGrpSpPr>
            <p:nvPr/>
          </p:nvGrpSpPr>
          <p:grpSpPr bwMode="auto">
            <a:xfrm rot="16200000" flipH="1">
              <a:off x="3007" y="1313"/>
              <a:ext cx="144" cy="302"/>
              <a:chOff x="1152" y="1152"/>
              <a:chExt cx="144" cy="302"/>
            </a:xfrm>
          </p:grpSpPr>
          <p:grpSp>
            <p:nvGrpSpPr>
              <p:cNvPr id="15414" name="Group 288"/>
              <p:cNvGrpSpPr>
                <a:grpSpLocks/>
              </p:cNvGrpSpPr>
              <p:nvPr/>
            </p:nvGrpSpPr>
            <p:grpSpPr bwMode="auto">
              <a:xfrm>
                <a:off x="1152" y="1248"/>
                <a:ext cx="144" cy="34"/>
                <a:chOff x="1526" y="1392"/>
                <a:chExt cx="144" cy="34"/>
              </a:xfrm>
            </p:grpSpPr>
            <p:sp>
              <p:nvSpPr>
                <p:cNvPr id="15420" name="Line 289"/>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21" name="Line 290"/>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15" name="Group 291"/>
              <p:cNvGrpSpPr>
                <a:grpSpLocks/>
              </p:cNvGrpSpPr>
              <p:nvPr/>
            </p:nvGrpSpPr>
            <p:grpSpPr bwMode="auto">
              <a:xfrm>
                <a:off x="1152" y="1324"/>
                <a:ext cx="144" cy="34"/>
                <a:chOff x="1526" y="1392"/>
                <a:chExt cx="144" cy="34"/>
              </a:xfrm>
            </p:grpSpPr>
            <p:sp>
              <p:nvSpPr>
                <p:cNvPr id="15418" name="Line 292"/>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9" name="Line 293"/>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16" name="Line 294"/>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7" name="Line 295"/>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379" name="Group 296"/>
            <p:cNvGrpSpPr>
              <a:grpSpLocks/>
            </p:cNvGrpSpPr>
            <p:nvPr/>
          </p:nvGrpSpPr>
          <p:grpSpPr bwMode="auto">
            <a:xfrm>
              <a:off x="3272" y="1728"/>
              <a:ext cx="77" cy="480"/>
              <a:chOff x="1824" y="1344"/>
              <a:chExt cx="77" cy="480"/>
            </a:xfrm>
          </p:grpSpPr>
          <p:sp>
            <p:nvSpPr>
              <p:cNvPr id="15411" name="Rectangle 297"/>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412" name="Line 298"/>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3" name="Line 299"/>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380" name="Group 300"/>
            <p:cNvGrpSpPr>
              <a:grpSpLocks/>
            </p:cNvGrpSpPr>
            <p:nvPr/>
          </p:nvGrpSpPr>
          <p:grpSpPr bwMode="auto">
            <a:xfrm>
              <a:off x="1714" y="1557"/>
              <a:ext cx="398" cy="795"/>
              <a:chOff x="672" y="1392"/>
              <a:chExt cx="398" cy="795"/>
            </a:xfrm>
          </p:grpSpPr>
          <p:grpSp>
            <p:nvGrpSpPr>
              <p:cNvPr id="15392" name="Group 301"/>
              <p:cNvGrpSpPr>
                <a:grpSpLocks/>
              </p:cNvGrpSpPr>
              <p:nvPr/>
            </p:nvGrpSpPr>
            <p:grpSpPr bwMode="auto">
              <a:xfrm rot="5400000">
                <a:off x="847" y="1313"/>
                <a:ext cx="144" cy="302"/>
                <a:chOff x="1152" y="1152"/>
                <a:chExt cx="144" cy="302"/>
              </a:xfrm>
            </p:grpSpPr>
            <p:grpSp>
              <p:nvGrpSpPr>
                <p:cNvPr id="15403" name="Group 302"/>
                <p:cNvGrpSpPr>
                  <a:grpSpLocks/>
                </p:cNvGrpSpPr>
                <p:nvPr/>
              </p:nvGrpSpPr>
              <p:grpSpPr bwMode="auto">
                <a:xfrm>
                  <a:off x="1152" y="1248"/>
                  <a:ext cx="144" cy="34"/>
                  <a:chOff x="1526" y="1392"/>
                  <a:chExt cx="144" cy="34"/>
                </a:xfrm>
              </p:grpSpPr>
              <p:sp>
                <p:nvSpPr>
                  <p:cNvPr id="15409" name="Line 303"/>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0" name="Line 304"/>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404" name="Group 305"/>
                <p:cNvGrpSpPr>
                  <a:grpSpLocks/>
                </p:cNvGrpSpPr>
                <p:nvPr/>
              </p:nvGrpSpPr>
              <p:grpSpPr bwMode="auto">
                <a:xfrm>
                  <a:off x="1152" y="1324"/>
                  <a:ext cx="144" cy="34"/>
                  <a:chOff x="1526" y="1392"/>
                  <a:chExt cx="144" cy="34"/>
                </a:xfrm>
              </p:grpSpPr>
              <p:sp>
                <p:nvSpPr>
                  <p:cNvPr id="15407" name="Line 306"/>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08" name="Line 307"/>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05" name="Line 308"/>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06" name="Line 309"/>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393" name="Group 310"/>
              <p:cNvGrpSpPr>
                <a:grpSpLocks/>
              </p:cNvGrpSpPr>
              <p:nvPr/>
            </p:nvGrpSpPr>
            <p:grpSpPr bwMode="auto">
              <a:xfrm>
                <a:off x="720" y="1472"/>
                <a:ext cx="77" cy="480"/>
                <a:chOff x="1824" y="1344"/>
                <a:chExt cx="77" cy="480"/>
              </a:xfrm>
            </p:grpSpPr>
            <p:sp>
              <p:nvSpPr>
                <p:cNvPr id="15400" name="Rectangle 311"/>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401" name="Line 312"/>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02" name="Line 313"/>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394" name="Group 314"/>
              <p:cNvGrpSpPr>
                <a:grpSpLocks/>
              </p:cNvGrpSpPr>
              <p:nvPr/>
            </p:nvGrpSpPr>
            <p:grpSpPr bwMode="auto">
              <a:xfrm>
                <a:off x="672" y="1824"/>
                <a:ext cx="157" cy="363"/>
                <a:chOff x="1248" y="230"/>
                <a:chExt cx="157" cy="363"/>
              </a:xfrm>
            </p:grpSpPr>
            <p:sp>
              <p:nvSpPr>
                <p:cNvPr id="15395" name="Oval 315"/>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5396" name="Line 316"/>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7" name="Line 317"/>
                <p:cNvSpPr>
                  <a:spLocks noChangeAspect="1" noChangeShapeType="1"/>
                </p:cNvSpPr>
                <p:nvPr/>
              </p:nvSpPr>
              <p:spPr bwMode="auto">
                <a:xfrm>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8" name="Line 318"/>
                <p:cNvSpPr>
                  <a:spLocks noChangeAspect="1" noChangeShapeType="1"/>
                </p:cNvSpPr>
                <p:nvPr/>
              </p:nvSpPr>
              <p:spPr bwMode="auto">
                <a:xfrm rot="-5400000">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9" name="Line 319"/>
                <p:cNvSpPr>
                  <a:spLocks noChangeAspect="1" noChangeShapeType="1"/>
                </p:cNvSpPr>
                <p:nvPr/>
              </p:nvSpPr>
              <p:spPr bwMode="auto">
                <a:xfrm>
                  <a:off x="1252" y="52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5381" name="Line 320"/>
            <p:cNvSpPr>
              <a:spLocks noChangeShapeType="1"/>
            </p:cNvSpPr>
            <p:nvPr/>
          </p:nvSpPr>
          <p:spPr bwMode="auto">
            <a:xfrm>
              <a:off x="2622" y="1462"/>
              <a:ext cx="336"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2" name="Freeform 321"/>
            <p:cNvSpPr>
              <a:spLocks/>
            </p:cNvSpPr>
            <p:nvPr/>
          </p:nvSpPr>
          <p:spPr bwMode="auto">
            <a:xfrm>
              <a:off x="3168" y="1464"/>
              <a:ext cx="144" cy="384"/>
            </a:xfrm>
            <a:custGeom>
              <a:avLst/>
              <a:gdLst>
                <a:gd name="T0" fmla="*/ 0 w 144"/>
                <a:gd name="T1" fmla="*/ 0 h 384"/>
                <a:gd name="T2" fmla="*/ 144 w 144"/>
                <a:gd name="T3" fmla="*/ 0 h 384"/>
                <a:gd name="T4" fmla="*/ 144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5383" name="Freeform 322"/>
            <p:cNvSpPr>
              <a:spLocks/>
            </p:cNvSpPr>
            <p:nvPr/>
          </p:nvSpPr>
          <p:spPr bwMode="auto">
            <a:xfrm>
              <a:off x="1797" y="2208"/>
              <a:ext cx="1440" cy="172"/>
            </a:xfrm>
            <a:custGeom>
              <a:avLst/>
              <a:gdLst>
                <a:gd name="T0" fmla="*/ 0 w 2304"/>
                <a:gd name="T1" fmla="*/ 0 h 144"/>
                <a:gd name="T2" fmla="*/ 0 w 2304"/>
                <a:gd name="T3" fmla="*/ 245 h 144"/>
                <a:gd name="T4" fmla="*/ 562 w 2304"/>
                <a:gd name="T5" fmla="*/ 245 h 144"/>
                <a:gd name="T6" fmla="*/ 0 60000 65536"/>
                <a:gd name="T7" fmla="*/ 0 60000 65536"/>
                <a:gd name="T8" fmla="*/ 0 60000 65536"/>
                <a:gd name="T9" fmla="*/ 0 w 2304"/>
                <a:gd name="T10" fmla="*/ 0 h 144"/>
                <a:gd name="T11" fmla="*/ 2304 w 2304"/>
                <a:gd name="T12" fmla="*/ 144 h 144"/>
              </a:gdLst>
              <a:ahLst/>
              <a:cxnLst>
                <a:cxn ang="T6">
                  <a:pos x="T0" y="T1"/>
                </a:cxn>
                <a:cxn ang="T7">
                  <a:pos x="T2" y="T3"/>
                </a:cxn>
                <a:cxn ang="T8">
                  <a:pos x="T4" y="T5"/>
                </a:cxn>
              </a:cxnLst>
              <a:rect l="T9" t="T10" r="T11" b="T12"/>
              <a:pathLst>
                <a:path w="2304" h="144">
                  <a:moveTo>
                    <a:pt x="0" y="0"/>
                  </a:moveTo>
                  <a:lnTo>
                    <a:pt x="0" y="144"/>
                  </a:lnTo>
                  <a:lnTo>
                    <a:pt x="2304" y="1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5384" name="Line 323"/>
            <p:cNvSpPr>
              <a:spLocks noChangeShapeType="1"/>
            </p:cNvSpPr>
            <p:nvPr/>
          </p:nvSpPr>
          <p:spPr bwMode="auto">
            <a:xfrm>
              <a:off x="2636" y="1796"/>
              <a:ext cx="0" cy="576"/>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385" name="Freeform 324"/>
            <p:cNvSpPr>
              <a:spLocks/>
            </p:cNvSpPr>
            <p:nvPr/>
          </p:nvSpPr>
          <p:spPr bwMode="auto">
            <a:xfrm rot="5400000">
              <a:off x="3024" y="2092"/>
              <a:ext cx="192" cy="384"/>
            </a:xfrm>
            <a:custGeom>
              <a:avLst/>
              <a:gdLst>
                <a:gd name="T0" fmla="*/ 0 w 144"/>
                <a:gd name="T1" fmla="*/ 0 h 384"/>
                <a:gd name="T2" fmla="*/ 341 w 144"/>
                <a:gd name="T3" fmla="*/ 0 h 384"/>
                <a:gd name="T4" fmla="*/ 341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5386" name="Text Box 325"/>
            <p:cNvSpPr txBox="1">
              <a:spLocks noChangeArrowheads="1"/>
            </p:cNvSpPr>
            <p:nvPr/>
          </p:nvSpPr>
          <p:spPr bwMode="auto">
            <a:xfrm>
              <a:off x="2880" y="1152"/>
              <a:ext cx="37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U</a:t>
              </a:r>
              <a:r>
                <a:rPr kumimoji="1" lang="en-US" altLang="zh-CN" sz="1600">
                  <a:solidFill>
                    <a:schemeClr val="tx2"/>
                  </a:solidFill>
                  <a:cs typeface="Times New Roman" pitchFamily="18" charset="0"/>
                </a:rPr>
                <a:t>’</a:t>
              </a:r>
              <a:r>
                <a:rPr kumimoji="1" lang="en-US" altLang="zh-CN" sz="1600" baseline="-25000">
                  <a:solidFill>
                    <a:schemeClr val="tx2"/>
                  </a:solidFill>
                  <a:cs typeface="Times New Roman" pitchFamily="18" charset="0"/>
                </a:rPr>
                <a:t>CC</a:t>
              </a:r>
              <a:endParaRPr kumimoji="1" lang="en-US" altLang="zh-CN" sz="1600">
                <a:solidFill>
                  <a:schemeClr val="tx2"/>
                </a:solidFill>
                <a:cs typeface="Times New Roman" pitchFamily="18" charset="0"/>
              </a:endParaRPr>
            </a:p>
          </p:txBody>
        </p:sp>
        <p:sp>
          <p:nvSpPr>
            <p:cNvPr id="15387" name="Text Box 326"/>
            <p:cNvSpPr txBox="1">
              <a:spLocks noChangeArrowheads="1"/>
            </p:cNvSpPr>
            <p:nvPr/>
          </p:nvSpPr>
          <p:spPr bwMode="auto">
            <a:xfrm>
              <a:off x="1796" y="1296"/>
              <a:ext cx="3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U’</a:t>
              </a:r>
              <a:r>
                <a:rPr kumimoji="1" lang="en-US" altLang="zh-CN" sz="1600" baseline="-25000">
                  <a:solidFill>
                    <a:schemeClr val="tx2"/>
                  </a:solidFill>
                  <a:cs typeface="Times New Roman" pitchFamily="18" charset="0"/>
                </a:rPr>
                <a:t>BB</a:t>
              </a:r>
              <a:endParaRPr kumimoji="1" lang="en-US" altLang="zh-CN" sz="1600">
                <a:solidFill>
                  <a:schemeClr val="tx2"/>
                </a:solidFill>
                <a:cs typeface="Times New Roman" pitchFamily="18" charset="0"/>
              </a:endParaRPr>
            </a:p>
          </p:txBody>
        </p:sp>
        <p:sp>
          <p:nvSpPr>
            <p:cNvPr id="15388" name="Text Box 327"/>
            <p:cNvSpPr txBox="1">
              <a:spLocks noChangeArrowheads="1"/>
            </p:cNvSpPr>
            <p:nvPr/>
          </p:nvSpPr>
          <p:spPr bwMode="auto">
            <a:xfrm>
              <a:off x="3357" y="1824"/>
              <a:ext cx="30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R’</a:t>
              </a:r>
              <a:r>
                <a:rPr kumimoji="1" lang="en-US" altLang="zh-CN" sz="1600" baseline="-25000">
                  <a:solidFill>
                    <a:schemeClr val="tx2"/>
                  </a:solidFill>
                  <a:cs typeface="Times New Roman" pitchFamily="18" charset="0"/>
                </a:rPr>
                <a:t>L</a:t>
              </a:r>
              <a:endParaRPr kumimoji="1" lang="en-US" altLang="zh-CN" sz="1600">
                <a:solidFill>
                  <a:schemeClr val="tx2"/>
                </a:solidFill>
                <a:cs typeface="Times New Roman" pitchFamily="18" charset="0"/>
              </a:endParaRPr>
            </a:p>
          </p:txBody>
        </p:sp>
        <p:sp>
          <p:nvSpPr>
            <p:cNvPr id="15389" name="Text Box 328"/>
            <p:cNvSpPr txBox="1">
              <a:spLocks noChangeArrowheads="1"/>
            </p:cNvSpPr>
            <p:nvPr/>
          </p:nvSpPr>
          <p:spPr bwMode="auto">
            <a:xfrm>
              <a:off x="1490" y="1728"/>
              <a:ext cx="2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R’</a:t>
              </a:r>
              <a:r>
                <a:rPr kumimoji="1" lang="en-US" altLang="zh-CN" sz="1600" baseline="-25000">
                  <a:solidFill>
                    <a:schemeClr val="tx2"/>
                  </a:solidFill>
                  <a:cs typeface="Times New Roman" pitchFamily="18" charset="0"/>
                </a:rPr>
                <a:t>S</a:t>
              </a:r>
              <a:endParaRPr kumimoji="1" lang="en-US" altLang="zh-CN" sz="1600">
                <a:solidFill>
                  <a:schemeClr val="tx2"/>
                </a:solidFill>
                <a:cs typeface="Times New Roman" pitchFamily="18" charset="0"/>
              </a:endParaRPr>
            </a:p>
          </p:txBody>
        </p:sp>
        <p:sp>
          <p:nvSpPr>
            <p:cNvPr id="15390" name="Text Box 329"/>
            <p:cNvSpPr txBox="1">
              <a:spLocks noChangeArrowheads="1"/>
            </p:cNvSpPr>
            <p:nvPr/>
          </p:nvSpPr>
          <p:spPr bwMode="auto">
            <a:xfrm>
              <a:off x="1514" y="2044"/>
              <a:ext cx="2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u’</a:t>
              </a:r>
              <a:r>
                <a:rPr kumimoji="1" lang="en-US" altLang="zh-CN" sz="1600" baseline="-25000">
                  <a:solidFill>
                    <a:schemeClr val="tx2"/>
                  </a:solidFill>
                  <a:cs typeface="Times New Roman" pitchFamily="18" charset="0"/>
                </a:rPr>
                <a:t>s</a:t>
              </a:r>
              <a:endParaRPr kumimoji="1" lang="en-US" altLang="zh-CN" sz="1600">
                <a:solidFill>
                  <a:schemeClr val="tx2"/>
                </a:solidFill>
                <a:cs typeface="Times New Roman" pitchFamily="18" charset="0"/>
              </a:endParaRPr>
            </a:p>
          </p:txBody>
        </p:sp>
        <p:sp>
          <p:nvSpPr>
            <p:cNvPr id="15391" name="Line 330"/>
            <p:cNvSpPr>
              <a:spLocks noChangeShapeType="1"/>
            </p:cNvSpPr>
            <p:nvPr/>
          </p:nvSpPr>
          <p:spPr bwMode="auto">
            <a:xfrm>
              <a:off x="2064" y="1624"/>
              <a:ext cx="336"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43691" name="Object 8"/>
          <p:cNvGraphicFramePr>
            <a:graphicFrameLocks noChangeAspect="1"/>
          </p:cNvGraphicFramePr>
          <p:nvPr/>
        </p:nvGraphicFramePr>
        <p:xfrm>
          <a:off x="4438650" y="3276600"/>
          <a:ext cx="2006600" cy="863600"/>
        </p:xfrm>
        <a:graphic>
          <a:graphicData uri="http://schemas.openxmlformats.org/presentationml/2006/ole">
            <mc:AlternateContent xmlns:mc="http://schemas.openxmlformats.org/markup-compatibility/2006">
              <mc:Choice xmlns:v="urn:schemas-microsoft-com:vml" Requires="v">
                <p:oleObj spid="_x0000_s16023" name="Equation" r:id="rId15" imgW="1002960" imgH="431640" progId="Equation.DSMT4">
                  <p:embed/>
                </p:oleObj>
              </mc:Choice>
              <mc:Fallback>
                <p:oleObj name="Equation" r:id="rId15" imgW="1002960" imgH="431640"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38650" y="3276600"/>
                        <a:ext cx="20066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624"/>
                                        </p:tgtEl>
                                        <p:attrNameLst>
                                          <p:attrName>style.visibility</p:attrName>
                                        </p:attrNameLst>
                                      </p:cBhvr>
                                      <p:to>
                                        <p:strVal val="visible"/>
                                      </p:to>
                                    </p:set>
                                    <p:animEffect transition="in" filter="wipe(left)">
                                      <p:cBhvr>
                                        <p:cTn id="12" dur="500"/>
                                        <p:tgtEl>
                                          <p:spTgt spid="143624"/>
                                        </p:tgtEl>
                                      </p:cBhvr>
                                    </p:animEffect>
                                  </p:childTnLst>
                                </p:cTn>
                              </p:par>
                            </p:childTnLst>
                          </p:cTn>
                        </p:par>
                        <p:par>
                          <p:cTn id="13" fill="hold" nodeType="afterGroup">
                            <p:stCondLst>
                              <p:cond delay="500"/>
                            </p:stCondLst>
                            <p:childTnLst>
                              <p:par>
                                <p:cTn id="14" presetID="12" presetClass="entr" presetSubtype="2"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slide(fromRight)">
                                      <p:cBhvr>
                                        <p:cTn id="16" dur="500"/>
                                        <p:tgtEl>
                                          <p:spTgt spid="2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3625"/>
                                        </p:tgtEl>
                                        <p:attrNameLst>
                                          <p:attrName>style.visibility</p:attrName>
                                        </p:attrNameLst>
                                      </p:cBhvr>
                                      <p:to>
                                        <p:strVal val="visible"/>
                                      </p:to>
                                    </p:set>
                                    <p:animEffect transition="in" filter="wipe(left)">
                                      <p:cBhvr>
                                        <p:cTn id="21" dur="500"/>
                                        <p:tgtEl>
                                          <p:spTgt spid="143625"/>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143691"/>
                                        </p:tgtEl>
                                        <p:attrNameLst>
                                          <p:attrName>style.visibility</p:attrName>
                                        </p:attrNameLst>
                                      </p:cBhvr>
                                      <p:to>
                                        <p:strVal val="visible"/>
                                      </p:to>
                                    </p:set>
                                    <p:animEffect transition="in" filter="wipe(left)">
                                      <p:cBhvr>
                                        <p:cTn id="25" dur="500"/>
                                        <p:tgtEl>
                                          <p:spTgt spid="143691"/>
                                        </p:tgtEl>
                                      </p:cBhvr>
                                    </p:animEffect>
                                  </p:childTnLst>
                                </p:cTn>
                              </p:par>
                            </p:childTnLst>
                          </p:cTn>
                        </p:par>
                        <p:par>
                          <p:cTn id="26" fill="hold" nodeType="afterGroup">
                            <p:stCondLst>
                              <p:cond delay="1000"/>
                            </p:stCondLst>
                            <p:childTnLst>
                              <p:par>
                                <p:cTn id="27" presetID="22" presetClass="entr" presetSubtype="8" fill="hold" nodeType="afterEffect">
                                  <p:stCondLst>
                                    <p:cond delay="0"/>
                                  </p:stCondLst>
                                  <p:childTnLst>
                                    <p:set>
                                      <p:cBhvr>
                                        <p:cTn id="28" dur="1" fill="hold">
                                          <p:stCondLst>
                                            <p:cond delay="0"/>
                                          </p:stCondLst>
                                        </p:cTn>
                                        <p:tgtEl>
                                          <p:spTgt spid="143626"/>
                                        </p:tgtEl>
                                        <p:attrNameLst>
                                          <p:attrName>style.visibility</p:attrName>
                                        </p:attrNameLst>
                                      </p:cBhvr>
                                      <p:to>
                                        <p:strVal val="visible"/>
                                      </p:to>
                                    </p:set>
                                    <p:animEffect transition="in" filter="wipe(left)">
                                      <p:cBhvr>
                                        <p:cTn id="29" dur="500"/>
                                        <p:tgtEl>
                                          <p:spTgt spid="143626"/>
                                        </p:tgtEl>
                                      </p:cBhvr>
                                    </p:animEffect>
                                  </p:childTnLst>
                                </p:cTn>
                              </p:par>
                            </p:childTnLst>
                          </p:cTn>
                        </p:par>
                        <p:par>
                          <p:cTn id="30" fill="hold" nodeType="afterGroup">
                            <p:stCondLst>
                              <p:cond delay="1500"/>
                            </p:stCondLst>
                            <p:childTnLst>
                              <p:par>
                                <p:cTn id="31" presetID="22" presetClass="entr" presetSubtype="8" fill="hold" nodeType="afterEffect">
                                  <p:stCondLst>
                                    <p:cond delay="0"/>
                                  </p:stCondLst>
                                  <p:childTnLst>
                                    <p:set>
                                      <p:cBhvr>
                                        <p:cTn id="32" dur="1" fill="hold">
                                          <p:stCondLst>
                                            <p:cond delay="0"/>
                                          </p:stCondLst>
                                        </p:cTn>
                                        <p:tgtEl>
                                          <p:spTgt spid="143627"/>
                                        </p:tgtEl>
                                        <p:attrNameLst>
                                          <p:attrName>style.visibility</p:attrName>
                                        </p:attrNameLst>
                                      </p:cBhvr>
                                      <p:to>
                                        <p:strVal val="visible"/>
                                      </p:to>
                                    </p:set>
                                    <p:animEffect transition="in" filter="wipe(left)">
                                      <p:cBhvr>
                                        <p:cTn id="33" dur="500"/>
                                        <p:tgtEl>
                                          <p:spTgt spid="14362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43628"/>
                                        </p:tgtEl>
                                        <p:attrNameLst>
                                          <p:attrName>style.visibility</p:attrName>
                                        </p:attrNameLst>
                                      </p:cBhvr>
                                      <p:to>
                                        <p:strVal val="visible"/>
                                      </p:to>
                                    </p:set>
                                    <p:animEffect transition="in" filter="wipe(left)">
                                      <p:cBhvr>
                                        <p:cTn id="38" dur="500"/>
                                        <p:tgtEl>
                                          <p:spTgt spid="143628"/>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143629"/>
                                        </p:tgtEl>
                                        <p:attrNameLst>
                                          <p:attrName>style.visibility</p:attrName>
                                        </p:attrNameLst>
                                      </p:cBhvr>
                                      <p:to>
                                        <p:strVal val="visible"/>
                                      </p:to>
                                    </p:set>
                                    <p:animEffect transition="in" filter="wipe(left)">
                                      <p:cBhvr>
                                        <p:cTn id="42" dur="500"/>
                                        <p:tgtEl>
                                          <p:spTgt spid="1436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par>
                          <p:cTn id="52" fill="hold" nodeType="afterGroup">
                            <p:stCondLst>
                              <p:cond delay="1000"/>
                            </p:stCondLst>
                            <p:childTnLst>
                              <p:par>
                                <p:cTn id="53" presetID="22" presetClass="entr" presetSubtype="8" fill="hold" nodeType="afterEffect">
                                  <p:stCondLst>
                                    <p:cond delay="0"/>
                                  </p:stCondLst>
                                  <p:childTnLst>
                                    <p:set>
                                      <p:cBhvr>
                                        <p:cTn id="54" dur="1" fill="hold">
                                          <p:stCondLst>
                                            <p:cond delay="0"/>
                                          </p:stCondLst>
                                        </p:cTn>
                                        <p:tgtEl>
                                          <p:spTgt spid="143636"/>
                                        </p:tgtEl>
                                        <p:attrNameLst>
                                          <p:attrName>style.visibility</p:attrName>
                                        </p:attrNameLst>
                                      </p:cBhvr>
                                      <p:to>
                                        <p:strVal val="visible"/>
                                      </p:to>
                                    </p:set>
                                    <p:animEffect transition="in" filter="wipe(left)">
                                      <p:cBhvr>
                                        <p:cTn id="55" dur="500"/>
                                        <p:tgtEl>
                                          <p:spTgt spid="143636"/>
                                        </p:tgtEl>
                                      </p:cBhvr>
                                    </p:animEffect>
                                  </p:childTnLst>
                                </p:cTn>
                              </p:par>
                            </p:childTnLst>
                          </p:cTn>
                        </p:par>
                        <p:par>
                          <p:cTn id="56" fill="hold" nodeType="afterGroup">
                            <p:stCondLst>
                              <p:cond delay="1500"/>
                            </p:stCondLst>
                            <p:childTnLst>
                              <p:par>
                                <p:cTn id="57" presetID="22" presetClass="entr" presetSubtype="8" fill="hold" nodeType="afterEffect">
                                  <p:stCondLst>
                                    <p:cond delay="0"/>
                                  </p:stCondLst>
                                  <p:childTnLst>
                                    <p:set>
                                      <p:cBhvr>
                                        <p:cTn id="58" dur="1" fill="hold">
                                          <p:stCondLst>
                                            <p:cond delay="0"/>
                                          </p:stCondLst>
                                        </p:cTn>
                                        <p:tgtEl>
                                          <p:spTgt spid="143637"/>
                                        </p:tgtEl>
                                        <p:attrNameLst>
                                          <p:attrName>style.visibility</p:attrName>
                                        </p:attrNameLst>
                                      </p:cBhvr>
                                      <p:to>
                                        <p:strVal val="visible"/>
                                      </p:to>
                                    </p:set>
                                    <p:animEffect transition="in" filter="wipe(left)">
                                      <p:cBhvr>
                                        <p:cTn id="59" dur="500"/>
                                        <p:tgtEl>
                                          <p:spTgt spid="143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24" grpId="0" autoUpdateAnimBg="0"/>
      <p:bldP spid="14362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7</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44</a:t>
            </a:fld>
            <a:endParaRPr lang="zh-CN" altLang="en-US"/>
          </a:p>
        </p:txBody>
      </p:sp>
      <p:sp>
        <p:nvSpPr>
          <p:cNvPr id="16388" name="Rectangle 3"/>
          <p:cNvSpPr>
            <a:spLocks noGrp="1" noChangeArrowheads="1"/>
          </p:cNvSpPr>
          <p:nvPr>
            <p:ph sz="quarter" idx="4294967295"/>
          </p:nvPr>
        </p:nvSpPr>
        <p:spPr>
          <a:xfrm>
            <a:off x="0" y="692598"/>
            <a:ext cx="8550275" cy="523875"/>
          </a:xfrm>
        </p:spPr>
        <p:txBody>
          <a:bodyPr>
            <a:spAutoFit/>
          </a:bodyPr>
          <a:lstStyle/>
          <a:p>
            <a:pPr eaLnBrk="1" hangingPunct="1"/>
            <a:r>
              <a:rPr kumimoji="1" lang="zh-CN" altLang="en-US" dirty="0" smtClean="0">
                <a:solidFill>
                  <a:srgbClr val="FF0000"/>
                </a:solidFill>
                <a:ea typeface="宋体" charset="-122"/>
              </a:rPr>
              <a:t>放大电路动态分析的图解法</a:t>
            </a:r>
          </a:p>
        </p:txBody>
      </p:sp>
      <p:grpSp>
        <p:nvGrpSpPr>
          <p:cNvPr id="2" name="Group 307"/>
          <p:cNvGrpSpPr>
            <a:grpSpLocks/>
          </p:cNvGrpSpPr>
          <p:nvPr/>
        </p:nvGrpSpPr>
        <p:grpSpPr bwMode="auto">
          <a:xfrm>
            <a:off x="5276850" y="656086"/>
            <a:ext cx="3740150" cy="2057400"/>
            <a:chOff x="1387" y="1152"/>
            <a:chExt cx="2356" cy="1296"/>
          </a:xfrm>
        </p:grpSpPr>
        <p:grpSp>
          <p:nvGrpSpPr>
            <p:cNvPr id="16469" name="Group 308"/>
            <p:cNvGrpSpPr>
              <a:grpSpLocks/>
            </p:cNvGrpSpPr>
            <p:nvPr/>
          </p:nvGrpSpPr>
          <p:grpSpPr bwMode="auto">
            <a:xfrm>
              <a:off x="2352" y="1460"/>
              <a:ext cx="288" cy="336"/>
              <a:chOff x="1344" y="1680"/>
              <a:chExt cx="288" cy="336"/>
            </a:xfrm>
          </p:grpSpPr>
          <p:sp>
            <p:nvSpPr>
              <p:cNvPr id="16517" name="Line 309"/>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518" name="Line 310"/>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519" name="Line 311"/>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520" name="Line 312"/>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6470" name="Group 313"/>
            <p:cNvGrpSpPr>
              <a:grpSpLocks/>
            </p:cNvGrpSpPr>
            <p:nvPr/>
          </p:nvGrpSpPr>
          <p:grpSpPr bwMode="auto">
            <a:xfrm>
              <a:off x="2564" y="2352"/>
              <a:ext cx="144" cy="96"/>
              <a:chOff x="1056" y="1392"/>
              <a:chExt cx="144" cy="96"/>
            </a:xfrm>
          </p:grpSpPr>
          <p:sp>
            <p:nvSpPr>
              <p:cNvPr id="16515" name="Line 314"/>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516" name="Line 315"/>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6471" name="Group 316"/>
            <p:cNvGrpSpPr>
              <a:grpSpLocks/>
            </p:cNvGrpSpPr>
            <p:nvPr/>
          </p:nvGrpSpPr>
          <p:grpSpPr bwMode="auto">
            <a:xfrm rot="16200000" flipH="1">
              <a:off x="3007" y="1313"/>
              <a:ext cx="144" cy="302"/>
              <a:chOff x="1152" y="1152"/>
              <a:chExt cx="144" cy="302"/>
            </a:xfrm>
          </p:grpSpPr>
          <p:grpSp>
            <p:nvGrpSpPr>
              <p:cNvPr id="16507" name="Group 317"/>
              <p:cNvGrpSpPr>
                <a:grpSpLocks/>
              </p:cNvGrpSpPr>
              <p:nvPr/>
            </p:nvGrpSpPr>
            <p:grpSpPr bwMode="auto">
              <a:xfrm>
                <a:off x="1152" y="1248"/>
                <a:ext cx="144" cy="34"/>
                <a:chOff x="1526" y="1392"/>
                <a:chExt cx="144" cy="34"/>
              </a:xfrm>
            </p:grpSpPr>
            <p:sp>
              <p:nvSpPr>
                <p:cNvPr id="16513" name="Line 318"/>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514" name="Line 319"/>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6508" name="Group 320"/>
              <p:cNvGrpSpPr>
                <a:grpSpLocks/>
              </p:cNvGrpSpPr>
              <p:nvPr/>
            </p:nvGrpSpPr>
            <p:grpSpPr bwMode="auto">
              <a:xfrm>
                <a:off x="1152" y="1324"/>
                <a:ext cx="144" cy="34"/>
                <a:chOff x="1526" y="1392"/>
                <a:chExt cx="144" cy="34"/>
              </a:xfrm>
            </p:grpSpPr>
            <p:sp>
              <p:nvSpPr>
                <p:cNvPr id="16511" name="Line 321"/>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512" name="Line 322"/>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6509" name="Line 323"/>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510" name="Line 324"/>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6472" name="Group 325"/>
            <p:cNvGrpSpPr>
              <a:grpSpLocks/>
            </p:cNvGrpSpPr>
            <p:nvPr/>
          </p:nvGrpSpPr>
          <p:grpSpPr bwMode="auto">
            <a:xfrm>
              <a:off x="3272" y="1728"/>
              <a:ext cx="77" cy="480"/>
              <a:chOff x="1824" y="1344"/>
              <a:chExt cx="77" cy="480"/>
            </a:xfrm>
          </p:grpSpPr>
          <p:sp>
            <p:nvSpPr>
              <p:cNvPr id="16504" name="Rectangle 326"/>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6505" name="Line 327"/>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506" name="Line 328"/>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6473" name="Group 329"/>
            <p:cNvGrpSpPr>
              <a:grpSpLocks/>
            </p:cNvGrpSpPr>
            <p:nvPr/>
          </p:nvGrpSpPr>
          <p:grpSpPr bwMode="auto">
            <a:xfrm>
              <a:off x="1714" y="1557"/>
              <a:ext cx="398" cy="795"/>
              <a:chOff x="672" y="1392"/>
              <a:chExt cx="398" cy="795"/>
            </a:xfrm>
          </p:grpSpPr>
          <p:grpSp>
            <p:nvGrpSpPr>
              <p:cNvPr id="16485" name="Group 330"/>
              <p:cNvGrpSpPr>
                <a:grpSpLocks/>
              </p:cNvGrpSpPr>
              <p:nvPr/>
            </p:nvGrpSpPr>
            <p:grpSpPr bwMode="auto">
              <a:xfrm rot="5400000">
                <a:off x="847" y="1313"/>
                <a:ext cx="144" cy="302"/>
                <a:chOff x="1152" y="1152"/>
                <a:chExt cx="144" cy="302"/>
              </a:xfrm>
            </p:grpSpPr>
            <p:grpSp>
              <p:nvGrpSpPr>
                <p:cNvPr id="16496" name="Group 331"/>
                <p:cNvGrpSpPr>
                  <a:grpSpLocks/>
                </p:cNvGrpSpPr>
                <p:nvPr/>
              </p:nvGrpSpPr>
              <p:grpSpPr bwMode="auto">
                <a:xfrm>
                  <a:off x="1152" y="1248"/>
                  <a:ext cx="144" cy="34"/>
                  <a:chOff x="1526" y="1392"/>
                  <a:chExt cx="144" cy="34"/>
                </a:xfrm>
              </p:grpSpPr>
              <p:sp>
                <p:nvSpPr>
                  <p:cNvPr id="16502" name="Line 332"/>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503" name="Line 333"/>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6497" name="Group 334"/>
                <p:cNvGrpSpPr>
                  <a:grpSpLocks/>
                </p:cNvGrpSpPr>
                <p:nvPr/>
              </p:nvGrpSpPr>
              <p:grpSpPr bwMode="auto">
                <a:xfrm>
                  <a:off x="1152" y="1324"/>
                  <a:ext cx="144" cy="34"/>
                  <a:chOff x="1526" y="1392"/>
                  <a:chExt cx="144" cy="34"/>
                </a:xfrm>
              </p:grpSpPr>
              <p:sp>
                <p:nvSpPr>
                  <p:cNvPr id="16500" name="Line 335"/>
                  <p:cNvSpPr>
                    <a:spLocks noChangeShapeType="1"/>
                  </p:cNvSpPr>
                  <p:nvPr/>
                </p:nvSpPr>
                <p:spPr bwMode="auto">
                  <a:xfrm>
                    <a:off x="1526" y="1392"/>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501" name="Line 336"/>
                  <p:cNvSpPr>
                    <a:spLocks noChangeAspect="1" noChangeShapeType="1"/>
                  </p:cNvSpPr>
                  <p:nvPr/>
                </p:nvSpPr>
                <p:spPr bwMode="auto">
                  <a:xfrm>
                    <a:off x="1559" y="1425"/>
                    <a:ext cx="77"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6498" name="Line 337"/>
                <p:cNvSpPr>
                  <a:spLocks noChangeShapeType="1"/>
                </p:cNvSpPr>
                <p:nvPr/>
              </p:nvSpPr>
              <p:spPr bwMode="auto">
                <a:xfrm>
                  <a:off x="1224" y="115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99" name="Line 338"/>
                <p:cNvSpPr>
                  <a:spLocks noChangeShapeType="1"/>
                </p:cNvSpPr>
                <p:nvPr/>
              </p:nvSpPr>
              <p:spPr bwMode="auto">
                <a:xfrm>
                  <a:off x="1224" y="135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6486" name="Group 339"/>
              <p:cNvGrpSpPr>
                <a:grpSpLocks/>
              </p:cNvGrpSpPr>
              <p:nvPr/>
            </p:nvGrpSpPr>
            <p:grpSpPr bwMode="auto">
              <a:xfrm>
                <a:off x="720" y="1472"/>
                <a:ext cx="77" cy="480"/>
                <a:chOff x="1824" y="1344"/>
                <a:chExt cx="77" cy="480"/>
              </a:xfrm>
            </p:grpSpPr>
            <p:sp>
              <p:nvSpPr>
                <p:cNvPr id="16493" name="Rectangle 340"/>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6494" name="Line 341"/>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95" name="Line 342"/>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6487" name="Group 343"/>
              <p:cNvGrpSpPr>
                <a:grpSpLocks/>
              </p:cNvGrpSpPr>
              <p:nvPr/>
            </p:nvGrpSpPr>
            <p:grpSpPr bwMode="auto">
              <a:xfrm>
                <a:off x="672" y="1824"/>
                <a:ext cx="157" cy="363"/>
                <a:chOff x="1248" y="230"/>
                <a:chExt cx="157" cy="363"/>
              </a:xfrm>
            </p:grpSpPr>
            <p:sp>
              <p:nvSpPr>
                <p:cNvPr id="16488" name="Oval 344"/>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6489" name="Line 345"/>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90" name="Line 346"/>
                <p:cNvSpPr>
                  <a:spLocks noChangeAspect="1" noChangeShapeType="1"/>
                </p:cNvSpPr>
                <p:nvPr/>
              </p:nvSpPr>
              <p:spPr bwMode="auto">
                <a:xfrm>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91" name="Line 347"/>
                <p:cNvSpPr>
                  <a:spLocks noChangeAspect="1" noChangeShapeType="1"/>
                </p:cNvSpPr>
                <p:nvPr/>
              </p:nvSpPr>
              <p:spPr bwMode="auto">
                <a:xfrm rot="-5400000">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92" name="Line 348"/>
                <p:cNvSpPr>
                  <a:spLocks noChangeAspect="1" noChangeShapeType="1"/>
                </p:cNvSpPr>
                <p:nvPr/>
              </p:nvSpPr>
              <p:spPr bwMode="auto">
                <a:xfrm>
                  <a:off x="1252" y="52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16474" name="Line 349"/>
            <p:cNvSpPr>
              <a:spLocks noChangeShapeType="1"/>
            </p:cNvSpPr>
            <p:nvPr/>
          </p:nvSpPr>
          <p:spPr bwMode="auto">
            <a:xfrm>
              <a:off x="2622" y="1462"/>
              <a:ext cx="336"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75" name="Freeform 350"/>
            <p:cNvSpPr>
              <a:spLocks/>
            </p:cNvSpPr>
            <p:nvPr/>
          </p:nvSpPr>
          <p:spPr bwMode="auto">
            <a:xfrm>
              <a:off x="3168" y="1464"/>
              <a:ext cx="144" cy="384"/>
            </a:xfrm>
            <a:custGeom>
              <a:avLst/>
              <a:gdLst>
                <a:gd name="T0" fmla="*/ 0 w 144"/>
                <a:gd name="T1" fmla="*/ 0 h 384"/>
                <a:gd name="T2" fmla="*/ 144 w 144"/>
                <a:gd name="T3" fmla="*/ 0 h 384"/>
                <a:gd name="T4" fmla="*/ 144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6476" name="Freeform 351"/>
            <p:cNvSpPr>
              <a:spLocks/>
            </p:cNvSpPr>
            <p:nvPr/>
          </p:nvSpPr>
          <p:spPr bwMode="auto">
            <a:xfrm>
              <a:off x="1797" y="2208"/>
              <a:ext cx="1440" cy="172"/>
            </a:xfrm>
            <a:custGeom>
              <a:avLst/>
              <a:gdLst>
                <a:gd name="T0" fmla="*/ 0 w 2304"/>
                <a:gd name="T1" fmla="*/ 0 h 144"/>
                <a:gd name="T2" fmla="*/ 0 w 2304"/>
                <a:gd name="T3" fmla="*/ 245 h 144"/>
                <a:gd name="T4" fmla="*/ 562 w 2304"/>
                <a:gd name="T5" fmla="*/ 245 h 144"/>
                <a:gd name="T6" fmla="*/ 0 60000 65536"/>
                <a:gd name="T7" fmla="*/ 0 60000 65536"/>
                <a:gd name="T8" fmla="*/ 0 60000 65536"/>
                <a:gd name="T9" fmla="*/ 0 w 2304"/>
                <a:gd name="T10" fmla="*/ 0 h 144"/>
                <a:gd name="T11" fmla="*/ 2304 w 2304"/>
                <a:gd name="T12" fmla="*/ 144 h 144"/>
              </a:gdLst>
              <a:ahLst/>
              <a:cxnLst>
                <a:cxn ang="T6">
                  <a:pos x="T0" y="T1"/>
                </a:cxn>
                <a:cxn ang="T7">
                  <a:pos x="T2" y="T3"/>
                </a:cxn>
                <a:cxn ang="T8">
                  <a:pos x="T4" y="T5"/>
                </a:cxn>
              </a:cxnLst>
              <a:rect l="T9" t="T10" r="T11" b="T12"/>
              <a:pathLst>
                <a:path w="2304" h="144">
                  <a:moveTo>
                    <a:pt x="0" y="0"/>
                  </a:moveTo>
                  <a:lnTo>
                    <a:pt x="0" y="144"/>
                  </a:lnTo>
                  <a:lnTo>
                    <a:pt x="2304" y="1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6477" name="Line 352"/>
            <p:cNvSpPr>
              <a:spLocks noChangeShapeType="1"/>
            </p:cNvSpPr>
            <p:nvPr/>
          </p:nvSpPr>
          <p:spPr bwMode="auto">
            <a:xfrm>
              <a:off x="2636" y="1796"/>
              <a:ext cx="0" cy="576"/>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78" name="Freeform 353"/>
            <p:cNvSpPr>
              <a:spLocks/>
            </p:cNvSpPr>
            <p:nvPr/>
          </p:nvSpPr>
          <p:spPr bwMode="auto">
            <a:xfrm rot="5400000">
              <a:off x="3024" y="2092"/>
              <a:ext cx="192" cy="384"/>
            </a:xfrm>
            <a:custGeom>
              <a:avLst/>
              <a:gdLst>
                <a:gd name="T0" fmla="*/ 0 w 144"/>
                <a:gd name="T1" fmla="*/ 0 h 384"/>
                <a:gd name="T2" fmla="*/ 341 w 144"/>
                <a:gd name="T3" fmla="*/ 0 h 384"/>
                <a:gd name="T4" fmla="*/ 341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6479" name="Text Box 354"/>
            <p:cNvSpPr txBox="1">
              <a:spLocks noChangeArrowheads="1"/>
            </p:cNvSpPr>
            <p:nvPr/>
          </p:nvSpPr>
          <p:spPr bwMode="auto">
            <a:xfrm>
              <a:off x="2880" y="1152"/>
              <a:ext cx="49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CC</a:t>
              </a:r>
              <a:endParaRPr kumimoji="1" lang="en-US" altLang="zh-CN">
                <a:solidFill>
                  <a:schemeClr val="tx2"/>
                </a:solidFill>
                <a:cs typeface="Times New Roman" pitchFamily="18" charset="0"/>
              </a:endParaRPr>
            </a:p>
          </p:txBody>
        </p:sp>
        <p:sp>
          <p:nvSpPr>
            <p:cNvPr id="16480" name="Text Box 355"/>
            <p:cNvSpPr txBox="1">
              <a:spLocks noChangeArrowheads="1"/>
            </p:cNvSpPr>
            <p:nvPr/>
          </p:nvSpPr>
          <p:spPr bwMode="auto">
            <a:xfrm>
              <a:off x="1796" y="1296"/>
              <a:ext cx="483"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BB</a:t>
              </a:r>
              <a:endParaRPr kumimoji="1" lang="en-US" altLang="zh-CN">
                <a:solidFill>
                  <a:schemeClr val="tx2"/>
                </a:solidFill>
                <a:cs typeface="Times New Roman" pitchFamily="18" charset="0"/>
              </a:endParaRPr>
            </a:p>
          </p:txBody>
        </p:sp>
        <p:sp>
          <p:nvSpPr>
            <p:cNvPr id="16481" name="Text Box 356"/>
            <p:cNvSpPr txBox="1">
              <a:spLocks noChangeArrowheads="1"/>
            </p:cNvSpPr>
            <p:nvPr/>
          </p:nvSpPr>
          <p:spPr bwMode="auto">
            <a:xfrm>
              <a:off x="3357" y="1824"/>
              <a:ext cx="38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L</a:t>
              </a:r>
              <a:endParaRPr kumimoji="1" lang="en-US" altLang="zh-CN">
                <a:solidFill>
                  <a:schemeClr val="tx2"/>
                </a:solidFill>
                <a:cs typeface="Times New Roman" pitchFamily="18" charset="0"/>
              </a:endParaRPr>
            </a:p>
          </p:txBody>
        </p:sp>
        <p:sp>
          <p:nvSpPr>
            <p:cNvPr id="16482" name="Text Box 357"/>
            <p:cNvSpPr txBox="1">
              <a:spLocks noChangeArrowheads="1"/>
            </p:cNvSpPr>
            <p:nvPr/>
          </p:nvSpPr>
          <p:spPr bwMode="auto">
            <a:xfrm>
              <a:off x="1387" y="1677"/>
              <a:ext cx="37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S</a:t>
              </a:r>
              <a:endParaRPr kumimoji="1" lang="en-US" altLang="zh-CN">
                <a:solidFill>
                  <a:schemeClr val="tx2"/>
                </a:solidFill>
                <a:cs typeface="Times New Roman" pitchFamily="18" charset="0"/>
              </a:endParaRPr>
            </a:p>
          </p:txBody>
        </p:sp>
        <p:sp>
          <p:nvSpPr>
            <p:cNvPr id="16483" name="Text Box 358"/>
            <p:cNvSpPr txBox="1">
              <a:spLocks noChangeArrowheads="1"/>
            </p:cNvSpPr>
            <p:nvPr/>
          </p:nvSpPr>
          <p:spPr bwMode="auto">
            <a:xfrm>
              <a:off x="1421" y="1982"/>
              <a:ext cx="329"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i="1" baseline="-25000">
                  <a:solidFill>
                    <a:schemeClr val="tx2"/>
                  </a:solidFill>
                  <a:cs typeface="Times New Roman" pitchFamily="18" charset="0"/>
                </a:rPr>
                <a:t>s</a:t>
              </a:r>
              <a:endParaRPr kumimoji="1" lang="en-US" altLang="zh-CN" i="1">
                <a:solidFill>
                  <a:schemeClr val="tx2"/>
                </a:solidFill>
                <a:cs typeface="Times New Roman" pitchFamily="18" charset="0"/>
              </a:endParaRPr>
            </a:p>
          </p:txBody>
        </p:sp>
        <p:sp>
          <p:nvSpPr>
            <p:cNvPr id="16484" name="Line 359"/>
            <p:cNvSpPr>
              <a:spLocks noChangeShapeType="1"/>
            </p:cNvSpPr>
            <p:nvPr/>
          </p:nvSpPr>
          <p:spPr bwMode="auto">
            <a:xfrm>
              <a:off x="2064" y="1624"/>
              <a:ext cx="336"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5" name="Group 360"/>
          <p:cNvGrpSpPr>
            <a:grpSpLocks/>
          </p:cNvGrpSpPr>
          <p:nvPr/>
        </p:nvGrpSpPr>
        <p:grpSpPr bwMode="auto">
          <a:xfrm>
            <a:off x="255588" y="2180086"/>
            <a:ext cx="8899525" cy="4181475"/>
            <a:chOff x="4182" y="1162"/>
            <a:chExt cx="5606" cy="2634"/>
          </a:xfrm>
        </p:grpSpPr>
        <p:sp>
          <p:nvSpPr>
            <p:cNvPr id="16401" name="Freeform 361"/>
            <p:cNvSpPr>
              <a:spLocks/>
            </p:cNvSpPr>
            <p:nvPr/>
          </p:nvSpPr>
          <p:spPr bwMode="auto">
            <a:xfrm>
              <a:off x="7799" y="1544"/>
              <a:ext cx="1008" cy="1064"/>
            </a:xfrm>
            <a:custGeom>
              <a:avLst/>
              <a:gdLst>
                <a:gd name="T0" fmla="*/ 0 w 1008"/>
                <a:gd name="T1" fmla="*/ 1056 h 1064"/>
                <a:gd name="T2" fmla="*/ 288 w 1008"/>
                <a:gd name="T3" fmla="*/ 1056 h 1064"/>
                <a:gd name="T4" fmla="*/ 576 w 1008"/>
                <a:gd name="T5" fmla="*/ 1008 h 1064"/>
                <a:gd name="T6" fmla="*/ 768 w 1008"/>
                <a:gd name="T7" fmla="*/ 816 h 1064"/>
                <a:gd name="T8" fmla="*/ 864 w 1008"/>
                <a:gd name="T9" fmla="*/ 576 h 1064"/>
                <a:gd name="T10" fmla="*/ 960 w 1008"/>
                <a:gd name="T11" fmla="*/ 240 h 1064"/>
                <a:gd name="T12" fmla="*/ 1008 w 1008"/>
                <a:gd name="T13" fmla="*/ 0 h 1064"/>
                <a:gd name="T14" fmla="*/ 0 60000 65536"/>
                <a:gd name="T15" fmla="*/ 0 60000 65536"/>
                <a:gd name="T16" fmla="*/ 0 60000 65536"/>
                <a:gd name="T17" fmla="*/ 0 60000 65536"/>
                <a:gd name="T18" fmla="*/ 0 60000 65536"/>
                <a:gd name="T19" fmla="*/ 0 60000 65536"/>
                <a:gd name="T20" fmla="*/ 0 60000 65536"/>
                <a:gd name="T21" fmla="*/ 0 w 1008"/>
                <a:gd name="T22" fmla="*/ 0 h 1064"/>
                <a:gd name="T23" fmla="*/ 1008 w 1008"/>
                <a:gd name="T24" fmla="*/ 1064 h 10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8" h="1064">
                  <a:moveTo>
                    <a:pt x="0" y="1056"/>
                  </a:moveTo>
                  <a:cubicBezTo>
                    <a:pt x="96" y="1060"/>
                    <a:pt x="192" y="1064"/>
                    <a:pt x="288" y="1056"/>
                  </a:cubicBezTo>
                  <a:cubicBezTo>
                    <a:pt x="384" y="1048"/>
                    <a:pt x="496" y="1048"/>
                    <a:pt x="576" y="1008"/>
                  </a:cubicBezTo>
                  <a:cubicBezTo>
                    <a:pt x="656" y="968"/>
                    <a:pt x="720" y="888"/>
                    <a:pt x="768" y="816"/>
                  </a:cubicBezTo>
                  <a:cubicBezTo>
                    <a:pt x="816" y="744"/>
                    <a:pt x="832" y="672"/>
                    <a:pt x="864" y="576"/>
                  </a:cubicBezTo>
                  <a:cubicBezTo>
                    <a:pt x="896" y="480"/>
                    <a:pt x="936" y="336"/>
                    <a:pt x="960" y="240"/>
                  </a:cubicBezTo>
                  <a:cubicBezTo>
                    <a:pt x="984" y="144"/>
                    <a:pt x="996" y="72"/>
                    <a:pt x="1008"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nvGrpSpPr>
            <p:cNvPr id="16402" name="Group 362"/>
            <p:cNvGrpSpPr>
              <a:grpSpLocks/>
            </p:cNvGrpSpPr>
            <p:nvPr/>
          </p:nvGrpSpPr>
          <p:grpSpPr bwMode="auto">
            <a:xfrm>
              <a:off x="8268" y="1601"/>
              <a:ext cx="1182" cy="1248"/>
              <a:chOff x="1312" y="2640"/>
              <a:chExt cx="1182" cy="1248"/>
            </a:xfrm>
          </p:grpSpPr>
          <p:sp>
            <p:nvSpPr>
              <p:cNvPr id="16467" name="Line 363"/>
              <p:cNvSpPr>
                <a:spLocks noChangeShapeType="1"/>
              </p:cNvSpPr>
              <p:nvPr/>
            </p:nvSpPr>
            <p:spPr bwMode="auto">
              <a:xfrm flipH="1" flipV="1">
                <a:off x="1312" y="2640"/>
                <a:ext cx="895" cy="100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68" name="Text Box 364"/>
              <p:cNvSpPr txBox="1">
                <a:spLocks noChangeArrowheads="1"/>
              </p:cNvSpPr>
              <p:nvPr/>
            </p:nvSpPr>
            <p:spPr bwMode="auto">
              <a:xfrm>
                <a:off x="2072" y="3618"/>
                <a:ext cx="42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BB</a:t>
                </a:r>
                <a:endParaRPr kumimoji="1" lang="en-US" altLang="zh-CN" sz="2000">
                  <a:solidFill>
                    <a:schemeClr val="tx2"/>
                  </a:solidFill>
                  <a:cs typeface="Times New Roman" pitchFamily="18" charset="0"/>
                </a:endParaRPr>
              </a:p>
            </p:txBody>
          </p:sp>
        </p:grpSp>
        <p:grpSp>
          <p:nvGrpSpPr>
            <p:cNvPr id="16403" name="Group 365"/>
            <p:cNvGrpSpPr>
              <a:grpSpLocks/>
            </p:cNvGrpSpPr>
            <p:nvPr/>
          </p:nvGrpSpPr>
          <p:grpSpPr bwMode="auto">
            <a:xfrm>
              <a:off x="7628" y="1418"/>
              <a:ext cx="2160" cy="1394"/>
              <a:chOff x="672" y="2457"/>
              <a:chExt cx="2160" cy="1394"/>
            </a:xfrm>
          </p:grpSpPr>
          <p:grpSp>
            <p:nvGrpSpPr>
              <p:cNvPr id="16461" name="Group 366"/>
              <p:cNvGrpSpPr>
                <a:grpSpLocks/>
              </p:cNvGrpSpPr>
              <p:nvPr/>
            </p:nvGrpSpPr>
            <p:grpSpPr bwMode="auto">
              <a:xfrm>
                <a:off x="845" y="2640"/>
                <a:ext cx="1634" cy="1008"/>
                <a:chOff x="1488" y="2256"/>
                <a:chExt cx="1634" cy="1008"/>
              </a:xfrm>
            </p:grpSpPr>
            <p:sp>
              <p:nvSpPr>
                <p:cNvPr id="16465" name="Line 367"/>
                <p:cNvSpPr>
                  <a:spLocks noChangeShapeType="1"/>
                </p:cNvSpPr>
                <p:nvPr/>
              </p:nvSpPr>
              <p:spPr bwMode="auto">
                <a:xfrm>
                  <a:off x="1488" y="3264"/>
                  <a:ext cx="1634"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66" name="Line 368"/>
                <p:cNvSpPr>
                  <a:spLocks noChangeShapeType="1"/>
                </p:cNvSpPr>
                <p:nvPr/>
              </p:nvSpPr>
              <p:spPr bwMode="auto">
                <a:xfrm flipV="1">
                  <a:off x="1488" y="2256"/>
                  <a:ext cx="0" cy="100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6462" name="Text Box 369"/>
              <p:cNvSpPr txBox="1">
                <a:spLocks noChangeArrowheads="1"/>
              </p:cNvSpPr>
              <p:nvPr/>
            </p:nvSpPr>
            <p:spPr bwMode="auto">
              <a:xfrm>
                <a:off x="2482" y="3492"/>
                <a:ext cx="3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a:t>
                </a:r>
                <a:endParaRPr kumimoji="1" lang="en-US" altLang="zh-CN" sz="2000">
                  <a:solidFill>
                    <a:schemeClr val="tx2"/>
                  </a:solidFill>
                  <a:cs typeface="Times New Roman" pitchFamily="18" charset="0"/>
                </a:endParaRPr>
              </a:p>
            </p:txBody>
          </p:sp>
          <p:sp>
            <p:nvSpPr>
              <p:cNvPr id="16463" name="Text Box 370"/>
              <p:cNvSpPr txBox="1">
                <a:spLocks noChangeArrowheads="1"/>
              </p:cNvSpPr>
              <p:nvPr/>
            </p:nvSpPr>
            <p:spPr bwMode="auto">
              <a:xfrm>
                <a:off x="864" y="2457"/>
                <a:ext cx="2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6464" name="Text Box 371"/>
              <p:cNvSpPr txBox="1">
                <a:spLocks noChangeArrowheads="1"/>
              </p:cNvSpPr>
              <p:nvPr/>
            </p:nvSpPr>
            <p:spPr bwMode="auto">
              <a:xfrm>
                <a:off x="672" y="3601"/>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O</a:t>
                </a:r>
              </a:p>
            </p:txBody>
          </p:sp>
        </p:grpSp>
        <p:sp>
          <p:nvSpPr>
            <p:cNvPr id="16404" name="Oval 372"/>
            <p:cNvSpPr>
              <a:spLocks noChangeArrowheads="1"/>
            </p:cNvSpPr>
            <p:nvPr/>
          </p:nvSpPr>
          <p:spPr bwMode="auto">
            <a:xfrm>
              <a:off x="8633" y="2033"/>
              <a:ext cx="77" cy="77"/>
            </a:xfrm>
            <a:prstGeom prst="ellipse">
              <a:avLst/>
            </a:prstGeom>
            <a:solidFill>
              <a:schemeClr val="hlink"/>
            </a:solidFill>
            <a:ln w="952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6405" name="Line 373"/>
            <p:cNvSpPr>
              <a:spLocks noChangeShapeType="1"/>
            </p:cNvSpPr>
            <p:nvPr/>
          </p:nvSpPr>
          <p:spPr bwMode="auto">
            <a:xfrm flipH="1">
              <a:off x="8688" y="2110"/>
              <a:ext cx="0" cy="49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06" name="Line 374"/>
            <p:cNvSpPr>
              <a:spLocks noChangeShapeType="1"/>
            </p:cNvSpPr>
            <p:nvPr/>
          </p:nvSpPr>
          <p:spPr bwMode="auto">
            <a:xfrm>
              <a:off x="7799" y="2069"/>
              <a:ext cx="85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07" name="Text Box 375"/>
            <p:cNvSpPr txBox="1">
              <a:spLocks noChangeArrowheads="1"/>
            </p:cNvSpPr>
            <p:nvPr/>
          </p:nvSpPr>
          <p:spPr bwMode="auto">
            <a:xfrm>
              <a:off x="8560" y="2629"/>
              <a:ext cx="4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BEQ</a:t>
              </a:r>
              <a:endParaRPr kumimoji="1" lang="en-US" altLang="zh-CN" sz="2000">
                <a:solidFill>
                  <a:schemeClr val="tx2"/>
                </a:solidFill>
                <a:cs typeface="Times New Roman" pitchFamily="18" charset="0"/>
              </a:endParaRPr>
            </a:p>
          </p:txBody>
        </p:sp>
        <p:sp>
          <p:nvSpPr>
            <p:cNvPr id="16408" name="Text Box 376"/>
            <p:cNvSpPr txBox="1">
              <a:spLocks noChangeArrowheads="1"/>
            </p:cNvSpPr>
            <p:nvPr/>
          </p:nvSpPr>
          <p:spPr bwMode="auto">
            <a:xfrm>
              <a:off x="7512" y="1927"/>
              <a:ext cx="3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BQ</a:t>
              </a:r>
              <a:endParaRPr kumimoji="1" lang="en-US" altLang="zh-CN" sz="2000">
                <a:solidFill>
                  <a:schemeClr val="tx2"/>
                </a:solidFill>
                <a:cs typeface="Times New Roman" pitchFamily="18" charset="0"/>
              </a:endParaRPr>
            </a:p>
          </p:txBody>
        </p:sp>
        <p:grpSp>
          <p:nvGrpSpPr>
            <p:cNvPr id="16409" name="Group 377"/>
            <p:cNvGrpSpPr>
              <a:grpSpLocks/>
            </p:cNvGrpSpPr>
            <p:nvPr/>
          </p:nvGrpSpPr>
          <p:grpSpPr bwMode="auto">
            <a:xfrm>
              <a:off x="4407" y="1162"/>
              <a:ext cx="2166" cy="1653"/>
              <a:chOff x="3297" y="2198"/>
              <a:chExt cx="2166" cy="1653"/>
            </a:xfrm>
          </p:grpSpPr>
          <p:grpSp>
            <p:nvGrpSpPr>
              <p:cNvPr id="16455" name="Group 378"/>
              <p:cNvGrpSpPr>
                <a:grpSpLocks/>
              </p:cNvGrpSpPr>
              <p:nvPr/>
            </p:nvGrpSpPr>
            <p:grpSpPr bwMode="auto">
              <a:xfrm>
                <a:off x="3470" y="2256"/>
                <a:ext cx="1634" cy="1392"/>
                <a:chOff x="3470" y="2256"/>
                <a:chExt cx="1634" cy="1392"/>
              </a:xfrm>
            </p:grpSpPr>
            <p:sp>
              <p:nvSpPr>
                <p:cNvPr id="16459" name="Line 379"/>
                <p:cNvSpPr>
                  <a:spLocks noChangeShapeType="1"/>
                </p:cNvSpPr>
                <p:nvPr/>
              </p:nvSpPr>
              <p:spPr bwMode="auto">
                <a:xfrm>
                  <a:off x="3470" y="3648"/>
                  <a:ext cx="1634"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60" name="Line 380"/>
                <p:cNvSpPr>
                  <a:spLocks noChangeShapeType="1"/>
                </p:cNvSpPr>
                <p:nvPr/>
              </p:nvSpPr>
              <p:spPr bwMode="auto">
                <a:xfrm flipV="1">
                  <a:off x="3470" y="2256"/>
                  <a:ext cx="0" cy="139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6456" name="Text Box 381"/>
              <p:cNvSpPr txBox="1">
                <a:spLocks noChangeArrowheads="1"/>
              </p:cNvSpPr>
              <p:nvPr/>
            </p:nvSpPr>
            <p:spPr bwMode="auto">
              <a:xfrm>
                <a:off x="5107" y="3492"/>
                <a:ext cx="3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a:t>
                </a:r>
                <a:endParaRPr kumimoji="1" lang="en-US" altLang="zh-CN" sz="2000">
                  <a:solidFill>
                    <a:schemeClr val="tx2"/>
                  </a:solidFill>
                  <a:cs typeface="Times New Roman" pitchFamily="18" charset="0"/>
                </a:endParaRPr>
              </a:p>
            </p:txBody>
          </p:sp>
          <p:sp>
            <p:nvSpPr>
              <p:cNvPr id="16457" name="Text Box 382"/>
              <p:cNvSpPr txBox="1">
                <a:spLocks noChangeArrowheads="1"/>
              </p:cNvSpPr>
              <p:nvPr/>
            </p:nvSpPr>
            <p:spPr bwMode="auto">
              <a:xfrm>
                <a:off x="3554" y="2198"/>
                <a:ext cx="2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i</a:t>
                </a:r>
                <a:r>
                  <a:rPr kumimoji="1" lang="en-US" altLang="zh-CN" sz="2000" baseline="-25000"/>
                  <a:t>C</a:t>
                </a:r>
              </a:p>
            </p:txBody>
          </p:sp>
          <p:sp>
            <p:nvSpPr>
              <p:cNvPr id="16458" name="Text Box 383"/>
              <p:cNvSpPr txBox="1">
                <a:spLocks noChangeArrowheads="1"/>
              </p:cNvSpPr>
              <p:nvPr/>
            </p:nvSpPr>
            <p:spPr bwMode="auto">
              <a:xfrm>
                <a:off x="3297" y="3601"/>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O</a:t>
                </a:r>
              </a:p>
            </p:txBody>
          </p:sp>
        </p:grpSp>
        <p:grpSp>
          <p:nvGrpSpPr>
            <p:cNvPr id="16410" name="Group 384"/>
            <p:cNvGrpSpPr>
              <a:grpSpLocks/>
            </p:cNvGrpSpPr>
            <p:nvPr/>
          </p:nvGrpSpPr>
          <p:grpSpPr bwMode="auto">
            <a:xfrm>
              <a:off x="4611" y="1604"/>
              <a:ext cx="1551" cy="987"/>
              <a:chOff x="3480" y="2774"/>
              <a:chExt cx="1551" cy="862"/>
            </a:xfrm>
          </p:grpSpPr>
          <p:sp>
            <p:nvSpPr>
              <p:cNvPr id="16450" name="Freeform 385"/>
              <p:cNvSpPr>
                <a:spLocks/>
              </p:cNvSpPr>
              <p:nvPr/>
            </p:nvSpPr>
            <p:spPr bwMode="auto">
              <a:xfrm>
                <a:off x="3510" y="2774"/>
                <a:ext cx="996" cy="828"/>
              </a:xfrm>
              <a:custGeom>
                <a:avLst/>
                <a:gdLst>
                  <a:gd name="T0" fmla="*/ 0 w 996"/>
                  <a:gd name="T1" fmla="*/ 828 h 828"/>
                  <a:gd name="T2" fmla="*/ 24 w 996"/>
                  <a:gd name="T3" fmla="*/ 640 h 828"/>
                  <a:gd name="T4" fmla="*/ 72 w 996"/>
                  <a:gd name="T5" fmla="*/ 382 h 828"/>
                  <a:gd name="T6" fmla="*/ 186 w 996"/>
                  <a:gd name="T7" fmla="*/ 148 h 828"/>
                  <a:gd name="T8" fmla="*/ 474 w 996"/>
                  <a:gd name="T9" fmla="*/ 28 h 828"/>
                  <a:gd name="T10" fmla="*/ 930 w 996"/>
                  <a:gd name="T11" fmla="*/ 4 h 828"/>
                  <a:gd name="T12" fmla="*/ 870 w 996"/>
                  <a:gd name="T13" fmla="*/ 4 h 828"/>
                  <a:gd name="T14" fmla="*/ 0 60000 65536"/>
                  <a:gd name="T15" fmla="*/ 0 60000 65536"/>
                  <a:gd name="T16" fmla="*/ 0 60000 65536"/>
                  <a:gd name="T17" fmla="*/ 0 60000 65536"/>
                  <a:gd name="T18" fmla="*/ 0 60000 65536"/>
                  <a:gd name="T19" fmla="*/ 0 60000 65536"/>
                  <a:gd name="T20" fmla="*/ 0 60000 65536"/>
                  <a:gd name="T21" fmla="*/ 0 w 996"/>
                  <a:gd name="T22" fmla="*/ 0 h 828"/>
                  <a:gd name="T23" fmla="*/ 996 w 996"/>
                  <a:gd name="T24" fmla="*/ 828 h 8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6" h="828">
                    <a:moveTo>
                      <a:pt x="0" y="828"/>
                    </a:moveTo>
                    <a:cubicBezTo>
                      <a:pt x="4" y="797"/>
                      <a:pt x="12" y="714"/>
                      <a:pt x="24" y="640"/>
                    </a:cubicBezTo>
                    <a:cubicBezTo>
                      <a:pt x="36" y="566"/>
                      <a:pt x="45" y="464"/>
                      <a:pt x="72" y="382"/>
                    </a:cubicBezTo>
                    <a:cubicBezTo>
                      <a:pt x="99" y="300"/>
                      <a:pt x="119" y="207"/>
                      <a:pt x="186" y="148"/>
                    </a:cubicBezTo>
                    <a:cubicBezTo>
                      <a:pt x="253" y="89"/>
                      <a:pt x="350" y="52"/>
                      <a:pt x="474" y="28"/>
                    </a:cubicBezTo>
                    <a:cubicBezTo>
                      <a:pt x="598" y="4"/>
                      <a:pt x="864" y="8"/>
                      <a:pt x="930" y="4"/>
                    </a:cubicBezTo>
                    <a:cubicBezTo>
                      <a:pt x="996" y="0"/>
                      <a:pt x="882" y="4"/>
                      <a:pt x="870" y="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6451" name="Freeform 386"/>
              <p:cNvSpPr>
                <a:spLocks/>
              </p:cNvSpPr>
              <p:nvPr/>
            </p:nvSpPr>
            <p:spPr bwMode="auto">
              <a:xfrm>
                <a:off x="3522" y="2973"/>
                <a:ext cx="1129" cy="505"/>
              </a:xfrm>
              <a:custGeom>
                <a:avLst/>
                <a:gdLst>
                  <a:gd name="T0" fmla="*/ 0 w 1129"/>
                  <a:gd name="T1" fmla="*/ 505 h 505"/>
                  <a:gd name="T2" fmla="*/ 24 w 1129"/>
                  <a:gd name="T3" fmla="*/ 387 h 505"/>
                  <a:gd name="T4" fmla="*/ 72 w 1129"/>
                  <a:gd name="T5" fmla="*/ 225 h 505"/>
                  <a:gd name="T6" fmla="*/ 224 w 1129"/>
                  <a:gd name="T7" fmla="*/ 88 h 505"/>
                  <a:gd name="T8" fmla="*/ 571 w 1129"/>
                  <a:gd name="T9" fmla="*/ 14 h 505"/>
                  <a:gd name="T10" fmla="*/ 1080 w 1129"/>
                  <a:gd name="T11" fmla="*/ 3 h 505"/>
                  <a:gd name="T12" fmla="*/ 864 w 1129"/>
                  <a:gd name="T13" fmla="*/ 3 h 505"/>
                  <a:gd name="T14" fmla="*/ 0 60000 65536"/>
                  <a:gd name="T15" fmla="*/ 0 60000 65536"/>
                  <a:gd name="T16" fmla="*/ 0 60000 65536"/>
                  <a:gd name="T17" fmla="*/ 0 60000 65536"/>
                  <a:gd name="T18" fmla="*/ 0 60000 65536"/>
                  <a:gd name="T19" fmla="*/ 0 60000 65536"/>
                  <a:gd name="T20" fmla="*/ 0 60000 65536"/>
                  <a:gd name="T21" fmla="*/ 0 w 1129"/>
                  <a:gd name="T22" fmla="*/ 0 h 505"/>
                  <a:gd name="T23" fmla="*/ 1129 w 1129"/>
                  <a:gd name="T24" fmla="*/ 505 h 5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9" h="505">
                    <a:moveTo>
                      <a:pt x="0" y="505"/>
                    </a:moveTo>
                    <a:cubicBezTo>
                      <a:pt x="4" y="485"/>
                      <a:pt x="12" y="434"/>
                      <a:pt x="24" y="387"/>
                    </a:cubicBezTo>
                    <a:cubicBezTo>
                      <a:pt x="36" y="340"/>
                      <a:pt x="39" y="275"/>
                      <a:pt x="72" y="225"/>
                    </a:cubicBezTo>
                    <a:cubicBezTo>
                      <a:pt x="105" y="175"/>
                      <a:pt x="141" y="123"/>
                      <a:pt x="224" y="88"/>
                    </a:cubicBezTo>
                    <a:cubicBezTo>
                      <a:pt x="307" y="53"/>
                      <a:pt x="428" y="28"/>
                      <a:pt x="571" y="14"/>
                    </a:cubicBezTo>
                    <a:cubicBezTo>
                      <a:pt x="714" y="0"/>
                      <a:pt x="1031" y="5"/>
                      <a:pt x="1080" y="3"/>
                    </a:cubicBezTo>
                    <a:cubicBezTo>
                      <a:pt x="1129" y="1"/>
                      <a:pt x="909" y="3"/>
                      <a:pt x="864" y="3"/>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6452" name="Freeform 387"/>
              <p:cNvSpPr>
                <a:spLocks/>
              </p:cNvSpPr>
              <p:nvPr/>
            </p:nvSpPr>
            <p:spPr bwMode="auto">
              <a:xfrm>
                <a:off x="3504" y="3155"/>
                <a:ext cx="1369" cy="461"/>
              </a:xfrm>
              <a:custGeom>
                <a:avLst/>
                <a:gdLst>
                  <a:gd name="T0" fmla="*/ 0 w 1369"/>
                  <a:gd name="T1" fmla="*/ 461 h 461"/>
                  <a:gd name="T2" fmla="*/ 24 w 1369"/>
                  <a:gd name="T3" fmla="*/ 313 h 461"/>
                  <a:gd name="T4" fmla="*/ 60 w 1369"/>
                  <a:gd name="T5" fmla="*/ 199 h 461"/>
                  <a:gd name="T6" fmla="*/ 186 w 1369"/>
                  <a:gd name="T7" fmla="*/ 87 h 461"/>
                  <a:gd name="T8" fmla="*/ 474 w 1369"/>
                  <a:gd name="T9" fmla="*/ 27 h 461"/>
                  <a:gd name="T10" fmla="*/ 1302 w 1369"/>
                  <a:gd name="T11" fmla="*/ 1 h 461"/>
                  <a:gd name="T12" fmla="*/ 876 w 1369"/>
                  <a:gd name="T13" fmla="*/ 19 h 461"/>
                  <a:gd name="T14" fmla="*/ 0 60000 65536"/>
                  <a:gd name="T15" fmla="*/ 0 60000 65536"/>
                  <a:gd name="T16" fmla="*/ 0 60000 65536"/>
                  <a:gd name="T17" fmla="*/ 0 60000 65536"/>
                  <a:gd name="T18" fmla="*/ 0 60000 65536"/>
                  <a:gd name="T19" fmla="*/ 0 60000 65536"/>
                  <a:gd name="T20" fmla="*/ 0 60000 65536"/>
                  <a:gd name="T21" fmla="*/ 0 w 1369"/>
                  <a:gd name="T22" fmla="*/ 0 h 461"/>
                  <a:gd name="T23" fmla="*/ 1369 w 1369"/>
                  <a:gd name="T24" fmla="*/ 461 h 4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9" h="461">
                    <a:moveTo>
                      <a:pt x="0" y="461"/>
                    </a:moveTo>
                    <a:cubicBezTo>
                      <a:pt x="4" y="436"/>
                      <a:pt x="14" y="357"/>
                      <a:pt x="24" y="313"/>
                    </a:cubicBezTo>
                    <a:cubicBezTo>
                      <a:pt x="34" y="269"/>
                      <a:pt x="33" y="237"/>
                      <a:pt x="60" y="199"/>
                    </a:cubicBezTo>
                    <a:cubicBezTo>
                      <a:pt x="87" y="161"/>
                      <a:pt x="117" y="116"/>
                      <a:pt x="186" y="87"/>
                    </a:cubicBezTo>
                    <a:cubicBezTo>
                      <a:pt x="255" y="58"/>
                      <a:pt x="288" y="41"/>
                      <a:pt x="474" y="27"/>
                    </a:cubicBezTo>
                    <a:cubicBezTo>
                      <a:pt x="660" y="13"/>
                      <a:pt x="1235" y="2"/>
                      <a:pt x="1302" y="1"/>
                    </a:cubicBezTo>
                    <a:cubicBezTo>
                      <a:pt x="1369" y="0"/>
                      <a:pt x="965" y="15"/>
                      <a:pt x="876" y="1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6453" name="Freeform 388"/>
              <p:cNvSpPr>
                <a:spLocks/>
              </p:cNvSpPr>
              <p:nvPr/>
            </p:nvSpPr>
            <p:spPr bwMode="auto">
              <a:xfrm>
                <a:off x="3505" y="3379"/>
                <a:ext cx="1463" cy="227"/>
              </a:xfrm>
              <a:custGeom>
                <a:avLst/>
                <a:gdLst>
                  <a:gd name="T0" fmla="*/ 11 w 1463"/>
                  <a:gd name="T1" fmla="*/ 227 h 227"/>
                  <a:gd name="T2" fmla="*/ 11 w 1463"/>
                  <a:gd name="T3" fmla="*/ 167 h 227"/>
                  <a:gd name="T4" fmla="*/ 23 w 1463"/>
                  <a:gd name="T5" fmla="*/ 95 h 227"/>
                  <a:gd name="T6" fmla="*/ 149 w 1463"/>
                  <a:gd name="T7" fmla="*/ 41 h 227"/>
                  <a:gd name="T8" fmla="*/ 437 w 1463"/>
                  <a:gd name="T9" fmla="*/ 12 h 227"/>
                  <a:gd name="T10" fmla="*/ 1396 w 1463"/>
                  <a:gd name="T11" fmla="*/ 1 h 227"/>
                  <a:gd name="T12" fmla="*/ 839 w 1463"/>
                  <a:gd name="T13" fmla="*/ 8 h 227"/>
                  <a:gd name="T14" fmla="*/ 0 60000 65536"/>
                  <a:gd name="T15" fmla="*/ 0 60000 65536"/>
                  <a:gd name="T16" fmla="*/ 0 60000 65536"/>
                  <a:gd name="T17" fmla="*/ 0 60000 65536"/>
                  <a:gd name="T18" fmla="*/ 0 60000 65536"/>
                  <a:gd name="T19" fmla="*/ 0 60000 65536"/>
                  <a:gd name="T20" fmla="*/ 0 60000 65536"/>
                  <a:gd name="T21" fmla="*/ 0 w 1463"/>
                  <a:gd name="T22" fmla="*/ 0 h 227"/>
                  <a:gd name="T23" fmla="*/ 1463 w 1463"/>
                  <a:gd name="T24" fmla="*/ 227 h 2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63" h="227">
                    <a:moveTo>
                      <a:pt x="11" y="227"/>
                    </a:moveTo>
                    <a:cubicBezTo>
                      <a:pt x="12" y="217"/>
                      <a:pt x="9" y="189"/>
                      <a:pt x="11" y="167"/>
                    </a:cubicBezTo>
                    <a:cubicBezTo>
                      <a:pt x="13" y="145"/>
                      <a:pt x="0" y="116"/>
                      <a:pt x="23" y="95"/>
                    </a:cubicBezTo>
                    <a:cubicBezTo>
                      <a:pt x="46" y="74"/>
                      <a:pt x="80" y="55"/>
                      <a:pt x="149" y="41"/>
                    </a:cubicBezTo>
                    <a:cubicBezTo>
                      <a:pt x="218" y="27"/>
                      <a:pt x="229" y="19"/>
                      <a:pt x="437" y="12"/>
                    </a:cubicBezTo>
                    <a:cubicBezTo>
                      <a:pt x="645" y="5"/>
                      <a:pt x="1329" y="2"/>
                      <a:pt x="1396" y="1"/>
                    </a:cubicBezTo>
                    <a:cubicBezTo>
                      <a:pt x="1463" y="0"/>
                      <a:pt x="955" y="7"/>
                      <a:pt x="839" y="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6454" name="Freeform 389"/>
              <p:cNvSpPr>
                <a:spLocks/>
              </p:cNvSpPr>
              <p:nvPr/>
            </p:nvSpPr>
            <p:spPr bwMode="auto">
              <a:xfrm>
                <a:off x="3480" y="3574"/>
                <a:ext cx="1551" cy="62"/>
              </a:xfrm>
              <a:custGeom>
                <a:avLst/>
                <a:gdLst>
                  <a:gd name="T0" fmla="*/ 0 w 1551"/>
                  <a:gd name="T1" fmla="*/ 62 h 62"/>
                  <a:gd name="T2" fmla="*/ 26 w 1551"/>
                  <a:gd name="T3" fmla="*/ 42 h 62"/>
                  <a:gd name="T4" fmla="*/ 44 w 1551"/>
                  <a:gd name="T5" fmla="*/ 20 h 62"/>
                  <a:gd name="T6" fmla="*/ 84 w 1551"/>
                  <a:gd name="T7" fmla="*/ 12 h 62"/>
                  <a:gd name="T8" fmla="*/ 210 w 1551"/>
                  <a:gd name="T9" fmla="*/ 10 h 62"/>
                  <a:gd name="T10" fmla="*/ 502 w 1551"/>
                  <a:gd name="T11" fmla="*/ 2 h 62"/>
                  <a:gd name="T12" fmla="*/ 1482 w 1551"/>
                  <a:gd name="T13" fmla="*/ 6 h 62"/>
                  <a:gd name="T14" fmla="*/ 916 w 1551"/>
                  <a:gd name="T15" fmla="*/ 0 h 62"/>
                  <a:gd name="T16" fmla="*/ 0 60000 65536"/>
                  <a:gd name="T17" fmla="*/ 0 60000 65536"/>
                  <a:gd name="T18" fmla="*/ 0 60000 65536"/>
                  <a:gd name="T19" fmla="*/ 0 60000 65536"/>
                  <a:gd name="T20" fmla="*/ 0 60000 65536"/>
                  <a:gd name="T21" fmla="*/ 0 60000 65536"/>
                  <a:gd name="T22" fmla="*/ 0 60000 65536"/>
                  <a:gd name="T23" fmla="*/ 0 60000 65536"/>
                  <a:gd name="T24" fmla="*/ 0 w 1551"/>
                  <a:gd name="T25" fmla="*/ 0 h 62"/>
                  <a:gd name="T26" fmla="*/ 1551 w 1551"/>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51" h="62">
                    <a:moveTo>
                      <a:pt x="0" y="62"/>
                    </a:moveTo>
                    <a:cubicBezTo>
                      <a:pt x="4" y="59"/>
                      <a:pt x="19" y="49"/>
                      <a:pt x="26" y="42"/>
                    </a:cubicBezTo>
                    <a:cubicBezTo>
                      <a:pt x="33" y="35"/>
                      <a:pt x="34" y="25"/>
                      <a:pt x="44" y="20"/>
                    </a:cubicBezTo>
                    <a:cubicBezTo>
                      <a:pt x="54" y="15"/>
                      <a:pt x="56" y="14"/>
                      <a:pt x="84" y="12"/>
                    </a:cubicBezTo>
                    <a:cubicBezTo>
                      <a:pt x="112" y="10"/>
                      <a:pt x="140" y="12"/>
                      <a:pt x="210" y="10"/>
                    </a:cubicBezTo>
                    <a:cubicBezTo>
                      <a:pt x="280" y="8"/>
                      <a:pt x="290" y="3"/>
                      <a:pt x="502" y="2"/>
                    </a:cubicBezTo>
                    <a:cubicBezTo>
                      <a:pt x="714" y="1"/>
                      <a:pt x="1413" y="6"/>
                      <a:pt x="1482" y="6"/>
                    </a:cubicBezTo>
                    <a:cubicBezTo>
                      <a:pt x="1551" y="6"/>
                      <a:pt x="1034" y="1"/>
                      <a:pt x="916"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16411" name="Text Box 390"/>
            <p:cNvSpPr txBox="1">
              <a:spLocks noChangeArrowheads="1"/>
            </p:cNvSpPr>
            <p:nvPr/>
          </p:nvSpPr>
          <p:spPr bwMode="auto">
            <a:xfrm>
              <a:off x="5946" y="1892"/>
              <a:ext cx="33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BQ</a:t>
              </a:r>
              <a:endParaRPr kumimoji="1" lang="en-US" altLang="zh-CN" sz="2000">
                <a:solidFill>
                  <a:schemeClr val="tx2"/>
                </a:solidFill>
                <a:cs typeface="Times New Roman" pitchFamily="18" charset="0"/>
              </a:endParaRPr>
            </a:p>
          </p:txBody>
        </p:sp>
        <p:grpSp>
          <p:nvGrpSpPr>
            <p:cNvPr id="16412" name="Group 391"/>
            <p:cNvGrpSpPr>
              <a:grpSpLocks/>
            </p:cNvGrpSpPr>
            <p:nvPr/>
          </p:nvGrpSpPr>
          <p:grpSpPr bwMode="auto">
            <a:xfrm>
              <a:off x="4201" y="1172"/>
              <a:ext cx="2003" cy="1730"/>
              <a:chOff x="3091" y="2208"/>
              <a:chExt cx="2003" cy="1730"/>
            </a:xfrm>
          </p:grpSpPr>
          <p:sp>
            <p:nvSpPr>
              <p:cNvPr id="16444" name="Line 392"/>
              <p:cNvSpPr>
                <a:spLocks noChangeShapeType="1"/>
              </p:cNvSpPr>
              <p:nvPr/>
            </p:nvSpPr>
            <p:spPr bwMode="auto">
              <a:xfrm flipH="1" flipV="1">
                <a:off x="3470" y="2457"/>
                <a:ext cx="1366" cy="117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45" name="Text Box 393"/>
              <p:cNvSpPr txBox="1">
                <a:spLocks noChangeArrowheads="1"/>
              </p:cNvSpPr>
              <p:nvPr/>
            </p:nvSpPr>
            <p:spPr bwMode="auto">
              <a:xfrm>
                <a:off x="4660" y="3668"/>
                <a:ext cx="434"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grpSp>
            <p:nvGrpSpPr>
              <p:cNvPr id="16446" name="Group 394"/>
              <p:cNvGrpSpPr>
                <a:grpSpLocks/>
              </p:cNvGrpSpPr>
              <p:nvPr/>
            </p:nvGrpSpPr>
            <p:grpSpPr bwMode="auto">
              <a:xfrm>
                <a:off x="3091" y="2208"/>
                <a:ext cx="447" cy="539"/>
                <a:chOff x="3004" y="2323"/>
                <a:chExt cx="447" cy="539"/>
              </a:xfrm>
            </p:grpSpPr>
            <p:sp>
              <p:nvSpPr>
                <p:cNvPr id="16447" name="Text Box 395"/>
                <p:cNvSpPr txBox="1">
                  <a:spLocks noChangeArrowheads="1"/>
                </p:cNvSpPr>
                <p:nvPr/>
              </p:nvSpPr>
              <p:spPr bwMode="auto">
                <a:xfrm>
                  <a:off x="3017" y="2323"/>
                  <a:ext cx="434"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16448" name="Text Box 396"/>
                <p:cNvSpPr txBox="1">
                  <a:spLocks noChangeArrowheads="1"/>
                </p:cNvSpPr>
                <p:nvPr/>
              </p:nvSpPr>
              <p:spPr bwMode="auto">
                <a:xfrm>
                  <a:off x="3004" y="243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a:t>
                  </a:r>
                </a:p>
              </p:txBody>
            </p:sp>
            <p:sp>
              <p:nvSpPr>
                <p:cNvPr id="16449" name="Text Box 397"/>
                <p:cNvSpPr txBox="1">
                  <a:spLocks noChangeArrowheads="1"/>
                </p:cNvSpPr>
                <p:nvPr/>
              </p:nvSpPr>
              <p:spPr bwMode="auto">
                <a:xfrm>
                  <a:off x="3028" y="2592"/>
                  <a:ext cx="34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grpSp>
        </p:grpSp>
        <p:sp>
          <p:nvSpPr>
            <p:cNvPr id="16413" name="Oval 398"/>
            <p:cNvSpPr>
              <a:spLocks noChangeArrowheads="1"/>
            </p:cNvSpPr>
            <p:nvPr/>
          </p:nvSpPr>
          <p:spPr bwMode="auto">
            <a:xfrm>
              <a:off x="5296" y="2018"/>
              <a:ext cx="77" cy="77"/>
            </a:xfrm>
            <a:prstGeom prst="ellipse">
              <a:avLst/>
            </a:prstGeom>
            <a:solidFill>
              <a:schemeClr val="hlink"/>
            </a:solidFill>
            <a:ln w="952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6414" name="Line 399"/>
            <p:cNvSpPr>
              <a:spLocks noChangeShapeType="1"/>
            </p:cNvSpPr>
            <p:nvPr/>
          </p:nvSpPr>
          <p:spPr bwMode="auto">
            <a:xfrm>
              <a:off x="5332" y="2095"/>
              <a:ext cx="0" cy="49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15" name="Line 400"/>
            <p:cNvSpPr>
              <a:spLocks noChangeShapeType="1"/>
            </p:cNvSpPr>
            <p:nvPr/>
          </p:nvSpPr>
          <p:spPr bwMode="auto">
            <a:xfrm>
              <a:off x="4566" y="2048"/>
              <a:ext cx="72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16" name="Text Box 401"/>
            <p:cNvSpPr txBox="1">
              <a:spLocks noChangeArrowheads="1"/>
            </p:cNvSpPr>
            <p:nvPr/>
          </p:nvSpPr>
          <p:spPr bwMode="auto">
            <a:xfrm>
              <a:off x="5230" y="2594"/>
              <a:ext cx="4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CEQ</a:t>
              </a:r>
              <a:endParaRPr kumimoji="1" lang="en-US" altLang="zh-CN" sz="2000">
                <a:solidFill>
                  <a:schemeClr val="tx2"/>
                </a:solidFill>
                <a:cs typeface="Times New Roman" pitchFamily="18" charset="0"/>
              </a:endParaRPr>
            </a:p>
          </p:txBody>
        </p:sp>
        <p:sp>
          <p:nvSpPr>
            <p:cNvPr id="16417" name="Text Box 402"/>
            <p:cNvSpPr txBox="1">
              <a:spLocks noChangeArrowheads="1"/>
            </p:cNvSpPr>
            <p:nvPr/>
          </p:nvSpPr>
          <p:spPr bwMode="auto">
            <a:xfrm>
              <a:off x="4182" y="1892"/>
              <a:ext cx="3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CQ</a:t>
              </a:r>
              <a:endParaRPr kumimoji="1" lang="en-US" altLang="zh-CN" sz="2000">
                <a:solidFill>
                  <a:schemeClr val="tx2"/>
                </a:solidFill>
                <a:cs typeface="Times New Roman" pitchFamily="18" charset="0"/>
              </a:endParaRPr>
            </a:p>
          </p:txBody>
        </p:sp>
        <p:sp>
          <p:nvSpPr>
            <p:cNvPr id="16418" name="Line 403"/>
            <p:cNvSpPr>
              <a:spLocks noChangeShapeType="1"/>
            </p:cNvSpPr>
            <p:nvPr/>
          </p:nvSpPr>
          <p:spPr bwMode="auto">
            <a:xfrm>
              <a:off x="7782" y="2917"/>
              <a:ext cx="0" cy="816"/>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19" name="Line 404"/>
            <p:cNvSpPr>
              <a:spLocks noChangeShapeType="1"/>
            </p:cNvSpPr>
            <p:nvPr/>
          </p:nvSpPr>
          <p:spPr bwMode="auto">
            <a:xfrm>
              <a:off x="7782" y="2917"/>
              <a:ext cx="1344"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20" name="Line 405"/>
            <p:cNvSpPr>
              <a:spLocks noChangeShapeType="1"/>
            </p:cNvSpPr>
            <p:nvPr/>
          </p:nvSpPr>
          <p:spPr bwMode="auto">
            <a:xfrm>
              <a:off x="8694" y="2917"/>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21" name="Freeform 406"/>
            <p:cNvSpPr>
              <a:spLocks/>
            </p:cNvSpPr>
            <p:nvPr/>
          </p:nvSpPr>
          <p:spPr bwMode="auto">
            <a:xfrm>
              <a:off x="8617" y="2917"/>
              <a:ext cx="146" cy="516"/>
            </a:xfrm>
            <a:custGeom>
              <a:avLst/>
              <a:gdLst>
                <a:gd name="T0" fmla="*/ 61 w 164"/>
                <a:gd name="T1" fmla="*/ 0 h 516"/>
                <a:gd name="T2" fmla="*/ 116 w 164"/>
                <a:gd name="T3" fmla="*/ 120 h 516"/>
                <a:gd name="T4" fmla="*/ 59 w 164"/>
                <a:gd name="T5" fmla="*/ 264 h 516"/>
                <a:gd name="T6" fmla="*/ 2 w 164"/>
                <a:gd name="T7" fmla="*/ 399 h 516"/>
                <a:gd name="T8" fmla="*/ 53 w 164"/>
                <a:gd name="T9" fmla="*/ 516 h 516"/>
                <a:gd name="T10" fmla="*/ 0 60000 65536"/>
                <a:gd name="T11" fmla="*/ 0 60000 65536"/>
                <a:gd name="T12" fmla="*/ 0 60000 65536"/>
                <a:gd name="T13" fmla="*/ 0 60000 65536"/>
                <a:gd name="T14" fmla="*/ 0 60000 65536"/>
                <a:gd name="T15" fmla="*/ 0 w 164"/>
                <a:gd name="T16" fmla="*/ 0 h 516"/>
                <a:gd name="T17" fmla="*/ 164 w 164"/>
                <a:gd name="T18" fmla="*/ 516 h 516"/>
              </a:gdLst>
              <a:ahLst/>
              <a:cxnLst>
                <a:cxn ang="T10">
                  <a:pos x="T0" y="T1"/>
                </a:cxn>
                <a:cxn ang="T11">
                  <a:pos x="T2" y="T3"/>
                </a:cxn>
                <a:cxn ang="T12">
                  <a:pos x="T4" y="T5"/>
                </a:cxn>
                <a:cxn ang="T13">
                  <a:pos x="T6" y="T7"/>
                </a:cxn>
                <a:cxn ang="T14">
                  <a:pos x="T8" y="T9"/>
                </a:cxn>
              </a:cxnLst>
              <a:rect l="T15" t="T16" r="T17" b="T18"/>
              <a:pathLst>
                <a:path w="164" h="516">
                  <a:moveTo>
                    <a:pt x="86" y="0"/>
                  </a:moveTo>
                  <a:cubicBezTo>
                    <a:pt x="99" y="20"/>
                    <a:pt x="164" y="76"/>
                    <a:pt x="164" y="120"/>
                  </a:cubicBezTo>
                  <a:cubicBezTo>
                    <a:pt x="164" y="164"/>
                    <a:pt x="110" y="218"/>
                    <a:pt x="83" y="264"/>
                  </a:cubicBezTo>
                  <a:cubicBezTo>
                    <a:pt x="56" y="310"/>
                    <a:pt x="4" y="357"/>
                    <a:pt x="2" y="399"/>
                  </a:cubicBezTo>
                  <a:cubicBezTo>
                    <a:pt x="0" y="441"/>
                    <a:pt x="59" y="492"/>
                    <a:pt x="74" y="516"/>
                  </a:cubicBezTo>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6422" name="Line 407"/>
            <p:cNvSpPr>
              <a:spLocks noChangeShapeType="1"/>
            </p:cNvSpPr>
            <p:nvPr/>
          </p:nvSpPr>
          <p:spPr bwMode="auto">
            <a:xfrm>
              <a:off x="8766" y="1705"/>
              <a:ext cx="0" cy="139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23" name="Line 408"/>
            <p:cNvSpPr>
              <a:spLocks noChangeShapeType="1"/>
            </p:cNvSpPr>
            <p:nvPr/>
          </p:nvSpPr>
          <p:spPr bwMode="auto">
            <a:xfrm>
              <a:off x="8610" y="2287"/>
              <a:ext cx="0" cy="105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24" name="Text Box 409"/>
            <p:cNvSpPr txBox="1">
              <a:spLocks noChangeArrowheads="1"/>
            </p:cNvSpPr>
            <p:nvPr/>
          </p:nvSpPr>
          <p:spPr bwMode="auto">
            <a:xfrm>
              <a:off x="7818" y="3565"/>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t>t</a:t>
              </a:r>
            </a:p>
          </p:txBody>
        </p:sp>
        <p:sp>
          <p:nvSpPr>
            <p:cNvPr id="16425" name="Text Box 410"/>
            <p:cNvSpPr txBox="1">
              <a:spLocks noChangeArrowheads="1"/>
            </p:cNvSpPr>
            <p:nvPr/>
          </p:nvSpPr>
          <p:spPr bwMode="auto">
            <a:xfrm>
              <a:off x="9163" y="2878"/>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endParaRPr kumimoji="1" lang="en-US" altLang="zh-CN">
                <a:solidFill>
                  <a:schemeClr val="tx2"/>
                </a:solidFill>
                <a:cs typeface="Times New Roman" pitchFamily="18" charset="0"/>
              </a:endParaRPr>
            </a:p>
          </p:txBody>
        </p:sp>
        <p:sp>
          <p:nvSpPr>
            <p:cNvPr id="16426" name="Line 411"/>
            <p:cNvSpPr>
              <a:spLocks noChangeShapeType="1"/>
            </p:cNvSpPr>
            <p:nvPr/>
          </p:nvSpPr>
          <p:spPr bwMode="auto">
            <a:xfrm flipV="1">
              <a:off x="7512" y="1705"/>
              <a:ext cx="0" cy="889"/>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27" name="Line 412"/>
            <p:cNvSpPr>
              <a:spLocks noChangeShapeType="1"/>
            </p:cNvSpPr>
            <p:nvPr/>
          </p:nvSpPr>
          <p:spPr bwMode="auto">
            <a:xfrm flipH="1">
              <a:off x="6582" y="2608"/>
              <a:ext cx="930"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28" name="Line 413"/>
            <p:cNvSpPr>
              <a:spLocks noChangeShapeType="1"/>
            </p:cNvSpPr>
            <p:nvPr/>
          </p:nvSpPr>
          <p:spPr bwMode="auto">
            <a:xfrm flipH="1">
              <a:off x="6582" y="2069"/>
              <a:ext cx="93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29" name="Line 414"/>
            <p:cNvSpPr>
              <a:spLocks noChangeShapeType="1"/>
            </p:cNvSpPr>
            <p:nvPr/>
          </p:nvSpPr>
          <p:spPr bwMode="auto">
            <a:xfrm>
              <a:off x="5046" y="2287"/>
              <a:ext cx="3545" cy="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30" name="Line 415"/>
            <p:cNvSpPr>
              <a:spLocks noChangeShapeType="1"/>
            </p:cNvSpPr>
            <p:nvPr/>
          </p:nvSpPr>
          <p:spPr bwMode="auto">
            <a:xfrm>
              <a:off x="4902" y="1805"/>
              <a:ext cx="386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31" name="Freeform 416"/>
            <p:cNvSpPr>
              <a:spLocks/>
            </p:cNvSpPr>
            <p:nvPr/>
          </p:nvSpPr>
          <p:spPr bwMode="auto">
            <a:xfrm rot="16200000" flipV="1">
              <a:off x="7013" y="1788"/>
              <a:ext cx="482" cy="516"/>
            </a:xfrm>
            <a:custGeom>
              <a:avLst/>
              <a:gdLst>
                <a:gd name="T0" fmla="*/ 2187 w 164"/>
                <a:gd name="T1" fmla="*/ 0 h 516"/>
                <a:gd name="T2" fmla="*/ 4165 w 164"/>
                <a:gd name="T3" fmla="*/ 120 h 516"/>
                <a:gd name="T4" fmla="*/ 2107 w 164"/>
                <a:gd name="T5" fmla="*/ 264 h 516"/>
                <a:gd name="T6" fmla="*/ 53 w 164"/>
                <a:gd name="T7" fmla="*/ 399 h 516"/>
                <a:gd name="T8" fmla="*/ 1875 w 164"/>
                <a:gd name="T9" fmla="*/ 516 h 516"/>
                <a:gd name="T10" fmla="*/ 0 60000 65536"/>
                <a:gd name="T11" fmla="*/ 0 60000 65536"/>
                <a:gd name="T12" fmla="*/ 0 60000 65536"/>
                <a:gd name="T13" fmla="*/ 0 60000 65536"/>
                <a:gd name="T14" fmla="*/ 0 60000 65536"/>
                <a:gd name="T15" fmla="*/ 0 w 164"/>
                <a:gd name="T16" fmla="*/ 0 h 516"/>
                <a:gd name="T17" fmla="*/ 164 w 164"/>
                <a:gd name="T18" fmla="*/ 516 h 516"/>
              </a:gdLst>
              <a:ahLst/>
              <a:cxnLst>
                <a:cxn ang="T10">
                  <a:pos x="T0" y="T1"/>
                </a:cxn>
                <a:cxn ang="T11">
                  <a:pos x="T2" y="T3"/>
                </a:cxn>
                <a:cxn ang="T12">
                  <a:pos x="T4" y="T5"/>
                </a:cxn>
                <a:cxn ang="T13">
                  <a:pos x="T6" y="T7"/>
                </a:cxn>
                <a:cxn ang="T14">
                  <a:pos x="T8" y="T9"/>
                </a:cxn>
              </a:cxnLst>
              <a:rect l="T15" t="T16" r="T17" b="T18"/>
              <a:pathLst>
                <a:path w="164" h="516">
                  <a:moveTo>
                    <a:pt x="86" y="0"/>
                  </a:moveTo>
                  <a:cubicBezTo>
                    <a:pt x="99" y="20"/>
                    <a:pt x="164" y="76"/>
                    <a:pt x="164" y="120"/>
                  </a:cubicBezTo>
                  <a:cubicBezTo>
                    <a:pt x="164" y="164"/>
                    <a:pt x="110" y="218"/>
                    <a:pt x="83" y="264"/>
                  </a:cubicBezTo>
                  <a:cubicBezTo>
                    <a:pt x="56" y="310"/>
                    <a:pt x="4" y="357"/>
                    <a:pt x="2" y="399"/>
                  </a:cubicBezTo>
                  <a:cubicBezTo>
                    <a:pt x="0" y="441"/>
                    <a:pt x="59" y="492"/>
                    <a:pt x="74" y="516"/>
                  </a:cubicBezTo>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6432" name="Text Box 417"/>
            <p:cNvSpPr txBox="1">
              <a:spLocks noChangeArrowheads="1"/>
            </p:cNvSpPr>
            <p:nvPr/>
          </p:nvSpPr>
          <p:spPr bwMode="auto">
            <a:xfrm>
              <a:off x="7319" y="1383"/>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endParaRPr kumimoji="1" lang="en-US" altLang="zh-CN">
                <a:solidFill>
                  <a:schemeClr val="tx2"/>
                </a:solidFill>
                <a:cs typeface="Times New Roman" pitchFamily="18" charset="0"/>
              </a:endParaRPr>
            </a:p>
          </p:txBody>
        </p:sp>
        <p:sp>
          <p:nvSpPr>
            <p:cNvPr id="16433" name="Text Box 418"/>
            <p:cNvSpPr txBox="1">
              <a:spLocks noChangeArrowheads="1"/>
            </p:cNvSpPr>
            <p:nvPr/>
          </p:nvSpPr>
          <p:spPr bwMode="auto">
            <a:xfrm>
              <a:off x="6678" y="2348"/>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t</a:t>
              </a:r>
            </a:p>
          </p:txBody>
        </p:sp>
        <p:sp>
          <p:nvSpPr>
            <p:cNvPr id="16434" name="Line 419"/>
            <p:cNvSpPr>
              <a:spLocks noChangeShapeType="1"/>
            </p:cNvSpPr>
            <p:nvPr/>
          </p:nvSpPr>
          <p:spPr bwMode="auto">
            <a:xfrm flipH="1">
              <a:off x="8600" y="1805"/>
              <a:ext cx="166" cy="4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35" name="Line 420"/>
            <p:cNvSpPr>
              <a:spLocks noChangeShapeType="1"/>
            </p:cNvSpPr>
            <p:nvPr/>
          </p:nvSpPr>
          <p:spPr bwMode="auto">
            <a:xfrm>
              <a:off x="5061" y="1832"/>
              <a:ext cx="558" cy="46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36" name="Line 421"/>
            <p:cNvSpPr>
              <a:spLocks noChangeShapeType="1"/>
            </p:cNvSpPr>
            <p:nvPr/>
          </p:nvSpPr>
          <p:spPr bwMode="auto">
            <a:xfrm>
              <a:off x="4559" y="2905"/>
              <a:ext cx="0" cy="816"/>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37" name="Line 422"/>
            <p:cNvSpPr>
              <a:spLocks noChangeShapeType="1"/>
            </p:cNvSpPr>
            <p:nvPr/>
          </p:nvSpPr>
          <p:spPr bwMode="auto">
            <a:xfrm>
              <a:off x="4559" y="2905"/>
              <a:ext cx="1344"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38" name="Line 423"/>
            <p:cNvSpPr>
              <a:spLocks noChangeShapeType="1"/>
            </p:cNvSpPr>
            <p:nvPr/>
          </p:nvSpPr>
          <p:spPr bwMode="auto">
            <a:xfrm>
              <a:off x="5316" y="2905"/>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39" name="Freeform 424"/>
            <p:cNvSpPr>
              <a:spLocks/>
            </p:cNvSpPr>
            <p:nvPr/>
          </p:nvSpPr>
          <p:spPr bwMode="auto">
            <a:xfrm flipV="1">
              <a:off x="5061" y="2917"/>
              <a:ext cx="522" cy="516"/>
            </a:xfrm>
            <a:custGeom>
              <a:avLst/>
              <a:gdLst>
                <a:gd name="T0" fmla="*/ 2776 w 164"/>
                <a:gd name="T1" fmla="*/ 0 h 516"/>
                <a:gd name="T2" fmla="*/ 5287 w 164"/>
                <a:gd name="T3" fmla="*/ 120 h 516"/>
                <a:gd name="T4" fmla="*/ 2674 w 164"/>
                <a:gd name="T5" fmla="*/ 264 h 516"/>
                <a:gd name="T6" fmla="*/ 60 w 164"/>
                <a:gd name="T7" fmla="*/ 399 h 516"/>
                <a:gd name="T8" fmla="*/ 2390 w 164"/>
                <a:gd name="T9" fmla="*/ 516 h 516"/>
                <a:gd name="T10" fmla="*/ 0 60000 65536"/>
                <a:gd name="T11" fmla="*/ 0 60000 65536"/>
                <a:gd name="T12" fmla="*/ 0 60000 65536"/>
                <a:gd name="T13" fmla="*/ 0 60000 65536"/>
                <a:gd name="T14" fmla="*/ 0 60000 65536"/>
                <a:gd name="T15" fmla="*/ 0 w 164"/>
                <a:gd name="T16" fmla="*/ 0 h 516"/>
                <a:gd name="T17" fmla="*/ 164 w 164"/>
                <a:gd name="T18" fmla="*/ 516 h 516"/>
              </a:gdLst>
              <a:ahLst/>
              <a:cxnLst>
                <a:cxn ang="T10">
                  <a:pos x="T0" y="T1"/>
                </a:cxn>
                <a:cxn ang="T11">
                  <a:pos x="T2" y="T3"/>
                </a:cxn>
                <a:cxn ang="T12">
                  <a:pos x="T4" y="T5"/>
                </a:cxn>
                <a:cxn ang="T13">
                  <a:pos x="T6" y="T7"/>
                </a:cxn>
                <a:cxn ang="T14">
                  <a:pos x="T8" y="T9"/>
                </a:cxn>
              </a:cxnLst>
              <a:rect l="T15" t="T16" r="T17" b="T18"/>
              <a:pathLst>
                <a:path w="164" h="516">
                  <a:moveTo>
                    <a:pt x="86" y="0"/>
                  </a:moveTo>
                  <a:cubicBezTo>
                    <a:pt x="99" y="20"/>
                    <a:pt x="164" y="76"/>
                    <a:pt x="164" y="120"/>
                  </a:cubicBezTo>
                  <a:cubicBezTo>
                    <a:pt x="164" y="164"/>
                    <a:pt x="110" y="218"/>
                    <a:pt x="83" y="264"/>
                  </a:cubicBezTo>
                  <a:cubicBezTo>
                    <a:pt x="56" y="310"/>
                    <a:pt x="4" y="357"/>
                    <a:pt x="2" y="399"/>
                  </a:cubicBezTo>
                  <a:cubicBezTo>
                    <a:pt x="0" y="441"/>
                    <a:pt x="59" y="492"/>
                    <a:pt x="74" y="516"/>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6440" name="Line 425"/>
            <p:cNvSpPr>
              <a:spLocks noChangeShapeType="1"/>
            </p:cNvSpPr>
            <p:nvPr/>
          </p:nvSpPr>
          <p:spPr bwMode="auto">
            <a:xfrm flipH="1">
              <a:off x="5592" y="2281"/>
              <a:ext cx="30" cy="8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41" name="Line 426"/>
            <p:cNvSpPr>
              <a:spLocks noChangeShapeType="1"/>
            </p:cNvSpPr>
            <p:nvPr/>
          </p:nvSpPr>
          <p:spPr bwMode="auto">
            <a:xfrm>
              <a:off x="5046" y="1805"/>
              <a:ext cx="0" cy="156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442" name="Text Box 427"/>
            <p:cNvSpPr txBox="1">
              <a:spLocks noChangeArrowheads="1"/>
            </p:cNvSpPr>
            <p:nvPr/>
          </p:nvSpPr>
          <p:spPr bwMode="auto">
            <a:xfrm>
              <a:off x="4595" y="3553"/>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t>t</a:t>
              </a:r>
            </a:p>
          </p:txBody>
        </p:sp>
        <p:sp>
          <p:nvSpPr>
            <p:cNvPr id="16443" name="Text Box 428"/>
            <p:cNvSpPr txBox="1">
              <a:spLocks noChangeArrowheads="1"/>
            </p:cNvSpPr>
            <p:nvPr/>
          </p:nvSpPr>
          <p:spPr bwMode="auto">
            <a:xfrm>
              <a:off x="5940" y="2866"/>
              <a:ext cx="3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CE</a:t>
              </a:r>
              <a:endParaRPr kumimoji="1" lang="en-US" altLang="zh-CN">
                <a:solidFill>
                  <a:schemeClr val="tx2"/>
                </a:solidFill>
                <a:cs typeface="Times New Roman" pitchFamily="18" charset="0"/>
              </a:endParaRPr>
            </a:p>
          </p:txBody>
        </p:sp>
      </p:grpSp>
      <p:sp>
        <p:nvSpPr>
          <p:cNvPr id="144813" name="Oval 429"/>
          <p:cNvSpPr>
            <a:spLocks noChangeAspect="1" noChangeArrowheads="1"/>
          </p:cNvSpPr>
          <p:nvPr/>
        </p:nvSpPr>
        <p:spPr bwMode="auto">
          <a:xfrm>
            <a:off x="7354888" y="4913761"/>
            <a:ext cx="82550" cy="82550"/>
          </a:xfrm>
          <a:prstGeom prst="ellipse">
            <a:avLst/>
          </a:prstGeom>
          <a:solidFill>
            <a:srgbClr val="00FF99"/>
          </a:solidFill>
          <a:ln w="952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44814" name="Oval 430"/>
          <p:cNvSpPr>
            <a:spLocks noChangeAspect="1" noChangeArrowheads="1"/>
          </p:cNvSpPr>
          <p:nvPr/>
        </p:nvSpPr>
        <p:spPr bwMode="auto">
          <a:xfrm>
            <a:off x="7353300" y="3578673"/>
            <a:ext cx="82550" cy="82550"/>
          </a:xfrm>
          <a:prstGeom prst="ellipse">
            <a:avLst/>
          </a:prstGeom>
          <a:solidFill>
            <a:srgbClr val="00FF99"/>
          </a:solidFill>
          <a:ln w="952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44815" name="Oval 431"/>
          <p:cNvSpPr>
            <a:spLocks noChangeAspect="1" noChangeArrowheads="1"/>
          </p:cNvSpPr>
          <p:nvPr/>
        </p:nvSpPr>
        <p:spPr bwMode="auto">
          <a:xfrm>
            <a:off x="5492750" y="3505648"/>
            <a:ext cx="76200" cy="76200"/>
          </a:xfrm>
          <a:prstGeom prst="ellipse">
            <a:avLst/>
          </a:prstGeom>
          <a:solidFill>
            <a:srgbClr val="00FF99"/>
          </a:solidFill>
          <a:ln w="952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44816" name="Oval 432"/>
          <p:cNvSpPr>
            <a:spLocks noChangeAspect="1" noChangeArrowheads="1"/>
          </p:cNvSpPr>
          <p:nvPr/>
        </p:nvSpPr>
        <p:spPr bwMode="auto">
          <a:xfrm>
            <a:off x="2062163" y="3564386"/>
            <a:ext cx="107950" cy="107950"/>
          </a:xfrm>
          <a:prstGeom prst="ellipse">
            <a:avLst/>
          </a:prstGeom>
          <a:solidFill>
            <a:srgbClr val="00FF99"/>
          </a:solidFill>
          <a:ln w="952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44817" name="Oval 433"/>
          <p:cNvSpPr>
            <a:spLocks noChangeAspect="1" noChangeArrowheads="1"/>
          </p:cNvSpPr>
          <p:nvPr/>
        </p:nvSpPr>
        <p:spPr bwMode="auto">
          <a:xfrm>
            <a:off x="2017713" y="4908998"/>
            <a:ext cx="82550" cy="82550"/>
          </a:xfrm>
          <a:prstGeom prst="ellipse">
            <a:avLst/>
          </a:prstGeom>
          <a:solidFill>
            <a:srgbClr val="00FF99"/>
          </a:solidFill>
          <a:ln w="952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44818" name="Text Box 434"/>
          <p:cNvSpPr txBox="1">
            <a:spLocks noChangeArrowheads="1"/>
          </p:cNvSpPr>
          <p:nvPr/>
        </p:nvSpPr>
        <p:spPr bwMode="auto">
          <a:xfrm>
            <a:off x="2667000" y="5497961"/>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电路实现了反相放大。</a:t>
            </a:r>
          </a:p>
        </p:txBody>
      </p:sp>
      <p:sp>
        <p:nvSpPr>
          <p:cNvPr id="144819" name="Text Box 435"/>
          <p:cNvSpPr txBox="1">
            <a:spLocks noChangeArrowheads="1"/>
          </p:cNvSpPr>
          <p:nvPr/>
        </p:nvSpPr>
        <p:spPr bwMode="auto">
          <a:xfrm>
            <a:off x="201545" y="1100586"/>
            <a:ext cx="3714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dirty="0">
                <a:solidFill>
                  <a:schemeClr val="tx2"/>
                </a:solidFill>
                <a:cs typeface="Times New Roman" pitchFamily="18" charset="0"/>
              </a:rPr>
              <a:t>可分析指标：</a:t>
            </a:r>
          </a:p>
          <a:p>
            <a:pPr algn="just" eaLnBrk="1" hangingPunct="1">
              <a:lnSpc>
                <a:spcPct val="120000"/>
              </a:lnSpc>
              <a:spcBef>
                <a:spcPct val="10000"/>
              </a:spcBef>
            </a:pPr>
            <a:r>
              <a:rPr kumimoji="1" lang="en-US" altLang="zh-CN" sz="2000" dirty="0">
                <a:solidFill>
                  <a:schemeClr val="tx2"/>
                </a:solidFill>
                <a:cs typeface="Times New Roman" pitchFamily="18" charset="0"/>
              </a:rPr>
              <a:t>1. </a:t>
            </a:r>
            <a:r>
              <a:rPr kumimoji="1" lang="zh-CN" altLang="en-US" sz="2000" dirty="0">
                <a:solidFill>
                  <a:schemeClr val="tx2"/>
                </a:solidFill>
                <a:cs typeface="Times New Roman" pitchFamily="18" charset="0"/>
              </a:rPr>
              <a:t>放大倍数</a:t>
            </a:r>
            <a:r>
              <a:rPr kumimoji="1" lang="en-US" altLang="zh-CN" sz="2000" dirty="0">
                <a:solidFill>
                  <a:schemeClr val="tx2"/>
                </a:solidFill>
                <a:cs typeface="Times New Roman" pitchFamily="18" charset="0"/>
              </a:rPr>
              <a:t>; 2. </a:t>
            </a:r>
            <a:r>
              <a:rPr kumimoji="1" lang="zh-CN" altLang="en-US" sz="2000" dirty="0">
                <a:solidFill>
                  <a:schemeClr val="tx2"/>
                </a:solidFill>
                <a:cs typeface="Times New Roman" pitchFamily="18" charset="0"/>
              </a:rPr>
              <a:t>最大不失真输出</a:t>
            </a:r>
          </a:p>
        </p:txBody>
      </p:sp>
      <p:graphicFrame>
        <p:nvGraphicFramePr>
          <p:cNvPr id="144820" name="Object 2"/>
          <p:cNvGraphicFramePr>
            <a:graphicFrameLocks noChangeAspect="1"/>
          </p:cNvGraphicFramePr>
          <p:nvPr>
            <p:extLst>
              <p:ext uri="{D42A27DB-BD31-4B8C-83A1-F6EECF244321}">
                <p14:modId xmlns:p14="http://schemas.microsoft.com/office/powerpoint/2010/main" val="4126403266"/>
              </p:ext>
            </p:extLst>
          </p:nvPr>
        </p:nvGraphicFramePr>
        <p:xfrm>
          <a:off x="1655550" y="1822622"/>
          <a:ext cx="4052887" cy="1098550"/>
        </p:xfrm>
        <a:graphic>
          <a:graphicData uri="http://schemas.openxmlformats.org/presentationml/2006/ole">
            <mc:AlternateContent xmlns:mc="http://schemas.openxmlformats.org/markup-compatibility/2006">
              <mc:Choice xmlns:v="urn:schemas-microsoft-com:vml" Requires="v">
                <p:oleObj spid="_x0000_s16594" name="Equation" r:id="rId3" imgW="2527200" imgH="685800" progId="Equation.DSMT4">
                  <p:embed/>
                </p:oleObj>
              </mc:Choice>
              <mc:Fallback>
                <p:oleObj name="Equation" r:id="rId3" imgW="2527200" imgH="68580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550" y="1822622"/>
                        <a:ext cx="4052887"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821" name="Text Box 437"/>
          <p:cNvSpPr txBox="1">
            <a:spLocks noChangeArrowheads="1"/>
          </p:cNvSpPr>
          <p:nvPr/>
        </p:nvSpPr>
        <p:spPr bwMode="auto">
          <a:xfrm>
            <a:off x="2705338" y="5006741"/>
            <a:ext cx="3021981" cy="1261884"/>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dirty="0">
                <a:solidFill>
                  <a:schemeClr val="tx2"/>
                </a:solidFill>
                <a:cs typeface="Times New Roman" pitchFamily="18" charset="0"/>
              </a:rPr>
              <a:t>非线性失真：</a:t>
            </a:r>
          </a:p>
          <a:p>
            <a:pPr algn="just" eaLnBrk="1" hangingPunct="1">
              <a:lnSpc>
                <a:spcPct val="120000"/>
              </a:lnSpc>
              <a:spcBef>
                <a:spcPct val="10000"/>
              </a:spcBef>
            </a:pPr>
            <a:r>
              <a:rPr kumimoji="1" lang="en-US" altLang="zh-CN" sz="2000" dirty="0">
                <a:solidFill>
                  <a:schemeClr val="tx2"/>
                </a:solidFill>
                <a:cs typeface="Times New Roman" pitchFamily="18" charset="0"/>
              </a:rPr>
              <a:t>1. </a:t>
            </a:r>
            <a:r>
              <a:rPr kumimoji="1" lang="zh-CN" altLang="en-US" sz="2000" dirty="0">
                <a:solidFill>
                  <a:schemeClr val="tx2"/>
                </a:solidFill>
                <a:cs typeface="Times New Roman" pitchFamily="18" charset="0"/>
              </a:rPr>
              <a:t>饱和失真（输出平底）</a:t>
            </a:r>
          </a:p>
          <a:p>
            <a:pPr algn="just" eaLnBrk="1" hangingPunct="1">
              <a:lnSpc>
                <a:spcPct val="120000"/>
              </a:lnSpc>
              <a:spcBef>
                <a:spcPct val="10000"/>
              </a:spcBef>
            </a:pPr>
            <a:r>
              <a:rPr kumimoji="1" lang="en-US" altLang="zh-CN" sz="2000" dirty="0">
                <a:solidFill>
                  <a:schemeClr val="tx2"/>
                </a:solidFill>
                <a:cs typeface="Times New Roman" pitchFamily="18" charset="0"/>
              </a:rPr>
              <a:t>2. </a:t>
            </a:r>
            <a:r>
              <a:rPr kumimoji="1" lang="zh-CN" altLang="en-US" sz="2000" dirty="0">
                <a:solidFill>
                  <a:schemeClr val="tx2"/>
                </a:solidFill>
                <a:cs typeface="Times New Roman" pitchFamily="18" charset="0"/>
              </a:rPr>
              <a:t>截止失真（顶端变形）</a:t>
            </a:r>
          </a:p>
        </p:txBody>
      </p:sp>
      <p:sp>
        <p:nvSpPr>
          <p:cNvPr id="144822" name="AutoShape 438"/>
          <p:cNvSpPr>
            <a:spLocks noChangeArrowheads="1"/>
          </p:cNvSpPr>
          <p:nvPr/>
        </p:nvSpPr>
        <p:spPr bwMode="auto">
          <a:xfrm>
            <a:off x="2554288" y="1860998"/>
            <a:ext cx="4068762" cy="1573213"/>
          </a:xfrm>
          <a:prstGeom prst="wedgeRoundRectCallout">
            <a:avLst>
              <a:gd name="adj1" fmla="val -57139"/>
              <a:gd name="adj2" fmla="val 58468"/>
              <a:gd name="adj3" fmla="val 16667"/>
            </a:avLst>
          </a:prstGeom>
          <a:solidFill>
            <a:srgbClr val="F8F8F8"/>
          </a:solidFill>
          <a:ln w="28575">
            <a:solidFill>
              <a:schemeClr val="tx1"/>
            </a:solidFill>
            <a:miter lim="800000"/>
            <a:headEnd/>
            <a:tailEnd/>
          </a:ln>
        </p:spPr>
        <p:txBody>
          <a:bodyPr>
            <a:spAutoFit/>
          </a:bodyPr>
          <a:lstStyle/>
          <a:p>
            <a:pPr algn="just">
              <a:lnSpc>
                <a:spcPct val="120000"/>
              </a:lnSpc>
              <a:spcBef>
                <a:spcPct val="10000"/>
              </a:spcBef>
            </a:pPr>
            <a:r>
              <a:rPr kumimoji="1" lang="zh-CN" altLang="en-US">
                <a:solidFill>
                  <a:schemeClr val="tx2"/>
                </a:solidFill>
                <a:cs typeface="Times New Roman" pitchFamily="18" charset="0"/>
              </a:rPr>
              <a:t>为获得最大不失真输出，静态工作点应设置在交流负载线的中点。</a:t>
            </a:r>
          </a:p>
        </p:txBody>
      </p:sp>
      <p:sp>
        <p:nvSpPr>
          <p:cNvPr id="144823" name="AutoShape 439"/>
          <p:cNvSpPr>
            <a:spLocks noChangeArrowheads="1"/>
          </p:cNvSpPr>
          <p:nvPr/>
        </p:nvSpPr>
        <p:spPr bwMode="auto">
          <a:xfrm>
            <a:off x="1698625" y="3750123"/>
            <a:ext cx="4332288" cy="1573213"/>
          </a:xfrm>
          <a:prstGeom prst="wedgeRoundRectCallout">
            <a:avLst>
              <a:gd name="adj1" fmla="val 83037"/>
              <a:gd name="adj2" fmla="val 37824"/>
              <a:gd name="adj3" fmla="val 16667"/>
            </a:avLst>
          </a:prstGeom>
          <a:solidFill>
            <a:srgbClr val="F8F8F8"/>
          </a:solidFill>
          <a:ln w="28575">
            <a:solidFill>
              <a:schemeClr val="tx1"/>
            </a:solidFill>
            <a:miter lim="800000"/>
            <a:headEnd/>
            <a:tailEnd/>
          </a:ln>
        </p:spPr>
        <p:txBody>
          <a:bodyPr>
            <a:spAutoFit/>
          </a:bodyPr>
          <a:lstStyle/>
          <a:p>
            <a:pPr algn="just">
              <a:lnSpc>
                <a:spcPct val="120000"/>
              </a:lnSpc>
              <a:spcBef>
                <a:spcPct val="10000"/>
              </a:spcBef>
            </a:pPr>
            <a:r>
              <a:rPr kumimoji="1" lang="zh-CN" altLang="en-US" dirty="0">
                <a:solidFill>
                  <a:schemeClr val="tx2"/>
                </a:solidFill>
                <a:cs typeface="Times New Roman" pitchFamily="18" charset="0"/>
              </a:rPr>
              <a:t>输入电压幅度不能太大，否则输入特性非线性严重，要求</a:t>
            </a:r>
            <a:r>
              <a:rPr kumimoji="1" lang="en-US" altLang="zh-CN" i="1" dirty="0" err="1" smtClean="0">
                <a:solidFill>
                  <a:schemeClr val="tx2"/>
                </a:solidFill>
                <a:cs typeface="Times New Roman" pitchFamily="18" charset="0"/>
              </a:rPr>
              <a:t>U</a:t>
            </a:r>
            <a:r>
              <a:rPr kumimoji="1" lang="en-US" altLang="zh-CN" baseline="-25000" dirty="0" err="1" smtClean="0">
                <a:solidFill>
                  <a:schemeClr val="tx2"/>
                </a:solidFill>
                <a:cs typeface="Times New Roman" pitchFamily="18" charset="0"/>
              </a:rPr>
              <a:t>bem</a:t>
            </a:r>
            <a:r>
              <a:rPr kumimoji="1" lang="en-US" altLang="zh-CN" i="1" dirty="0" smtClean="0">
                <a:solidFill>
                  <a:schemeClr val="tx2"/>
                </a:solidFill>
                <a:cs typeface="Times New Roman" pitchFamily="18" charset="0"/>
              </a:rPr>
              <a:t>&lt;</a:t>
            </a:r>
            <a:r>
              <a:rPr kumimoji="1" lang="en-US" altLang="zh-CN" dirty="0" smtClean="0">
                <a:solidFill>
                  <a:schemeClr val="tx2"/>
                </a:solidFill>
                <a:cs typeface="Times New Roman" pitchFamily="18" charset="0"/>
              </a:rPr>
              <a:t>5mV</a:t>
            </a:r>
            <a:r>
              <a:rPr kumimoji="1" lang="zh-CN" altLang="en-US" dirty="0" smtClean="0">
                <a:solidFill>
                  <a:srgbClr val="FF0000"/>
                </a:solidFill>
                <a:cs typeface="Times New Roman" pitchFamily="18" charset="0"/>
              </a:rPr>
              <a:t>（为什么？）</a:t>
            </a:r>
            <a:endParaRPr kumimoji="1" lang="en-US" altLang="zh-CN" dirty="0">
              <a:solidFill>
                <a:srgbClr val="FF0000"/>
              </a:solidFill>
              <a:cs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5"/>
                                        </p:tgtEl>
                                        <p:attrNameLst>
                                          <p:attrName>style.visibility</p:attrName>
                                        </p:attrNameLst>
                                      </p:cBhvr>
                                      <p:to>
                                        <p:strVal val="visible"/>
                                      </p:to>
                                    </p:set>
                                  </p:child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44813"/>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44814"/>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44815"/>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44816"/>
                                        </p:tgtEl>
                                        <p:attrNameLst>
                                          <p:attrName>style.visibility</p:attrName>
                                        </p:attrNameLst>
                                      </p:cBhvr>
                                      <p:to>
                                        <p:strVal val="visible"/>
                                      </p:to>
                                    </p:set>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44817"/>
                                        </p:tgtEl>
                                        <p:attrNameLst>
                                          <p:attrName>style.visibility</p:attrName>
                                        </p:attrNameLst>
                                      </p:cBhvr>
                                      <p:to>
                                        <p:strVal val="visible"/>
                                      </p:to>
                                    </p:set>
                                  </p:childTnLst>
                                </p:cTn>
                              </p:par>
                              <p:par>
                                <p:cTn id="27" presetID="0" presetClass="path" presetSubtype="0" repeatCount="indefinite" accel="50000" decel="50000" fill="hold" grpId="1" nodeType="withEffect">
                                  <p:stCondLst>
                                    <p:cond delay="0"/>
                                  </p:stCondLst>
                                  <p:childTnLst>
                                    <p:animMotion origin="layout" path="M -2.22222E-6 3.7037E-7 C 0.00417 0.00185 0.00521 0.00648 0.00729 0.01065 C 0.00938 0.01458 0.01198 0.01944 0.0132 0.02407 C 0.01302 0.02755 0.01406 0.03125 0.01354 0.03472 C 0.01111 0.04167 0.00538 0.05208 0.00174 0.05972 C -0.0026 0.06829 -0.0059 0.07037 -0.00833 0.08009 C -0.00989 0.08449 -0.0118 0.08981 -0.01215 0.09352 C -0.0125 0.09722 -0.0118 0.09861 -0.01041 0.10231 C -0.00868 0.10671 -0.00312 0.11713 -0.00156 0.12014 " pathEditMode="relative" rAng="0" ptsTypes="ffffffaff">
                                      <p:cBhvr>
                                        <p:cTn id="28" dur="5000" fill="hold"/>
                                        <p:tgtEl>
                                          <p:spTgt spid="144813"/>
                                        </p:tgtEl>
                                        <p:attrNameLst>
                                          <p:attrName>ppt_x</p:attrName>
                                          <p:attrName>ppt_y</p:attrName>
                                        </p:attrNameLst>
                                      </p:cBhvr>
                                      <p:rCtr x="100" y="6000"/>
                                    </p:animMotion>
                                  </p:childTnLst>
                                </p:cTn>
                              </p:par>
                              <p:par>
                                <p:cTn id="29" presetID="0" presetClass="path" presetSubtype="0" repeatCount="indefinite" accel="50000" decel="50000" fill="hold" grpId="1" nodeType="withEffect">
                                  <p:stCondLst>
                                    <p:cond delay="0"/>
                                  </p:stCondLst>
                                  <p:childTnLst>
                                    <p:animMotion origin="layout" path="M -0.00036 -0.00115 C 0.00242 -0.01342 0.01388 -0.05948 0.01423 -0.0611 C 0.01353 -0.05856 0.00728 -0.02939 0.00225 -0.01087 C -0.0014 0.00302 -0.01216 0.04306 -0.01442 0.05232 C -0.01529 0.05626 -0.00522 0.02153 -0.00296 0.01274 C -0.00261 0.01089 0.00051 5.18519E-6 -0.00036 -0.00115 Z " pathEditMode="fixed" rAng="0" ptsTypes="ffffff">
                                      <p:cBhvr>
                                        <p:cTn id="30" dur="5000" fill="hold"/>
                                        <p:tgtEl>
                                          <p:spTgt spid="144814"/>
                                        </p:tgtEl>
                                        <p:attrNameLst>
                                          <p:attrName>ppt_x</p:attrName>
                                          <p:attrName>ppt_y</p:attrName>
                                        </p:attrNameLst>
                                      </p:cBhvr>
                                      <p:rCtr x="0" y="-100"/>
                                    </p:animMotion>
                                  </p:childTnLst>
                                </p:cTn>
                              </p:par>
                              <p:par>
                                <p:cTn id="31" presetID="0" presetClass="path" presetSubtype="0" repeatCount="indefinite" accel="50000" decel="50000" fill="hold" grpId="1" nodeType="withEffect">
                                  <p:stCondLst>
                                    <p:cond delay="0"/>
                                  </p:stCondLst>
                                  <p:childTnLst>
                                    <p:animMotion origin="layout" path="M 0.00122 0.00163 C 0.00016 -0.00348 -0.00139 -0.00695 -0.00296 -0.01158 C -0.00556 -0.01922 -0.00609 -0.02477 -0.00869 -0.03241 C -0.01008 -0.03658 -0.01129 -0.03959 -0.01355 -0.0426 C -0.01442 -0.0463 -0.01737 -0.04723 -0.01945 -0.05 C -0.02275 -0.04862 -0.0224 -0.04954 -0.0257 -0.04538 C -0.02709 -0.04237 -0.03299 -0.02963 -0.03404 -0.02639 C -0.03543 -0.022 -0.03699 -0.01413 -0.0389 -0.01019 C -0.04463 0.00115 -0.04845 0.01203 -0.05174 0.025 C -0.05574 0.03587 -0.06424 0.05625 -0.06841 0.06064 C -0.07258 0.06458 -0.07362 0.05532 -0.0764 0.04907 C -0.07883 0.03958 -0.08247 0.03217 -0.08473 0.02245 C -0.08681 0.01527 -0.08855 0.01041 -0.08942 0.0081 " pathEditMode="fixed" rAng="0" ptsTypes="fffffffffafff">
                                      <p:cBhvr>
                                        <p:cTn id="32" dur="5000" fill="hold"/>
                                        <p:tgtEl>
                                          <p:spTgt spid="144815"/>
                                        </p:tgtEl>
                                        <p:attrNameLst>
                                          <p:attrName>ppt_x</p:attrName>
                                          <p:attrName>ppt_y</p:attrName>
                                        </p:attrNameLst>
                                      </p:cBhvr>
                                      <p:rCtr x="-4500" y="600"/>
                                    </p:animMotion>
                                  </p:childTnLst>
                                </p:cTn>
                              </p:par>
                              <p:par>
                                <p:cTn id="33" presetID="0" presetClass="path" presetSubtype="0" repeatCount="indefinite" accel="50000" decel="50000" fill="hold" grpId="1" nodeType="withEffect">
                                  <p:stCondLst>
                                    <p:cond delay="0"/>
                                  </p:stCondLst>
                                  <p:childTnLst>
                                    <p:animMotion origin="layout" path="M -0.00278 -0.00232 C -0.00869 -0.0095 -0.02692 -0.02871 -0.03455 -0.03727 C -0.03872 -0.04283 -0.04428 -0.05001 -0.04914 -0.0544 C -0.04949 -0.0551 -0.0507 -0.05695 -0.05018 -0.05649 C -0.04671 -0.05325 -0.04428 -0.04862 -0.0408 -0.04538 C -0.03455 -0.03843 -0.01893 -0.0213 -0.01268 -0.01482 C -0.01025 -0.01158 -0.0066 -0.00788 -0.0033 -0.00649 C 0.00034 -0.00163 -0.00225 -0.00232 0.00051 0.00023 C 0.00867 0.01018 0.04479 0.05277 0.04531 0.05347 C 0.04461 0.05231 0.00989 0.01412 0.0019 0.00486 C 0.00017 0.00324 -0.00278 0.00069 -0.00278 -0.00232 Z " pathEditMode="fixed" rAng="0" ptsTypes="fffffffffff">
                                      <p:cBhvr>
                                        <p:cTn id="34" dur="5000" fill="hold"/>
                                        <p:tgtEl>
                                          <p:spTgt spid="144816"/>
                                        </p:tgtEl>
                                        <p:attrNameLst>
                                          <p:attrName>ppt_x</p:attrName>
                                          <p:attrName>ppt_y</p:attrName>
                                        </p:attrNameLst>
                                      </p:cBhvr>
                                      <p:rCtr x="0" y="0"/>
                                    </p:animMotion>
                                  </p:childTnLst>
                                </p:cTn>
                              </p:par>
                              <p:par>
                                <p:cTn id="35" presetID="0" presetClass="path" presetSubtype="0" repeatCount="indefinite" accel="50000" decel="50000" fill="hold" grpId="1" nodeType="withEffect">
                                  <p:stCondLst>
                                    <p:cond delay="0"/>
                                  </p:stCondLst>
                                  <p:childTnLst>
                                    <p:animMotion origin="layout" path="M -0.00225 0.00046 C -0.00973 0.00788 -0.01146 0.00417 -0.01962 0.00973 C -0.02535 0.0132 -0.03351 0.01691 -0.03768 0.01992 C -0.04185 0.02292 -0.0441 0.02501 -0.04428 0.02779 C -0.04653 0.03103 -0.04185 0.03242 -0.03907 0.03612 C -0.03351 0.03867 -0.03004 0.04306 -0.02449 0.04492 C -0.0198 0.04908 -0.01164 0.0551 -0.00608 0.05695 C -0.00296 0.05973 0.00381 0.0632 0.00746 0.06482 C 0.01284 0.06714 0.01406 0.06876 0.01961 0.0713 C 0.02638 0.07431 0.03229 0.07894 0.03906 0.08195 C 0.04114 0.08473 0.04565 0.08913 0.0467 0.09306 C 0.04652 0.09561 0.04305 0.09723 0.04253 0.09978 C 0.0401 0.10186 0.03749 0.1051 0.03211 0.10834 C 0.02413 0.11204 0.01822 0.11482 0.01058 0.11853 C 0.00642 0.12061 0.00399 0.1213 -0.00053 0.1213 " pathEditMode="fixed" rAng="0" ptsTypes="ffaffffffffffff">
                                      <p:cBhvr>
                                        <p:cTn id="36" dur="5000" fill="hold"/>
                                        <p:tgtEl>
                                          <p:spTgt spid="144817"/>
                                        </p:tgtEl>
                                        <p:attrNameLst>
                                          <p:attrName>ppt_x</p:attrName>
                                          <p:attrName>ppt_y</p:attrName>
                                        </p:attrNameLst>
                                      </p:cBhvr>
                                      <p:rCtr x="200" y="6000"/>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iterate type="lt">
                                    <p:tmAbs val="75"/>
                                  </p:iterate>
                                  <p:childTnLst>
                                    <p:set>
                                      <p:cBhvr>
                                        <p:cTn id="40" dur="1" fill="hold">
                                          <p:stCondLst>
                                            <p:cond delay="74"/>
                                          </p:stCondLst>
                                        </p:cTn>
                                        <p:tgtEl>
                                          <p:spTgt spid="14481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iterate type="lt">
                                    <p:tmAbs val="75"/>
                                  </p:iterate>
                                  <p:childTnLst>
                                    <p:set>
                                      <p:cBhvr>
                                        <p:cTn id="44" dur="1" fill="hold">
                                          <p:stCondLst>
                                            <p:cond delay="74"/>
                                          </p:stCondLst>
                                        </p:cTn>
                                        <p:tgtEl>
                                          <p:spTgt spid="144819"/>
                                        </p:tgtEl>
                                        <p:attrNameLst>
                                          <p:attrName>style.visibility</p:attrName>
                                        </p:attrNameLst>
                                      </p:cBhvr>
                                      <p:to>
                                        <p:strVal val="visible"/>
                                      </p:to>
                                    </p:set>
                                  </p:childTnLst>
                                </p:cTn>
                              </p:par>
                            </p:childTnLst>
                          </p:cTn>
                        </p:par>
                        <p:par>
                          <p:cTn id="45" fill="hold" nodeType="afterGroup">
                            <p:stCondLst>
                              <p:cond delay="1650"/>
                            </p:stCondLst>
                            <p:childTnLst>
                              <p:par>
                                <p:cTn id="46" presetID="22" presetClass="entr" presetSubtype="8" fill="hold" nodeType="afterEffect">
                                  <p:stCondLst>
                                    <p:cond delay="0"/>
                                  </p:stCondLst>
                                  <p:childTnLst>
                                    <p:set>
                                      <p:cBhvr>
                                        <p:cTn id="47" dur="1" fill="hold">
                                          <p:stCondLst>
                                            <p:cond delay="0"/>
                                          </p:stCondLst>
                                        </p:cTn>
                                        <p:tgtEl>
                                          <p:spTgt spid="144820"/>
                                        </p:tgtEl>
                                        <p:attrNameLst>
                                          <p:attrName>style.visibility</p:attrName>
                                        </p:attrNameLst>
                                      </p:cBhvr>
                                      <p:to>
                                        <p:strVal val="visible"/>
                                      </p:to>
                                    </p:set>
                                    <p:animEffect transition="in" filter="wipe(left)">
                                      <p:cBhvr>
                                        <p:cTn id="48" dur="500"/>
                                        <p:tgtEl>
                                          <p:spTgt spid="14482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iterate type="lt">
                                    <p:tmAbs val="75"/>
                                  </p:iterate>
                                  <p:childTnLst>
                                    <p:set>
                                      <p:cBhvr>
                                        <p:cTn id="52" dur="1" fill="hold">
                                          <p:stCondLst>
                                            <p:cond delay="74"/>
                                          </p:stCondLst>
                                        </p:cTn>
                                        <p:tgtEl>
                                          <p:spTgt spid="14482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44822"/>
                                        </p:tgtEl>
                                        <p:attrNameLst>
                                          <p:attrName>style.visibility</p:attrName>
                                        </p:attrNameLst>
                                      </p:cBhvr>
                                      <p:to>
                                        <p:strVal val="visible"/>
                                      </p:to>
                                    </p:set>
                                    <p:animEffect transition="in" filter="slide(fromBottom)">
                                      <p:cBhvr>
                                        <p:cTn id="57" dur="500"/>
                                        <p:tgtEl>
                                          <p:spTgt spid="14482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144823"/>
                                        </p:tgtEl>
                                        <p:attrNameLst>
                                          <p:attrName>style.visibility</p:attrName>
                                        </p:attrNameLst>
                                      </p:cBhvr>
                                      <p:to>
                                        <p:strVal val="visible"/>
                                      </p:to>
                                    </p:set>
                                    <p:animEffect transition="in" filter="slide(fromBottom)">
                                      <p:cBhvr>
                                        <p:cTn id="62" dur="500"/>
                                        <p:tgtEl>
                                          <p:spTgt spid="14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tmplLst>
          <p:tmpl lvl="1">
            <p:tnLst>
              <p:par>
                <p:cTn presetID="1" presetClass="entr" presetSubtype="0" fill="hold" nodeType="clickEffect">
                  <p:stCondLst>
                    <p:cond delay="100"/>
                  </p:stCondLst>
                  <p:childTnLst>
                    <p:set>
                      <p:cBhvr>
                        <p:cTn dur="1" fill="hold">
                          <p:stCondLst>
                            <p:cond delay="0"/>
                          </p:stCondLst>
                        </p:cTn>
                        <p:tgtEl>
                          <p:spTgt spid="16388"/>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6388"/>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6388"/>
                        </p:tgtEl>
                        <p:attrNameLst>
                          <p:attrName>style.visibility</p:attrName>
                        </p:attrNameLst>
                      </p:cBhvr>
                      <p:to>
                        <p:strVal val="visible"/>
                      </p:to>
                    </p:set>
                  </p:childTnLst>
                </p:cTn>
              </p:par>
            </p:tnLst>
          </p:tmpl>
        </p:tmplLst>
      </p:bldP>
      <p:bldP spid="144813" grpId="0" animBg="1"/>
      <p:bldP spid="144813" grpId="1" animBg="1"/>
      <p:bldP spid="144814" grpId="0" animBg="1"/>
      <p:bldP spid="144814" grpId="1" animBg="1"/>
      <p:bldP spid="144815" grpId="0" animBg="1"/>
      <p:bldP spid="144815" grpId="1" animBg="1"/>
      <p:bldP spid="144816" grpId="0" animBg="1"/>
      <p:bldP spid="144816" grpId="1" animBg="1"/>
      <p:bldP spid="144817" grpId="0" animBg="1"/>
      <p:bldP spid="144817" grpId="1" animBg="1"/>
      <p:bldP spid="144818" grpId="0" autoUpdateAnimBg="0"/>
      <p:bldP spid="144819" grpId="0" autoUpdateAnimBg="0"/>
      <p:bldP spid="144821" grpId="0" animBg="1" autoUpdateAnimBg="0"/>
      <p:bldP spid="144822" grpId="0" animBg="1" autoUpdateAnimBg="0"/>
      <p:bldP spid="144823"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8</a:t>
            </a:r>
            <a:r>
              <a:rPr lang="zh-CN" altLang="en-US" sz="3200" smtClean="0">
                <a:ea typeface="宋体" charset="-122"/>
              </a:rPr>
              <a:t>）</a:t>
            </a:r>
            <a:endParaRPr lang="en-US" altLang="zh-CN" sz="320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45</a:t>
            </a:fld>
            <a:endParaRPr lang="zh-CN" altLang="en-US"/>
          </a:p>
        </p:txBody>
      </p:sp>
      <p:sp>
        <p:nvSpPr>
          <p:cNvPr id="107523" name="Rectangle 3"/>
          <p:cNvSpPr>
            <a:spLocks noGrp="1" noChangeArrowheads="1"/>
          </p:cNvSpPr>
          <p:nvPr>
            <p:ph sz="quarter" idx="4294967295"/>
          </p:nvPr>
        </p:nvSpPr>
        <p:spPr>
          <a:xfrm>
            <a:off x="0" y="765175"/>
            <a:ext cx="8891588" cy="5543550"/>
          </a:xfrm>
        </p:spPr>
        <p:txBody>
          <a:bodyPr/>
          <a:lstStyle/>
          <a:p>
            <a:pPr eaLnBrk="1" hangingPunct="1"/>
            <a:r>
              <a:rPr kumimoji="1" lang="zh-CN" altLang="en-US" smtClean="0">
                <a:solidFill>
                  <a:srgbClr val="FF0000"/>
                </a:solidFill>
                <a:ea typeface="宋体" charset="-122"/>
              </a:rPr>
              <a:t>放大电路动态分析的等效电路法</a:t>
            </a:r>
          </a:p>
        </p:txBody>
      </p:sp>
      <p:sp>
        <p:nvSpPr>
          <p:cNvPr id="146657" name="Text Box 225"/>
          <p:cNvSpPr txBox="1">
            <a:spLocks noChangeArrowheads="1"/>
          </p:cNvSpPr>
          <p:nvPr/>
        </p:nvSpPr>
        <p:spPr bwMode="auto">
          <a:xfrm>
            <a:off x="571500" y="1428750"/>
            <a:ext cx="3946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lang="en-US" altLang="zh-CN">
                <a:solidFill>
                  <a:schemeClr val="tx2"/>
                </a:solidFill>
                <a:cs typeface="Times New Roman" pitchFamily="18" charset="0"/>
              </a:rPr>
              <a:t>(1)</a:t>
            </a:r>
            <a:r>
              <a:rPr kumimoji="1" lang="zh-CN" altLang="en-US">
                <a:solidFill>
                  <a:schemeClr val="tx2"/>
                </a:solidFill>
                <a:cs typeface="Times New Roman" pitchFamily="18" charset="0"/>
              </a:rPr>
              <a:t>放大电路的交流等效电路</a:t>
            </a:r>
          </a:p>
        </p:txBody>
      </p:sp>
      <p:grpSp>
        <p:nvGrpSpPr>
          <p:cNvPr id="107525" name="Group 343"/>
          <p:cNvGrpSpPr>
            <a:grpSpLocks/>
          </p:cNvGrpSpPr>
          <p:nvPr/>
        </p:nvGrpSpPr>
        <p:grpSpPr bwMode="auto">
          <a:xfrm>
            <a:off x="1920875" y="2509838"/>
            <a:ext cx="5575300" cy="2312987"/>
            <a:chOff x="1210" y="1513"/>
            <a:chExt cx="3512" cy="1457"/>
          </a:xfrm>
        </p:grpSpPr>
        <p:grpSp>
          <p:nvGrpSpPr>
            <p:cNvPr id="107527" name="Group 290"/>
            <p:cNvGrpSpPr>
              <a:grpSpLocks/>
            </p:cNvGrpSpPr>
            <p:nvPr/>
          </p:nvGrpSpPr>
          <p:grpSpPr bwMode="auto">
            <a:xfrm>
              <a:off x="2717" y="1525"/>
              <a:ext cx="348" cy="491"/>
              <a:chOff x="1344" y="1680"/>
              <a:chExt cx="288" cy="336"/>
            </a:xfrm>
          </p:grpSpPr>
          <p:sp>
            <p:nvSpPr>
              <p:cNvPr id="107573" name="Line 291"/>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74" name="Line 292"/>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75" name="Line 293"/>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7576" name="Line 294"/>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7528" name="Group 295"/>
            <p:cNvGrpSpPr>
              <a:grpSpLocks/>
            </p:cNvGrpSpPr>
            <p:nvPr/>
          </p:nvGrpSpPr>
          <p:grpSpPr bwMode="auto">
            <a:xfrm>
              <a:off x="2973" y="2830"/>
              <a:ext cx="175" cy="140"/>
              <a:chOff x="1056" y="1392"/>
              <a:chExt cx="144" cy="96"/>
            </a:xfrm>
          </p:grpSpPr>
          <p:sp>
            <p:nvSpPr>
              <p:cNvPr id="107571" name="Line 296"/>
              <p:cNvSpPr>
                <a:spLocks noChangeShapeType="1"/>
              </p:cNvSpPr>
              <p:nvPr/>
            </p:nvSpPr>
            <p:spPr bwMode="auto">
              <a:xfrm>
                <a:off x="1056" y="1488"/>
                <a:ext cx="14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72" name="Line 297"/>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7529" name="Group 298"/>
            <p:cNvGrpSpPr>
              <a:grpSpLocks/>
            </p:cNvGrpSpPr>
            <p:nvPr/>
          </p:nvGrpSpPr>
          <p:grpSpPr bwMode="auto">
            <a:xfrm>
              <a:off x="2233" y="1975"/>
              <a:ext cx="93" cy="702"/>
              <a:chOff x="1824" y="1344"/>
              <a:chExt cx="77" cy="480"/>
            </a:xfrm>
          </p:grpSpPr>
          <p:sp>
            <p:nvSpPr>
              <p:cNvPr id="107568" name="Rectangle 299"/>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07569" name="Line 300"/>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70" name="Line 301"/>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7530" name="Group 302"/>
            <p:cNvGrpSpPr>
              <a:grpSpLocks/>
            </p:cNvGrpSpPr>
            <p:nvPr/>
          </p:nvGrpSpPr>
          <p:grpSpPr bwMode="auto">
            <a:xfrm>
              <a:off x="3622" y="1887"/>
              <a:ext cx="93" cy="703"/>
              <a:chOff x="1824" y="1344"/>
              <a:chExt cx="77" cy="480"/>
            </a:xfrm>
          </p:grpSpPr>
          <p:sp>
            <p:nvSpPr>
              <p:cNvPr id="107565" name="Rectangle 303"/>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07566" name="Line 304"/>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7" name="Line 305"/>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7531" name="Group 306"/>
            <p:cNvGrpSpPr>
              <a:grpSpLocks/>
            </p:cNvGrpSpPr>
            <p:nvPr/>
          </p:nvGrpSpPr>
          <p:grpSpPr bwMode="auto">
            <a:xfrm>
              <a:off x="4238" y="1917"/>
              <a:ext cx="94" cy="702"/>
              <a:chOff x="1824" y="1344"/>
              <a:chExt cx="77" cy="480"/>
            </a:xfrm>
          </p:grpSpPr>
          <p:sp>
            <p:nvSpPr>
              <p:cNvPr id="107562" name="Rectangle 307"/>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07563" name="Line 308"/>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4" name="Line 309"/>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7532" name="Group 310"/>
            <p:cNvGrpSpPr>
              <a:grpSpLocks/>
            </p:cNvGrpSpPr>
            <p:nvPr/>
          </p:nvGrpSpPr>
          <p:grpSpPr bwMode="auto">
            <a:xfrm>
              <a:off x="1539" y="1784"/>
              <a:ext cx="93" cy="702"/>
              <a:chOff x="1824" y="1344"/>
              <a:chExt cx="77" cy="480"/>
            </a:xfrm>
          </p:grpSpPr>
          <p:sp>
            <p:nvSpPr>
              <p:cNvPr id="107559" name="Rectangle 311"/>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07560" name="Line 312"/>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1" name="Line 313"/>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7533" name="Group 314"/>
            <p:cNvGrpSpPr>
              <a:grpSpLocks/>
            </p:cNvGrpSpPr>
            <p:nvPr/>
          </p:nvGrpSpPr>
          <p:grpSpPr bwMode="auto">
            <a:xfrm>
              <a:off x="1481" y="2299"/>
              <a:ext cx="190" cy="531"/>
              <a:chOff x="1248" y="230"/>
              <a:chExt cx="157" cy="363"/>
            </a:xfrm>
          </p:grpSpPr>
          <p:sp>
            <p:nvSpPr>
              <p:cNvPr id="107554" name="Oval 315"/>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07555" name="Line 316"/>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56" name="Line 317"/>
              <p:cNvSpPr>
                <a:spLocks noChangeAspect="1" noChangeShapeType="1"/>
              </p:cNvSpPr>
              <p:nvPr/>
            </p:nvSpPr>
            <p:spPr bwMode="auto">
              <a:xfrm>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57" name="Line 318"/>
              <p:cNvSpPr>
                <a:spLocks noChangeAspect="1" noChangeShapeType="1"/>
              </p:cNvSpPr>
              <p:nvPr/>
            </p:nvSpPr>
            <p:spPr bwMode="auto">
              <a:xfrm rot="-5400000">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58" name="Line 319"/>
              <p:cNvSpPr>
                <a:spLocks noChangeAspect="1" noChangeShapeType="1"/>
              </p:cNvSpPr>
              <p:nvPr/>
            </p:nvSpPr>
            <p:spPr bwMode="auto">
              <a:xfrm>
                <a:off x="1252" y="52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7534" name="Line 320"/>
            <p:cNvSpPr>
              <a:spLocks noChangeShapeType="1"/>
            </p:cNvSpPr>
            <p:nvPr/>
          </p:nvSpPr>
          <p:spPr bwMode="auto">
            <a:xfrm>
              <a:off x="1904" y="1770"/>
              <a:ext cx="8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5" name="Line 321"/>
            <p:cNvSpPr>
              <a:spLocks noChangeShapeType="1"/>
            </p:cNvSpPr>
            <p:nvPr/>
          </p:nvSpPr>
          <p:spPr bwMode="auto">
            <a:xfrm>
              <a:off x="3065" y="1531"/>
              <a:ext cx="110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6" name="Freeform 322"/>
            <p:cNvSpPr>
              <a:spLocks/>
            </p:cNvSpPr>
            <p:nvPr/>
          </p:nvSpPr>
          <p:spPr bwMode="auto">
            <a:xfrm>
              <a:off x="4113" y="1531"/>
              <a:ext cx="174" cy="561"/>
            </a:xfrm>
            <a:custGeom>
              <a:avLst/>
              <a:gdLst>
                <a:gd name="T0" fmla="*/ 0 w 144"/>
                <a:gd name="T1" fmla="*/ 0 h 384"/>
                <a:gd name="T2" fmla="*/ 254 w 144"/>
                <a:gd name="T3" fmla="*/ 0 h 384"/>
                <a:gd name="T4" fmla="*/ 254 w 144"/>
                <a:gd name="T5" fmla="*/ 1198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07537" name="Freeform 323"/>
            <p:cNvSpPr>
              <a:spLocks/>
            </p:cNvSpPr>
            <p:nvPr/>
          </p:nvSpPr>
          <p:spPr bwMode="auto">
            <a:xfrm>
              <a:off x="1585" y="2689"/>
              <a:ext cx="2237" cy="182"/>
            </a:xfrm>
            <a:custGeom>
              <a:avLst/>
              <a:gdLst>
                <a:gd name="T0" fmla="*/ 0 w 2304"/>
                <a:gd name="T1" fmla="*/ 0 h 144"/>
                <a:gd name="T2" fmla="*/ 0 w 2304"/>
                <a:gd name="T3" fmla="*/ 291 h 144"/>
                <a:gd name="T4" fmla="*/ 2109 w 2304"/>
                <a:gd name="T5" fmla="*/ 291 h 144"/>
                <a:gd name="T6" fmla="*/ 0 60000 65536"/>
                <a:gd name="T7" fmla="*/ 0 60000 65536"/>
                <a:gd name="T8" fmla="*/ 0 60000 65536"/>
                <a:gd name="T9" fmla="*/ 0 w 2304"/>
                <a:gd name="T10" fmla="*/ 0 h 144"/>
                <a:gd name="T11" fmla="*/ 2304 w 2304"/>
                <a:gd name="T12" fmla="*/ 144 h 144"/>
              </a:gdLst>
              <a:ahLst/>
              <a:cxnLst>
                <a:cxn ang="T6">
                  <a:pos x="T0" y="T1"/>
                </a:cxn>
                <a:cxn ang="T7">
                  <a:pos x="T2" y="T3"/>
                </a:cxn>
                <a:cxn ang="T8">
                  <a:pos x="T4" y="T5"/>
                </a:cxn>
              </a:cxnLst>
              <a:rect l="T9" t="T10" r="T11" b="T12"/>
              <a:pathLst>
                <a:path w="2304" h="144">
                  <a:moveTo>
                    <a:pt x="0" y="0"/>
                  </a:moveTo>
                  <a:lnTo>
                    <a:pt x="0" y="144"/>
                  </a:lnTo>
                  <a:lnTo>
                    <a:pt x="2304" y="1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07538" name="Line 324"/>
            <p:cNvSpPr>
              <a:spLocks noChangeShapeType="1"/>
            </p:cNvSpPr>
            <p:nvPr/>
          </p:nvSpPr>
          <p:spPr bwMode="auto">
            <a:xfrm>
              <a:off x="2282" y="2660"/>
              <a:ext cx="0" cy="211"/>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39" name="Oval 325"/>
            <p:cNvSpPr>
              <a:spLocks noChangeAspect="1" noChangeArrowheads="1"/>
            </p:cNvSpPr>
            <p:nvPr/>
          </p:nvSpPr>
          <p:spPr bwMode="auto">
            <a:xfrm>
              <a:off x="2262" y="1747"/>
              <a:ext cx="35" cy="42"/>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07540" name="Oval 326"/>
            <p:cNvSpPr>
              <a:spLocks noChangeAspect="1" noChangeArrowheads="1"/>
            </p:cNvSpPr>
            <p:nvPr/>
          </p:nvSpPr>
          <p:spPr bwMode="auto">
            <a:xfrm>
              <a:off x="3651" y="1513"/>
              <a:ext cx="35" cy="42"/>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107541" name="Line 327"/>
            <p:cNvSpPr>
              <a:spLocks noChangeShapeType="1"/>
            </p:cNvSpPr>
            <p:nvPr/>
          </p:nvSpPr>
          <p:spPr bwMode="auto">
            <a:xfrm>
              <a:off x="3670" y="2514"/>
              <a:ext cx="0" cy="351"/>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42" name="Line 328"/>
            <p:cNvSpPr>
              <a:spLocks noChangeShapeType="1"/>
            </p:cNvSpPr>
            <p:nvPr/>
          </p:nvSpPr>
          <p:spPr bwMode="auto">
            <a:xfrm>
              <a:off x="3060" y="2016"/>
              <a:ext cx="0" cy="843"/>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43" name="Freeform 329"/>
            <p:cNvSpPr>
              <a:spLocks/>
            </p:cNvSpPr>
            <p:nvPr/>
          </p:nvSpPr>
          <p:spPr bwMode="auto">
            <a:xfrm rot="5400000">
              <a:off x="3914" y="2498"/>
              <a:ext cx="281" cy="465"/>
            </a:xfrm>
            <a:custGeom>
              <a:avLst/>
              <a:gdLst>
                <a:gd name="T0" fmla="*/ 0 w 144"/>
                <a:gd name="T1" fmla="*/ 0 h 384"/>
                <a:gd name="T2" fmla="*/ 1069 w 144"/>
                <a:gd name="T3" fmla="*/ 0 h 384"/>
                <a:gd name="T4" fmla="*/ 1069 w 144"/>
                <a:gd name="T5" fmla="*/ 682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07544" name="Text Box 330"/>
            <p:cNvSpPr txBox="1">
              <a:spLocks noChangeArrowheads="1"/>
            </p:cNvSpPr>
            <p:nvPr/>
          </p:nvSpPr>
          <p:spPr bwMode="auto">
            <a:xfrm>
              <a:off x="3880" y="2150"/>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L</a:t>
              </a:r>
              <a:endParaRPr kumimoji="1" lang="en-US" altLang="zh-CN">
                <a:solidFill>
                  <a:schemeClr val="tx2"/>
                </a:solidFill>
                <a:cs typeface="Times New Roman" pitchFamily="18" charset="0"/>
              </a:endParaRPr>
            </a:p>
          </p:txBody>
        </p:sp>
        <p:sp>
          <p:nvSpPr>
            <p:cNvPr id="107545" name="Text Box 331"/>
            <p:cNvSpPr txBox="1">
              <a:spLocks noChangeArrowheads="1"/>
            </p:cNvSpPr>
            <p:nvPr/>
          </p:nvSpPr>
          <p:spPr bwMode="auto">
            <a:xfrm>
              <a:off x="3300" y="2007"/>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C</a:t>
              </a:r>
              <a:endParaRPr kumimoji="1" lang="en-US" altLang="zh-CN">
                <a:solidFill>
                  <a:schemeClr val="tx2"/>
                </a:solidFill>
                <a:cs typeface="Times New Roman" pitchFamily="18" charset="0"/>
              </a:endParaRPr>
            </a:p>
          </p:txBody>
        </p:sp>
        <p:sp>
          <p:nvSpPr>
            <p:cNvPr id="107546" name="Text Box 332"/>
            <p:cNvSpPr txBox="1">
              <a:spLocks noChangeArrowheads="1"/>
            </p:cNvSpPr>
            <p:nvPr/>
          </p:nvSpPr>
          <p:spPr bwMode="auto">
            <a:xfrm>
              <a:off x="2309" y="2078"/>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a:t>
              </a:r>
              <a:endParaRPr kumimoji="1" lang="en-US" altLang="zh-CN">
                <a:solidFill>
                  <a:schemeClr val="tx2"/>
                </a:solidFill>
                <a:cs typeface="Times New Roman" pitchFamily="18" charset="0"/>
              </a:endParaRPr>
            </a:p>
          </p:txBody>
        </p:sp>
        <p:sp>
          <p:nvSpPr>
            <p:cNvPr id="107547" name="Text Box 333"/>
            <p:cNvSpPr txBox="1">
              <a:spLocks noChangeArrowheads="1"/>
            </p:cNvSpPr>
            <p:nvPr/>
          </p:nvSpPr>
          <p:spPr bwMode="auto">
            <a:xfrm>
              <a:off x="1210" y="1855"/>
              <a:ext cx="2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S</a:t>
              </a:r>
              <a:endParaRPr kumimoji="1" lang="en-US" altLang="zh-CN">
                <a:solidFill>
                  <a:schemeClr val="tx2"/>
                </a:solidFill>
                <a:cs typeface="Times New Roman" pitchFamily="18" charset="0"/>
              </a:endParaRPr>
            </a:p>
          </p:txBody>
        </p:sp>
        <p:sp>
          <p:nvSpPr>
            <p:cNvPr id="107548" name="Text Box 334"/>
            <p:cNvSpPr txBox="1">
              <a:spLocks noChangeArrowheads="1"/>
            </p:cNvSpPr>
            <p:nvPr/>
          </p:nvSpPr>
          <p:spPr bwMode="auto">
            <a:xfrm>
              <a:off x="1239" y="2286"/>
              <a:ext cx="30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u</a:t>
              </a:r>
              <a:r>
                <a:rPr kumimoji="1" lang="en-US" altLang="zh-CN" sz="2800" baseline="-25000">
                  <a:solidFill>
                    <a:schemeClr val="tx2"/>
                  </a:solidFill>
                  <a:cs typeface="Times New Roman" pitchFamily="18" charset="0"/>
                </a:rPr>
                <a:t>s</a:t>
              </a:r>
              <a:endParaRPr kumimoji="1" lang="en-US" altLang="zh-CN" sz="2800">
                <a:solidFill>
                  <a:schemeClr val="tx2"/>
                </a:solidFill>
                <a:cs typeface="Times New Roman" pitchFamily="18" charset="0"/>
              </a:endParaRPr>
            </a:p>
          </p:txBody>
        </p:sp>
        <p:sp>
          <p:nvSpPr>
            <p:cNvPr id="107549" name="Line 335"/>
            <p:cNvSpPr>
              <a:spLocks noChangeShapeType="1"/>
            </p:cNvSpPr>
            <p:nvPr/>
          </p:nvSpPr>
          <p:spPr bwMode="auto">
            <a:xfrm flipV="1">
              <a:off x="3670" y="1536"/>
              <a:ext cx="0" cy="351"/>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50" name="Line 336"/>
            <p:cNvSpPr>
              <a:spLocks noChangeShapeType="1"/>
            </p:cNvSpPr>
            <p:nvPr/>
          </p:nvSpPr>
          <p:spPr bwMode="auto">
            <a:xfrm flipV="1">
              <a:off x="2277" y="1760"/>
              <a:ext cx="0" cy="211"/>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7551" name="Freeform 337"/>
            <p:cNvSpPr>
              <a:spLocks/>
            </p:cNvSpPr>
            <p:nvPr/>
          </p:nvSpPr>
          <p:spPr bwMode="auto">
            <a:xfrm rot="-5400000">
              <a:off x="1707" y="1633"/>
              <a:ext cx="211" cy="465"/>
            </a:xfrm>
            <a:custGeom>
              <a:avLst/>
              <a:gdLst>
                <a:gd name="T0" fmla="*/ 0 w 144"/>
                <a:gd name="T1" fmla="*/ 0 h 384"/>
                <a:gd name="T2" fmla="*/ 453 w 144"/>
                <a:gd name="T3" fmla="*/ 0 h 384"/>
                <a:gd name="T4" fmla="*/ 453 w 144"/>
                <a:gd name="T5" fmla="*/ 682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107552" name="Text Box 339"/>
            <p:cNvSpPr txBox="1">
              <a:spLocks noChangeArrowheads="1"/>
            </p:cNvSpPr>
            <p:nvPr/>
          </p:nvSpPr>
          <p:spPr bwMode="auto">
            <a:xfrm>
              <a:off x="1800" y="1657"/>
              <a:ext cx="307" cy="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3200" i="1">
                  <a:solidFill>
                    <a:schemeClr val="tx2"/>
                  </a:solidFill>
                  <a:cs typeface="Times New Roman" pitchFamily="18" charset="0"/>
                </a:rPr>
                <a:t>+</a:t>
              </a:r>
            </a:p>
            <a:p>
              <a:pPr algn="just" eaLnBrk="1" hangingPunct="1">
                <a:lnSpc>
                  <a:spcPct val="120000"/>
                </a:lnSpc>
                <a:spcBef>
                  <a:spcPct val="10000"/>
                </a:spcBef>
              </a:pPr>
              <a:r>
                <a:rPr kumimoji="1" lang="en-US" altLang="zh-CN" sz="3200" i="1">
                  <a:solidFill>
                    <a:schemeClr val="tx2"/>
                  </a:solidFill>
                  <a:cs typeface="Times New Roman" pitchFamily="18" charset="0"/>
                </a:rPr>
                <a:t>u</a:t>
              </a:r>
              <a:r>
                <a:rPr kumimoji="1" lang="en-US" altLang="zh-CN" sz="3200" baseline="-25000">
                  <a:solidFill>
                    <a:schemeClr val="tx2"/>
                  </a:solidFill>
                  <a:cs typeface="Times New Roman" pitchFamily="18" charset="0"/>
                </a:rPr>
                <a:t>i</a:t>
              </a:r>
            </a:p>
            <a:p>
              <a:pPr algn="just" eaLnBrk="1" hangingPunct="1">
                <a:lnSpc>
                  <a:spcPct val="120000"/>
                </a:lnSpc>
                <a:spcBef>
                  <a:spcPct val="10000"/>
                </a:spcBef>
              </a:pPr>
              <a:r>
                <a:rPr kumimoji="1" lang="en-US" altLang="zh-CN" sz="3200">
                  <a:solidFill>
                    <a:schemeClr val="tx2"/>
                  </a:solidFill>
                  <a:cs typeface="Times New Roman" pitchFamily="18" charset="0"/>
                </a:rPr>
                <a:t>_</a:t>
              </a:r>
            </a:p>
          </p:txBody>
        </p:sp>
        <p:sp>
          <p:nvSpPr>
            <p:cNvPr id="107553" name="Text Box 341"/>
            <p:cNvSpPr txBox="1">
              <a:spLocks noChangeArrowheads="1"/>
            </p:cNvSpPr>
            <p:nvPr/>
          </p:nvSpPr>
          <p:spPr bwMode="auto">
            <a:xfrm>
              <a:off x="4376" y="1609"/>
              <a:ext cx="346" cy="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3200" i="1">
                  <a:solidFill>
                    <a:schemeClr val="tx2"/>
                  </a:solidFill>
                  <a:cs typeface="Times New Roman" pitchFamily="18" charset="0"/>
                </a:rPr>
                <a:t>+</a:t>
              </a:r>
            </a:p>
            <a:p>
              <a:pPr algn="just" eaLnBrk="1" hangingPunct="1">
                <a:lnSpc>
                  <a:spcPct val="120000"/>
                </a:lnSpc>
                <a:spcBef>
                  <a:spcPct val="10000"/>
                </a:spcBef>
              </a:pPr>
              <a:r>
                <a:rPr kumimoji="1" lang="en-US" altLang="zh-CN" sz="3200" i="1">
                  <a:solidFill>
                    <a:schemeClr val="tx2"/>
                  </a:solidFill>
                  <a:cs typeface="Times New Roman" pitchFamily="18" charset="0"/>
                </a:rPr>
                <a:t>u</a:t>
              </a:r>
              <a:r>
                <a:rPr kumimoji="1" lang="en-US" altLang="zh-CN" sz="3200" baseline="-25000">
                  <a:solidFill>
                    <a:schemeClr val="tx2"/>
                  </a:solidFill>
                  <a:cs typeface="Times New Roman" pitchFamily="18" charset="0"/>
                </a:rPr>
                <a:t>o</a:t>
              </a:r>
            </a:p>
            <a:p>
              <a:pPr algn="just" eaLnBrk="1" hangingPunct="1">
                <a:lnSpc>
                  <a:spcPct val="120000"/>
                </a:lnSpc>
                <a:spcBef>
                  <a:spcPct val="10000"/>
                </a:spcBef>
              </a:pPr>
              <a:r>
                <a:rPr kumimoji="1" lang="en-US" altLang="zh-CN" sz="3200">
                  <a:solidFill>
                    <a:schemeClr val="tx2"/>
                  </a:solidFill>
                  <a:cs typeface="Times New Roman" pitchFamily="18" charset="0"/>
                </a:rPr>
                <a:t>_</a:t>
              </a:r>
            </a:p>
          </p:txBody>
        </p:sp>
      </p:grpSp>
      <p:sp>
        <p:nvSpPr>
          <p:cNvPr id="146776" name="Rectangle 344"/>
          <p:cNvSpPr>
            <a:spLocks noChangeArrowheads="1"/>
          </p:cNvSpPr>
          <p:nvPr/>
        </p:nvSpPr>
        <p:spPr bwMode="auto">
          <a:xfrm>
            <a:off x="2214563" y="5110163"/>
            <a:ext cx="5006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50000"/>
              </a:spcBef>
            </a:pPr>
            <a:r>
              <a:rPr kumimoji="1" lang="zh-CN" altLang="en-US">
                <a:solidFill>
                  <a:schemeClr val="tx2"/>
                </a:solidFill>
              </a:rPr>
              <a:t>直流电源置零</a:t>
            </a:r>
            <a:r>
              <a:rPr kumimoji="1" lang="en-US" altLang="zh-CN">
                <a:solidFill>
                  <a:schemeClr val="tx2"/>
                </a:solidFill>
              </a:rPr>
              <a:t>(</a:t>
            </a:r>
            <a:r>
              <a:rPr kumimoji="1" lang="zh-CN" altLang="en-US">
                <a:solidFill>
                  <a:schemeClr val="tx2"/>
                </a:solidFill>
              </a:rPr>
              <a:t>接地</a:t>
            </a:r>
            <a:r>
              <a:rPr kumimoji="1" lang="en-US" altLang="zh-CN">
                <a:solidFill>
                  <a:schemeClr val="tx2"/>
                </a:solidFill>
              </a:rPr>
              <a:t>)</a:t>
            </a:r>
            <a:r>
              <a:rPr kumimoji="1" lang="zh-CN" altLang="en-US">
                <a:solidFill>
                  <a:schemeClr val="tx2"/>
                </a:solidFill>
              </a:rPr>
              <a:t>、耦合电容短路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46657"/>
                                        </p:tgtEl>
                                        <p:attrNameLst>
                                          <p:attrName>style.visibility</p:attrName>
                                        </p:attrNameLst>
                                      </p:cBhvr>
                                      <p:to>
                                        <p:strVal val="visible"/>
                                      </p:to>
                                    </p:set>
                                    <p:animEffect transition="in" filter="slide(fromRight)">
                                      <p:cBhvr>
                                        <p:cTn id="7" dur="500"/>
                                        <p:tgtEl>
                                          <p:spTgt spid="1466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07525"/>
                                        </p:tgtEl>
                                        <p:attrNameLst>
                                          <p:attrName>style.visibility</p:attrName>
                                        </p:attrNameLst>
                                      </p:cBhvr>
                                      <p:to>
                                        <p:strVal val="visible"/>
                                      </p:to>
                                    </p:set>
                                    <p:anim calcmode="lin" valueType="num">
                                      <p:cBhvr additive="base">
                                        <p:cTn id="12" dur="500" fill="hold"/>
                                        <p:tgtEl>
                                          <p:spTgt spid="107525"/>
                                        </p:tgtEl>
                                        <p:attrNameLst>
                                          <p:attrName>ppt_x</p:attrName>
                                        </p:attrNameLst>
                                      </p:cBhvr>
                                      <p:tavLst>
                                        <p:tav tm="0">
                                          <p:val>
                                            <p:strVal val="#ppt_x"/>
                                          </p:val>
                                        </p:tav>
                                        <p:tav tm="100000">
                                          <p:val>
                                            <p:strVal val="#ppt_x"/>
                                          </p:val>
                                        </p:tav>
                                      </p:tavLst>
                                    </p:anim>
                                    <p:anim calcmode="lin" valueType="num">
                                      <p:cBhvr additive="base">
                                        <p:cTn id="13" dur="500" fill="hold"/>
                                        <p:tgtEl>
                                          <p:spTgt spid="1075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6776"/>
                                        </p:tgtEl>
                                        <p:attrNameLst>
                                          <p:attrName>style.visibility</p:attrName>
                                        </p:attrNameLst>
                                      </p:cBhvr>
                                      <p:to>
                                        <p:strVal val="visible"/>
                                      </p:to>
                                    </p:set>
                                    <p:animEffect transition="in" filter="wipe(left)">
                                      <p:cBhvr>
                                        <p:cTn id="18" dur="500"/>
                                        <p:tgtEl>
                                          <p:spTgt spid="146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tmplLst>
          <p:tmpl lvl="1">
            <p:tnLst>
              <p:par>
                <p:cTn presetID="1" presetClass="entr" presetSubtype="0" fill="hold" nodeType="clickEffect">
                  <p:stCondLst>
                    <p:cond delay="100"/>
                  </p:stCondLst>
                  <p:childTnLst>
                    <p:set>
                      <p:cBhvr>
                        <p:cTn dur="1" fill="hold">
                          <p:stCondLst>
                            <p:cond delay="0"/>
                          </p:stCondLst>
                        </p:cTn>
                        <p:tgtEl>
                          <p:spTgt spid="10752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0752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07523"/>
                        </p:tgtEl>
                        <p:attrNameLst>
                          <p:attrName>style.visibility</p:attrName>
                        </p:attrNameLst>
                      </p:cBhvr>
                      <p:to>
                        <p:strVal val="visible"/>
                      </p:to>
                    </p:set>
                  </p:childTnLst>
                </p:cTn>
              </p:par>
            </p:tnLst>
          </p:tmpl>
        </p:tmplLst>
      </p:bldP>
      <p:bldP spid="146657" grpId="0" autoUpdateAnimBg="0"/>
      <p:bldP spid="14677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2"/>
          <p:cNvSpPr>
            <a:spLocks noGrp="1" noChangeArrowheads="1"/>
          </p:cNvSpPr>
          <p:nvPr>
            <p:ph type="title"/>
          </p:nvPr>
        </p:nvSpPr>
        <p:spPr/>
        <p:txBody>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9</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46</a:t>
            </a:fld>
            <a:endParaRPr lang="zh-CN" altLang="en-US"/>
          </a:p>
        </p:txBody>
      </p:sp>
      <p:sp>
        <p:nvSpPr>
          <p:cNvPr id="17415" name="Rectangle 3"/>
          <p:cNvSpPr>
            <a:spLocks noGrp="1" noChangeArrowheads="1"/>
          </p:cNvSpPr>
          <p:nvPr>
            <p:ph sz="quarter" idx="4294967295"/>
          </p:nvPr>
        </p:nvSpPr>
        <p:spPr>
          <a:xfrm>
            <a:off x="0" y="765175"/>
            <a:ext cx="8891588" cy="5543550"/>
          </a:xfrm>
        </p:spPr>
        <p:txBody>
          <a:bodyPr/>
          <a:lstStyle/>
          <a:p>
            <a:pPr eaLnBrk="1" hangingPunct="1"/>
            <a:r>
              <a:rPr kumimoji="1" lang="zh-CN" altLang="en-US" smtClean="0">
                <a:solidFill>
                  <a:srgbClr val="FF0000"/>
                </a:solidFill>
                <a:ea typeface="宋体" charset="-122"/>
              </a:rPr>
              <a:t>放大电路动态分析的等效电路法</a:t>
            </a:r>
            <a:r>
              <a:rPr kumimoji="1" lang="en-US" altLang="zh-CN" smtClean="0">
                <a:solidFill>
                  <a:srgbClr val="FF0000"/>
                </a:solidFill>
                <a:ea typeface="宋体" charset="-122"/>
              </a:rPr>
              <a:t>(</a:t>
            </a:r>
            <a:r>
              <a:rPr kumimoji="1" lang="zh-CN" altLang="en-US" smtClean="0">
                <a:solidFill>
                  <a:srgbClr val="FF0000"/>
                </a:solidFill>
                <a:ea typeface="宋体" charset="-122"/>
              </a:rPr>
              <a:t>续</a:t>
            </a:r>
            <a:r>
              <a:rPr kumimoji="1" lang="en-US" altLang="zh-CN" smtClean="0">
                <a:solidFill>
                  <a:srgbClr val="FF0000"/>
                </a:solidFill>
                <a:ea typeface="宋体" charset="-122"/>
              </a:rPr>
              <a:t>)</a:t>
            </a:r>
          </a:p>
        </p:txBody>
      </p:sp>
      <p:sp>
        <p:nvSpPr>
          <p:cNvPr id="145412" name="Text Box 4"/>
          <p:cNvSpPr txBox="1">
            <a:spLocks noChangeArrowheads="1"/>
          </p:cNvSpPr>
          <p:nvPr/>
        </p:nvSpPr>
        <p:spPr bwMode="auto">
          <a:xfrm>
            <a:off x="214313" y="1183815"/>
            <a:ext cx="5178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a:t>
            </a:r>
            <a:r>
              <a:rPr kumimoji="1" lang="en-US" altLang="zh-CN">
                <a:solidFill>
                  <a:schemeClr val="tx2"/>
                </a:solidFill>
              </a:rPr>
              <a:t>2</a:t>
            </a:r>
            <a:r>
              <a:rPr kumimoji="1" lang="zh-CN" altLang="en-US">
                <a:solidFill>
                  <a:schemeClr val="tx2"/>
                </a:solidFill>
              </a:rPr>
              <a:t>）晶体管的小信号</a:t>
            </a:r>
            <a:r>
              <a:rPr kumimoji="1" lang="en-US" altLang="zh-CN">
                <a:solidFill>
                  <a:schemeClr val="tx2"/>
                </a:solidFill>
              </a:rPr>
              <a:t>(</a:t>
            </a:r>
            <a:r>
              <a:rPr kumimoji="1" lang="zh-CN" altLang="en-US">
                <a:solidFill>
                  <a:schemeClr val="tx2"/>
                </a:solidFill>
              </a:rPr>
              <a:t>微变</a:t>
            </a:r>
            <a:r>
              <a:rPr kumimoji="1" lang="en-US" altLang="zh-CN">
                <a:solidFill>
                  <a:schemeClr val="tx2"/>
                </a:solidFill>
              </a:rPr>
              <a:t>)</a:t>
            </a:r>
            <a:r>
              <a:rPr kumimoji="1" lang="zh-CN" altLang="en-US">
                <a:solidFill>
                  <a:schemeClr val="tx2"/>
                </a:solidFill>
              </a:rPr>
              <a:t>等效电路</a:t>
            </a:r>
          </a:p>
        </p:txBody>
      </p:sp>
      <p:grpSp>
        <p:nvGrpSpPr>
          <p:cNvPr id="2" name="Group 5"/>
          <p:cNvGrpSpPr>
            <a:grpSpLocks/>
          </p:cNvGrpSpPr>
          <p:nvPr/>
        </p:nvGrpSpPr>
        <p:grpSpPr bwMode="auto">
          <a:xfrm>
            <a:off x="757238" y="1847390"/>
            <a:ext cx="2003425" cy="1473200"/>
            <a:chOff x="1478" y="2870"/>
            <a:chExt cx="1262" cy="928"/>
          </a:xfrm>
        </p:grpSpPr>
        <p:grpSp>
          <p:nvGrpSpPr>
            <p:cNvPr id="17446" name="Group 6"/>
            <p:cNvGrpSpPr>
              <a:grpSpLocks/>
            </p:cNvGrpSpPr>
            <p:nvPr/>
          </p:nvGrpSpPr>
          <p:grpSpPr bwMode="auto">
            <a:xfrm>
              <a:off x="1897" y="2976"/>
              <a:ext cx="288" cy="336"/>
              <a:chOff x="1344" y="1680"/>
              <a:chExt cx="288" cy="336"/>
            </a:xfrm>
          </p:grpSpPr>
          <p:sp>
            <p:nvSpPr>
              <p:cNvPr id="17454" name="Line 7"/>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5" name="Line 8"/>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6" name="Line 9"/>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7457" name="Line 10"/>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47" name="Line 11"/>
            <p:cNvSpPr>
              <a:spLocks noChangeShapeType="1"/>
            </p:cNvSpPr>
            <p:nvPr/>
          </p:nvSpPr>
          <p:spPr bwMode="auto">
            <a:xfrm flipH="1">
              <a:off x="1655" y="3142"/>
              <a:ext cx="24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8" name="Line 12"/>
            <p:cNvSpPr>
              <a:spLocks noChangeShapeType="1"/>
            </p:cNvSpPr>
            <p:nvPr/>
          </p:nvSpPr>
          <p:spPr bwMode="auto">
            <a:xfrm>
              <a:off x="1656" y="3552"/>
              <a:ext cx="89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9" name="Line 13"/>
            <p:cNvSpPr>
              <a:spLocks noChangeShapeType="1"/>
            </p:cNvSpPr>
            <p:nvPr/>
          </p:nvSpPr>
          <p:spPr bwMode="auto">
            <a:xfrm flipH="1">
              <a:off x="2176" y="3308"/>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450" name="Line 14"/>
            <p:cNvSpPr>
              <a:spLocks noChangeShapeType="1"/>
            </p:cNvSpPr>
            <p:nvPr/>
          </p:nvSpPr>
          <p:spPr bwMode="auto">
            <a:xfrm>
              <a:off x="2185" y="2976"/>
              <a:ext cx="3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51" name="Text Box 15"/>
            <p:cNvSpPr txBox="1">
              <a:spLocks noChangeArrowheads="1"/>
            </p:cNvSpPr>
            <p:nvPr/>
          </p:nvSpPr>
          <p:spPr bwMode="auto">
            <a:xfrm>
              <a:off x="1478" y="295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b</a:t>
              </a:r>
            </a:p>
          </p:txBody>
        </p:sp>
        <p:sp>
          <p:nvSpPr>
            <p:cNvPr id="17452" name="Text Box 16"/>
            <p:cNvSpPr txBox="1">
              <a:spLocks noChangeArrowheads="1"/>
            </p:cNvSpPr>
            <p:nvPr/>
          </p:nvSpPr>
          <p:spPr bwMode="auto">
            <a:xfrm>
              <a:off x="2553" y="2870"/>
              <a:ext cx="1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c</a:t>
              </a:r>
            </a:p>
          </p:txBody>
        </p:sp>
        <p:sp>
          <p:nvSpPr>
            <p:cNvPr id="17453" name="Text Box 17"/>
            <p:cNvSpPr txBox="1">
              <a:spLocks noChangeArrowheads="1"/>
            </p:cNvSpPr>
            <p:nvPr/>
          </p:nvSpPr>
          <p:spPr bwMode="auto">
            <a:xfrm>
              <a:off x="2078" y="3548"/>
              <a:ext cx="1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e</a:t>
              </a:r>
            </a:p>
          </p:txBody>
        </p:sp>
      </p:grpSp>
      <p:sp>
        <p:nvSpPr>
          <p:cNvPr id="145452" name="AutoShape 44"/>
          <p:cNvSpPr>
            <a:spLocks noChangeArrowheads="1"/>
          </p:cNvSpPr>
          <p:nvPr/>
        </p:nvSpPr>
        <p:spPr bwMode="auto">
          <a:xfrm>
            <a:off x="2900363" y="2690353"/>
            <a:ext cx="2555875" cy="304800"/>
          </a:xfrm>
          <a:prstGeom prst="rightArrow">
            <a:avLst>
              <a:gd name="adj1" fmla="val 50000"/>
              <a:gd name="adj2" fmla="val 209635"/>
            </a:avLst>
          </a:prstGeom>
          <a:solidFill>
            <a:schemeClr val="tx2"/>
          </a:solidFill>
          <a:ln w="9525">
            <a:solidFill>
              <a:schemeClr val="tx1"/>
            </a:solidFill>
            <a:miter lim="800000"/>
            <a:headEnd/>
            <a:tailEnd/>
          </a:ln>
        </p:spPr>
        <p:txBody>
          <a:bodyPr wrap="none" anchor="ctr"/>
          <a:lstStyle/>
          <a:p>
            <a:pPr algn="just">
              <a:lnSpc>
                <a:spcPct val="120000"/>
              </a:lnSpc>
              <a:spcBef>
                <a:spcPct val="10000"/>
              </a:spcBef>
            </a:pPr>
            <a:endParaRPr lang="zh-CN" altLang="en-US"/>
          </a:p>
        </p:txBody>
      </p:sp>
      <p:graphicFrame>
        <p:nvGraphicFramePr>
          <p:cNvPr id="145582" name="Object 2"/>
          <p:cNvGraphicFramePr>
            <a:graphicFrameLocks noChangeAspect="1"/>
          </p:cNvGraphicFramePr>
          <p:nvPr>
            <p:extLst>
              <p:ext uri="{D42A27DB-BD31-4B8C-83A1-F6EECF244321}">
                <p14:modId xmlns:p14="http://schemas.microsoft.com/office/powerpoint/2010/main" val="215866510"/>
              </p:ext>
            </p:extLst>
          </p:nvPr>
        </p:nvGraphicFramePr>
        <p:xfrm>
          <a:off x="2754313" y="1883903"/>
          <a:ext cx="993775" cy="863600"/>
        </p:xfrm>
        <a:graphic>
          <a:graphicData uri="http://schemas.openxmlformats.org/presentationml/2006/ole">
            <mc:AlternateContent xmlns:mc="http://schemas.openxmlformats.org/markup-compatibility/2006">
              <mc:Choice xmlns:v="urn:schemas-microsoft-com:vml" Requires="v">
                <p:oleObj spid="_x0000_s17742" name="Equation" r:id="rId3" imgW="495000" imgH="431640" progId="Equation.DSMT4">
                  <p:embed/>
                </p:oleObj>
              </mc:Choice>
              <mc:Fallback>
                <p:oleObj name="Equation" r:id="rId3" imgW="49500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4313" y="1883903"/>
                        <a:ext cx="99377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583" name="Object 3"/>
          <p:cNvGraphicFramePr>
            <a:graphicFrameLocks noChangeAspect="1"/>
          </p:cNvGraphicFramePr>
          <p:nvPr>
            <p:extLst>
              <p:ext uri="{D42A27DB-BD31-4B8C-83A1-F6EECF244321}">
                <p14:modId xmlns:p14="http://schemas.microsoft.com/office/powerpoint/2010/main" val="3388457987"/>
              </p:ext>
            </p:extLst>
          </p:nvPr>
        </p:nvGraphicFramePr>
        <p:xfrm>
          <a:off x="4321175" y="2087103"/>
          <a:ext cx="968375" cy="457200"/>
        </p:xfrm>
        <a:graphic>
          <a:graphicData uri="http://schemas.openxmlformats.org/presentationml/2006/ole">
            <mc:AlternateContent xmlns:mc="http://schemas.openxmlformats.org/markup-compatibility/2006">
              <mc:Choice xmlns:v="urn:schemas-microsoft-com:vml" Requires="v">
                <p:oleObj spid="_x0000_s17743" name="Equation" r:id="rId5" imgW="482400" imgH="228600" progId="Equation.DSMT4">
                  <p:embed/>
                </p:oleObj>
              </mc:Choice>
              <mc:Fallback>
                <p:oleObj name="Equation" r:id="rId5" imgW="48240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1175" y="2087103"/>
                        <a:ext cx="9683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76"/>
          <p:cNvGrpSpPr>
            <a:grpSpLocks/>
          </p:cNvGrpSpPr>
          <p:nvPr/>
        </p:nvGrpSpPr>
        <p:grpSpPr bwMode="auto">
          <a:xfrm>
            <a:off x="5586413" y="1488615"/>
            <a:ext cx="2754312" cy="1552575"/>
            <a:chOff x="3642" y="1104"/>
            <a:chExt cx="1518" cy="843"/>
          </a:xfrm>
        </p:grpSpPr>
        <p:grpSp>
          <p:nvGrpSpPr>
            <p:cNvPr id="17421" name="Group 177"/>
            <p:cNvGrpSpPr>
              <a:grpSpLocks/>
            </p:cNvGrpSpPr>
            <p:nvPr/>
          </p:nvGrpSpPr>
          <p:grpSpPr bwMode="auto">
            <a:xfrm>
              <a:off x="3918" y="1440"/>
              <a:ext cx="882" cy="507"/>
              <a:chOff x="3696" y="1512"/>
              <a:chExt cx="882" cy="507"/>
            </a:xfrm>
          </p:grpSpPr>
          <p:grpSp>
            <p:nvGrpSpPr>
              <p:cNvPr id="17431" name="Group 178"/>
              <p:cNvGrpSpPr>
                <a:grpSpLocks/>
              </p:cNvGrpSpPr>
              <p:nvPr/>
            </p:nvGrpSpPr>
            <p:grpSpPr bwMode="auto">
              <a:xfrm>
                <a:off x="3696" y="1539"/>
                <a:ext cx="365" cy="480"/>
                <a:chOff x="3696" y="1512"/>
                <a:chExt cx="365" cy="480"/>
              </a:xfrm>
            </p:grpSpPr>
            <p:grpSp>
              <p:nvGrpSpPr>
                <p:cNvPr id="17441" name="Group 179"/>
                <p:cNvGrpSpPr>
                  <a:grpSpLocks/>
                </p:cNvGrpSpPr>
                <p:nvPr/>
              </p:nvGrpSpPr>
              <p:grpSpPr bwMode="auto">
                <a:xfrm>
                  <a:off x="3984" y="1512"/>
                  <a:ext cx="77" cy="480"/>
                  <a:chOff x="1824" y="1344"/>
                  <a:chExt cx="77" cy="480"/>
                </a:xfrm>
              </p:grpSpPr>
              <p:sp>
                <p:nvSpPr>
                  <p:cNvPr id="17443" name="Rectangle 180"/>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7444" name="Line 181"/>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5" name="Line 182"/>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42" name="Line 183"/>
                <p:cNvSpPr>
                  <a:spLocks noChangeShapeType="1"/>
                </p:cNvSpPr>
                <p:nvPr/>
              </p:nvSpPr>
              <p:spPr bwMode="auto">
                <a:xfrm>
                  <a:off x="3696" y="1513"/>
                  <a:ext cx="32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432" name="Group 184"/>
              <p:cNvGrpSpPr>
                <a:grpSpLocks/>
              </p:cNvGrpSpPr>
              <p:nvPr/>
            </p:nvGrpSpPr>
            <p:grpSpPr bwMode="auto">
              <a:xfrm>
                <a:off x="4176" y="1512"/>
                <a:ext cx="402" cy="507"/>
                <a:chOff x="4320" y="1485"/>
                <a:chExt cx="402" cy="507"/>
              </a:xfrm>
            </p:grpSpPr>
            <p:grpSp>
              <p:nvGrpSpPr>
                <p:cNvPr id="17434" name="Group 185"/>
                <p:cNvGrpSpPr>
                  <a:grpSpLocks/>
                </p:cNvGrpSpPr>
                <p:nvPr/>
              </p:nvGrpSpPr>
              <p:grpSpPr bwMode="auto">
                <a:xfrm>
                  <a:off x="4320" y="1485"/>
                  <a:ext cx="186" cy="507"/>
                  <a:chOff x="2304" y="3240"/>
                  <a:chExt cx="186" cy="507"/>
                </a:xfrm>
              </p:grpSpPr>
              <p:sp>
                <p:nvSpPr>
                  <p:cNvPr id="17436" name="AutoShape 186"/>
                  <p:cNvSpPr>
                    <a:spLocks noChangeArrowheads="1"/>
                  </p:cNvSpPr>
                  <p:nvPr/>
                </p:nvSpPr>
                <p:spPr bwMode="auto">
                  <a:xfrm>
                    <a:off x="2304" y="3345"/>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7437" name="Line 187"/>
                  <p:cNvSpPr>
                    <a:spLocks noChangeAspect="1" noChangeShapeType="1"/>
                  </p:cNvSpPr>
                  <p:nvPr/>
                </p:nvSpPr>
                <p:spPr bwMode="auto">
                  <a:xfrm flipV="1">
                    <a:off x="2377" y="3240"/>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8" name="Line 188"/>
                  <p:cNvSpPr>
                    <a:spLocks noChangeAspect="1" noChangeShapeType="1"/>
                  </p:cNvSpPr>
                  <p:nvPr/>
                </p:nvSpPr>
                <p:spPr bwMode="auto">
                  <a:xfrm flipV="1">
                    <a:off x="2377" y="3627"/>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9" name="Line 189"/>
                  <p:cNvSpPr>
                    <a:spLocks noChangeAspect="1" noChangeShapeType="1"/>
                  </p:cNvSpPr>
                  <p:nvPr/>
                </p:nvSpPr>
                <p:spPr bwMode="auto">
                  <a:xfrm rot="5400000" flipV="1">
                    <a:off x="2376" y="3417"/>
                    <a:ext cx="1" cy="1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0" name="Line 190"/>
                  <p:cNvSpPr>
                    <a:spLocks noChangeShapeType="1"/>
                  </p:cNvSpPr>
                  <p:nvPr/>
                </p:nvSpPr>
                <p:spPr bwMode="auto">
                  <a:xfrm>
                    <a:off x="2490" y="3366"/>
                    <a:ext cx="0" cy="2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7435" name="Line 191"/>
                <p:cNvSpPr>
                  <a:spLocks noChangeShapeType="1"/>
                </p:cNvSpPr>
                <p:nvPr/>
              </p:nvSpPr>
              <p:spPr bwMode="auto">
                <a:xfrm>
                  <a:off x="4395" y="1488"/>
                  <a:ext cx="32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33" name="Line 192"/>
              <p:cNvSpPr>
                <a:spLocks noChangeShapeType="1"/>
              </p:cNvSpPr>
              <p:nvPr/>
            </p:nvSpPr>
            <p:spPr bwMode="auto">
              <a:xfrm>
                <a:off x="3696" y="2016"/>
                <a:ext cx="88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22" name="Line 193"/>
            <p:cNvSpPr>
              <a:spLocks noChangeShapeType="1"/>
            </p:cNvSpPr>
            <p:nvPr/>
          </p:nvSpPr>
          <p:spPr bwMode="auto">
            <a:xfrm>
              <a:off x="3936" y="1536"/>
              <a:ext cx="0" cy="336"/>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7423" name="Line 194"/>
            <p:cNvSpPr>
              <a:spLocks noChangeShapeType="1"/>
            </p:cNvSpPr>
            <p:nvPr/>
          </p:nvSpPr>
          <p:spPr bwMode="auto">
            <a:xfrm>
              <a:off x="4856" y="1564"/>
              <a:ext cx="0" cy="336"/>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7424" name="Line 195"/>
            <p:cNvSpPr>
              <a:spLocks noChangeAspect="1" noChangeShapeType="1"/>
            </p:cNvSpPr>
            <p:nvPr/>
          </p:nvSpPr>
          <p:spPr bwMode="auto">
            <a:xfrm flipH="1" flipV="1">
              <a:off x="4514" y="1369"/>
              <a:ext cx="243" cy="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7425" name="Text Box 196"/>
            <p:cNvSpPr txBox="1">
              <a:spLocks noChangeArrowheads="1"/>
            </p:cNvSpPr>
            <p:nvPr/>
          </p:nvSpPr>
          <p:spPr bwMode="auto">
            <a:xfrm>
              <a:off x="4896" y="1552"/>
              <a:ext cx="264"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a:t>
              </a:r>
              <a:endParaRPr kumimoji="1" lang="en-US" altLang="zh-CN" sz="2000">
                <a:solidFill>
                  <a:schemeClr val="tx2"/>
                </a:solidFill>
                <a:cs typeface="Times New Roman" pitchFamily="18" charset="0"/>
              </a:endParaRPr>
            </a:p>
          </p:txBody>
        </p:sp>
        <p:sp>
          <p:nvSpPr>
            <p:cNvPr id="17426" name="Text Box 197"/>
            <p:cNvSpPr txBox="1">
              <a:spLocks noChangeArrowheads="1"/>
            </p:cNvSpPr>
            <p:nvPr/>
          </p:nvSpPr>
          <p:spPr bwMode="auto">
            <a:xfrm>
              <a:off x="3642" y="1488"/>
              <a:ext cx="274"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a:t>
              </a:r>
              <a:endParaRPr kumimoji="1" lang="en-US" altLang="zh-CN" sz="2000">
                <a:solidFill>
                  <a:schemeClr val="tx2"/>
                </a:solidFill>
                <a:cs typeface="Times New Roman" pitchFamily="18" charset="0"/>
              </a:endParaRPr>
            </a:p>
          </p:txBody>
        </p:sp>
        <p:sp>
          <p:nvSpPr>
            <p:cNvPr id="17427" name="Text Box 198"/>
            <p:cNvSpPr txBox="1">
              <a:spLocks noChangeArrowheads="1"/>
            </p:cNvSpPr>
            <p:nvPr/>
          </p:nvSpPr>
          <p:spPr bwMode="auto">
            <a:xfrm>
              <a:off x="4568" y="1104"/>
              <a:ext cx="182"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17428" name="Text Box 199"/>
            <p:cNvSpPr txBox="1">
              <a:spLocks noChangeArrowheads="1"/>
            </p:cNvSpPr>
            <p:nvPr/>
          </p:nvSpPr>
          <p:spPr bwMode="auto">
            <a:xfrm>
              <a:off x="3916" y="1142"/>
              <a:ext cx="193"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7429" name="Line 200"/>
            <p:cNvSpPr>
              <a:spLocks noChangeAspect="1" noChangeShapeType="1"/>
            </p:cNvSpPr>
            <p:nvPr/>
          </p:nvSpPr>
          <p:spPr bwMode="auto">
            <a:xfrm flipV="1">
              <a:off x="3936" y="1392"/>
              <a:ext cx="243" cy="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7430" name="Text Box 201"/>
            <p:cNvSpPr txBox="1">
              <a:spLocks noChangeArrowheads="1"/>
            </p:cNvSpPr>
            <p:nvPr/>
          </p:nvSpPr>
          <p:spPr bwMode="auto">
            <a:xfrm>
              <a:off x="3953" y="1541"/>
              <a:ext cx="253"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be</a:t>
              </a:r>
              <a:endParaRPr kumimoji="1" lang="en-US" altLang="zh-CN" sz="2000">
                <a:solidFill>
                  <a:schemeClr val="tx2"/>
                </a:solidFill>
                <a:cs typeface="Times New Roman" pitchFamily="18" charset="0"/>
              </a:endParaRPr>
            </a:p>
          </p:txBody>
        </p:sp>
        <p:graphicFrame>
          <p:nvGraphicFramePr>
            <p:cNvPr id="17413" name="Object 5"/>
            <p:cNvGraphicFramePr>
              <a:graphicFrameLocks noChangeAspect="1"/>
            </p:cNvGraphicFramePr>
            <p:nvPr/>
          </p:nvGraphicFramePr>
          <p:xfrm>
            <a:off x="4568" y="1560"/>
            <a:ext cx="246" cy="232"/>
          </p:xfrm>
          <a:graphic>
            <a:graphicData uri="http://schemas.openxmlformats.org/presentationml/2006/ole">
              <mc:AlternateContent xmlns:mc="http://schemas.openxmlformats.org/markup-compatibility/2006">
                <mc:Choice xmlns:v="urn:schemas-microsoft-com:vml" Requires="v">
                  <p:oleObj spid="_x0000_s17744" name="Equation" r:id="rId7" imgW="241200" imgH="228600" progId="Equation.DSMT4">
                    <p:embed/>
                  </p:oleObj>
                </mc:Choice>
                <mc:Fallback>
                  <p:oleObj name="Equation" r:id="rId7" imgW="241200" imgH="2286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8" y="1560"/>
                          <a:ext cx="24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graphicFrame>
        <p:nvGraphicFramePr>
          <p:cNvPr id="145611" name="Object 4"/>
          <p:cNvGraphicFramePr>
            <a:graphicFrameLocks noChangeAspect="1"/>
          </p:cNvGraphicFramePr>
          <p:nvPr>
            <p:extLst>
              <p:ext uri="{D42A27DB-BD31-4B8C-83A1-F6EECF244321}">
                <p14:modId xmlns:p14="http://schemas.microsoft.com/office/powerpoint/2010/main" val="3413194886"/>
              </p:ext>
            </p:extLst>
          </p:nvPr>
        </p:nvGraphicFramePr>
        <p:xfrm>
          <a:off x="2635250" y="2950703"/>
          <a:ext cx="3335338" cy="889000"/>
        </p:xfrm>
        <a:graphic>
          <a:graphicData uri="http://schemas.openxmlformats.org/presentationml/2006/ole">
            <mc:AlternateContent xmlns:mc="http://schemas.openxmlformats.org/markup-compatibility/2006">
              <mc:Choice xmlns:v="urn:schemas-microsoft-com:vml" Requires="v">
                <p:oleObj spid="_x0000_s17745" name="Equation" r:id="rId9" imgW="1663560" imgH="444240" progId="Equation.DSMT4">
                  <p:embed/>
                </p:oleObj>
              </mc:Choice>
              <mc:Fallback>
                <p:oleObj name="Equation" r:id="rId9" imgW="1663560" imgH="444240"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5250" y="2950703"/>
                        <a:ext cx="3335338"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612" name="Text Box 204"/>
          <p:cNvSpPr txBox="1">
            <a:spLocks noChangeArrowheads="1"/>
          </p:cNvSpPr>
          <p:nvPr/>
        </p:nvSpPr>
        <p:spPr bwMode="auto">
          <a:xfrm>
            <a:off x="733425" y="3790490"/>
            <a:ext cx="705485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bb</a:t>
            </a:r>
            <a:r>
              <a:rPr kumimoji="1" lang="en-US" altLang="zh-CN" i="1" baseline="-25000">
                <a:solidFill>
                  <a:schemeClr val="tx2"/>
                </a:solidFill>
                <a:cs typeface="Times New Roman" pitchFamily="18" charset="0"/>
              </a:rPr>
              <a:t>′</a:t>
            </a:r>
            <a:r>
              <a:rPr kumimoji="1" lang="en-US" altLang="zh-CN">
                <a:solidFill>
                  <a:schemeClr val="tx2"/>
                </a:solidFill>
                <a:cs typeface="Times New Roman" pitchFamily="18" charset="0"/>
              </a:rPr>
              <a:t>: </a:t>
            </a:r>
            <a:r>
              <a:rPr kumimoji="1" lang="zh-CN" altLang="en-US">
                <a:solidFill>
                  <a:schemeClr val="tx2"/>
                </a:solidFill>
                <a:cs typeface="Times New Roman" pitchFamily="18" charset="0"/>
              </a:rPr>
              <a:t>晶体管基区体电阻，几欧</a:t>
            </a:r>
            <a:r>
              <a:rPr kumimoji="1" lang="en-US" altLang="zh-CN">
                <a:solidFill>
                  <a:schemeClr val="tx2"/>
                </a:solidFill>
                <a:cs typeface="Times New Roman" pitchFamily="18" charset="0"/>
              </a:rPr>
              <a:t>~</a:t>
            </a:r>
            <a:r>
              <a:rPr kumimoji="1" lang="zh-CN" altLang="en-US">
                <a:solidFill>
                  <a:schemeClr val="tx2"/>
                </a:solidFill>
                <a:cs typeface="Times New Roman" pitchFamily="18" charset="0"/>
              </a:rPr>
              <a:t>几十欧（常取</a:t>
            </a:r>
            <a:r>
              <a:rPr kumimoji="1" lang="en-US" altLang="zh-CN">
                <a:solidFill>
                  <a:schemeClr val="tx2"/>
                </a:solidFill>
                <a:cs typeface="Times New Roman" pitchFamily="18" charset="0"/>
              </a:rPr>
              <a:t>10</a:t>
            </a:r>
            <a:r>
              <a:rPr kumimoji="1" lang="en-US" altLang="zh-CN">
                <a:solidFill>
                  <a:schemeClr val="tx2"/>
                </a:solidFill>
                <a:cs typeface="Times New Roman" pitchFamily="18" charset="0"/>
                <a:sym typeface="Symbol" pitchFamily="18" charset="2"/>
              </a:rPr>
              <a:t></a:t>
            </a:r>
            <a:r>
              <a:rPr kumimoji="1" lang="zh-CN" altLang="en-US">
                <a:solidFill>
                  <a:schemeClr val="tx2"/>
                </a:solidFill>
                <a:cs typeface="Times New Roman" pitchFamily="18" charset="0"/>
                <a:sym typeface="Symbol" pitchFamily="18" charset="2"/>
              </a:rPr>
              <a:t>）</a:t>
            </a:r>
          </a:p>
          <a:p>
            <a:pPr algn="just" eaLnBrk="1" hangingPunct="1">
              <a:lnSpc>
                <a:spcPct val="130000"/>
              </a:lnSpc>
              <a:spcBef>
                <a:spcPct val="10000"/>
              </a:spcBef>
            </a:pPr>
            <a:r>
              <a:rPr kumimoji="1" lang="en-US" altLang="zh-CN" i="1">
                <a:solidFill>
                  <a:schemeClr val="tx2"/>
                </a:solidFill>
                <a:cs typeface="Times New Roman" pitchFamily="18" charset="0"/>
                <a:sym typeface="Symbol" pitchFamily="18" charset="2"/>
              </a:rPr>
              <a:t>V</a:t>
            </a:r>
            <a:r>
              <a:rPr kumimoji="1" lang="en-US" altLang="zh-CN" baseline="-25000">
                <a:solidFill>
                  <a:schemeClr val="tx2"/>
                </a:solidFill>
                <a:cs typeface="Times New Roman" pitchFamily="18" charset="0"/>
                <a:sym typeface="Symbol" pitchFamily="18" charset="2"/>
              </a:rPr>
              <a:t>T</a:t>
            </a:r>
            <a:r>
              <a:rPr kumimoji="1" lang="en-US" altLang="zh-CN">
                <a:solidFill>
                  <a:schemeClr val="tx2"/>
                </a:solidFill>
                <a:cs typeface="Times New Roman" pitchFamily="18" charset="0"/>
                <a:sym typeface="Symbol" pitchFamily="18" charset="2"/>
              </a:rPr>
              <a:t>: </a:t>
            </a:r>
            <a:r>
              <a:rPr kumimoji="1" lang="zh-CN" altLang="en-US">
                <a:solidFill>
                  <a:schemeClr val="tx2"/>
                </a:solidFill>
                <a:cs typeface="Times New Roman" pitchFamily="18" charset="0"/>
                <a:sym typeface="Symbol" pitchFamily="18" charset="2"/>
              </a:rPr>
              <a:t>温度电压当量</a:t>
            </a:r>
            <a:r>
              <a:rPr kumimoji="1" lang="en-US" altLang="zh-CN">
                <a:solidFill>
                  <a:schemeClr val="tx2"/>
                </a:solidFill>
                <a:cs typeface="Times New Roman" pitchFamily="18" charset="0"/>
                <a:sym typeface="Symbol" pitchFamily="18" charset="2"/>
              </a:rPr>
              <a:t>.         </a:t>
            </a:r>
            <a:r>
              <a:rPr kumimoji="1" lang="zh-CN" altLang="en-US">
                <a:solidFill>
                  <a:schemeClr val="tx2"/>
                </a:solidFill>
                <a:cs typeface="Times New Roman" pitchFamily="18" charset="0"/>
                <a:sym typeface="Symbol" pitchFamily="18" charset="2"/>
              </a:rPr>
              <a:t>常温</a:t>
            </a:r>
            <a:r>
              <a:rPr kumimoji="1" lang="en-US" altLang="zh-CN">
                <a:solidFill>
                  <a:schemeClr val="tx2"/>
                </a:solidFill>
                <a:cs typeface="Times New Roman" pitchFamily="18" charset="0"/>
                <a:sym typeface="Symbol" pitchFamily="18" charset="2"/>
              </a:rPr>
              <a:t>(27ºC), </a:t>
            </a:r>
            <a:r>
              <a:rPr kumimoji="1" lang="en-US" altLang="zh-CN" i="1">
                <a:solidFill>
                  <a:schemeClr val="tx2"/>
                </a:solidFill>
                <a:cs typeface="Times New Roman" pitchFamily="18" charset="0"/>
                <a:sym typeface="Symbol" pitchFamily="18" charset="2"/>
              </a:rPr>
              <a:t>V</a:t>
            </a:r>
            <a:r>
              <a:rPr kumimoji="1" lang="en-US" altLang="zh-CN" baseline="-25000">
                <a:solidFill>
                  <a:schemeClr val="tx2"/>
                </a:solidFill>
                <a:cs typeface="Times New Roman" pitchFamily="18" charset="0"/>
                <a:sym typeface="Symbol" pitchFamily="18" charset="2"/>
              </a:rPr>
              <a:t>T </a:t>
            </a:r>
            <a:r>
              <a:rPr kumimoji="1" lang="en-US" altLang="zh-CN">
                <a:solidFill>
                  <a:schemeClr val="tx2"/>
                </a:solidFill>
                <a:cs typeface="Times New Roman" pitchFamily="18" charset="0"/>
                <a:sym typeface="Symbol" pitchFamily="18" charset="2"/>
              </a:rPr>
              <a:t>=25.8 mV</a:t>
            </a:r>
            <a:endParaRPr kumimoji="1" lang="en-US" altLang="zh-CN">
              <a:solidFill>
                <a:schemeClr val="tx2"/>
              </a:solidFill>
              <a:cs typeface="Times New Roman" pitchFamily="18" charset="0"/>
            </a:endParaRPr>
          </a:p>
          <a:p>
            <a:pPr algn="just" eaLnBrk="1" hangingPunct="1">
              <a:lnSpc>
                <a:spcPct val="130000"/>
              </a:lnSpc>
              <a:spcBef>
                <a:spcPct val="10000"/>
              </a:spcBef>
            </a:pPr>
            <a:r>
              <a:rPr kumimoji="1" lang="en-US" altLang="zh-CN" i="1">
                <a:solidFill>
                  <a:schemeClr val="tx2"/>
                </a:solidFill>
                <a:cs typeface="Times New Roman" pitchFamily="18" charset="0"/>
              </a:rPr>
              <a:t>K</a:t>
            </a:r>
            <a:r>
              <a:rPr kumimoji="1" lang="en-US" altLang="zh-CN">
                <a:solidFill>
                  <a:schemeClr val="tx2"/>
                </a:solidFill>
                <a:cs typeface="Times New Roman" pitchFamily="18" charset="0"/>
              </a:rPr>
              <a:t>: </a:t>
            </a:r>
            <a:r>
              <a:rPr kumimoji="1" lang="zh-CN" altLang="en-US">
                <a:solidFill>
                  <a:schemeClr val="tx2"/>
                </a:solidFill>
                <a:cs typeface="Times New Roman" pitchFamily="18" charset="0"/>
              </a:rPr>
              <a:t>玻耳兹曼常数</a:t>
            </a:r>
            <a:r>
              <a:rPr kumimoji="1" lang="en-US" altLang="zh-CN">
                <a:solidFill>
                  <a:schemeClr val="tx2"/>
                </a:solidFill>
                <a:cs typeface="Times New Roman" pitchFamily="18" charset="0"/>
              </a:rPr>
              <a:t>1.380662</a:t>
            </a:r>
            <a:r>
              <a:rPr kumimoji="1" lang="en-US" altLang="zh-CN">
                <a:solidFill>
                  <a:schemeClr val="tx2"/>
                </a:solidFill>
                <a:cs typeface="Times New Roman" pitchFamily="18" charset="0"/>
                <a:sym typeface="Symbol" pitchFamily="18" charset="2"/>
              </a:rPr>
              <a:t>10</a:t>
            </a:r>
            <a:r>
              <a:rPr kumimoji="1" lang="en-US" altLang="zh-CN" baseline="30000">
                <a:solidFill>
                  <a:schemeClr val="tx2"/>
                </a:solidFill>
                <a:cs typeface="Times New Roman" pitchFamily="18" charset="0"/>
                <a:sym typeface="Symbol" pitchFamily="18" charset="2"/>
              </a:rPr>
              <a:t>-23 </a:t>
            </a:r>
            <a:r>
              <a:rPr kumimoji="1" lang="en-US" altLang="zh-CN">
                <a:solidFill>
                  <a:schemeClr val="tx2"/>
                </a:solidFill>
                <a:cs typeface="Times New Roman" pitchFamily="18" charset="0"/>
                <a:sym typeface="Symbol" pitchFamily="18" charset="2"/>
              </a:rPr>
              <a:t>J∙K</a:t>
            </a:r>
            <a:r>
              <a:rPr kumimoji="1" lang="en-US" altLang="zh-CN" baseline="30000">
                <a:solidFill>
                  <a:schemeClr val="tx2"/>
                </a:solidFill>
                <a:cs typeface="Times New Roman" pitchFamily="18" charset="0"/>
                <a:sym typeface="Symbol" pitchFamily="18" charset="2"/>
              </a:rPr>
              <a:t>-1</a:t>
            </a:r>
            <a:endParaRPr kumimoji="1" lang="en-US" altLang="zh-CN">
              <a:solidFill>
                <a:schemeClr val="tx2"/>
              </a:solidFill>
              <a:cs typeface="Times New Roman" pitchFamily="18" charset="0"/>
            </a:endParaRPr>
          </a:p>
          <a:p>
            <a:pPr algn="just" eaLnBrk="1" hangingPunct="1">
              <a:lnSpc>
                <a:spcPct val="130000"/>
              </a:lnSpc>
              <a:spcBef>
                <a:spcPct val="10000"/>
              </a:spcBef>
            </a:pPr>
            <a:r>
              <a:rPr kumimoji="1" lang="en-US" altLang="zh-CN" i="1">
                <a:solidFill>
                  <a:schemeClr val="tx2"/>
                </a:solidFill>
                <a:cs typeface="Times New Roman" pitchFamily="18" charset="0"/>
              </a:rPr>
              <a:t>T</a:t>
            </a:r>
            <a:r>
              <a:rPr kumimoji="1" lang="en-US" altLang="zh-CN">
                <a:solidFill>
                  <a:schemeClr val="tx2"/>
                </a:solidFill>
                <a:cs typeface="Times New Roman" pitchFamily="18" charset="0"/>
              </a:rPr>
              <a:t>: </a:t>
            </a:r>
            <a:r>
              <a:rPr kumimoji="1" lang="zh-CN" altLang="en-US">
                <a:solidFill>
                  <a:schemeClr val="tx2"/>
                </a:solidFill>
                <a:cs typeface="Times New Roman" pitchFamily="18" charset="0"/>
              </a:rPr>
              <a:t>绝对温度值</a:t>
            </a:r>
          </a:p>
          <a:p>
            <a:pPr algn="just" eaLnBrk="1" hangingPunct="1">
              <a:lnSpc>
                <a:spcPct val="130000"/>
              </a:lnSpc>
              <a:spcBef>
                <a:spcPct val="10000"/>
              </a:spcBef>
            </a:pPr>
            <a:r>
              <a:rPr kumimoji="1" lang="en-US" altLang="zh-CN" i="1">
                <a:solidFill>
                  <a:schemeClr val="tx2"/>
                </a:solidFill>
                <a:cs typeface="Times New Roman" pitchFamily="18" charset="0"/>
              </a:rPr>
              <a:t>q</a:t>
            </a:r>
            <a:r>
              <a:rPr kumimoji="1" lang="en-US" altLang="zh-CN">
                <a:solidFill>
                  <a:schemeClr val="tx2"/>
                </a:solidFill>
                <a:cs typeface="Times New Roman" pitchFamily="18" charset="0"/>
              </a:rPr>
              <a:t>: </a:t>
            </a:r>
            <a:r>
              <a:rPr kumimoji="1" lang="zh-CN" altLang="en-US">
                <a:solidFill>
                  <a:schemeClr val="tx2"/>
                </a:solidFill>
                <a:cs typeface="Times New Roman" pitchFamily="18" charset="0"/>
              </a:rPr>
              <a:t>电子电荷量</a:t>
            </a:r>
            <a:r>
              <a:rPr kumimoji="1" lang="en-US" altLang="zh-CN">
                <a:solidFill>
                  <a:schemeClr val="tx2"/>
                </a:solidFill>
                <a:cs typeface="Times New Roman" pitchFamily="18" charset="0"/>
              </a:rPr>
              <a:t>1.6021892</a:t>
            </a:r>
            <a:r>
              <a:rPr kumimoji="1" lang="en-US" altLang="zh-CN">
                <a:solidFill>
                  <a:schemeClr val="tx2"/>
                </a:solidFill>
                <a:cs typeface="Times New Roman" pitchFamily="18" charset="0"/>
                <a:sym typeface="Symbol" pitchFamily="18" charset="2"/>
              </a:rPr>
              <a:t>10</a:t>
            </a:r>
            <a:r>
              <a:rPr kumimoji="1" lang="en-US" altLang="zh-CN" baseline="30000">
                <a:solidFill>
                  <a:schemeClr val="tx2"/>
                </a:solidFill>
                <a:cs typeface="Times New Roman" pitchFamily="18" charset="0"/>
                <a:sym typeface="Symbol" pitchFamily="18" charset="2"/>
              </a:rPr>
              <a:t>-19 </a:t>
            </a:r>
            <a:r>
              <a:rPr kumimoji="1" lang="en-US" altLang="zh-CN">
                <a:solidFill>
                  <a:schemeClr val="tx2"/>
                </a:solidFill>
                <a:cs typeface="Times New Roman" pitchFamily="18" charset="0"/>
                <a:sym typeface="Symbol" pitchFamily="18" charset="2"/>
              </a:rPr>
              <a:t>C</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45412"/>
                                        </p:tgtEl>
                                        <p:attrNameLst>
                                          <p:attrName>style.visibility</p:attrName>
                                        </p:attrNameLst>
                                      </p:cBhvr>
                                      <p:to>
                                        <p:strVal val="visible"/>
                                      </p:to>
                                    </p:set>
                                  </p:childTnLst>
                                </p:cTn>
                              </p:par>
                            </p:childTnLst>
                          </p:cTn>
                        </p:par>
                        <p:par>
                          <p:cTn id="7" fill="hold" nodeType="afterGroup">
                            <p:stCondLst>
                              <p:cond delay="1350"/>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nodeType="afterGroup">
                            <p:stCondLst>
                              <p:cond delay="1850"/>
                            </p:stCondLst>
                            <p:childTnLst>
                              <p:par>
                                <p:cTn id="12" presetID="22" presetClass="entr" presetSubtype="8" fill="hold" grpId="0" nodeType="afterEffect">
                                  <p:stCondLst>
                                    <p:cond delay="0"/>
                                  </p:stCondLst>
                                  <p:childTnLst>
                                    <p:set>
                                      <p:cBhvr>
                                        <p:cTn id="13" dur="1" fill="hold">
                                          <p:stCondLst>
                                            <p:cond delay="0"/>
                                          </p:stCondLst>
                                        </p:cTn>
                                        <p:tgtEl>
                                          <p:spTgt spid="145452"/>
                                        </p:tgtEl>
                                        <p:attrNameLst>
                                          <p:attrName>style.visibility</p:attrName>
                                        </p:attrNameLst>
                                      </p:cBhvr>
                                      <p:to>
                                        <p:strVal val="visible"/>
                                      </p:to>
                                    </p:set>
                                    <p:animEffect transition="in" filter="wipe(left)">
                                      <p:cBhvr>
                                        <p:cTn id="14" dur="500"/>
                                        <p:tgtEl>
                                          <p:spTgt spid="145452"/>
                                        </p:tgtEl>
                                      </p:cBhvr>
                                    </p:animEffect>
                                  </p:childTnLst>
                                </p:cTn>
                              </p:par>
                            </p:childTnLst>
                          </p:cTn>
                        </p:par>
                        <p:par>
                          <p:cTn id="15" fill="hold" nodeType="afterGroup">
                            <p:stCondLst>
                              <p:cond delay="2350"/>
                            </p:stCondLst>
                            <p:childTnLst>
                              <p:par>
                                <p:cTn id="16" presetID="22" presetClass="entr" presetSubtype="8" fill="hold" nodeType="afterEffect">
                                  <p:stCondLst>
                                    <p:cond delay="0"/>
                                  </p:stCondLst>
                                  <p:childTnLst>
                                    <p:set>
                                      <p:cBhvr>
                                        <p:cTn id="17" dur="1" fill="hold">
                                          <p:stCondLst>
                                            <p:cond delay="0"/>
                                          </p:stCondLst>
                                        </p:cTn>
                                        <p:tgtEl>
                                          <p:spTgt spid="145582"/>
                                        </p:tgtEl>
                                        <p:attrNameLst>
                                          <p:attrName>style.visibility</p:attrName>
                                        </p:attrNameLst>
                                      </p:cBhvr>
                                      <p:to>
                                        <p:strVal val="visible"/>
                                      </p:to>
                                    </p:set>
                                    <p:animEffect transition="in" filter="wipe(left)">
                                      <p:cBhvr>
                                        <p:cTn id="18" dur="500"/>
                                        <p:tgtEl>
                                          <p:spTgt spid="145582"/>
                                        </p:tgtEl>
                                      </p:cBhvr>
                                    </p:animEffect>
                                  </p:childTnLst>
                                </p:cTn>
                              </p:par>
                            </p:childTnLst>
                          </p:cTn>
                        </p:par>
                        <p:par>
                          <p:cTn id="19" fill="hold" nodeType="afterGroup">
                            <p:stCondLst>
                              <p:cond delay="2850"/>
                            </p:stCondLst>
                            <p:childTnLst>
                              <p:par>
                                <p:cTn id="20" presetID="22" presetClass="entr" presetSubtype="8" fill="hold" nodeType="afterEffect">
                                  <p:stCondLst>
                                    <p:cond delay="0"/>
                                  </p:stCondLst>
                                  <p:childTnLst>
                                    <p:set>
                                      <p:cBhvr>
                                        <p:cTn id="21" dur="1" fill="hold">
                                          <p:stCondLst>
                                            <p:cond delay="0"/>
                                          </p:stCondLst>
                                        </p:cTn>
                                        <p:tgtEl>
                                          <p:spTgt spid="145583"/>
                                        </p:tgtEl>
                                        <p:attrNameLst>
                                          <p:attrName>style.visibility</p:attrName>
                                        </p:attrNameLst>
                                      </p:cBhvr>
                                      <p:to>
                                        <p:strVal val="visible"/>
                                      </p:to>
                                    </p:set>
                                    <p:animEffect transition="in" filter="wipe(left)">
                                      <p:cBhvr>
                                        <p:cTn id="22" dur="500"/>
                                        <p:tgtEl>
                                          <p:spTgt spid="145583"/>
                                        </p:tgtEl>
                                      </p:cBhvr>
                                    </p:animEffect>
                                  </p:childTnLst>
                                </p:cTn>
                              </p:par>
                            </p:childTnLst>
                          </p:cTn>
                        </p:par>
                        <p:par>
                          <p:cTn id="23" fill="hold" nodeType="afterGroup">
                            <p:stCondLst>
                              <p:cond delay="335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45611"/>
                                        </p:tgtEl>
                                        <p:attrNameLst>
                                          <p:attrName>style.visibility</p:attrName>
                                        </p:attrNameLst>
                                      </p:cBhvr>
                                      <p:to>
                                        <p:strVal val="visible"/>
                                      </p:to>
                                    </p:set>
                                    <p:animEffect transition="in" filter="wipe(left)">
                                      <p:cBhvr>
                                        <p:cTn id="31" dur="500"/>
                                        <p:tgtEl>
                                          <p:spTgt spid="14561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iterate type="lt">
                                    <p:tmAbs val="100"/>
                                  </p:iterate>
                                  <p:childTnLst>
                                    <p:set>
                                      <p:cBhvr>
                                        <p:cTn id="35" dur="1" fill="hold">
                                          <p:stCondLst>
                                            <p:cond delay="0"/>
                                          </p:stCondLst>
                                        </p:cTn>
                                        <p:tgtEl>
                                          <p:spTgt spid="145612">
                                            <p:txEl>
                                              <p:pRg st="0" end="0"/>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iterate type="lt">
                                    <p:tmAbs val="100"/>
                                  </p:iterate>
                                  <p:childTnLst>
                                    <p:set>
                                      <p:cBhvr>
                                        <p:cTn id="39" dur="1" fill="hold">
                                          <p:stCondLst>
                                            <p:cond delay="0"/>
                                          </p:stCondLst>
                                        </p:cTn>
                                        <p:tgtEl>
                                          <p:spTgt spid="145612">
                                            <p:txEl>
                                              <p:pRg st="1" end="1"/>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iterate type="lt">
                                    <p:tmAbs val="100"/>
                                  </p:iterate>
                                  <p:childTnLst>
                                    <p:set>
                                      <p:cBhvr>
                                        <p:cTn id="43" dur="1" fill="hold">
                                          <p:stCondLst>
                                            <p:cond delay="0"/>
                                          </p:stCondLst>
                                        </p:cTn>
                                        <p:tgtEl>
                                          <p:spTgt spid="145612">
                                            <p:txEl>
                                              <p:pRg st="2" end="2"/>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iterate type="lt">
                                    <p:tmAbs val="100"/>
                                  </p:iterate>
                                  <p:childTnLst>
                                    <p:set>
                                      <p:cBhvr>
                                        <p:cTn id="47" dur="1" fill="hold">
                                          <p:stCondLst>
                                            <p:cond delay="0"/>
                                          </p:stCondLst>
                                        </p:cTn>
                                        <p:tgtEl>
                                          <p:spTgt spid="145612">
                                            <p:txEl>
                                              <p:pRg st="3" end="3"/>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iterate type="lt">
                                    <p:tmAbs val="100"/>
                                  </p:iterate>
                                  <p:childTnLst>
                                    <p:set>
                                      <p:cBhvr>
                                        <p:cTn id="51" dur="1" fill="hold">
                                          <p:stCondLst>
                                            <p:cond delay="0"/>
                                          </p:stCondLst>
                                        </p:cTn>
                                        <p:tgtEl>
                                          <p:spTgt spid="1456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5" grpId="0" build="p">
        <p:tmplLst>
          <p:tmpl lvl="1">
            <p:tnLst>
              <p:par>
                <p:cTn presetID="1" presetClass="entr" presetSubtype="0" fill="hold" nodeType="clickEffect">
                  <p:stCondLst>
                    <p:cond delay="100"/>
                  </p:stCondLst>
                  <p:childTnLst>
                    <p:set>
                      <p:cBhvr>
                        <p:cTn dur="1" fill="hold">
                          <p:stCondLst>
                            <p:cond delay="0"/>
                          </p:stCondLst>
                        </p:cTn>
                        <p:tgtEl>
                          <p:spTgt spid="17415"/>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7415"/>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7415"/>
                        </p:tgtEl>
                        <p:attrNameLst>
                          <p:attrName>style.visibility</p:attrName>
                        </p:attrNameLst>
                      </p:cBhvr>
                      <p:to>
                        <p:strVal val="visible"/>
                      </p:to>
                    </p:set>
                  </p:childTnLst>
                </p:cTn>
              </p:par>
            </p:tnLst>
          </p:tmpl>
        </p:tmplLst>
      </p:bldP>
      <p:bldP spid="145412" grpId="0" autoUpdateAnimBg="0"/>
      <p:bldP spid="145452" grpId="0" animBg="1"/>
      <p:bldP spid="14561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2"/>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10</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47</a:t>
            </a:fld>
            <a:endParaRPr lang="zh-CN" altLang="en-US"/>
          </a:p>
        </p:txBody>
      </p:sp>
      <p:sp>
        <p:nvSpPr>
          <p:cNvPr id="18439" name="Rectangle 3"/>
          <p:cNvSpPr>
            <a:spLocks noGrp="1" noChangeArrowheads="1"/>
          </p:cNvSpPr>
          <p:nvPr>
            <p:ph sz="quarter" idx="4294967295"/>
          </p:nvPr>
        </p:nvSpPr>
        <p:spPr>
          <a:xfrm>
            <a:off x="-23192" y="841375"/>
            <a:ext cx="8550275" cy="523875"/>
          </a:xfrm>
        </p:spPr>
        <p:txBody>
          <a:bodyPr>
            <a:spAutoFit/>
          </a:bodyPr>
          <a:lstStyle/>
          <a:p>
            <a:pPr eaLnBrk="1" hangingPunct="1"/>
            <a:r>
              <a:rPr kumimoji="1" lang="zh-CN" altLang="en-US" dirty="0" smtClean="0">
                <a:solidFill>
                  <a:srgbClr val="FF0000"/>
                </a:solidFill>
                <a:ea typeface="宋体" charset="-122"/>
              </a:rPr>
              <a:t>放大电路动态分析的等效电路法</a:t>
            </a:r>
            <a:r>
              <a:rPr kumimoji="1" lang="en-US" altLang="zh-CN" dirty="0" smtClean="0">
                <a:solidFill>
                  <a:srgbClr val="FF0000"/>
                </a:solidFill>
                <a:ea typeface="宋体" charset="-122"/>
              </a:rPr>
              <a:t>(</a:t>
            </a:r>
            <a:r>
              <a:rPr kumimoji="1" lang="zh-CN" altLang="en-US" dirty="0" smtClean="0">
                <a:solidFill>
                  <a:srgbClr val="FF0000"/>
                </a:solidFill>
                <a:ea typeface="宋体" charset="-122"/>
              </a:rPr>
              <a:t>续</a:t>
            </a:r>
            <a:r>
              <a:rPr kumimoji="1" lang="en-US" altLang="zh-CN" dirty="0" smtClean="0">
                <a:solidFill>
                  <a:srgbClr val="FF0000"/>
                </a:solidFill>
                <a:ea typeface="宋体" charset="-122"/>
              </a:rPr>
              <a:t>)</a:t>
            </a:r>
          </a:p>
        </p:txBody>
      </p:sp>
      <p:sp>
        <p:nvSpPr>
          <p:cNvPr id="150532" name="Text Box 4"/>
          <p:cNvSpPr txBox="1">
            <a:spLocks noChangeArrowheads="1"/>
          </p:cNvSpPr>
          <p:nvPr/>
        </p:nvSpPr>
        <p:spPr bwMode="auto">
          <a:xfrm>
            <a:off x="288131" y="1481104"/>
            <a:ext cx="5792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chemeClr val="tx2"/>
                </a:solidFill>
              </a:rPr>
              <a:t>（</a:t>
            </a:r>
            <a:r>
              <a:rPr kumimoji="1" lang="en-US" altLang="zh-CN" dirty="0">
                <a:solidFill>
                  <a:schemeClr val="tx2"/>
                </a:solidFill>
              </a:rPr>
              <a:t>3</a:t>
            </a:r>
            <a:r>
              <a:rPr kumimoji="1" lang="zh-CN" altLang="en-US" dirty="0">
                <a:solidFill>
                  <a:schemeClr val="tx2"/>
                </a:solidFill>
              </a:rPr>
              <a:t>）放大电路的的小信号</a:t>
            </a:r>
            <a:r>
              <a:rPr kumimoji="1" lang="en-US" altLang="zh-CN" dirty="0">
                <a:solidFill>
                  <a:schemeClr val="tx2"/>
                </a:solidFill>
              </a:rPr>
              <a:t>(</a:t>
            </a:r>
            <a:r>
              <a:rPr kumimoji="1" lang="zh-CN" altLang="en-US" dirty="0">
                <a:solidFill>
                  <a:schemeClr val="tx2"/>
                </a:solidFill>
              </a:rPr>
              <a:t>微变</a:t>
            </a:r>
            <a:r>
              <a:rPr kumimoji="1" lang="en-US" altLang="zh-CN" dirty="0">
                <a:solidFill>
                  <a:schemeClr val="tx2"/>
                </a:solidFill>
              </a:rPr>
              <a:t>)</a:t>
            </a:r>
            <a:r>
              <a:rPr kumimoji="1" lang="zh-CN" altLang="en-US" dirty="0">
                <a:solidFill>
                  <a:schemeClr val="tx2"/>
                </a:solidFill>
              </a:rPr>
              <a:t>等效电路</a:t>
            </a:r>
          </a:p>
        </p:txBody>
      </p:sp>
      <p:grpSp>
        <p:nvGrpSpPr>
          <p:cNvPr id="2" name="Group 110"/>
          <p:cNvGrpSpPr>
            <a:grpSpLocks/>
          </p:cNvGrpSpPr>
          <p:nvPr/>
        </p:nvGrpSpPr>
        <p:grpSpPr bwMode="auto">
          <a:xfrm>
            <a:off x="2097088" y="1955800"/>
            <a:ext cx="5287962" cy="2473325"/>
            <a:chOff x="1187" y="1290"/>
            <a:chExt cx="3331" cy="1558"/>
          </a:xfrm>
        </p:grpSpPr>
        <p:sp>
          <p:nvSpPr>
            <p:cNvPr id="18449" name="Line 52"/>
            <p:cNvSpPr>
              <a:spLocks noChangeShapeType="1"/>
            </p:cNvSpPr>
            <p:nvPr/>
          </p:nvSpPr>
          <p:spPr bwMode="auto">
            <a:xfrm>
              <a:off x="2880" y="2848"/>
              <a:ext cx="16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50" name="Line 53"/>
            <p:cNvSpPr>
              <a:spLocks noChangeShapeType="1"/>
            </p:cNvSpPr>
            <p:nvPr/>
          </p:nvSpPr>
          <p:spPr bwMode="auto">
            <a:xfrm flipV="1">
              <a:off x="2963" y="2727"/>
              <a:ext cx="0" cy="12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51" name="Rectangle 54"/>
            <p:cNvSpPr>
              <a:spLocks noChangeAspect="1" noChangeArrowheads="1"/>
            </p:cNvSpPr>
            <p:nvPr/>
          </p:nvSpPr>
          <p:spPr bwMode="auto">
            <a:xfrm>
              <a:off x="2162" y="2125"/>
              <a:ext cx="88" cy="24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8452" name="Line 55"/>
            <p:cNvSpPr>
              <a:spLocks noChangeShapeType="1"/>
            </p:cNvSpPr>
            <p:nvPr/>
          </p:nvSpPr>
          <p:spPr bwMode="auto">
            <a:xfrm>
              <a:off x="2206" y="1944"/>
              <a:ext cx="0" cy="1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53" name="Line 56"/>
            <p:cNvSpPr>
              <a:spLocks noChangeShapeType="1"/>
            </p:cNvSpPr>
            <p:nvPr/>
          </p:nvSpPr>
          <p:spPr bwMode="auto">
            <a:xfrm>
              <a:off x="2206" y="2366"/>
              <a:ext cx="0" cy="1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54" name="Rectangle 57"/>
            <p:cNvSpPr>
              <a:spLocks noChangeAspect="1" noChangeArrowheads="1"/>
            </p:cNvSpPr>
            <p:nvPr/>
          </p:nvSpPr>
          <p:spPr bwMode="auto">
            <a:xfrm>
              <a:off x="3484" y="2050"/>
              <a:ext cx="89" cy="24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8455" name="Line 58"/>
            <p:cNvSpPr>
              <a:spLocks noChangeShapeType="1"/>
            </p:cNvSpPr>
            <p:nvPr/>
          </p:nvSpPr>
          <p:spPr bwMode="auto">
            <a:xfrm>
              <a:off x="3529" y="1868"/>
              <a:ext cx="0" cy="18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56" name="Line 59"/>
            <p:cNvSpPr>
              <a:spLocks noChangeShapeType="1"/>
            </p:cNvSpPr>
            <p:nvPr/>
          </p:nvSpPr>
          <p:spPr bwMode="auto">
            <a:xfrm>
              <a:off x="3529" y="2291"/>
              <a:ext cx="0" cy="1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57" name="Rectangle 60"/>
            <p:cNvSpPr>
              <a:spLocks noChangeAspect="1" noChangeArrowheads="1"/>
            </p:cNvSpPr>
            <p:nvPr/>
          </p:nvSpPr>
          <p:spPr bwMode="auto">
            <a:xfrm>
              <a:off x="4071" y="2075"/>
              <a:ext cx="89" cy="24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8458" name="Line 61"/>
            <p:cNvSpPr>
              <a:spLocks noChangeShapeType="1"/>
            </p:cNvSpPr>
            <p:nvPr/>
          </p:nvSpPr>
          <p:spPr bwMode="auto">
            <a:xfrm>
              <a:off x="4116" y="1894"/>
              <a:ext cx="0" cy="1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59" name="Line 62"/>
            <p:cNvSpPr>
              <a:spLocks noChangeShapeType="1"/>
            </p:cNvSpPr>
            <p:nvPr/>
          </p:nvSpPr>
          <p:spPr bwMode="auto">
            <a:xfrm>
              <a:off x="4116" y="2316"/>
              <a:ext cx="0" cy="1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60" name="Rectangle 63"/>
            <p:cNvSpPr>
              <a:spLocks noChangeAspect="1" noChangeArrowheads="1"/>
            </p:cNvSpPr>
            <p:nvPr/>
          </p:nvSpPr>
          <p:spPr bwMode="auto">
            <a:xfrm>
              <a:off x="1500" y="1960"/>
              <a:ext cx="89" cy="24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8461" name="Line 64"/>
            <p:cNvSpPr>
              <a:spLocks noChangeShapeType="1"/>
            </p:cNvSpPr>
            <p:nvPr/>
          </p:nvSpPr>
          <p:spPr bwMode="auto">
            <a:xfrm>
              <a:off x="1545" y="1779"/>
              <a:ext cx="0" cy="1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62" name="Line 65"/>
            <p:cNvSpPr>
              <a:spLocks noChangeShapeType="1"/>
            </p:cNvSpPr>
            <p:nvPr/>
          </p:nvSpPr>
          <p:spPr bwMode="auto">
            <a:xfrm>
              <a:off x="1545" y="2202"/>
              <a:ext cx="0" cy="1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63" name="Oval 66"/>
            <p:cNvSpPr>
              <a:spLocks noChangeArrowheads="1"/>
            </p:cNvSpPr>
            <p:nvPr/>
          </p:nvSpPr>
          <p:spPr bwMode="auto">
            <a:xfrm>
              <a:off x="1460" y="2356"/>
              <a:ext cx="166" cy="181"/>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8464" name="Line 67"/>
            <p:cNvSpPr>
              <a:spLocks noChangeAspect="1" noChangeShapeType="1"/>
            </p:cNvSpPr>
            <p:nvPr/>
          </p:nvSpPr>
          <p:spPr bwMode="auto">
            <a:xfrm>
              <a:off x="1543" y="2222"/>
              <a:ext cx="1" cy="4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65" name="Line 68"/>
            <p:cNvSpPr>
              <a:spLocks noChangeAspect="1" noChangeShapeType="1"/>
            </p:cNvSpPr>
            <p:nvPr/>
          </p:nvSpPr>
          <p:spPr bwMode="auto">
            <a:xfrm>
              <a:off x="1445" y="2296"/>
              <a:ext cx="53"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66" name="Line 69"/>
            <p:cNvSpPr>
              <a:spLocks noChangeAspect="1" noChangeShapeType="1"/>
            </p:cNvSpPr>
            <p:nvPr/>
          </p:nvSpPr>
          <p:spPr bwMode="auto">
            <a:xfrm rot="-5400000">
              <a:off x="1442" y="2296"/>
              <a:ext cx="58"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67" name="Line 70"/>
            <p:cNvSpPr>
              <a:spLocks noChangeAspect="1" noChangeShapeType="1"/>
            </p:cNvSpPr>
            <p:nvPr/>
          </p:nvSpPr>
          <p:spPr bwMode="auto">
            <a:xfrm>
              <a:off x="1450" y="2598"/>
              <a:ext cx="53"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68" name="Line 71"/>
            <p:cNvSpPr>
              <a:spLocks noChangeShapeType="1"/>
            </p:cNvSpPr>
            <p:nvPr/>
          </p:nvSpPr>
          <p:spPr bwMode="auto">
            <a:xfrm>
              <a:off x="1848" y="1757"/>
              <a:ext cx="83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69" name="Line 72"/>
            <p:cNvSpPr>
              <a:spLocks noChangeShapeType="1"/>
            </p:cNvSpPr>
            <p:nvPr/>
          </p:nvSpPr>
          <p:spPr bwMode="auto">
            <a:xfrm>
              <a:off x="2954" y="1562"/>
              <a:ext cx="105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70" name="Freeform 73"/>
            <p:cNvSpPr>
              <a:spLocks/>
            </p:cNvSpPr>
            <p:nvPr/>
          </p:nvSpPr>
          <p:spPr bwMode="auto">
            <a:xfrm>
              <a:off x="3952" y="1562"/>
              <a:ext cx="165" cy="482"/>
            </a:xfrm>
            <a:custGeom>
              <a:avLst/>
              <a:gdLst>
                <a:gd name="T0" fmla="*/ 0 w 144"/>
                <a:gd name="T1" fmla="*/ 0 h 384"/>
                <a:gd name="T2" fmla="*/ 217 w 144"/>
                <a:gd name="T3" fmla="*/ 0 h 384"/>
                <a:gd name="T4" fmla="*/ 217 w 144"/>
                <a:gd name="T5" fmla="*/ 759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8471" name="Freeform 74"/>
            <p:cNvSpPr>
              <a:spLocks/>
            </p:cNvSpPr>
            <p:nvPr/>
          </p:nvSpPr>
          <p:spPr bwMode="auto">
            <a:xfrm>
              <a:off x="1544" y="2558"/>
              <a:ext cx="2131" cy="155"/>
            </a:xfrm>
            <a:custGeom>
              <a:avLst/>
              <a:gdLst>
                <a:gd name="T0" fmla="*/ 0 w 2304"/>
                <a:gd name="T1" fmla="*/ 0 h 144"/>
                <a:gd name="T2" fmla="*/ 0 w 2304"/>
                <a:gd name="T3" fmla="*/ 180 h 144"/>
                <a:gd name="T4" fmla="*/ 1823 w 2304"/>
                <a:gd name="T5" fmla="*/ 180 h 144"/>
                <a:gd name="T6" fmla="*/ 0 60000 65536"/>
                <a:gd name="T7" fmla="*/ 0 60000 65536"/>
                <a:gd name="T8" fmla="*/ 0 60000 65536"/>
                <a:gd name="T9" fmla="*/ 0 w 2304"/>
                <a:gd name="T10" fmla="*/ 0 h 144"/>
                <a:gd name="T11" fmla="*/ 2304 w 2304"/>
                <a:gd name="T12" fmla="*/ 144 h 144"/>
              </a:gdLst>
              <a:ahLst/>
              <a:cxnLst>
                <a:cxn ang="T6">
                  <a:pos x="T0" y="T1"/>
                </a:cxn>
                <a:cxn ang="T7">
                  <a:pos x="T2" y="T3"/>
                </a:cxn>
                <a:cxn ang="T8">
                  <a:pos x="T4" y="T5"/>
                </a:cxn>
              </a:cxnLst>
              <a:rect l="T9" t="T10" r="T11" b="T12"/>
              <a:pathLst>
                <a:path w="2304" h="144">
                  <a:moveTo>
                    <a:pt x="0" y="0"/>
                  </a:moveTo>
                  <a:lnTo>
                    <a:pt x="0" y="144"/>
                  </a:lnTo>
                  <a:lnTo>
                    <a:pt x="2304" y="1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8472" name="Line 75"/>
            <p:cNvSpPr>
              <a:spLocks noChangeShapeType="1"/>
            </p:cNvSpPr>
            <p:nvPr/>
          </p:nvSpPr>
          <p:spPr bwMode="auto">
            <a:xfrm>
              <a:off x="2208" y="2532"/>
              <a:ext cx="0" cy="181"/>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73" name="Oval 76"/>
            <p:cNvSpPr>
              <a:spLocks noChangeAspect="1" noChangeArrowheads="1"/>
            </p:cNvSpPr>
            <p:nvPr/>
          </p:nvSpPr>
          <p:spPr bwMode="auto">
            <a:xfrm>
              <a:off x="2189" y="1748"/>
              <a:ext cx="34" cy="36"/>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8474" name="Oval 77"/>
            <p:cNvSpPr>
              <a:spLocks noChangeAspect="1" noChangeArrowheads="1"/>
            </p:cNvSpPr>
            <p:nvPr/>
          </p:nvSpPr>
          <p:spPr bwMode="auto">
            <a:xfrm>
              <a:off x="3512" y="1547"/>
              <a:ext cx="33" cy="36"/>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18475" name="Line 78"/>
            <p:cNvSpPr>
              <a:spLocks noChangeShapeType="1"/>
            </p:cNvSpPr>
            <p:nvPr/>
          </p:nvSpPr>
          <p:spPr bwMode="auto">
            <a:xfrm>
              <a:off x="3530" y="2407"/>
              <a:ext cx="0" cy="301"/>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76" name="Freeform 79"/>
            <p:cNvSpPr>
              <a:spLocks/>
            </p:cNvSpPr>
            <p:nvPr/>
          </p:nvSpPr>
          <p:spPr bwMode="auto">
            <a:xfrm rot="5400000">
              <a:off x="3775" y="2372"/>
              <a:ext cx="241" cy="442"/>
            </a:xfrm>
            <a:custGeom>
              <a:avLst/>
              <a:gdLst>
                <a:gd name="T0" fmla="*/ 0 w 144"/>
                <a:gd name="T1" fmla="*/ 0 h 384"/>
                <a:gd name="T2" fmla="*/ 674 w 144"/>
                <a:gd name="T3" fmla="*/ 0 h 384"/>
                <a:gd name="T4" fmla="*/ 674 w 144"/>
                <a:gd name="T5" fmla="*/ 586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8477" name="Text Box 80"/>
            <p:cNvSpPr txBox="1">
              <a:spLocks noChangeArrowheads="1"/>
            </p:cNvSpPr>
            <p:nvPr/>
          </p:nvSpPr>
          <p:spPr bwMode="auto">
            <a:xfrm>
              <a:off x="3707" y="2243"/>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18478" name="Text Box 81"/>
            <p:cNvSpPr txBox="1">
              <a:spLocks noChangeArrowheads="1"/>
            </p:cNvSpPr>
            <p:nvPr/>
          </p:nvSpPr>
          <p:spPr bwMode="auto">
            <a:xfrm>
              <a:off x="3178" y="1994"/>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18479" name="Text Box 82"/>
            <p:cNvSpPr txBox="1">
              <a:spLocks noChangeArrowheads="1"/>
            </p:cNvSpPr>
            <p:nvPr/>
          </p:nvSpPr>
          <p:spPr bwMode="auto">
            <a:xfrm>
              <a:off x="2235" y="2055"/>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18480" name="Text Box 83"/>
            <p:cNvSpPr txBox="1">
              <a:spLocks noChangeArrowheads="1"/>
            </p:cNvSpPr>
            <p:nvPr/>
          </p:nvSpPr>
          <p:spPr bwMode="auto">
            <a:xfrm>
              <a:off x="1187" y="1863"/>
              <a:ext cx="2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sp>
          <p:nvSpPr>
            <p:cNvPr id="18481" name="Text Box 84"/>
            <p:cNvSpPr txBox="1">
              <a:spLocks noChangeArrowheads="1"/>
            </p:cNvSpPr>
            <p:nvPr/>
          </p:nvSpPr>
          <p:spPr bwMode="auto">
            <a:xfrm>
              <a:off x="1215" y="2230"/>
              <a:ext cx="2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i="1" baseline="-25000">
                  <a:solidFill>
                    <a:schemeClr val="tx2"/>
                  </a:solidFill>
                  <a:cs typeface="Times New Roman" pitchFamily="18" charset="0"/>
                </a:rPr>
                <a:t>s</a:t>
              </a:r>
              <a:endParaRPr kumimoji="1" lang="en-US" altLang="zh-CN" i="1">
                <a:solidFill>
                  <a:schemeClr val="tx2"/>
                </a:solidFill>
                <a:cs typeface="Times New Roman" pitchFamily="18" charset="0"/>
              </a:endParaRPr>
            </a:p>
          </p:txBody>
        </p:sp>
        <p:sp>
          <p:nvSpPr>
            <p:cNvPr id="18482" name="Line 85"/>
            <p:cNvSpPr>
              <a:spLocks noChangeShapeType="1"/>
            </p:cNvSpPr>
            <p:nvPr/>
          </p:nvSpPr>
          <p:spPr bwMode="auto">
            <a:xfrm flipV="1">
              <a:off x="3530" y="1567"/>
              <a:ext cx="0" cy="301"/>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83" name="Line 86"/>
            <p:cNvSpPr>
              <a:spLocks noChangeShapeType="1"/>
            </p:cNvSpPr>
            <p:nvPr/>
          </p:nvSpPr>
          <p:spPr bwMode="auto">
            <a:xfrm flipV="1">
              <a:off x="2203" y="1759"/>
              <a:ext cx="0" cy="181"/>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84" name="Freeform 87"/>
            <p:cNvSpPr>
              <a:spLocks/>
            </p:cNvSpPr>
            <p:nvPr/>
          </p:nvSpPr>
          <p:spPr bwMode="auto">
            <a:xfrm rot="-5400000">
              <a:off x="1670" y="1628"/>
              <a:ext cx="181" cy="443"/>
            </a:xfrm>
            <a:custGeom>
              <a:avLst/>
              <a:gdLst>
                <a:gd name="T0" fmla="*/ 0 w 144"/>
                <a:gd name="T1" fmla="*/ 0 h 384"/>
                <a:gd name="T2" fmla="*/ 287 w 144"/>
                <a:gd name="T3" fmla="*/ 0 h 384"/>
                <a:gd name="T4" fmla="*/ 287 w 144"/>
                <a:gd name="T5" fmla="*/ 590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8485" name="Text Box 89"/>
            <p:cNvSpPr txBox="1">
              <a:spLocks noChangeArrowheads="1"/>
            </p:cNvSpPr>
            <p:nvPr/>
          </p:nvSpPr>
          <p:spPr bwMode="auto">
            <a:xfrm>
              <a:off x="1730" y="1628"/>
              <a:ext cx="284" cy="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a:t>
              </a:r>
            </a:p>
            <a:p>
              <a:pPr algn="just" eaLnBrk="1" hangingPunct="1">
                <a:lnSpc>
                  <a:spcPct val="120000"/>
                </a:lnSpc>
                <a:spcBef>
                  <a:spcPct val="10000"/>
                </a:spcBef>
              </a:pPr>
              <a:r>
                <a:rPr kumimoji="1" lang="en-US" altLang="zh-CN" sz="2800" i="1">
                  <a:solidFill>
                    <a:schemeClr val="tx2"/>
                  </a:solidFill>
                  <a:cs typeface="Times New Roman" pitchFamily="18" charset="0"/>
                </a:rPr>
                <a:t>u</a:t>
              </a:r>
              <a:r>
                <a:rPr kumimoji="1" lang="en-US" altLang="zh-CN" sz="2800" baseline="-25000">
                  <a:solidFill>
                    <a:schemeClr val="tx2"/>
                  </a:solidFill>
                  <a:cs typeface="Times New Roman" pitchFamily="18" charset="0"/>
                </a:rPr>
                <a:t>i</a:t>
              </a:r>
            </a:p>
            <a:p>
              <a:pPr algn="just" eaLnBrk="1" hangingPunct="1">
                <a:lnSpc>
                  <a:spcPct val="120000"/>
                </a:lnSpc>
                <a:spcBef>
                  <a:spcPct val="10000"/>
                </a:spcBef>
              </a:pPr>
              <a:r>
                <a:rPr kumimoji="1" lang="en-US" altLang="zh-CN" sz="2800">
                  <a:solidFill>
                    <a:schemeClr val="tx2"/>
                  </a:solidFill>
                  <a:cs typeface="Times New Roman" pitchFamily="18" charset="0"/>
                </a:rPr>
                <a:t>_</a:t>
              </a:r>
            </a:p>
          </p:txBody>
        </p:sp>
        <p:sp>
          <p:nvSpPr>
            <p:cNvPr id="18486" name="Text Box 91"/>
            <p:cNvSpPr txBox="1">
              <a:spLocks noChangeArrowheads="1"/>
            </p:cNvSpPr>
            <p:nvPr/>
          </p:nvSpPr>
          <p:spPr bwMode="auto">
            <a:xfrm>
              <a:off x="4200" y="1571"/>
              <a:ext cx="318" cy="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a:t>
              </a:r>
            </a:p>
            <a:p>
              <a:pPr algn="just" eaLnBrk="1" hangingPunct="1">
                <a:lnSpc>
                  <a:spcPct val="120000"/>
                </a:lnSpc>
                <a:spcBef>
                  <a:spcPct val="10000"/>
                </a:spcBef>
              </a:pPr>
              <a:r>
                <a:rPr kumimoji="1" lang="en-US" altLang="zh-CN" sz="2800" i="1">
                  <a:solidFill>
                    <a:schemeClr val="tx2"/>
                  </a:solidFill>
                  <a:cs typeface="Times New Roman" pitchFamily="18" charset="0"/>
                </a:rPr>
                <a:t>u</a:t>
              </a:r>
              <a:r>
                <a:rPr kumimoji="1" lang="en-US" altLang="zh-CN" sz="2800" baseline="-25000">
                  <a:solidFill>
                    <a:schemeClr val="tx2"/>
                  </a:solidFill>
                  <a:cs typeface="Times New Roman" pitchFamily="18" charset="0"/>
                </a:rPr>
                <a:t>o</a:t>
              </a:r>
            </a:p>
            <a:p>
              <a:pPr algn="just" eaLnBrk="1" hangingPunct="1">
                <a:lnSpc>
                  <a:spcPct val="120000"/>
                </a:lnSpc>
                <a:spcBef>
                  <a:spcPct val="10000"/>
                </a:spcBef>
              </a:pPr>
              <a:r>
                <a:rPr kumimoji="1" lang="en-US" altLang="zh-CN" sz="2800">
                  <a:solidFill>
                    <a:schemeClr val="tx2"/>
                  </a:solidFill>
                  <a:cs typeface="Times New Roman" pitchFamily="18" charset="0"/>
                </a:rPr>
                <a:t>_</a:t>
              </a:r>
            </a:p>
          </p:txBody>
        </p:sp>
        <p:sp>
          <p:nvSpPr>
            <p:cNvPr id="18487" name="Rectangle 93"/>
            <p:cNvSpPr>
              <a:spLocks noChangeAspect="1" noChangeArrowheads="1"/>
            </p:cNvSpPr>
            <p:nvPr/>
          </p:nvSpPr>
          <p:spPr bwMode="auto">
            <a:xfrm>
              <a:off x="2633" y="2125"/>
              <a:ext cx="88" cy="24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8488" name="Line 94"/>
            <p:cNvSpPr>
              <a:spLocks noChangeShapeType="1"/>
            </p:cNvSpPr>
            <p:nvPr/>
          </p:nvSpPr>
          <p:spPr bwMode="auto">
            <a:xfrm>
              <a:off x="2678" y="1944"/>
              <a:ext cx="0" cy="1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89" name="Line 95"/>
            <p:cNvSpPr>
              <a:spLocks noChangeShapeType="1"/>
            </p:cNvSpPr>
            <p:nvPr/>
          </p:nvSpPr>
          <p:spPr bwMode="auto">
            <a:xfrm>
              <a:off x="2678" y="2366"/>
              <a:ext cx="0" cy="1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90" name="AutoShape 97"/>
            <p:cNvSpPr>
              <a:spLocks noChangeArrowheads="1"/>
            </p:cNvSpPr>
            <p:nvPr/>
          </p:nvSpPr>
          <p:spPr bwMode="auto">
            <a:xfrm>
              <a:off x="2870" y="1974"/>
              <a:ext cx="166" cy="363"/>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8491" name="Line 98"/>
            <p:cNvSpPr>
              <a:spLocks noChangeAspect="1" noChangeShapeType="1"/>
            </p:cNvSpPr>
            <p:nvPr/>
          </p:nvSpPr>
          <p:spPr bwMode="auto">
            <a:xfrm flipV="1">
              <a:off x="2954" y="1842"/>
              <a:ext cx="1" cy="15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92" name="Line 99"/>
            <p:cNvSpPr>
              <a:spLocks noChangeAspect="1" noChangeShapeType="1"/>
            </p:cNvSpPr>
            <p:nvPr/>
          </p:nvSpPr>
          <p:spPr bwMode="auto">
            <a:xfrm flipV="1">
              <a:off x="2954" y="2329"/>
              <a:ext cx="1" cy="15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93" name="Line 100"/>
            <p:cNvSpPr>
              <a:spLocks noChangeAspect="1" noChangeShapeType="1"/>
            </p:cNvSpPr>
            <p:nvPr/>
          </p:nvSpPr>
          <p:spPr bwMode="auto">
            <a:xfrm rot="5400000" flipV="1">
              <a:off x="2953" y="2072"/>
              <a:ext cx="2" cy="16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94" name="Line 101"/>
            <p:cNvSpPr>
              <a:spLocks noChangeShapeType="1"/>
            </p:cNvSpPr>
            <p:nvPr/>
          </p:nvSpPr>
          <p:spPr bwMode="auto">
            <a:xfrm>
              <a:off x="3084" y="2001"/>
              <a:ext cx="0" cy="3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95" name="Line 102"/>
            <p:cNvSpPr>
              <a:spLocks noChangeShapeType="1"/>
            </p:cNvSpPr>
            <p:nvPr/>
          </p:nvSpPr>
          <p:spPr bwMode="auto">
            <a:xfrm>
              <a:off x="2678" y="1770"/>
              <a:ext cx="0" cy="2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96" name="Line 103"/>
            <p:cNvSpPr>
              <a:spLocks noChangeShapeType="1"/>
            </p:cNvSpPr>
            <p:nvPr/>
          </p:nvSpPr>
          <p:spPr bwMode="auto">
            <a:xfrm>
              <a:off x="2680" y="2496"/>
              <a:ext cx="0" cy="212"/>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97" name="Line 104"/>
            <p:cNvSpPr>
              <a:spLocks noChangeShapeType="1"/>
            </p:cNvSpPr>
            <p:nvPr/>
          </p:nvSpPr>
          <p:spPr bwMode="auto">
            <a:xfrm>
              <a:off x="2954" y="1573"/>
              <a:ext cx="2" cy="3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98" name="Line 105"/>
            <p:cNvSpPr>
              <a:spLocks noChangeShapeType="1"/>
            </p:cNvSpPr>
            <p:nvPr/>
          </p:nvSpPr>
          <p:spPr bwMode="auto">
            <a:xfrm>
              <a:off x="2956" y="2334"/>
              <a:ext cx="3" cy="378"/>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499" name="Text Box 106"/>
            <p:cNvSpPr txBox="1">
              <a:spLocks noChangeArrowheads="1"/>
            </p:cNvSpPr>
            <p:nvPr/>
          </p:nvSpPr>
          <p:spPr bwMode="auto">
            <a:xfrm>
              <a:off x="2348" y="1705"/>
              <a:ext cx="3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r</a:t>
              </a:r>
              <a:r>
                <a:rPr kumimoji="1" lang="en-US" altLang="zh-CN" sz="2800" baseline="-25000">
                  <a:solidFill>
                    <a:schemeClr val="tx2"/>
                  </a:solidFill>
                  <a:cs typeface="Times New Roman" pitchFamily="18" charset="0"/>
                </a:rPr>
                <a:t>be</a:t>
              </a:r>
              <a:endParaRPr kumimoji="1" lang="en-US" altLang="zh-CN" sz="2800">
                <a:solidFill>
                  <a:schemeClr val="tx2"/>
                </a:solidFill>
                <a:cs typeface="Times New Roman" pitchFamily="18" charset="0"/>
              </a:endParaRPr>
            </a:p>
          </p:txBody>
        </p:sp>
        <p:graphicFrame>
          <p:nvGraphicFramePr>
            <p:cNvPr id="18437" name="Object 5"/>
            <p:cNvGraphicFramePr>
              <a:graphicFrameLocks/>
            </p:cNvGraphicFramePr>
            <p:nvPr/>
          </p:nvGraphicFramePr>
          <p:xfrm>
            <a:off x="3012" y="2383"/>
            <a:ext cx="304" cy="291"/>
          </p:xfrm>
          <a:graphic>
            <a:graphicData uri="http://schemas.openxmlformats.org/presentationml/2006/ole">
              <mc:AlternateContent xmlns:mc="http://schemas.openxmlformats.org/markup-compatibility/2006">
                <mc:Choice xmlns:v="urn:schemas-microsoft-com:vml" Requires="v">
                  <p:oleObj spid="_x0000_s18790" name="Equation" r:id="rId3" imgW="241200" imgH="228600" progId="Equation.DSMT4">
                    <p:embed/>
                  </p:oleObj>
                </mc:Choice>
                <mc:Fallback>
                  <p:oleObj name="Equation" r:id="rId3" imgW="241200" imgH="228600" progId="Equation.DSMT4">
                    <p:embed/>
                    <p:pic>
                      <p:nvPicPr>
                        <p:cNvPr id="0" name="Object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2383"/>
                          <a:ext cx="3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18500" name="Text Box 108"/>
            <p:cNvSpPr txBox="1">
              <a:spLocks noChangeArrowheads="1"/>
            </p:cNvSpPr>
            <p:nvPr/>
          </p:nvSpPr>
          <p:spPr bwMode="auto">
            <a:xfrm>
              <a:off x="2362" y="1290"/>
              <a:ext cx="2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i</a:t>
              </a:r>
              <a:r>
                <a:rPr kumimoji="1" lang="en-US" altLang="zh-CN" sz="2800" baseline="-25000">
                  <a:solidFill>
                    <a:schemeClr val="tx2"/>
                  </a:solidFill>
                  <a:cs typeface="Times New Roman" pitchFamily="18" charset="0"/>
                </a:rPr>
                <a:t>b</a:t>
              </a:r>
              <a:endParaRPr kumimoji="1" lang="en-US" altLang="zh-CN" sz="2800">
                <a:solidFill>
                  <a:schemeClr val="tx2"/>
                </a:solidFill>
                <a:cs typeface="Times New Roman" pitchFamily="18" charset="0"/>
              </a:endParaRPr>
            </a:p>
          </p:txBody>
        </p:sp>
        <p:sp>
          <p:nvSpPr>
            <p:cNvPr id="18501" name="Line 109"/>
            <p:cNvSpPr>
              <a:spLocks noChangeAspect="1" noChangeShapeType="1"/>
            </p:cNvSpPr>
            <p:nvPr/>
          </p:nvSpPr>
          <p:spPr bwMode="auto">
            <a:xfrm flipV="1">
              <a:off x="2385" y="1668"/>
              <a:ext cx="280" cy="3"/>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50639" name="Text Box 111"/>
          <p:cNvSpPr txBox="1">
            <a:spLocks noChangeArrowheads="1"/>
          </p:cNvSpPr>
          <p:nvPr/>
        </p:nvSpPr>
        <p:spPr bwMode="auto">
          <a:xfrm>
            <a:off x="1449388" y="5637213"/>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电压放大倍数：</a:t>
            </a:r>
          </a:p>
        </p:txBody>
      </p:sp>
      <p:graphicFrame>
        <p:nvGraphicFramePr>
          <p:cNvPr id="150640" name="Object 2"/>
          <p:cNvGraphicFramePr>
            <a:graphicFrameLocks noChangeAspect="1"/>
          </p:cNvGraphicFramePr>
          <p:nvPr/>
        </p:nvGraphicFramePr>
        <p:xfrm>
          <a:off x="3767138" y="5397500"/>
          <a:ext cx="3994150" cy="914400"/>
        </p:xfrm>
        <a:graphic>
          <a:graphicData uri="http://schemas.openxmlformats.org/presentationml/2006/ole">
            <mc:AlternateContent xmlns:mc="http://schemas.openxmlformats.org/markup-compatibility/2006">
              <mc:Choice xmlns:v="urn:schemas-microsoft-com:vml" Requires="v">
                <p:oleObj spid="_x0000_s18791" name="Equation" r:id="rId5" imgW="1993680" imgH="457200" progId="Equation.DSMT4">
                  <p:embed/>
                </p:oleObj>
              </mc:Choice>
              <mc:Fallback>
                <p:oleObj name="Equation" r:id="rId5" imgW="1993680" imgH="457200" progId="Equation.DSMT4">
                  <p:embed/>
                  <p:pic>
                    <p:nvPicPr>
                      <p:cNvPr id="0" name="Object 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7138" y="5397500"/>
                        <a:ext cx="39941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641" name="Text Box 113"/>
          <p:cNvSpPr txBox="1">
            <a:spLocks noChangeArrowheads="1"/>
          </p:cNvSpPr>
          <p:nvPr/>
        </p:nvSpPr>
        <p:spPr bwMode="auto">
          <a:xfrm>
            <a:off x="1822450" y="4300538"/>
            <a:ext cx="1538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输入电阻</a:t>
            </a:r>
          </a:p>
        </p:txBody>
      </p:sp>
      <p:sp>
        <p:nvSpPr>
          <p:cNvPr id="150642" name="AutoShape 114"/>
          <p:cNvSpPr>
            <a:spLocks noChangeArrowheads="1"/>
          </p:cNvSpPr>
          <p:nvPr/>
        </p:nvSpPr>
        <p:spPr bwMode="auto">
          <a:xfrm>
            <a:off x="3276600" y="4376738"/>
            <a:ext cx="685800" cy="304800"/>
          </a:xfrm>
          <a:prstGeom prst="rightArrow">
            <a:avLst>
              <a:gd name="adj1" fmla="val 50000"/>
              <a:gd name="adj2" fmla="val 56250"/>
            </a:avLst>
          </a:prstGeom>
          <a:solidFill>
            <a:schemeClr val="accent1"/>
          </a:solidFill>
          <a:ln w="952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150643" name="AutoShape 115"/>
          <p:cNvSpPr>
            <a:spLocks noChangeArrowheads="1"/>
          </p:cNvSpPr>
          <p:nvPr/>
        </p:nvSpPr>
        <p:spPr bwMode="auto">
          <a:xfrm>
            <a:off x="5588000" y="4362450"/>
            <a:ext cx="609600" cy="304800"/>
          </a:xfrm>
          <a:prstGeom prst="leftArrow">
            <a:avLst>
              <a:gd name="adj1" fmla="val 50000"/>
              <a:gd name="adj2" fmla="val 50000"/>
            </a:avLst>
          </a:prstGeom>
          <a:solidFill>
            <a:schemeClr val="accent1"/>
          </a:solidFill>
          <a:ln w="19050">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150644" name="Text Box 116"/>
          <p:cNvSpPr txBox="1">
            <a:spLocks noChangeArrowheads="1"/>
          </p:cNvSpPr>
          <p:nvPr/>
        </p:nvSpPr>
        <p:spPr bwMode="auto">
          <a:xfrm>
            <a:off x="6305550" y="4300538"/>
            <a:ext cx="1606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输出电阻</a:t>
            </a:r>
          </a:p>
        </p:txBody>
      </p:sp>
      <p:sp>
        <p:nvSpPr>
          <p:cNvPr id="150645" name="Line 117"/>
          <p:cNvSpPr>
            <a:spLocks noChangeShapeType="1"/>
          </p:cNvSpPr>
          <p:nvPr/>
        </p:nvSpPr>
        <p:spPr bwMode="auto">
          <a:xfrm flipH="1">
            <a:off x="3511550" y="2270125"/>
            <a:ext cx="14288" cy="2119313"/>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50646" name="Line 118"/>
          <p:cNvSpPr>
            <a:spLocks noChangeShapeType="1"/>
          </p:cNvSpPr>
          <p:nvPr/>
        </p:nvSpPr>
        <p:spPr bwMode="auto">
          <a:xfrm flipH="1">
            <a:off x="6099175" y="2327275"/>
            <a:ext cx="14288" cy="2119313"/>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150647" name="Object 3"/>
          <p:cNvGraphicFramePr>
            <a:graphicFrameLocks noChangeAspect="1"/>
          </p:cNvGraphicFramePr>
          <p:nvPr/>
        </p:nvGraphicFramePr>
        <p:xfrm>
          <a:off x="2257425" y="4751388"/>
          <a:ext cx="2005013" cy="457200"/>
        </p:xfrm>
        <a:graphic>
          <a:graphicData uri="http://schemas.openxmlformats.org/presentationml/2006/ole">
            <mc:AlternateContent xmlns:mc="http://schemas.openxmlformats.org/markup-compatibility/2006">
              <mc:Choice xmlns:v="urn:schemas-microsoft-com:vml" Requires="v">
                <p:oleObj spid="_x0000_s18792" name="Equation" r:id="rId7" imgW="1002960" imgH="228600" progId="Equation.DSMT4">
                  <p:embed/>
                </p:oleObj>
              </mc:Choice>
              <mc:Fallback>
                <p:oleObj name="Equation" r:id="rId7" imgW="1002960" imgH="228600" progId="Equation.DSMT4">
                  <p:embed/>
                  <p:pic>
                    <p:nvPicPr>
                      <p:cNvPr id="0" name="Object 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7425" y="4751388"/>
                        <a:ext cx="20050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648" name="Object 4"/>
          <p:cNvGraphicFramePr>
            <a:graphicFrameLocks noChangeAspect="1"/>
          </p:cNvGraphicFramePr>
          <p:nvPr/>
        </p:nvGraphicFramePr>
        <p:xfrm>
          <a:off x="5870575" y="4873625"/>
          <a:ext cx="914400" cy="457200"/>
        </p:xfrm>
        <a:graphic>
          <a:graphicData uri="http://schemas.openxmlformats.org/presentationml/2006/ole">
            <mc:AlternateContent xmlns:mc="http://schemas.openxmlformats.org/markup-compatibility/2006">
              <mc:Choice xmlns:v="urn:schemas-microsoft-com:vml" Requires="v">
                <p:oleObj spid="_x0000_s18793" name="Equation" r:id="rId9" imgW="457200" imgH="228600" progId="Equation.DSMT4">
                  <p:embed/>
                </p:oleObj>
              </mc:Choice>
              <mc:Fallback>
                <p:oleObj name="Equation" r:id="rId9" imgW="457200" imgH="228600" progId="Equation.DSMT4">
                  <p:embed/>
                  <p:pic>
                    <p:nvPicPr>
                      <p:cNvPr id="0" name="Object 4"/>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0575" y="4873625"/>
                        <a:ext cx="914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505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Bottom)">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150639"/>
                                        </p:tgtEl>
                                        <p:attrNameLst>
                                          <p:attrName>style.visibility</p:attrName>
                                        </p:attrNameLst>
                                      </p:cBhvr>
                                      <p:to>
                                        <p:strVal val="visible"/>
                                      </p:to>
                                    </p:set>
                                    <p:animEffect transition="in" filter="slide(fromRight)">
                                      <p:cBhvr>
                                        <p:cTn id="16" dur="500"/>
                                        <p:tgtEl>
                                          <p:spTgt spid="150639"/>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150640"/>
                                        </p:tgtEl>
                                        <p:attrNameLst>
                                          <p:attrName>style.visibility</p:attrName>
                                        </p:attrNameLst>
                                      </p:cBhvr>
                                      <p:to>
                                        <p:strVal val="visible"/>
                                      </p:to>
                                    </p:set>
                                    <p:animEffect transition="in" filter="wipe(up)">
                                      <p:cBhvr>
                                        <p:cTn id="20" dur="500"/>
                                        <p:tgtEl>
                                          <p:spTgt spid="15064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50645"/>
                                        </p:tgtEl>
                                        <p:attrNameLst>
                                          <p:attrName>style.visibility</p:attrName>
                                        </p:attrNameLst>
                                      </p:cBhvr>
                                      <p:to>
                                        <p:strVal val="visible"/>
                                      </p:to>
                                    </p:set>
                                    <p:animEffect transition="in" filter="wipe(up)">
                                      <p:cBhvr>
                                        <p:cTn id="25" dur="500"/>
                                        <p:tgtEl>
                                          <p:spTgt spid="150645"/>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50646"/>
                                        </p:tgtEl>
                                        <p:attrNameLst>
                                          <p:attrName>style.visibility</p:attrName>
                                        </p:attrNameLst>
                                      </p:cBhvr>
                                      <p:to>
                                        <p:strVal val="visible"/>
                                      </p:to>
                                    </p:set>
                                    <p:animEffect transition="in" filter="wipe(up)">
                                      <p:cBhvr>
                                        <p:cTn id="28" dur="500"/>
                                        <p:tgtEl>
                                          <p:spTgt spid="150646"/>
                                        </p:tgtEl>
                                      </p:cBhvr>
                                    </p:animEffect>
                                  </p:childTnLst>
                                </p:cTn>
                              </p:par>
                            </p:childTnLst>
                          </p:cTn>
                        </p:par>
                        <p:par>
                          <p:cTn id="29" fill="hold" nodeType="afterGroup">
                            <p:stCondLst>
                              <p:cond delay="500"/>
                            </p:stCondLst>
                            <p:childTnLst>
                              <p:par>
                                <p:cTn id="30" presetID="12" presetClass="entr" presetSubtype="2" fill="hold" grpId="0" nodeType="afterEffect">
                                  <p:stCondLst>
                                    <p:cond delay="0"/>
                                  </p:stCondLst>
                                  <p:childTnLst>
                                    <p:set>
                                      <p:cBhvr>
                                        <p:cTn id="31" dur="1" fill="hold">
                                          <p:stCondLst>
                                            <p:cond delay="0"/>
                                          </p:stCondLst>
                                        </p:cTn>
                                        <p:tgtEl>
                                          <p:spTgt spid="150642"/>
                                        </p:tgtEl>
                                        <p:attrNameLst>
                                          <p:attrName>style.visibility</p:attrName>
                                        </p:attrNameLst>
                                      </p:cBhvr>
                                      <p:to>
                                        <p:strVal val="visible"/>
                                      </p:to>
                                    </p:set>
                                    <p:animEffect transition="in" filter="slide(fromRight)">
                                      <p:cBhvr>
                                        <p:cTn id="32" dur="500"/>
                                        <p:tgtEl>
                                          <p:spTgt spid="150642"/>
                                        </p:tgtEl>
                                      </p:cBhvr>
                                    </p:animEffect>
                                  </p:childTnLst>
                                </p:cTn>
                              </p:par>
                            </p:childTnLst>
                          </p:cTn>
                        </p:par>
                        <p:par>
                          <p:cTn id="33" fill="hold" nodeType="afterGroup">
                            <p:stCondLst>
                              <p:cond delay="1000"/>
                            </p:stCondLst>
                            <p:childTnLst>
                              <p:par>
                                <p:cTn id="34" presetID="12" presetClass="entr" presetSubtype="2" fill="hold" grpId="0" nodeType="afterEffect">
                                  <p:stCondLst>
                                    <p:cond delay="0"/>
                                  </p:stCondLst>
                                  <p:childTnLst>
                                    <p:set>
                                      <p:cBhvr>
                                        <p:cTn id="35" dur="1" fill="hold">
                                          <p:stCondLst>
                                            <p:cond delay="0"/>
                                          </p:stCondLst>
                                        </p:cTn>
                                        <p:tgtEl>
                                          <p:spTgt spid="150641"/>
                                        </p:tgtEl>
                                        <p:attrNameLst>
                                          <p:attrName>style.visibility</p:attrName>
                                        </p:attrNameLst>
                                      </p:cBhvr>
                                      <p:to>
                                        <p:strVal val="visible"/>
                                      </p:to>
                                    </p:set>
                                    <p:animEffect transition="in" filter="slide(fromRight)">
                                      <p:cBhvr>
                                        <p:cTn id="36" dur="500"/>
                                        <p:tgtEl>
                                          <p:spTgt spid="150641"/>
                                        </p:tgtEl>
                                      </p:cBhvr>
                                    </p:animEffect>
                                  </p:childTnLst>
                                </p:cTn>
                              </p:par>
                            </p:childTnLst>
                          </p:cTn>
                        </p:par>
                        <p:par>
                          <p:cTn id="37" fill="hold" nodeType="afterGroup">
                            <p:stCondLst>
                              <p:cond delay="1500"/>
                            </p:stCondLst>
                            <p:childTnLst>
                              <p:par>
                                <p:cTn id="38" presetID="12" presetClass="entr" presetSubtype="2" fill="hold" grpId="0" nodeType="afterEffect">
                                  <p:stCondLst>
                                    <p:cond delay="0"/>
                                  </p:stCondLst>
                                  <p:childTnLst>
                                    <p:set>
                                      <p:cBhvr>
                                        <p:cTn id="39" dur="1" fill="hold">
                                          <p:stCondLst>
                                            <p:cond delay="0"/>
                                          </p:stCondLst>
                                        </p:cTn>
                                        <p:tgtEl>
                                          <p:spTgt spid="150643"/>
                                        </p:tgtEl>
                                        <p:attrNameLst>
                                          <p:attrName>style.visibility</p:attrName>
                                        </p:attrNameLst>
                                      </p:cBhvr>
                                      <p:to>
                                        <p:strVal val="visible"/>
                                      </p:to>
                                    </p:set>
                                    <p:animEffect transition="in" filter="slide(fromRight)">
                                      <p:cBhvr>
                                        <p:cTn id="40" dur="500"/>
                                        <p:tgtEl>
                                          <p:spTgt spid="150643"/>
                                        </p:tgtEl>
                                      </p:cBhvr>
                                    </p:animEffect>
                                  </p:childTnLst>
                                </p:cTn>
                              </p:par>
                            </p:childTnLst>
                          </p:cTn>
                        </p:par>
                        <p:par>
                          <p:cTn id="41" fill="hold" nodeType="afterGroup">
                            <p:stCondLst>
                              <p:cond delay="2000"/>
                            </p:stCondLst>
                            <p:childTnLst>
                              <p:par>
                                <p:cTn id="42" presetID="12" presetClass="entr" presetSubtype="2" fill="hold" grpId="0" nodeType="afterEffect">
                                  <p:stCondLst>
                                    <p:cond delay="0"/>
                                  </p:stCondLst>
                                  <p:childTnLst>
                                    <p:set>
                                      <p:cBhvr>
                                        <p:cTn id="43" dur="1" fill="hold">
                                          <p:stCondLst>
                                            <p:cond delay="0"/>
                                          </p:stCondLst>
                                        </p:cTn>
                                        <p:tgtEl>
                                          <p:spTgt spid="150644"/>
                                        </p:tgtEl>
                                        <p:attrNameLst>
                                          <p:attrName>style.visibility</p:attrName>
                                        </p:attrNameLst>
                                      </p:cBhvr>
                                      <p:to>
                                        <p:strVal val="visible"/>
                                      </p:to>
                                    </p:set>
                                    <p:animEffect transition="in" filter="slide(fromRight)">
                                      <p:cBhvr>
                                        <p:cTn id="44" dur="500"/>
                                        <p:tgtEl>
                                          <p:spTgt spid="150644"/>
                                        </p:tgtEl>
                                      </p:cBhvr>
                                    </p:animEffect>
                                  </p:childTnLst>
                                </p:cTn>
                              </p:par>
                            </p:childTnLst>
                          </p:cTn>
                        </p:par>
                        <p:par>
                          <p:cTn id="45" fill="hold" nodeType="afterGroup">
                            <p:stCondLst>
                              <p:cond delay="2500"/>
                            </p:stCondLst>
                            <p:childTnLst>
                              <p:par>
                                <p:cTn id="46" presetID="12" presetClass="entr" presetSubtype="2" fill="hold" nodeType="afterEffect">
                                  <p:stCondLst>
                                    <p:cond delay="0"/>
                                  </p:stCondLst>
                                  <p:childTnLst>
                                    <p:set>
                                      <p:cBhvr>
                                        <p:cTn id="47" dur="1" fill="hold">
                                          <p:stCondLst>
                                            <p:cond delay="0"/>
                                          </p:stCondLst>
                                        </p:cTn>
                                        <p:tgtEl>
                                          <p:spTgt spid="150647"/>
                                        </p:tgtEl>
                                        <p:attrNameLst>
                                          <p:attrName>style.visibility</p:attrName>
                                        </p:attrNameLst>
                                      </p:cBhvr>
                                      <p:to>
                                        <p:strVal val="visible"/>
                                      </p:to>
                                    </p:set>
                                    <p:animEffect transition="in" filter="slide(fromRight)">
                                      <p:cBhvr>
                                        <p:cTn id="48" dur="500"/>
                                        <p:tgtEl>
                                          <p:spTgt spid="150647"/>
                                        </p:tgtEl>
                                      </p:cBhvr>
                                    </p:animEffect>
                                  </p:childTnLst>
                                </p:cTn>
                              </p:par>
                            </p:childTnLst>
                          </p:cTn>
                        </p:par>
                        <p:par>
                          <p:cTn id="49" fill="hold" nodeType="afterGroup">
                            <p:stCondLst>
                              <p:cond delay="3000"/>
                            </p:stCondLst>
                            <p:childTnLst>
                              <p:par>
                                <p:cTn id="50" presetID="12" presetClass="entr" presetSubtype="2" fill="hold" nodeType="afterEffect">
                                  <p:stCondLst>
                                    <p:cond delay="0"/>
                                  </p:stCondLst>
                                  <p:childTnLst>
                                    <p:set>
                                      <p:cBhvr>
                                        <p:cTn id="51" dur="1" fill="hold">
                                          <p:stCondLst>
                                            <p:cond delay="0"/>
                                          </p:stCondLst>
                                        </p:cTn>
                                        <p:tgtEl>
                                          <p:spTgt spid="150648"/>
                                        </p:tgtEl>
                                        <p:attrNameLst>
                                          <p:attrName>style.visibility</p:attrName>
                                        </p:attrNameLst>
                                      </p:cBhvr>
                                      <p:to>
                                        <p:strVal val="visible"/>
                                      </p:to>
                                    </p:set>
                                    <p:animEffect transition="in" filter="slide(fromRight)">
                                      <p:cBhvr>
                                        <p:cTn id="52" dur="500"/>
                                        <p:tgtEl>
                                          <p:spTgt spid="150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build="p">
        <p:tmplLst>
          <p:tmpl lvl="1">
            <p:tnLst>
              <p:par>
                <p:cTn presetID="1" presetClass="entr" presetSubtype="0" fill="hold" nodeType="clickEffect">
                  <p:stCondLst>
                    <p:cond delay="100"/>
                  </p:stCondLst>
                  <p:childTnLst>
                    <p:set>
                      <p:cBhvr>
                        <p:cTn dur="1" fill="hold">
                          <p:stCondLst>
                            <p:cond delay="0"/>
                          </p:stCondLst>
                        </p:cTn>
                        <p:tgtEl>
                          <p:spTgt spid="18439"/>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8439"/>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8439"/>
                        </p:tgtEl>
                        <p:attrNameLst>
                          <p:attrName>style.visibility</p:attrName>
                        </p:attrNameLst>
                      </p:cBhvr>
                      <p:to>
                        <p:strVal val="visible"/>
                      </p:to>
                    </p:set>
                  </p:childTnLst>
                </p:cTn>
              </p:par>
            </p:tnLst>
          </p:tmpl>
        </p:tmplLst>
      </p:bldP>
      <p:bldP spid="150532" grpId="0" autoUpdateAnimBg="0"/>
      <p:bldP spid="150639" grpId="0" autoUpdateAnimBg="0"/>
      <p:bldP spid="150641" grpId="0" autoUpdateAnimBg="0"/>
      <p:bldP spid="150642" grpId="0" animBg="1"/>
      <p:bldP spid="150643" grpId="0" animBg="1"/>
      <p:bldP spid="150644" grpId="0" autoUpdateAnimBg="0"/>
      <p:bldP spid="150645" grpId="0" animBg="1"/>
      <p:bldP spid="15064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11</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48</a:t>
            </a:fld>
            <a:endParaRPr lang="zh-CN" altLang="en-US"/>
          </a:p>
        </p:txBody>
      </p:sp>
      <p:sp>
        <p:nvSpPr>
          <p:cNvPr id="19462" name="Rectangle 3"/>
          <p:cNvSpPr>
            <a:spLocks noGrp="1" noChangeArrowheads="1"/>
          </p:cNvSpPr>
          <p:nvPr>
            <p:ph sz="quarter" idx="4294967295"/>
          </p:nvPr>
        </p:nvSpPr>
        <p:spPr>
          <a:xfrm>
            <a:off x="0" y="928688"/>
            <a:ext cx="8550275" cy="523875"/>
          </a:xfrm>
        </p:spPr>
        <p:txBody>
          <a:bodyPr>
            <a:spAutoFit/>
          </a:bodyPr>
          <a:lstStyle/>
          <a:p>
            <a:pPr eaLnBrk="1" hangingPunct="1"/>
            <a:r>
              <a:rPr kumimoji="1" lang="zh-CN" altLang="en-US" smtClean="0">
                <a:solidFill>
                  <a:srgbClr val="FF0000"/>
                </a:solidFill>
                <a:ea typeface="宋体" charset="-122"/>
              </a:rPr>
              <a:t>放大电路动态分析的等效电路法</a:t>
            </a:r>
            <a:r>
              <a:rPr kumimoji="1" lang="en-US" altLang="zh-CN" smtClean="0">
                <a:solidFill>
                  <a:srgbClr val="FF0000"/>
                </a:solidFill>
                <a:ea typeface="宋体" charset="-122"/>
              </a:rPr>
              <a:t>(</a:t>
            </a:r>
            <a:r>
              <a:rPr kumimoji="1" lang="zh-CN" altLang="en-US" smtClean="0">
                <a:solidFill>
                  <a:srgbClr val="FF0000"/>
                </a:solidFill>
                <a:ea typeface="宋体" charset="-122"/>
              </a:rPr>
              <a:t>续</a:t>
            </a:r>
            <a:r>
              <a:rPr kumimoji="1" lang="en-US" altLang="zh-CN" smtClean="0">
                <a:solidFill>
                  <a:srgbClr val="FF0000"/>
                </a:solidFill>
                <a:ea typeface="宋体" charset="-122"/>
              </a:rPr>
              <a:t>)</a:t>
            </a:r>
          </a:p>
        </p:txBody>
      </p:sp>
      <p:sp>
        <p:nvSpPr>
          <p:cNvPr id="151556" name="Text Box 4"/>
          <p:cNvSpPr txBox="1">
            <a:spLocks noChangeArrowheads="1"/>
          </p:cNvSpPr>
          <p:nvPr/>
        </p:nvSpPr>
        <p:spPr bwMode="auto">
          <a:xfrm>
            <a:off x="381000" y="1500188"/>
            <a:ext cx="4665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a:t>
            </a:r>
            <a:r>
              <a:rPr kumimoji="1" lang="en-US" altLang="zh-CN">
                <a:solidFill>
                  <a:schemeClr val="tx2"/>
                </a:solidFill>
              </a:rPr>
              <a:t>4</a:t>
            </a:r>
            <a:r>
              <a:rPr kumimoji="1" lang="zh-CN" altLang="en-US">
                <a:solidFill>
                  <a:schemeClr val="tx2"/>
                </a:solidFill>
              </a:rPr>
              <a:t>）放大器的电压放大等效电路</a:t>
            </a:r>
          </a:p>
        </p:txBody>
      </p:sp>
      <p:grpSp>
        <p:nvGrpSpPr>
          <p:cNvPr id="2" name="Group 128"/>
          <p:cNvGrpSpPr>
            <a:grpSpLocks/>
          </p:cNvGrpSpPr>
          <p:nvPr/>
        </p:nvGrpSpPr>
        <p:grpSpPr bwMode="auto">
          <a:xfrm>
            <a:off x="1558925" y="2239963"/>
            <a:ext cx="5876925" cy="2684462"/>
            <a:chOff x="790" y="1459"/>
            <a:chExt cx="3702" cy="1691"/>
          </a:xfrm>
        </p:grpSpPr>
        <p:sp>
          <p:nvSpPr>
            <p:cNvPr id="19467" name="Oval 78"/>
            <p:cNvSpPr>
              <a:spLocks noChangeArrowheads="1"/>
            </p:cNvSpPr>
            <p:nvPr/>
          </p:nvSpPr>
          <p:spPr bwMode="auto">
            <a:xfrm>
              <a:off x="1089" y="2298"/>
              <a:ext cx="201" cy="19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9468" name="Line 79"/>
            <p:cNvSpPr>
              <a:spLocks noChangeAspect="1" noChangeShapeType="1"/>
            </p:cNvSpPr>
            <p:nvPr/>
          </p:nvSpPr>
          <p:spPr bwMode="auto">
            <a:xfrm>
              <a:off x="1190" y="2151"/>
              <a:ext cx="1" cy="4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9469" name="Group 127"/>
            <p:cNvGrpSpPr>
              <a:grpSpLocks/>
            </p:cNvGrpSpPr>
            <p:nvPr/>
          </p:nvGrpSpPr>
          <p:grpSpPr bwMode="auto">
            <a:xfrm>
              <a:off x="1023" y="2124"/>
              <a:ext cx="112" cy="141"/>
              <a:chOff x="1071" y="2202"/>
              <a:chExt cx="64" cy="63"/>
            </a:xfrm>
          </p:grpSpPr>
          <p:sp>
            <p:nvSpPr>
              <p:cNvPr id="19505" name="Line 80"/>
              <p:cNvSpPr>
                <a:spLocks noChangeAspect="1" noChangeShapeType="1"/>
              </p:cNvSpPr>
              <p:nvPr/>
            </p:nvSpPr>
            <p:spPr bwMode="auto">
              <a:xfrm>
                <a:off x="1071" y="2232"/>
                <a:ext cx="6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506" name="Line 81"/>
              <p:cNvSpPr>
                <a:spLocks noChangeAspect="1" noChangeShapeType="1"/>
              </p:cNvSpPr>
              <p:nvPr/>
            </p:nvSpPr>
            <p:spPr bwMode="auto">
              <a:xfrm rot="-5400000">
                <a:off x="1071" y="2233"/>
                <a:ext cx="63"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9470" name="Line 82"/>
            <p:cNvSpPr>
              <a:spLocks noChangeAspect="1" noChangeShapeType="1"/>
            </p:cNvSpPr>
            <p:nvPr/>
          </p:nvSpPr>
          <p:spPr bwMode="auto">
            <a:xfrm>
              <a:off x="1017" y="2562"/>
              <a:ext cx="113"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71" name="Line 84"/>
            <p:cNvSpPr>
              <a:spLocks noChangeShapeType="1"/>
            </p:cNvSpPr>
            <p:nvPr/>
          </p:nvSpPr>
          <p:spPr bwMode="auto">
            <a:xfrm>
              <a:off x="2822" y="2985"/>
              <a:ext cx="20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72" name="Line 85"/>
            <p:cNvSpPr>
              <a:spLocks noChangeShapeType="1"/>
            </p:cNvSpPr>
            <p:nvPr/>
          </p:nvSpPr>
          <p:spPr bwMode="auto">
            <a:xfrm flipV="1">
              <a:off x="2923" y="2853"/>
              <a:ext cx="0" cy="1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73" name="Rectangle 87"/>
            <p:cNvSpPr>
              <a:spLocks noChangeAspect="1" noChangeArrowheads="1"/>
            </p:cNvSpPr>
            <p:nvPr/>
          </p:nvSpPr>
          <p:spPr bwMode="auto">
            <a:xfrm>
              <a:off x="2296" y="2217"/>
              <a:ext cx="107" cy="26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9474" name="Line 88"/>
            <p:cNvSpPr>
              <a:spLocks noChangeShapeType="1"/>
            </p:cNvSpPr>
            <p:nvPr/>
          </p:nvSpPr>
          <p:spPr bwMode="auto">
            <a:xfrm>
              <a:off x="2350" y="2019"/>
              <a:ext cx="0" cy="1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75" name="Line 89"/>
            <p:cNvSpPr>
              <a:spLocks noChangeShapeType="1"/>
            </p:cNvSpPr>
            <p:nvPr/>
          </p:nvSpPr>
          <p:spPr bwMode="auto">
            <a:xfrm>
              <a:off x="2350" y="2481"/>
              <a:ext cx="0" cy="1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9476" name="Group 91"/>
            <p:cNvGrpSpPr>
              <a:grpSpLocks/>
            </p:cNvGrpSpPr>
            <p:nvPr/>
          </p:nvGrpSpPr>
          <p:grpSpPr bwMode="auto">
            <a:xfrm>
              <a:off x="2814" y="1980"/>
              <a:ext cx="201" cy="687"/>
              <a:chOff x="2736" y="3235"/>
              <a:chExt cx="144" cy="499"/>
            </a:xfrm>
          </p:grpSpPr>
          <p:sp>
            <p:nvSpPr>
              <p:cNvPr id="19503" name="AutoShape 92"/>
              <p:cNvSpPr>
                <a:spLocks noChangeArrowheads="1"/>
              </p:cNvSpPr>
              <p:nvPr/>
            </p:nvSpPr>
            <p:spPr bwMode="auto">
              <a:xfrm>
                <a:off x="2736" y="3336"/>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9504" name="Line 93"/>
              <p:cNvSpPr>
                <a:spLocks noChangeAspect="1" noChangeShapeType="1"/>
              </p:cNvSpPr>
              <p:nvPr/>
            </p:nvSpPr>
            <p:spPr bwMode="auto">
              <a:xfrm>
                <a:off x="2808" y="3235"/>
                <a:ext cx="1" cy="4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9477" name="Text Box 94"/>
            <p:cNvSpPr txBox="1">
              <a:spLocks noChangeArrowheads="1"/>
            </p:cNvSpPr>
            <p:nvPr/>
          </p:nvSpPr>
          <p:spPr bwMode="auto">
            <a:xfrm>
              <a:off x="2949" y="1891"/>
              <a:ext cx="28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3600"/>
                <a:t>+</a:t>
              </a:r>
            </a:p>
          </p:txBody>
        </p:sp>
        <p:sp>
          <p:nvSpPr>
            <p:cNvPr id="19478" name="Text Box 95"/>
            <p:cNvSpPr txBox="1">
              <a:spLocks noChangeArrowheads="1"/>
            </p:cNvSpPr>
            <p:nvPr/>
          </p:nvSpPr>
          <p:spPr bwMode="auto">
            <a:xfrm>
              <a:off x="2959" y="2383"/>
              <a:ext cx="27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4000">
                  <a:latin typeface="宋体" charset="-122"/>
                </a:rPr>
                <a:t>-</a:t>
              </a:r>
            </a:p>
          </p:txBody>
        </p:sp>
        <p:sp>
          <p:nvSpPr>
            <p:cNvPr id="19479" name="Rectangle 97"/>
            <p:cNvSpPr>
              <a:spLocks noChangeAspect="1" noChangeArrowheads="1"/>
            </p:cNvSpPr>
            <p:nvPr/>
          </p:nvSpPr>
          <p:spPr bwMode="auto">
            <a:xfrm rot="5400000">
              <a:off x="1700" y="1738"/>
              <a:ext cx="106" cy="27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9480" name="Line 98"/>
            <p:cNvSpPr>
              <a:spLocks noChangeShapeType="1"/>
            </p:cNvSpPr>
            <p:nvPr/>
          </p:nvSpPr>
          <p:spPr bwMode="auto">
            <a:xfrm rot="5400000">
              <a:off x="1988" y="1772"/>
              <a:ext cx="0" cy="2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81" name="Line 99"/>
            <p:cNvSpPr>
              <a:spLocks noChangeShapeType="1"/>
            </p:cNvSpPr>
            <p:nvPr/>
          </p:nvSpPr>
          <p:spPr bwMode="auto">
            <a:xfrm rot="5400000">
              <a:off x="1518" y="1773"/>
              <a:ext cx="0" cy="2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82" name="Rectangle 101"/>
            <p:cNvSpPr>
              <a:spLocks noChangeAspect="1" noChangeArrowheads="1"/>
            </p:cNvSpPr>
            <p:nvPr/>
          </p:nvSpPr>
          <p:spPr bwMode="auto">
            <a:xfrm>
              <a:off x="4053" y="2217"/>
              <a:ext cx="108" cy="26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9483" name="Line 102"/>
            <p:cNvSpPr>
              <a:spLocks noChangeShapeType="1"/>
            </p:cNvSpPr>
            <p:nvPr/>
          </p:nvSpPr>
          <p:spPr bwMode="auto">
            <a:xfrm>
              <a:off x="4108" y="2019"/>
              <a:ext cx="0" cy="1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84" name="Line 103"/>
            <p:cNvSpPr>
              <a:spLocks noChangeShapeType="1"/>
            </p:cNvSpPr>
            <p:nvPr/>
          </p:nvSpPr>
          <p:spPr bwMode="auto">
            <a:xfrm>
              <a:off x="4108" y="2481"/>
              <a:ext cx="0" cy="19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85" name="Rectangle 105"/>
            <p:cNvSpPr>
              <a:spLocks noChangeAspect="1" noChangeArrowheads="1"/>
            </p:cNvSpPr>
            <p:nvPr/>
          </p:nvSpPr>
          <p:spPr bwMode="auto">
            <a:xfrm rot="5400000">
              <a:off x="3469" y="1738"/>
              <a:ext cx="106" cy="26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9486" name="Line 106"/>
            <p:cNvSpPr>
              <a:spLocks noChangeShapeType="1"/>
            </p:cNvSpPr>
            <p:nvPr/>
          </p:nvSpPr>
          <p:spPr bwMode="auto">
            <a:xfrm rot="5400000">
              <a:off x="3757" y="1773"/>
              <a:ext cx="0" cy="2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87" name="Line 107"/>
            <p:cNvSpPr>
              <a:spLocks noChangeShapeType="1"/>
            </p:cNvSpPr>
            <p:nvPr/>
          </p:nvSpPr>
          <p:spPr bwMode="auto">
            <a:xfrm rot="5400000">
              <a:off x="3288" y="1773"/>
              <a:ext cx="0" cy="2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88" name="Freeform 108"/>
            <p:cNvSpPr>
              <a:spLocks/>
            </p:cNvSpPr>
            <p:nvPr/>
          </p:nvSpPr>
          <p:spPr bwMode="auto">
            <a:xfrm flipH="1" flipV="1">
              <a:off x="3769" y="2547"/>
              <a:ext cx="335" cy="331"/>
            </a:xfrm>
            <a:custGeom>
              <a:avLst/>
              <a:gdLst>
                <a:gd name="T0" fmla="*/ 0 w 240"/>
                <a:gd name="T1" fmla="*/ 630 h 240"/>
                <a:gd name="T2" fmla="*/ 0 w 240"/>
                <a:gd name="T3" fmla="*/ 0 h 240"/>
                <a:gd name="T4" fmla="*/ 653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9489" name="Freeform 109"/>
            <p:cNvSpPr>
              <a:spLocks/>
            </p:cNvSpPr>
            <p:nvPr/>
          </p:nvSpPr>
          <p:spPr bwMode="auto">
            <a:xfrm>
              <a:off x="1192" y="1870"/>
              <a:ext cx="336" cy="330"/>
            </a:xfrm>
            <a:custGeom>
              <a:avLst/>
              <a:gdLst>
                <a:gd name="T0" fmla="*/ 0 w 240"/>
                <a:gd name="T1" fmla="*/ 624 h 240"/>
                <a:gd name="T2" fmla="*/ 0 w 240"/>
                <a:gd name="T3" fmla="*/ 0 h 240"/>
                <a:gd name="T4" fmla="*/ 658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9490" name="Freeform 110"/>
            <p:cNvSpPr>
              <a:spLocks/>
            </p:cNvSpPr>
            <p:nvPr/>
          </p:nvSpPr>
          <p:spPr bwMode="auto">
            <a:xfrm flipH="1">
              <a:off x="2018" y="1870"/>
              <a:ext cx="335" cy="330"/>
            </a:xfrm>
            <a:custGeom>
              <a:avLst/>
              <a:gdLst>
                <a:gd name="T0" fmla="*/ 0 w 240"/>
                <a:gd name="T1" fmla="*/ 624 h 240"/>
                <a:gd name="T2" fmla="*/ 0 w 240"/>
                <a:gd name="T3" fmla="*/ 0 h 240"/>
                <a:gd name="T4" fmla="*/ 653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9491" name="Freeform 111"/>
            <p:cNvSpPr>
              <a:spLocks/>
            </p:cNvSpPr>
            <p:nvPr/>
          </p:nvSpPr>
          <p:spPr bwMode="auto">
            <a:xfrm flipV="1">
              <a:off x="1188" y="2547"/>
              <a:ext cx="2832" cy="331"/>
            </a:xfrm>
            <a:custGeom>
              <a:avLst/>
              <a:gdLst>
                <a:gd name="T0" fmla="*/ 0 w 240"/>
                <a:gd name="T1" fmla="*/ 630 h 240"/>
                <a:gd name="T2" fmla="*/ 0 w 240"/>
                <a:gd name="T3" fmla="*/ 0 h 240"/>
                <a:gd name="T4" fmla="*/ 394332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9492" name="Line 112"/>
            <p:cNvSpPr>
              <a:spLocks noChangeShapeType="1"/>
            </p:cNvSpPr>
            <p:nvPr/>
          </p:nvSpPr>
          <p:spPr bwMode="auto">
            <a:xfrm>
              <a:off x="2353" y="2613"/>
              <a:ext cx="0" cy="265"/>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93" name="Line 113"/>
            <p:cNvSpPr>
              <a:spLocks noChangeShapeType="1"/>
            </p:cNvSpPr>
            <p:nvPr/>
          </p:nvSpPr>
          <p:spPr bwMode="auto">
            <a:xfrm>
              <a:off x="2914" y="2613"/>
              <a:ext cx="0" cy="265"/>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494" name="Freeform 114"/>
            <p:cNvSpPr>
              <a:spLocks/>
            </p:cNvSpPr>
            <p:nvPr/>
          </p:nvSpPr>
          <p:spPr bwMode="auto">
            <a:xfrm>
              <a:off x="2914" y="1870"/>
              <a:ext cx="335" cy="330"/>
            </a:xfrm>
            <a:custGeom>
              <a:avLst/>
              <a:gdLst>
                <a:gd name="T0" fmla="*/ 0 w 240"/>
                <a:gd name="T1" fmla="*/ 624 h 240"/>
                <a:gd name="T2" fmla="*/ 0 w 240"/>
                <a:gd name="T3" fmla="*/ 0 h 240"/>
                <a:gd name="T4" fmla="*/ 653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9495" name="Freeform 115"/>
            <p:cNvSpPr>
              <a:spLocks/>
            </p:cNvSpPr>
            <p:nvPr/>
          </p:nvSpPr>
          <p:spPr bwMode="auto">
            <a:xfrm flipH="1">
              <a:off x="3769" y="1870"/>
              <a:ext cx="335" cy="330"/>
            </a:xfrm>
            <a:custGeom>
              <a:avLst/>
              <a:gdLst>
                <a:gd name="T0" fmla="*/ 0 w 240"/>
                <a:gd name="T1" fmla="*/ 624 h 240"/>
                <a:gd name="T2" fmla="*/ 0 w 240"/>
                <a:gd name="T3" fmla="*/ 0 h 240"/>
                <a:gd name="T4" fmla="*/ 653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19496" name="Text Box 116"/>
            <p:cNvSpPr txBox="1">
              <a:spLocks noChangeArrowheads="1"/>
            </p:cNvSpPr>
            <p:nvPr/>
          </p:nvSpPr>
          <p:spPr bwMode="auto">
            <a:xfrm>
              <a:off x="3318" y="1459"/>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o</a:t>
              </a:r>
              <a:endParaRPr kumimoji="1" lang="en-US" altLang="zh-CN">
                <a:solidFill>
                  <a:schemeClr val="tx2"/>
                </a:solidFill>
                <a:cs typeface="Times New Roman" pitchFamily="18" charset="0"/>
              </a:endParaRPr>
            </a:p>
          </p:txBody>
        </p:sp>
        <p:sp>
          <p:nvSpPr>
            <p:cNvPr id="19497" name="Text Box 118"/>
            <p:cNvSpPr txBox="1">
              <a:spLocks noChangeArrowheads="1"/>
            </p:cNvSpPr>
            <p:nvPr/>
          </p:nvSpPr>
          <p:spPr bwMode="auto">
            <a:xfrm>
              <a:off x="2034" y="1872"/>
              <a:ext cx="261"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i</a:t>
              </a:r>
            </a:p>
            <a:p>
              <a:pPr algn="just" eaLnBrk="1" hangingPunct="1">
                <a:lnSpc>
                  <a:spcPct val="120000"/>
                </a:lnSpc>
                <a:spcBef>
                  <a:spcPct val="10000"/>
                </a:spcBef>
              </a:pPr>
              <a:r>
                <a:rPr kumimoji="1" lang="en-US" altLang="zh-CN">
                  <a:solidFill>
                    <a:schemeClr val="tx2"/>
                  </a:solidFill>
                  <a:cs typeface="Times New Roman" pitchFamily="18" charset="0"/>
                </a:rPr>
                <a:t>_</a:t>
              </a:r>
            </a:p>
          </p:txBody>
        </p:sp>
        <p:sp>
          <p:nvSpPr>
            <p:cNvPr id="19498" name="Text Box 119"/>
            <p:cNvSpPr txBox="1">
              <a:spLocks noChangeArrowheads="1"/>
            </p:cNvSpPr>
            <p:nvPr/>
          </p:nvSpPr>
          <p:spPr bwMode="auto">
            <a:xfrm>
              <a:off x="2403" y="2078"/>
              <a:ext cx="2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i</a:t>
              </a:r>
              <a:endParaRPr kumimoji="1" lang="en-US" altLang="zh-CN">
                <a:solidFill>
                  <a:schemeClr val="tx2"/>
                </a:solidFill>
                <a:cs typeface="Times New Roman" pitchFamily="18" charset="0"/>
              </a:endParaRPr>
            </a:p>
          </p:txBody>
        </p:sp>
        <p:graphicFrame>
          <p:nvGraphicFramePr>
            <p:cNvPr id="19459" name="Object 3"/>
            <p:cNvGraphicFramePr>
              <a:graphicFrameLocks noChangeAspect="1"/>
            </p:cNvGraphicFramePr>
            <p:nvPr/>
          </p:nvGraphicFramePr>
          <p:xfrm>
            <a:off x="3043" y="2187"/>
            <a:ext cx="477" cy="368"/>
          </p:xfrm>
          <a:graphic>
            <a:graphicData uri="http://schemas.openxmlformats.org/presentationml/2006/ole">
              <mc:AlternateContent xmlns:mc="http://schemas.openxmlformats.org/markup-compatibility/2006">
                <mc:Choice xmlns:v="urn:schemas-microsoft-com:vml" Requires="v">
                  <p:oleObj spid="_x0000_s19720" name="Equation" r:id="rId3" imgW="291960" imgH="228600" progId="Equation.DSMT4">
                    <p:embed/>
                  </p:oleObj>
                </mc:Choice>
                <mc:Fallback>
                  <p:oleObj name="Equation" r:id="rId3" imgW="291960" imgH="228600" progId="Equation.DSMT4">
                    <p:embed/>
                    <p:pic>
                      <p:nvPicPr>
                        <p:cNvPr id="0" name="Object 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 y="2187"/>
                          <a:ext cx="47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19499" name="Text Box 121"/>
            <p:cNvSpPr txBox="1">
              <a:spLocks noChangeArrowheads="1"/>
            </p:cNvSpPr>
            <p:nvPr/>
          </p:nvSpPr>
          <p:spPr bwMode="auto">
            <a:xfrm>
              <a:off x="4161" y="2140"/>
              <a:ext cx="33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L</a:t>
              </a:r>
              <a:endParaRPr kumimoji="1" lang="en-US" altLang="zh-CN">
                <a:solidFill>
                  <a:schemeClr val="tx2"/>
                </a:solidFill>
                <a:cs typeface="Times New Roman" pitchFamily="18" charset="0"/>
              </a:endParaRPr>
            </a:p>
          </p:txBody>
        </p:sp>
        <p:sp>
          <p:nvSpPr>
            <p:cNvPr id="19500" name="Text Box 123"/>
            <p:cNvSpPr txBox="1">
              <a:spLocks noChangeArrowheads="1"/>
            </p:cNvSpPr>
            <p:nvPr/>
          </p:nvSpPr>
          <p:spPr bwMode="auto">
            <a:xfrm>
              <a:off x="3804" y="1836"/>
              <a:ext cx="289"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o</a:t>
              </a:r>
            </a:p>
            <a:p>
              <a:pPr algn="just" eaLnBrk="1" hangingPunct="1">
                <a:lnSpc>
                  <a:spcPct val="120000"/>
                </a:lnSpc>
                <a:spcBef>
                  <a:spcPct val="10000"/>
                </a:spcBef>
              </a:pPr>
              <a:r>
                <a:rPr kumimoji="1" lang="en-US" altLang="zh-CN">
                  <a:solidFill>
                    <a:schemeClr val="tx2"/>
                  </a:solidFill>
                  <a:cs typeface="Times New Roman" pitchFamily="18" charset="0"/>
                </a:rPr>
                <a:t>_</a:t>
              </a:r>
            </a:p>
          </p:txBody>
        </p:sp>
        <p:sp>
          <p:nvSpPr>
            <p:cNvPr id="19501" name="Text Box 124"/>
            <p:cNvSpPr txBox="1">
              <a:spLocks noChangeArrowheads="1"/>
            </p:cNvSpPr>
            <p:nvPr/>
          </p:nvSpPr>
          <p:spPr bwMode="auto">
            <a:xfrm>
              <a:off x="1540" y="1522"/>
              <a:ext cx="3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S</a:t>
              </a:r>
              <a:endParaRPr kumimoji="1" lang="en-US" altLang="zh-CN">
                <a:solidFill>
                  <a:schemeClr val="tx2"/>
                </a:solidFill>
                <a:cs typeface="Times New Roman" pitchFamily="18" charset="0"/>
              </a:endParaRPr>
            </a:p>
          </p:txBody>
        </p:sp>
        <p:graphicFrame>
          <p:nvGraphicFramePr>
            <p:cNvPr id="19460" name="Object 4"/>
            <p:cNvGraphicFramePr>
              <a:graphicFrameLocks noChangeAspect="1"/>
            </p:cNvGraphicFramePr>
            <p:nvPr/>
          </p:nvGraphicFramePr>
          <p:xfrm>
            <a:off x="790" y="2168"/>
            <a:ext cx="270" cy="396"/>
          </p:xfrm>
          <a:graphic>
            <a:graphicData uri="http://schemas.openxmlformats.org/presentationml/2006/ole">
              <mc:AlternateContent xmlns:mc="http://schemas.openxmlformats.org/markup-compatibility/2006">
                <mc:Choice xmlns:v="urn:schemas-microsoft-com:vml" Requires="v">
                  <p:oleObj spid="_x0000_s19721" name="Equation" r:id="rId5" imgW="152280" imgH="228600" progId="Equation.DSMT4">
                    <p:embed/>
                  </p:oleObj>
                </mc:Choice>
                <mc:Fallback>
                  <p:oleObj name="Equation" r:id="rId5" imgW="152280" imgH="228600" progId="Equation.DSMT4">
                    <p:embed/>
                    <p:pic>
                      <p:nvPicPr>
                        <p:cNvPr id="0" name="Object 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 y="2168"/>
                          <a:ext cx="27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19502" name="Rectangle 126"/>
            <p:cNvSpPr>
              <a:spLocks noChangeArrowheads="1"/>
            </p:cNvSpPr>
            <p:nvPr/>
          </p:nvSpPr>
          <p:spPr bwMode="auto">
            <a:xfrm>
              <a:off x="1984" y="1506"/>
              <a:ext cx="1839" cy="1644"/>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sp>
        <p:nvSpPr>
          <p:cNvPr id="151681" name="Text Box 129"/>
          <p:cNvSpPr txBox="1">
            <a:spLocks noChangeArrowheads="1"/>
          </p:cNvSpPr>
          <p:nvPr/>
        </p:nvSpPr>
        <p:spPr bwMode="auto">
          <a:xfrm>
            <a:off x="3930650" y="4905375"/>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zh-CN" altLang="en-US">
                <a:solidFill>
                  <a:schemeClr val="tx2"/>
                </a:solidFill>
              </a:rPr>
              <a:t>放大电路</a:t>
            </a:r>
          </a:p>
        </p:txBody>
      </p:sp>
      <p:sp>
        <p:nvSpPr>
          <p:cNvPr id="151682" name="Text Box 130"/>
          <p:cNvSpPr txBox="1">
            <a:spLocks noChangeArrowheads="1"/>
          </p:cNvSpPr>
          <p:nvPr/>
        </p:nvSpPr>
        <p:spPr bwMode="auto">
          <a:xfrm>
            <a:off x="669925" y="5643563"/>
            <a:ext cx="2646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源电压放大倍数：</a:t>
            </a:r>
          </a:p>
        </p:txBody>
      </p:sp>
      <p:graphicFrame>
        <p:nvGraphicFramePr>
          <p:cNvPr id="151683" name="Object 2"/>
          <p:cNvGraphicFramePr>
            <a:graphicFrameLocks noChangeAspect="1"/>
          </p:cNvGraphicFramePr>
          <p:nvPr/>
        </p:nvGraphicFramePr>
        <p:xfrm>
          <a:off x="3313113" y="5394325"/>
          <a:ext cx="4730750" cy="914400"/>
        </p:xfrm>
        <a:graphic>
          <a:graphicData uri="http://schemas.openxmlformats.org/presentationml/2006/ole">
            <mc:AlternateContent xmlns:mc="http://schemas.openxmlformats.org/markup-compatibility/2006">
              <mc:Choice xmlns:v="urn:schemas-microsoft-com:vml" Requires="v">
                <p:oleObj spid="_x0000_s19722" name="Equation" r:id="rId7" imgW="2361960" imgH="457200" progId="Equation.DSMT4">
                  <p:embed/>
                </p:oleObj>
              </mc:Choice>
              <mc:Fallback>
                <p:oleObj name="Equation" r:id="rId7" imgW="2361960" imgH="457200" progId="Equation.DSMT4">
                  <p:embed/>
                  <p:pic>
                    <p:nvPicPr>
                      <p:cNvPr id="0" name="Object 2"/>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3113" y="5394325"/>
                        <a:ext cx="47307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515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Bottom)">
                                      <p:cBhvr>
                                        <p:cTn id="11" dur="500"/>
                                        <p:tgtEl>
                                          <p:spTgt spid="2"/>
                                        </p:tgtEl>
                                      </p:cBhvr>
                                    </p:animEffect>
                                  </p:childTnLst>
                                </p:cTn>
                              </p:par>
                            </p:childTnLst>
                          </p:cTn>
                        </p:par>
                        <p:par>
                          <p:cTn id="12" fill="hold" nodeType="afterGroup">
                            <p:stCondLst>
                              <p:cond delay="500"/>
                            </p:stCondLst>
                            <p:childTnLst>
                              <p:par>
                                <p:cTn id="13" presetID="12" presetClass="entr" presetSubtype="4" fill="hold" grpId="0" nodeType="afterEffect">
                                  <p:stCondLst>
                                    <p:cond delay="0"/>
                                  </p:stCondLst>
                                  <p:childTnLst>
                                    <p:set>
                                      <p:cBhvr>
                                        <p:cTn id="14" dur="1" fill="hold">
                                          <p:stCondLst>
                                            <p:cond delay="0"/>
                                          </p:stCondLst>
                                        </p:cTn>
                                        <p:tgtEl>
                                          <p:spTgt spid="151681"/>
                                        </p:tgtEl>
                                        <p:attrNameLst>
                                          <p:attrName>style.visibility</p:attrName>
                                        </p:attrNameLst>
                                      </p:cBhvr>
                                      <p:to>
                                        <p:strVal val="visible"/>
                                      </p:to>
                                    </p:set>
                                    <p:animEffect transition="in" filter="slide(fromBottom)">
                                      <p:cBhvr>
                                        <p:cTn id="15" dur="500"/>
                                        <p:tgtEl>
                                          <p:spTgt spid="15168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151682"/>
                                        </p:tgtEl>
                                        <p:attrNameLst>
                                          <p:attrName>style.visibility</p:attrName>
                                        </p:attrNameLst>
                                      </p:cBhvr>
                                      <p:to>
                                        <p:strVal val="visible"/>
                                      </p:to>
                                    </p:set>
                                    <p:animEffect transition="in" filter="slide(fromRight)">
                                      <p:cBhvr>
                                        <p:cTn id="20" dur="500"/>
                                        <p:tgtEl>
                                          <p:spTgt spid="151682"/>
                                        </p:tgtEl>
                                      </p:cBhvr>
                                    </p:animEffect>
                                  </p:childTnLst>
                                </p:cTn>
                              </p:par>
                            </p:childTnLst>
                          </p:cTn>
                        </p:par>
                        <p:par>
                          <p:cTn id="21" fill="hold" nodeType="afterGroup">
                            <p:stCondLst>
                              <p:cond delay="500"/>
                            </p:stCondLst>
                            <p:childTnLst>
                              <p:par>
                                <p:cTn id="22" presetID="12" presetClass="entr" presetSubtype="2" fill="hold" nodeType="afterEffect">
                                  <p:stCondLst>
                                    <p:cond delay="0"/>
                                  </p:stCondLst>
                                  <p:childTnLst>
                                    <p:set>
                                      <p:cBhvr>
                                        <p:cTn id="23" dur="1" fill="hold">
                                          <p:stCondLst>
                                            <p:cond delay="0"/>
                                          </p:stCondLst>
                                        </p:cTn>
                                        <p:tgtEl>
                                          <p:spTgt spid="151683"/>
                                        </p:tgtEl>
                                        <p:attrNameLst>
                                          <p:attrName>style.visibility</p:attrName>
                                        </p:attrNameLst>
                                      </p:cBhvr>
                                      <p:to>
                                        <p:strVal val="visible"/>
                                      </p:to>
                                    </p:set>
                                    <p:animEffect transition="in" filter="slide(fromRight)">
                                      <p:cBhvr>
                                        <p:cTn id="24" dur="500"/>
                                        <p:tgtEl>
                                          <p:spTgt spid="15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build="p">
        <p:tmplLst>
          <p:tmpl lvl="1">
            <p:tnLst>
              <p:par>
                <p:cTn presetID="1" presetClass="entr" presetSubtype="0" fill="hold" nodeType="clickEffect">
                  <p:stCondLst>
                    <p:cond delay="100"/>
                  </p:stCondLst>
                  <p:childTnLst>
                    <p:set>
                      <p:cBhvr>
                        <p:cTn dur="1" fill="hold">
                          <p:stCondLst>
                            <p:cond delay="0"/>
                          </p:stCondLst>
                        </p:cTn>
                        <p:tgtEl>
                          <p:spTgt spid="19462"/>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19462"/>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9462"/>
                        </p:tgtEl>
                        <p:attrNameLst>
                          <p:attrName>style.visibility</p:attrName>
                        </p:attrNameLst>
                      </p:cBhvr>
                      <p:to>
                        <p:strVal val="visible"/>
                      </p:to>
                    </p:set>
                  </p:childTnLst>
                </p:cTn>
              </p:par>
            </p:tnLst>
          </p:tmpl>
        </p:tmplLst>
      </p:bldP>
      <p:bldP spid="151556" grpId="0" autoUpdateAnimBg="0"/>
      <p:bldP spid="151681" grpId="0"/>
      <p:bldP spid="15168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2"/>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12</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49</a:t>
            </a:fld>
            <a:endParaRPr lang="zh-CN" altLang="en-US"/>
          </a:p>
        </p:txBody>
      </p:sp>
      <p:sp>
        <p:nvSpPr>
          <p:cNvPr id="20487" name="Rectangle 3"/>
          <p:cNvSpPr>
            <a:spLocks noGrp="1" noChangeArrowheads="1"/>
          </p:cNvSpPr>
          <p:nvPr>
            <p:ph sz="quarter" idx="4294967295"/>
          </p:nvPr>
        </p:nvSpPr>
        <p:spPr>
          <a:xfrm>
            <a:off x="0" y="1000125"/>
            <a:ext cx="8550275" cy="523875"/>
          </a:xfrm>
        </p:spPr>
        <p:txBody>
          <a:bodyPr>
            <a:spAutoFit/>
          </a:bodyPr>
          <a:lstStyle/>
          <a:p>
            <a:pPr eaLnBrk="1" hangingPunct="1"/>
            <a:r>
              <a:rPr kumimoji="1" lang="zh-CN" altLang="en-US" dirty="0" smtClean="0">
                <a:solidFill>
                  <a:srgbClr val="FF0000"/>
                </a:solidFill>
                <a:ea typeface="宋体" charset="-122"/>
              </a:rPr>
              <a:t>放大电路分析举例</a:t>
            </a:r>
          </a:p>
        </p:txBody>
      </p:sp>
      <p:grpSp>
        <p:nvGrpSpPr>
          <p:cNvPr id="2" name="Group 174"/>
          <p:cNvGrpSpPr>
            <a:grpSpLocks/>
          </p:cNvGrpSpPr>
          <p:nvPr/>
        </p:nvGrpSpPr>
        <p:grpSpPr bwMode="auto">
          <a:xfrm>
            <a:off x="4175125" y="990600"/>
            <a:ext cx="4562475" cy="2714625"/>
            <a:chOff x="2484" y="576"/>
            <a:chExt cx="2874" cy="1710"/>
          </a:xfrm>
        </p:grpSpPr>
        <p:grpSp>
          <p:nvGrpSpPr>
            <p:cNvPr id="20492" name="Group 175"/>
            <p:cNvGrpSpPr>
              <a:grpSpLocks/>
            </p:cNvGrpSpPr>
            <p:nvPr/>
          </p:nvGrpSpPr>
          <p:grpSpPr bwMode="auto">
            <a:xfrm>
              <a:off x="2484" y="576"/>
              <a:ext cx="2874" cy="1710"/>
              <a:chOff x="2484" y="576"/>
              <a:chExt cx="2874" cy="1710"/>
            </a:xfrm>
          </p:grpSpPr>
          <p:grpSp>
            <p:nvGrpSpPr>
              <p:cNvPr id="20500" name="Group 176"/>
              <p:cNvGrpSpPr>
                <a:grpSpLocks/>
              </p:cNvGrpSpPr>
              <p:nvPr/>
            </p:nvGrpSpPr>
            <p:grpSpPr bwMode="auto">
              <a:xfrm>
                <a:off x="3963" y="1383"/>
                <a:ext cx="288" cy="336"/>
                <a:chOff x="3963" y="1383"/>
                <a:chExt cx="288" cy="336"/>
              </a:xfrm>
            </p:grpSpPr>
            <p:sp>
              <p:nvSpPr>
                <p:cNvPr id="20571" name="Line 177"/>
                <p:cNvSpPr>
                  <a:spLocks noChangeShapeType="1"/>
                </p:cNvSpPr>
                <p:nvPr/>
              </p:nvSpPr>
              <p:spPr bwMode="auto">
                <a:xfrm>
                  <a:off x="4107" y="1431"/>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72" name="Line 178"/>
                <p:cNvSpPr>
                  <a:spLocks noChangeShapeType="1"/>
                </p:cNvSpPr>
                <p:nvPr/>
              </p:nvSpPr>
              <p:spPr bwMode="auto">
                <a:xfrm flipV="1">
                  <a:off x="4107" y="1383"/>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73" name="Line 179"/>
                <p:cNvSpPr>
                  <a:spLocks noChangeShapeType="1"/>
                </p:cNvSpPr>
                <p:nvPr/>
              </p:nvSpPr>
              <p:spPr bwMode="auto">
                <a:xfrm>
                  <a:off x="4107" y="1575"/>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74" name="Line 180"/>
                <p:cNvSpPr>
                  <a:spLocks noChangeShapeType="1"/>
                </p:cNvSpPr>
                <p:nvPr/>
              </p:nvSpPr>
              <p:spPr bwMode="auto">
                <a:xfrm>
                  <a:off x="3963" y="1549"/>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0501" name="Group 181"/>
              <p:cNvGrpSpPr>
                <a:grpSpLocks/>
              </p:cNvGrpSpPr>
              <p:nvPr/>
            </p:nvGrpSpPr>
            <p:grpSpPr bwMode="auto">
              <a:xfrm>
                <a:off x="4164" y="1719"/>
                <a:ext cx="144" cy="567"/>
                <a:chOff x="4164" y="1719"/>
                <a:chExt cx="144" cy="567"/>
              </a:xfrm>
            </p:grpSpPr>
            <p:grpSp>
              <p:nvGrpSpPr>
                <p:cNvPr id="20567" name="Group 182"/>
                <p:cNvGrpSpPr>
                  <a:grpSpLocks/>
                </p:cNvGrpSpPr>
                <p:nvPr/>
              </p:nvGrpSpPr>
              <p:grpSpPr bwMode="auto">
                <a:xfrm>
                  <a:off x="4164" y="2190"/>
                  <a:ext cx="144" cy="96"/>
                  <a:chOff x="4164" y="2190"/>
                  <a:chExt cx="144" cy="96"/>
                </a:xfrm>
              </p:grpSpPr>
              <p:sp>
                <p:nvSpPr>
                  <p:cNvPr id="20569" name="Line 183"/>
                  <p:cNvSpPr>
                    <a:spLocks noChangeShapeType="1"/>
                  </p:cNvSpPr>
                  <p:nvPr/>
                </p:nvSpPr>
                <p:spPr bwMode="auto">
                  <a:xfrm>
                    <a:off x="4164" y="228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70" name="Line 184"/>
                  <p:cNvSpPr>
                    <a:spLocks noChangeShapeType="1"/>
                  </p:cNvSpPr>
                  <p:nvPr/>
                </p:nvSpPr>
                <p:spPr bwMode="auto">
                  <a:xfrm flipV="1">
                    <a:off x="4236" y="219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0568" name="Line 185"/>
                <p:cNvSpPr>
                  <a:spLocks noChangeShapeType="1"/>
                </p:cNvSpPr>
                <p:nvPr/>
              </p:nvSpPr>
              <p:spPr bwMode="auto">
                <a:xfrm>
                  <a:off x="4242" y="1719"/>
                  <a:ext cx="0" cy="4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0502" name="Group 186"/>
              <p:cNvGrpSpPr>
                <a:grpSpLocks/>
              </p:cNvGrpSpPr>
              <p:nvPr/>
            </p:nvGrpSpPr>
            <p:grpSpPr bwMode="auto">
              <a:xfrm>
                <a:off x="3261" y="576"/>
                <a:ext cx="2097" cy="972"/>
                <a:chOff x="3261" y="576"/>
                <a:chExt cx="2097" cy="972"/>
              </a:xfrm>
            </p:grpSpPr>
            <p:grpSp>
              <p:nvGrpSpPr>
                <p:cNvPr id="20558" name="Group 187"/>
                <p:cNvGrpSpPr>
                  <a:grpSpLocks/>
                </p:cNvGrpSpPr>
                <p:nvPr/>
              </p:nvGrpSpPr>
              <p:grpSpPr bwMode="auto">
                <a:xfrm>
                  <a:off x="3531" y="918"/>
                  <a:ext cx="77" cy="480"/>
                  <a:chOff x="3531" y="918"/>
                  <a:chExt cx="77" cy="480"/>
                </a:xfrm>
              </p:grpSpPr>
              <p:sp>
                <p:nvSpPr>
                  <p:cNvPr id="20564" name="Rectangle 188"/>
                  <p:cNvSpPr>
                    <a:spLocks noChangeAspect="1" noChangeArrowheads="1"/>
                  </p:cNvSpPr>
                  <p:nvPr/>
                </p:nvSpPr>
                <p:spPr bwMode="auto">
                  <a:xfrm>
                    <a:off x="3531" y="1062"/>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0565" name="Line 189"/>
                  <p:cNvSpPr>
                    <a:spLocks noChangeShapeType="1"/>
                  </p:cNvSpPr>
                  <p:nvPr/>
                </p:nvSpPr>
                <p:spPr bwMode="auto">
                  <a:xfrm>
                    <a:off x="3570" y="91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66" name="Line 190"/>
                  <p:cNvSpPr>
                    <a:spLocks noChangeShapeType="1"/>
                  </p:cNvSpPr>
                  <p:nvPr/>
                </p:nvSpPr>
                <p:spPr bwMode="auto">
                  <a:xfrm>
                    <a:off x="3570" y="125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0559" name="Line 191"/>
                <p:cNvSpPr>
                  <a:spLocks noChangeShapeType="1"/>
                </p:cNvSpPr>
                <p:nvPr/>
              </p:nvSpPr>
              <p:spPr bwMode="auto">
                <a:xfrm>
                  <a:off x="3261" y="1548"/>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60" name="Line 192"/>
                <p:cNvSpPr>
                  <a:spLocks noChangeShapeType="1"/>
                </p:cNvSpPr>
                <p:nvPr/>
              </p:nvSpPr>
              <p:spPr bwMode="auto">
                <a:xfrm>
                  <a:off x="3570" y="1404"/>
                  <a:ext cx="0" cy="144"/>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61" name="Oval 193"/>
                <p:cNvSpPr>
                  <a:spLocks noChangeArrowheads="1"/>
                </p:cNvSpPr>
                <p:nvPr/>
              </p:nvSpPr>
              <p:spPr bwMode="auto">
                <a:xfrm>
                  <a:off x="4818" y="693"/>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0562" name="Freeform 194"/>
                <p:cNvSpPr>
                  <a:spLocks/>
                </p:cNvSpPr>
                <p:nvPr/>
              </p:nvSpPr>
              <p:spPr bwMode="auto">
                <a:xfrm>
                  <a:off x="3570" y="711"/>
                  <a:ext cx="1248" cy="288"/>
                </a:xfrm>
                <a:custGeom>
                  <a:avLst/>
                  <a:gdLst>
                    <a:gd name="T0" fmla="*/ 0 w 1248"/>
                    <a:gd name="T1" fmla="*/ 288 h 288"/>
                    <a:gd name="T2" fmla="*/ 0 w 1248"/>
                    <a:gd name="T3" fmla="*/ 0 h 288"/>
                    <a:gd name="T4" fmla="*/ 1248 w 1248"/>
                    <a:gd name="T5" fmla="*/ 0 h 288"/>
                    <a:gd name="T6" fmla="*/ 0 60000 65536"/>
                    <a:gd name="T7" fmla="*/ 0 60000 65536"/>
                    <a:gd name="T8" fmla="*/ 0 60000 65536"/>
                    <a:gd name="T9" fmla="*/ 0 w 1248"/>
                    <a:gd name="T10" fmla="*/ 0 h 288"/>
                    <a:gd name="T11" fmla="*/ 1248 w 1248"/>
                    <a:gd name="T12" fmla="*/ 288 h 288"/>
                  </a:gdLst>
                  <a:ahLst/>
                  <a:cxnLst>
                    <a:cxn ang="T6">
                      <a:pos x="T0" y="T1"/>
                    </a:cxn>
                    <a:cxn ang="T7">
                      <a:pos x="T2" y="T3"/>
                    </a:cxn>
                    <a:cxn ang="T8">
                      <a:pos x="T4" y="T5"/>
                    </a:cxn>
                  </a:cxnLst>
                  <a:rect l="T9" t="T10" r="T11" b="T12"/>
                  <a:pathLst>
                    <a:path w="1248" h="288">
                      <a:moveTo>
                        <a:pt x="0" y="288"/>
                      </a:moveTo>
                      <a:lnTo>
                        <a:pt x="0" y="0"/>
                      </a:lnTo>
                      <a:lnTo>
                        <a:pt x="124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0563" name="Text Box 195"/>
                <p:cNvSpPr txBox="1">
                  <a:spLocks noChangeArrowheads="1"/>
                </p:cNvSpPr>
                <p:nvPr/>
              </p:nvSpPr>
              <p:spPr bwMode="auto">
                <a:xfrm>
                  <a:off x="4877" y="576"/>
                  <a:ext cx="48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grpSp>
          <p:sp>
            <p:nvSpPr>
              <p:cNvPr id="20503" name="Text Box 196"/>
              <p:cNvSpPr txBox="1">
                <a:spLocks noChangeArrowheads="1"/>
              </p:cNvSpPr>
              <p:nvPr/>
            </p:nvSpPr>
            <p:spPr bwMode="auto">
              <a:xfrm>
                <a:off x="3665" y="960"/>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20504" name="Text Box 197"/>
              <p:cNvSpPr txBox="1">
                <a:spLocks noChangeArrowheads="1"/>
              </p:cNvSpPr>
              <p:nvPr/>
            </p:nvSpPr>
            <p:spPr bwMode="auto">
              <a:xfrm>
                <a:off x="4337" y="879"/>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grpSp>
            <p:nvGrpSpPr>
              <p:cNvPr id="20505" name="Group 198"/>
              <p:cNvGrpSpPr>
                <a:grpSpLocks/>
              </p:cNvGrpSpPr>
              <p:nvPr/>
            </p:nvGrpSpPr>
            <p:grpSpPr bwMode="auto">
              <a:xfrm>
                <a:off x="3068" y="1487"/>
                <a:ext cx="240" cy="117"/>
                <a:chOff x="3068" y="1487"/>
                <a:chExt cx="240" cy="117"/>
              </a:xfrm>
            </p:grpSpPr>
            <p:grpSp>
              <p:nvGrpSpPr>
                <p:cNvPr id="20549" name="Group 199"/>
                <p:cNvGrpSpPr>
                  <a:grpSpLocks/>
                </p:cNvGrpSpPr>
                <p:nvPr/>
              </p:nvGrpSpPr>
              <p:grpSpPr bwMode="auto">
                <a:xfrm>
                  <a:off x="3068" y="1487"/>
                  <a:ext cx="240" cy="117"/>
                  <a:chOff x="3068" y="1487"/>
                  <a:chExt cx="240" cy="117"/>
                </a:xfrm>
              </p:grpSpPr>
              <p:grpSp>
                <p:nvGrpSpPr>
                  <p:cNvPr id="20553" name="Group 200"/>
                  <p:cNvGrpSpPr>
                    <a:grpSpLocks/>
                  </p:cNvGrpSpPr>
                  <p:nvPr/>
                </p:nvGrpSpPr>
                <p:grpSpPr bwMode="auto">
                  <a:xfrm>
                    <a:off x="3163" y="1487"/>
                    <a:ext cx="49" cy="117"/>
                    <a:chOff x="3163" y="1487"/>
                    <a:chExt cx="49" cy="117"/>
                  </a:xfrm>
                </p:grpSpPr>
                <p:sp>
                  <p:nvSpPr>
                    <p:cNvPr id="20556" name="Line 201"/>
                    <p:cNvSpPr>
                      <a:spLocks noChangeAspect="1" noChangeShapeType="1"/>
                    </p:cNvSpPr>
                    <p:nvPr/>
                  </p:nvSpPr>
                  <p:spPr bwMode="auto">
                    <a:xfrm rot="16200000" flipV="1">
                      <a:off x="3154" y="1546"/>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57" name="Line 202"/>
                    <p:cNvSpPr>
                      <a:spLocks noChangeAspect="1" noChangeShapeType="1"/>
                    </p:cNvSpPr>
                    <p:nvPr/>
                  </p:nvSpPr>
                  <p:spPr bwMode="auto">
                    <a:xfrm rot="16200000" flipV="1">
                      <a:off x="3106" y="1544"/>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0554" name="Line 203"/>
                  <p:cNvSpPr>
                    <a:spLocks noChangeShapeType="1"/>
                  </p:cNvSpPr>
                  <p:nvPr/>
                </p:nvSpPr>
                <p:spPr bwMode="auto">
                  <a:xfrm rot="-5400000">
                    <a:off x="3260" y="1499"/>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55" name="Line 204"/>
                  <p:cNvSpPr>
                    <a:spLocks noChangeShapeType="1"/>
                  </p:cNvSpPr>
                  <p:nvPr/>
                </p:nvSpPr>
                <p:spPr bwMode="auto">
                  <a:xfrm rot="-5400000">
                    <a:off x="3116" y="1498"/>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0550" name="Group 205"/>
                <p:cNvGrpSpPr>
                  <a:grpSpLocks/>
                </p:cNvGrpSpPr>
                <p:nvPr/>
              </p:nvGrpSpPr>
              <p:grpSpPr bwMode="auto">
                <a:xfrm>
                  <a:off x="3233" y="1492"/>
                  <a:ext cx="34" cy="34"/>
                  <a:chOff x="3233" y="1492"/>
                  <a:chExt cx="34" cy="34"/>
                </a:xfrm>
              </p:grpSpPr>
              <p:sp>
                <p:nvSpPr>
                  <p:cNvPr id="20551" name="Line 206"/>
                  <p:cNvSpPr>
                    <a:spLocks noChangeAspect="1" noChangeShapeType="1"/>
                  </p:cNvSpPr>
                  <p:nvPr/>
                </p:nvSpPr>
                <p:spPr bwMode="auto">
                  <a:xfrm rot="16200000" flipV="1">
                    <a:off x="3233" y="1508"/>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52" name="Line 207"/>
                  <p:cNvSpPr>
                    <a:spLocks noChangeAspect="1" noChangeShapeType="1"/>
                  </p:cNvSpPr>
                  <p:nvPr/>
                </p:nvSpPr>
                <p:spPr bwMode="auto">
                  <a:xfrm rot="10800000" flipV="1">
                    <a:off x="3233" y="1509"/>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0506" name="Group 208"/>
              <p:cNvGrpSpPr>
                <a:grpSpLocks/>
              </p:cNvGrpSpPr>
              <p:nvPr/>
            </p:nvGrpSpPr>
            <p:grpSpPr bwMode="auto">
              <a:xfrm>
                <a:off x="4661" y="1229"/>
                <a:ext cx="240" cy="117"/>
                <a:chOff x="4661" y="1229"/>
                <a:chExt cx="240" cy="117"/>
              </a:xfrm>
            </p:grpSpPr>
            <p:grpSp>
              <p:nvGrpSpPr>
                <p:cNvPr id="20540" name="Group 209"/>
                <p:cNvGrpSpPr>
                  <a:grpSpLocks/>
                </p:cNvGrpSpPr>
                <p:nvPr/>
              </p:nvGrpSpPr>
              <p:grpSpPr bwMode="auto">
                <a:xfrm>
                  <a:off x="4661" y="1229"/>
                  <a:ext cx="240" cy="117"/>
                  <a:chOff x="4661" y="1229"/>
                  <a:chExt cx="240" cy="117"/>
                </a:xfrm>
              </p:grpSpPr>
              <p:grpSp>
                <p:nvGrpSpPr>
                  <p:cNvPr id="20544" name="Group 210"/>
                  <p:cNvGrpSpPr>
                    <a:grpSpLocks/>
                  </p:cNvGrpSpPr>
                  <p:nvPr/>
                </p:nvGrpSpPr>
                <p:grpSpPr bwMode="auto">
                  <a:xfrm>
                    <a:off x="4756" y="1229"/>
                    <a:ext cx="49" cy="117"/>
                    <a:chOff x="4756" y="1229"/>
                    <a:chExt cx="49" cy="117"/>
                  </a:xfrm>
                </p:grpSpPr>
                <p:sp>
                  <p:nvSpPr>
                    <p:cNvPr id="20547" name="Line 211"/>
                    <p:cNvSpPr>
                      <a:spLocks noChangeAspect="1" noChangeShapeType="1"/>
                    </p:cNvSpPr>
                    <p:nvPr/>
                  </p:nvSpPr>
                  <p:spPr bwMode="auto">
                    <a:xfrm rot="5400000" flipH="1" flipV="1">
                      <a:off x="4699" y="1288"/>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48" name="Line 212"/>
                    <p:cNvSpPr>
                      <a:spLocks noChangeAspect="1" noChangeShapeType="1"/>
                    </p:cNvSpPr>
                    <p:nvPr/>
                  </p:nvSpPr>
                  <p:spPr bwMode="auto">
                    <a:xfrm rot="5400000" flipH="1" flipV="1">
                      <a:off x="4747" y="1286"/>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0545" name="Line 213"/>
                  <p:cNvSpPr>
                    <a:spLocks noChangeShapeType="1"/>
                  </p:cNvSpPr>
                  <p:nvPr/>
                </p:nvSpPr>
                <p:spPr bwMode="auto">
                  <a:xfrm rot="5400000" flipH="1">
                    <a:off x="4709" y="124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46" name="Line 214"/>
                  <p:cNvSpPr>
                    <a:spLocks noChangeShapeType="1"/>
                  </p:cNvSpPr>
                  <p:nvPr/>
                </p:nvSpPr>
                <p:spPr bwMode="auto">
                  <a:xfrm rot="5400000" flipH="1">
                    <a:off x="4853" y="1239"/>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0541" name="Group 215"/>
                <p:cNvGrpSpPr>
                  <a:grpSpLocks/>
                </p:cNvGrpSpPr>
                <p:nvPr/>
              </p:nvGrpSpPr>
              <p:grpSpPr bwMode="auto">
                <a:xfrm>
                  <a:off x="4701" y="1233"/>
                  <a:ext cx="34" cy="34"/>
                  <a:chOff x="4701" y="1233"/>
                  <a:chExt cx="34" cy="34"/>
                </a:xfrm>
              </p:grpSpPr>
              <p:sp>
                <p:nvSpPr>
                  <p:cNvPr id="20542" name="Line 216"/>
                  <p:cNvSpPr>
                    <a:spLocks noChangeAspect="1" noChangeShapeType="1"/>
                  </p:cNvSpPr>
                  <p:nvPr/>
                </p:nvSpPr>
                <p:spPr bwMode="auto">
                  <a:xfrm rot="5400000" flipH="1" flipV="1">
                    <a:off x="4700" y="1249"/>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43" name="Line 217"/>
                  <p:cNvSpPr>
                    <a:spLocks noChangeAspect="1" noChangeShapeType="1"/>
                  </p:cNvSpPr>
                  <p:nvPr/>
                </p:nvSpPr>
                <p:spPr bwMode="auto">
                  <a:xfrm rot="10800000" flipH="1" flipV="1">
                    <a:off x="4701" y="1250"/>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20507" name="Text Box 218"/>
              <p:cNvSpPr txBox="1">
                <a:spLocks noChangeArrowheads="1"/>
              </p:cNvSpPr>
              <p:nvPr/>
            </p:nvSpPr>
            <p:spPr bwMode="auto">
              <a:xfrm>
                <a:off x="3089" y="120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1</a:t>
                </a:r>
                <a:endParaRPr kumimoji="1" lang="en-US" altLang="zh-CN" sz="2000">
                  <a:solidFill>
                    <a:schemeClr val="tx2"/>
                  </a:solidFill>
                  <a:cs typeface="Times New Roman" pitchFamily="18" charset="0"/>
                </a:endParaRPr>
              </a:p>
            </p:txBody>
          </p:sp>
          <p:grpSp>
            <p:nvGrpSpPr>
              <p:cNvPr id="20508" name="Group 219"/>
              <p:cNvGrpSpPr>
                <a:grpSpLocks/>
              </p:cNvGrpSpPr>
              <p:nvPr/>
            </p:nvGrpSpPr>
            <p:grpSpPr bwMode="auto">
              <a:xfrm>
                <a:off x="2484" y="1506"/>
                <a:ext cx="1752" cy="591"/>
                <a:chOff x="2484" y="1506"/>
                <a:chExt cx="1752" cy="591"/>
              </a:xfrm>
            </p:grpSpPr>
            <p:grpSp>
              <p:nvGrpSpPr>
                <p:cNvPr id="20528" name="Group 220"/>
                <p:cNvGrpSpPr>
                  <a:grpSpLocks/>
                </p:cNvGrpSpPr>
                <p:nvPr/>
              </p:nvGrpSpPr>
              <p:grpSpPr bwMode="auto">
                <a:xfrm>
                  <a:off x="2484" y="1641"/>
                  <a:ext cx="157" cy="363"/>
                  <a:chOff x="2484" y="1641"/>
                  <a:chExt cx="157" cy="363"/>
                </a:xfrm>
              </p:grpSpPr>
              <p:sp>
                <p:nvSpPr>
                  <p:cNvPr id="20535" name="Oval 221"/>
                  <p:cNvSpPr>
                    <a:spLocks noChangeArrowheads="1"/>
                  </p:cNvSpPr>
                  <p:nvPr/>
                </p:nvSpPr>
                <p:spPr bwMode="auto">
                  <a:xfrm>
                    <a:off x="2497" y="1748"/>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0536" name="Line 222"/>
                  <p:cNvSpPr>
                    <a:spLocks noChangeAspect="1" noChangeShapeType="1"/>
                  </p:cNvSpPr>
                  <p:nvPr/>
                </p:nvSpPr>
                <p:spPr bwMode="auto">
                  <a:xfrm>
                    <a:off x="2569" y="1641"/>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37" name="Line 223"/>
                  <p:cNvSpPr>
                    <a:spLocks noChangeAspect="1" noChangeShapeType="1"/>
                  </p:cNvSpPr>
                  <p:nvPr/>
                </p:nvSpPr>
                <p:spPr bwMode="auto">
                  <a:xfrm>
                    <a:off x="2484" y="1700"/>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38" name="Line 224"/>
                  <p:cNvSpPr>
                    <a:spLocks noChangeAspect="1" noChangeShapeType="1"/>
                  </p:cNvSpPr>
                  <p:nvPr/>
                </p:nvSpPr>
                <p:spPr bwMode="auto">
                  <a:xfrm rot="-5400000">
                    <a:off x="2484" y="1700"/>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39" name="Line 225"/>
                  <p:cNvSpPr>
                    <a:spLocks noChangeAspect="1" noChangeShapeType="1"/>
                  </p:cNvSpPr>
                  <p:nvPr/>
                </p:nvSpPr>
                <p:spPr bwMode="auto">
                  <a:xfrm>
                    <a:off x="2488" y="1940"/>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0529" name="Group 226"/>
                <p:cNvGrpSpPr>
                  <a:grpSpLocks/>
                </p:cNvGrpSpPr>
                <p:nvPr/>
              </p:nvGrpSpPr>
              <p:grpSpPr bwMode="auto">
                <a:xfrm>
                  <a:off x="2600" y="1506"/>
                  <a:ext cx="480" cy="77"/>
                  <a:chOff x="2600" y="1506"/>
                  <a:chExt cx="480" cy="77"/>
                </a:xfrm>
              </p:grpSpPr>
              <p:sp>
                <p:nvSpPr>
                  <p:cNvPr id="20532" name="Rectangle 227"/>
                  <p:cNvSpPr>
                    <a:spLocks noChangeAspect="1" noChangeArrowheads="1"/>
                  </p:cNvSpPr>
                  <p:nvPr/>
                </p:nvSpPr>
                <p:spPr bwMode="auto">
                  <a:xfrm rot="5400000">
                    <a:off x="2800" y="144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0533" name="Line 228"/>
                  <p:cNvSpPr>
                    <a:spLocks noChangeShapeType="1"/>
                  </p:cNvSpPr>
                  <p:nvPr/>
                </p:nvSpPr>
                <p:spPr bwMode="auto">
                  <a:xfrm rot="5400000">
                    <a:off x="3008" y="147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34" name="Line 229"/>
                  <p:cNvSpPr>
                    <a:spLocks noChangeShapeType="1"/>
                  </p:cNvSpPr>
                  <p:nvPr/>
                </p:nvSpPr>
                <p:spPr bwMode="auto">
                  <a:xfrm rot="5400000">
                    <a:off x="2672" y="147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0530" name="Freeform 230"/>
                <p:cNvSpPr>
                  <a:spLocks/>
                </p:cNvSpPr>
                <p:nvPr/>
              </p:nvSpPr>
              <p:spPr bwMode="auto">
                <a:xfrm>
                  <a:off x="2571" y="1953"/>
                  <a:ext cx="1665" cy="144"/>
                </a:xfrm>
                <a:custGeom>
                  <a:avLst/>
                  <a:gdLst>
                    <a:gd name="T0" fmla="*/ 0 w 1584"/>
                    <a:gd name="T1" fmla="*/ 0 h 144"/>
                    <a:gd name="T2" fmla="*/ 0 w 1584"/>
                    <a:gd name="T3" fmla="*/ 144 h 144"/>
                    <a:gd name="T4" fmla="*/ 1839 w 1584"/>
                    <a:gd name="T5" fmla="*/ 144 h 144"/>
                    <a:gd name="T6" fmla="*/ 0 60000 65536"/>
                    <a:gd name="T7" fmla="*/ 0 60000 65536"/>
                    <a:gd name="T8" fmla="*/ 0 60000 65536"/>
                    <a:gd name="T9" fmla="*/ 0 w 1584"/>
                    <a:gd name="T10" fmla="*/ 0 h 144"/>
                    <a:gd name="T11" fmla="*/ 1584 w 1584"/>
                    <a:gd name="T12" fmla="*/ 144 h 144"/>
                  </a:gdLst>
                  <a:ahLst/>
                  <a:cxnLst>
                    <a:cxn ang="T6">
                      <a:pos x="T0" y="T1"/>
                    </a:cxn>
                    <a:cxn ang="T7">
                      <a:pos x="T2" y="T3"/>
                    </a:cxn>
                    <a:cxn ang="T8">
                      <a:pos x="T4" y="T5"/>
                    </a:cxn>
                  </a:cxnLst>
                  <a:rect l="T9" t="T10" r="T11" b="T12"/>
                  <a:pathLst>
                    <a:path w="1584" h="144">
                      <a:moveTo>
                        <a:pt x="0" y="0"/>
                      </a:moveTo>
                      <a:lnTo>
                        <a:pt x="0" y="144"/>
                      </a:lnTo>
                      <a:lnTo>
                        <a:pt x="1584" y="144"/>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0531" name="Freeform 231"/>
                <p:cNvSpPr>
                  <a:spLocks/>
                </p:cNvSpPr>
                <p:nvPr/>
              </p:nvSpPr>
              <p:spPr bwMode="auto">
                <a:xfrm>
                  <a:off x="2571" y="1545"/>
                  <a:ext cx="144" cy="144"/>
                </a:xfrm>
                <a:custGeom>
                  <a:avLst/>
                  <a:gdLst>
                    <a:gd name="T0" fmla="*/ 0 w 144"/>
                    <a:gd name="T1" fmla="*/ 144 h 144"/>
                    <a:gd name="T2" fmla="*/ 0 w 144"/>
                    <a:gd name="T3" fmla="*/ 0 h 144"/>
                    <a:gd name="T4" fmla="*/ 144 w 144"/>
                    <a:gd name="T5" fmla="*/ 0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0" y="144"/>
                      </a:moveTo>
                      <a:lnTo>
                        <a:pt x="0" y="0"/>
                      </a:lnTo>
                      <a:lnTo>
                        <a:pt x="144"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20509" name="Text Box 232"/>
              <p:cNvSpPr txBox="1">
                <a:spLocks noChangeArrowheads="1"/>
              </p:cNvSpPr>
              <p:nvPr/>
            </p:nvSpPr>
            <p:spPr bwMode="auto">
              <a:xfrm>
                <a:off x="2753" y="1536"/>
                <a:ext cx="2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sp>
            <p:nvSpPr>
              <p:cNvPr id="20510" name="Text Box 233"/>
              <p:cNvSpPr txBox="1">
                <a:spLocks noChangeArrowheads="1"/>
              </p:cNvSpPr>
              <p:nvPr/>
            </p:nvSpPr>
            <p:spPr bwMode="auto">
              <a:xfrm>
                <a:off x="2619" y="1728"/>
                <a:ext cx="2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grpSp>
            <p:nvGrpSpPr>
              <p:cNvPr id="20511" name="Group 234"/>
              <p:cNvGrpSpPr>
                <a:grpSpLocks/>
              </p:cNvGrpSpPr>
              <p:nvPr/>
            </p:nvGrpSpPr>
            <p:grpSpPr bwMode="auto">
              <a:xfrm>
                <a:off x="4242" y="1287"/>
                <a:ext cx="1094" cy="822"/>
                <a:chOff x="4242" y="1287"/>
                <a:chExt cx="1094" cy="822"/>
              </a:xfrm>
            </p:grpSpPr>
            <p:grpSp>
              <p:nvGrpSpPr>
                <p:cNvPr id="20522" name="Group 235"/>
                <p:cNvGrpSpPr>
                  <a:grpSpLocks/>
                </p:cNvGrpSpPr>
                <p:nvPr/>
              </p:nvGrpSpPr>
              <p:grpSpPr bwMode="auto">
                <a:xfrm>
                  <a:off x="5259" y="1383"/>
                  <a:ext cx="77" cy="480"/>
                  <a:chOff x="5259" y="1383"/>
                  <a:chExt cx="77" cy="480"/>
                </a:xfrm>
              </p:grpSpPr>
              <p:sp>
                <p:nvSpPr>
                  <p:cNvPr id="20525" name="Rectangle 236"/>
                  <p:cNvSpPr>
                    <a:spLocks noChangeAspect="1" noChangeArrowheads="1"/>
                  </p:cNvSpPr>
                  <p:nvPr/>
                </p:nvSpPr>
                <p:spPr bwMode="auto">
                  <a:xfrm>
                    <a:off x="5259" y="1527"/>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0526" name="Line 237"/>
                  <p:cNvSpPr>
                    <a:spLocks noChangeShapeType="1"/>
                  </p:cNvSpPr>
                  <p:nvPr/>
                </p:nvSpPr>
                <p:spPr bwMode="auto">
                  <a:xfrm>
                    <a:off x="5298" y="138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27" name="Line 238"/>
                  <p:cNvSpPr>
                    <a:spLocks noChangeShapeType="1"/>
                  </p:cNvSpPr>
                  <p:nvPr/>
                </p:nvSpPr>
                <p:spPr bwMode="auto">
                  <a:xfrm>
                    <a:off x="5298" y="1719"/>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0523" name="Freeform 239"/>
                <p:cNvSpPr>
                  <a:spLocks/>
                </p:cNvSpPr>
                <p:nvPr/>
              </p:nvSpPr>
              <p:spPr bwMode="auto">
                <a:xfrm>
                  <a:off x="4866" y="1287"/>
                  <a:ext cx="432" cy="240"/>
                </a:xfrm>
                <a:custGeom>
                  <a:avLst/>
                  <a:gdLst>
                    <a:gd name="T0" fmla="*/ 0 w 432"/>
                    <a:gd name="T1" fmla="*/ 0 h 240"/>
                    <a:gd name="T2" fmla="*/ 432 w 432"/>
                    <a:gd name="T3" fmla="*/ 0 h 240"/>
                    <a:gd name="T4" fmla="*/ 432 w 432"/>
                    <a:gd name="T5" fmla="*/ 240 h 240"/>
                    <a:gd name="T6" fmla="*/ 0 60000 65536"/>
                    <a:gd name="T7" fmla="*/ 0 60000 65536"/>
                    <a:gd name="T8" fmla="*/ 0 60000 65536"/>
                    <a:gd name="T9" fmla="*/ 0 w 432"/>
                    <a:gd name="T10" fmla="*/ 0 h 240"/>
                    <a:gd name="T11" fmla="*/ 432 w 432"/>
                    <a:gd name="T12" fmla="*/ 240 h 240"/>
                  </a:gdLst>
                  <a:ahLst/>
                  <a:cxnLst>
                    <a:cxn ang="T6">
                      <a:pos x="T0" y="T1"/>
                    </a:cxn>
                    <a:cxn ang="T7">
                      <a:pos x="T2" y="T3"/>
                    </a:cxn>
                    <a:cxn ang="T8">
                      <a:pos x="T4" y="T5"/>
                    </a:cxn>
                  </a:cxnLst>
                  <a:rect l="T9" t="T10" r="T11" b="T12"/>
                  <a:pathLst>
                    <a:path w="432" h="240">
                      <a:moveTo>
                        <a:pt x="0" y="0"/>
                      </a:moveTo>
                      <a:lnTo>
                        <a:pt x="432" y="0"/>
                      </a:lnTo>
                      <a:lnTo>
                        <a:pt x="432" y="24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0524" name="Freeform 240"/>
                <p:cNvSpPr>
                  <a:spLocks/>
                </p:cNvSpPr>
                <p:nvPr/>
              </p:nvSpPr>
              <p:spPr bwMode="auto">
                <a:xfrm>
                  <a:off x="4242" y="1818"/>
                  <a:ext cx="1056" cy="291"/>
                </a:xfrm>
                <a:custGeom>
                  <a:avLst/>
                  <a:gdLst>
                    <a:gd name="T0" fmla="*/ 1056 w 1056"/>
                    <a:gd name="T1" fmla="*/ 0 h 384"/>
                    <a:gd name="T2" fmla="*/ 1056 w 1056"/>
                    <a:gd name="T3" fmla="*/ 167 h 384"/>
                    <a:gd name="T4" fmla="*/ 0 w 1056"/>
                    <a:gd name="T5" fmla="*/ 167 h 384"/>
                    <a:gd name="T6" fmla="*/ 0 60000 65536"/>
                    <a:gd name="T7" fmla="*/ 0 60000 65536"/>
                    <a:gd name="T8" fmla="*/ 0 60000 65536"/>
                    <a:gd name="T9" fmla="*/ 0 w 1056"/>
                    <a:gd name="T10" fmla="*/ 0 h 384"/>
                    <a:gd name="T11" fmla="*/ 1056 w 1056"/>
                    <a:gd name="T12" fmla="*/ 384 h 384"/>
                  </a:gdLst>
                  <a:ahLst/>
                  <a:cxnLst>
                    <a:cxn ang="T6">
                      <a:pos x="T0" y="T1"/>
                    </a:cxn>
                    <a:cxn ang="T7">
                      <a:pos x="T2" y="T3"/>
                    </a:cxn>
                    <a:cxn ang="T8">
                      <a:pos x="T4" y="T5"/>
                    </a:cxn>
                  </a:cxnLst>
                  <a:rect l="T9" t="T10" r="T11" b="T12"/>
                  <a:pathLst>
                    <a:path w="1056" h="384">
                      <a:moveTo>
                        <a:pt x="1056" y="0"/>
                      </a:moveTo>
                      <a:lnTo>
                        <a:pt x="1056" y="384"/>
                      </a:lnTo>
                      <a:lnTo>
                        <a:pt x="0"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grpSp>
            <p:nvGrpSpPr>
              <p:cNvPr id="20512" name="Group 241"/>
              <p:cNvGrpSpPr>
                <a:grpSpLocks/>
              </p:cNvGrpSpPr>
              <p:nvPr/>
            </p:nvGrpSpPr>
            <p:grpSpPr bwMode="auto">
              <a:xfrm>
                <a:off x="4213" y="711"/>
                <a:ext cx="77" cy="676"/>
                <a:chOff x="4213" y="711"/>
                <a:chExt cx="77" cy="676"/>
              </a:xfrm>
            </p:grpSpPr>
            <p:grpSp>
              <p:nvGrpSpPr>
                <p:cNvPr id="20516" name="Group 242"/>
                <p:cNvGrpSpPr>
                  <a:grpSpLocks/>
                </p:cNvGrpSpPr>
                <p:nvPr/>
              </p:nvGrpSpPr>
              <p:grpSpPr bwMode="auto">
                <a:xfrm>
                  <a:off x="4213" y="803"/>
                  <a:ext cx="77" cy="480"/>
                  <a:chOff x="4213" y="803"/>
                  <a:chExt cx="77" cy="480"/>
                </a:xfrm>
              </p:grpSpPr>
              <p:sp>
                <p:nvSpPr>
                  <p:cNvPr id="20519" name="Rectangle 243"/>
                  <p:cNvSpPr>
                    <a:spLocks noChangeAspect="1" noChangeArrowheads="1"/>
                  </p:cNvSpPr>
                  <p:nvPr/>
                </p:nvSpPr>
                <p:spPr bwMode="auto">
                  <a:xfrm>
                    <a:off x="4213" y="947"/>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0520" name="Line 244"/>
                  <p:cNvSpPr>
                    <a:spLocks noChangeShapeType="1"/>
                  </p:cNvSpPr>
                  <p:nvPr/>
                </p:nvSpPr>
                <p:spPr bwMode="auto">
                  <a:xfrm>
                    <a:off x="4252" y="80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21" name="Line 245"/>
                  <p:cNvSpPr>
                    <a:spLocks noChangeShapeType="1"/>
                  </p:cNvSpPr>
                  <p:nvPr/>
                </p:nvSpPr>
                <p:spPr bwMode="auto">
                  <a:xfrm>
                    <a:off x="4252" y="1139"/>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0517" name="Line 246"/>
                <p:cNvSpPr>
                  <a:spLocks noChangeShapeType="1"/>
                </p:cNvSpPr>
                <p:nvPr/>
              </p:nvSpPr>
              <p:spPr bwMode="auto">
                <a:xfrm flipV="1">
                  <a:off x="4251" y="711"/>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18" name="Line 247"/>
                <p:cNvSpPr>
                  <a:spLocks noChangeShapeType="1"/>
                </p:cNvSpPr>
                <p:nvPr/>
              </p:nvSpPr>
              <p:spPr bwMode="auto">
                <a:xfrm>
                  <a:off x="4249" y="1195"/>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0513" name="Text Box 248"/>
              <p:cNvSpPr txBox="1">
                <a:spLocks noChangeArrowheads="1"/>
              </p:cNvSpPr>
              <p:nvPr/>
            </p:nvSpPr>
            <p:spPr bwMode="auto">
              <a:xfrm>
                <a:off x="4971" y="1527"/>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20514" name="Line 249"/>
              <p:cNvSpPr>
                <a:spLocks noChangeShapeType="1"/>
              </p:cNvSpPr>
              <p:nvPr/>
            </p:nvSpPr>
            <p:spPr bwMode="auto">
              <a:xfrm flipH="1">
                <a:off x="4251" y="1287"/>
                <a:ext cx="432" cy="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515" name="Text Box 250"/>
              <p:cNvSpPr txBox="1">
                <a:spLocks noChangeArrowheads="1"/>
              </p:cNvSpPr>
              <p:nvPr/>
            </p:nvSpPr>
            <p:spPr bwMode="auto">
              <a:xfrm>
                <a:off x="4750" y="998"/>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2</a:t>
                </a:r>
                <a:endParaRPr kumimoji="1" lang="en-US" altLang="zh-CN" sz="2000" i="1">
                  <a:solidFill>
                    <a:schemeClr val="tx2"/>
                  </a:solidFill>
                  <a:cs typeface="Times New Roman" pitchFamily="18" charset="0"/>
                </a:endParaRPr>
              </a:p>
            </p:txBody>
          </p:sp>
        </p:grpSp>
        <p:sp>
          <p:nvSpPr>
            <p:cNvPr id="20493" name="Text Box 251"/>
            <p:cNvSpPr txBox="1">
              <a:spLocks noChangeArrowheads="1"/>
            </p:cNvSpPr>
            <p:nvPr/>
          </p:nvSpPr>
          <p:spPr bwMode="auto">
            <a:xfrm>
              <a:off x="3590" y="741"/>
              <a:ext cx="52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910k</a:t>
              </a:r>
              <a:r>
                <a:rPr kumimoji="1" lang="en-US" altLang="zh-CN">
                  <a:solidFill>
                    <a:schemeClr val="tx2"/>
                  </a:solidFill>
                  <a:cs typeface="Times New Roman" pitchFamily="18" charset="0"/>
                  <a:sym typeface="Symbol" pitchFamily="18" charset="2"/>
                </a:rPr>
                <a:t></a:t>
              </a:r>
              <a:endParaRPr kumimoji="1" lang="en-US" altLang="zh-CN">
                <a:solidFill>
                  <a:schemeClr val="tx2"/>
                </a:solidFill>
                <a:cs typeface="Times New Roman" pitchFamily="18" charset="0"/>
              </a:endParaRPr>
            </a:p>
          </p:txBody>
        </p:sp>
        <p:sp>
          <p:nvSpPr>
            <p:cNvPr id="20494" name="Text Box 252"/>
            <p:cNvSpPr txBox="1">
              <a:spLocks noChangeArrowheads="1"/>
            </p:cNvSpPr>
            <p:nvPr/>
          </p:nvSpPr>
          <p:spPr bwMode="auto">
            <a:xfrm>
              <a:off x="4272" y="720"/>
              <a:ext cx="4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6.8k</a:t>
              </a:r>
              <a:r>
                <a:rPr kumimoji="1" lang="en-US" altLang="zh-CN">
                  <a:solidFill>
                    <a:schemeClr val="tx2"/>
                  </a:solidFill>
                  <a:cs typeface="Times New Roman" pitchFamily="18" charset="0"/>
                  <a:sym typeface="Symbol" pitchFamily="18" charset="2"/>
                </a:rPr>
                <a:t></a:t>
              </a:r>
              <a:endParaRPr kumimoji="1" lang="en-US" altLang="zh-CN">
                <a:solidFill>
                  <a:schemeClr val="tx2"/>
                </a:solidFill>
                <a:cs typeface="Times New Roman" pitchFamily="18" charset="0"/>
              </a:endParaRPr>
            </a:p>
          </p:txBody>
        </p:sp>
        <p:sp>
          <p:nvSpPr>
            <p:cNvPr id="20495" name="Text Box 253"/>
            <p:cNvSpPr txBox="1">
              <a:spLocks noChangeArrowheads="1"/>
            </p:cNvSpPr>
            <p:nvPr/>
          </p:nvSpPr>
          <p:spPr bwMode="auto">
            <a:xfrm>
              <a:off x="2629" y="1257"/>
              <a:ext cx="4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600</a:t>
              </a:r>
              <a:r>
                <a:rPr kumimoji="1" lang="en-US" altLang="zh-CN">
                  <a:solidFill>
                    <a:schemeClr val="tx2"/>
                  </a:solidFill>
                  <a:cs typeface="Times New Roman" pitchFamily="18" charset="0"/>
                  <a:sym typeface="Symbol" pitchFamily="18" charset="2"/>
                </a:rPr>
                <a:t></a:t>
              </a:r>
              <a:endParaRPr kumimoji="1" lang="en-US" altLang="zh-CN">
                <a:solidFill>
                  <a:schemeClr val="tx2"/>
                </a:solidFill>
                <a:cs typeface="Times New Roman" pitchFamily="18" charset="0"/>
              </a:endParaRPr>
            </a:p>
          </p:txBody>
        </p:sp>
        <p:sp>
          <p:nvSpPr>
            <p:cNvPr id="20496" name="Text Box 254"/>
            <p:cNvSpPr txBox="1">
              <a:spLocks noChangeArrowheads="1"/>
            </p:cNvSpPr>
            <p:nvPr/>
          </p:nvSpPr>
          <p:spPr bwMode="auto">
            <a:xfrm>
              <a:off x="4849" y="1728"/>
              <a:ext cx="4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4.7k</a:t>
              </a:r>
              <a:r>
                <a:rPr kumimoji="1" lang="en-US" altLang="zh-CN">
                  <a:solidFill>
                    <a:schemeClr val="tx2"/>
                  </a:solidFill>
                  <a:cs typeface="Times New Roman" pitchFamily="18" charset="0"/>
                  <a:sym typeface="Symbol" pitchFamily="18" charset="2"/>
                </a:rPr>
                <a:t></a:t>
              </a:r>
              <a:endParaRPr kumimoji="1" lang="en-US" altLang="zh-CN">
                <a:solidFill>
                  <a:schemeClr val="tx2"/>
                </a:solidFill>
                <a:cs typeface="Times New Roman" pitchFamily="18" charset="0"/>
              </a:endParaRPr>
            </a:p>
          </p:txBody>
        </p:sp>
        <p:sp>
          <p:nvSpPr>
            <p:cNvPr id="20497" name="Text Box 255"/>
            <p:cNvSpPr txBox="1">
              <a:spLocks noChangeArrowheads="1"/>
            </p:cNvSpPr>
            <p:nvPr/>
          </p:nvSpPr>
          <p:spPr bwMode="auto">
            <a:xfrm>
              <a:off x="4800" y="771"/>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t>12</a:t>
              </a:r>
              <a:r>
                <a:rPr kumimoji="1" lang="en-US" altLang="zh-CN">
                  <a:sym typeface="Symbol" pitchFamily="18" charset="2"/>
                </a:rPr>
                <a:t>V</a:t>
              </a:r>
              <a:endParaRPr kumimoji="1" lang="en-US" altLang="zh-CN"/>
            </a:p>
          </p:txBody>
        </p:sp>
        <p:sp>
          <p:nvSpPr>
            <p:cNvPr id="20498" name="Text Box 256"/>
            <p:cNvSpPr txBox="1">
              <a:spLocks noChangeArrowheads="1"/>
            </p:cNvSpPr>
            <p:nvPr/>
          </p:nvSpPr>
          <p:spPr bwMode="auto">
            <a:xfrm>
              <a:off x="4128" y="1440"/>
              <a:ext cx="4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sym typeface="Symbol" pitchFamily="18" charset="2"/>
                </a:rPr>
                <a:t>=100</a:t>
              </a:r>
              <a:endParaRPr kumimoji="1" lang="en-US" altLang="zh-CN">
                <a:solidFill>
                  <a:schemeClr val="tx2"/>
                </a:solidFill>
                <a:cs typeface="Times New Roman" pitchFamily="18" charset="0"/>
              </a:endParaRPr>
            </a:p>
          </p:txBody>
        </p:sp>
        <p:sp>
          <p:nvSpPr>
            <p:cNvPr id="20499" name="Text Box 257"/>
            <p:cNvSpPr txBox="1">
              <a:spLocks noChangeArrowheads="1"/>
            </p:cNvSpPr>
            <p:nvPr/>
          </p:nvSpPr>
          <p:spPr bwMode="auto">
            <a:xfrm>
              <a:off x="4224" y="1584"/>
              <a:ext cx="65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bb</a:t>
              </a:r>
              <a:r>
                <a:rPr kumimoji="1" lang="en-US" altLang="zh-CN" i="1" baseline="-25000">
                  <a:solidFill>
                    <a:schemeClr val="tx2"/>
                  </a:solidFill>
                  <a:cs typeface="Times New Roman" pitchFamily="18" charset="0"/>
                </a:rPr>
                <a:t>’</a:t>
              </a:r>
              <a:r>
                <a:rPr kumimoji="1" lang="en-US" altLang="zh-CN" i="1">
                  <a:solidFill>
                    <a:schemeClr val="tx2"/>
                  </a:solidFill>
                  <a:cs typeface="Times New Roman" pitchFamily="18" charset="0"/>
                </a:rPr>
                <a:t>=</a:t>
              </a:r>
              <a:r>
                <a:rPr kumimoji="1" lang="en-US" altLang="zh-CN">
                  <a:solidFill>
                    <a:schemeClr val="tx2"/>
                  </a:solidFill>
                  <a:cs typeface="Times New Roman" pitchFamily="18" charset="0"/>
                </a:rPr>
                <a:t>50</a:t>
              </a:r>
              <a:r>
                <a:rPr kumimoji="1" lang="en-US" altLang="zh-CN">
                  <a:solidFill>
                    <a:schemeClr val="tx2"/>
                  </a:solidFill>
                  <a:cs typeface="Times New Roman" pitchFamily="18" charset="0"/>
                  <a:sym typeface="Symbol" pitchFamily="18" charset="2"/>
                </a:rPr>
                <a:t></a:t>
              </a:r>
              <a:endParaRPr kumimoji="1" lang="en-US" altLang="zh-CN">
                <a:solidFill>
                  <a:schemeClr val="tx2"/>
                </a:solidFill>
                <a:cs typeface="Times New Roman" pitchFamily="18" charset="0"/>
              </a:endParaRPr>
            </a:p>
          </p:txBody>
        </p:sp>
      </p:grpSp>
      <p:sp>
        <p:nvSpPr>
          <p:cNvPr id="147714" name="Text Box 258"/>
          <p:cNvSpPr txBox="1">
            <a:spLocks noChangeArrowheads="1"/>
          </p:cNvSpPr>
          <p:nvPr/>
        </p:nvSpPr>
        <p:spPr bwMode="auto">
          <a:xfrm>
            <a:off x="136610" y="1594817"/>
            <a:ext cx="3068469" cy="55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dirty="0">
                <a:solidFill>
                  <a:schemeClr val="tx2"/>
                </a:solidFill>
              </a:rPr>
              <a:t>1. </a:t>
            </a:r>
            <a:r>
              <a:rPr kumimoji="1" lang="zh-CN" altLang="en-US" sz="2800" dirty="0">
                <a:solidFill>
                  <a:schemeClr val="tx2"/>
                </a:solidFill>
              </a:rPr>
              <a:t>静态工作点分析</a:t>
            </a:r>
          </a:p>
        </p:txBody>
      </p:sp>
      <p:graphicFrame>
        <p:nvGraphicFramePr>
          <p:cNvPr id="147715" name="Object 2"/>
          <p:cNvGraphicFramePr>
            <a:graphicFrameLocks noChangeAspect="1"/>
          </p:cNvGraphicFramePr>
          <p:nvPr/>
        </p:nvGraphicFramePr>
        <p:xfrm>
          <a:off x="1030288" y="3676650"/>
          <a:ext cx="5435600" cy="914400"/>
        </p:xfrm>
        <a:graphic>
          <a:graphicData uri="http://schemas.openxmlformats.org/presentationml/2006/ole">
            <mc:AlternateContent xmlns:mc="http://schemas.openxmlformats.org/markup-compatibility/2006">
              <mc:Choice xmlns:v="urn:schemas-microsoft-com:vml" Requires="v">
                <p:oleObj spid="_x0000_s20863" name="Equation" r:id="rId3" imgW="2717640" imgH="457200" progId="Equation.DSMT4">
                  <p:embed/>
                </p:oleObj>
              </mc:Choice>
              <mc:Fallback>
                <p:oleObj name="Equation" r:id="rId3" imgW="2717640" imgH="45720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8" y="3676650"/>
                        <a:ext cx="5435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716" name="Object 3"/>
          <p:cNvGraphicFramePr>
            <a:graphicFrameLocks noChangeAspect="1"/>
          </p:cNvGraphicFramePr>
          <p:nvPr/>
        </p:nvGraphicFramePr>
        <p:xfrm>
          <a:off x="1082675" y="4692650"/>
          <a:ext cx="4781550" cy="482600"/>
        </p:xfrm>
        <a:graphic>
          <a:graphicData uri="http://schemas.openxmlformats.org/presentationml/2006/ole">
            <mc:AlternateContent xmlns:mc="http://schemas.openxmlformats.org/markup-compatibility/2006">
              <mc:Choice xmlns:v="urn:schemas-microsoft-com:vml" Requires="v">
                <p:oleObj spid="_x0000_s20864" name="Equation" r:id="rId5" imgW="2400120" imgH="241200" progId="Equation.DSMT4">
                  <p:embed/>
                </p:oleObj>
              </mc:Choice>
              <mc:Fallback>
                <p:oleObj name="Equation" r:id="rId5" imgW="2400120" imgH="241200" progId="Equation.DSMT4">
                  <p:embed/>
                  <p:pic>
                    <p:nvPicPr>
                      <p:cNvPr id="0" name="Object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675" y="4692650"/>
                        <a:ext cx="47815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717" name="Object 4"/>
          <p:cNvGraphicFramePr>
            <a:graphicFrameLocks noChangeAspect="1"/>
          </p:cNvGraphicFramePr>
          <p:nvPr/>
        </p:nvGraphicFramePr>
        <p:xfrm>
          <a:off x="877888" y="5562600"/>
          <a:ext cx="5775325" cy="482600"/>
        </p:xfrm>
        <a:graphic>
          <a:graphicData uri="http://schemas.openxmlformats.org/presentationml/2006/ole">
            <mc:AlternateContent xmlns:mc="http://schemas.openxmlformats.org/markup-compatibility/2006">
              <mc:Choice xmlns:v="urn:schemas-microsoft-com:vml" Requires="v">
                <p:oleObj spid="_x0000_s20865" name="Equation" r:id="rId7" imgW="2895480" imgH="241200" progId="Equation.DSMT4">
                  <p:embed/>
                </p:oleObj>
              </mc:Choice>
              <mc:Fallback>
                <p:oleObj name="Equation" r:id="rId7" imgW="2895480" imgH="241200" progId="Equation.DSMT4">
                  <p:embed/>
                  <p:pic>
                    <p:nvPicPr>
                      <p:cNvPr id="0" name="Object 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888" y="5562600"/>
                        <a:ext cx="577532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718" name="Text Box 262"/>
          <p:cNvSpPr txBox="1">
            <a:spLocks noChangeArrowheads="1"/>
          </p:cNvSpPr>
          <p:nvPr/>
        </p:nvSpPr>
        <p:spPr bwMode="auto">
          <a:xfrm>
            <a:off x="791473" y="2162660"/>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zh-CN" altLang="en-US" dirty="0">
                <a:solidFill>
                  <a:schemeClr val="tx2"/>
                </a:solidFill>
              </a:rPr>
              <a:t>采用近似估算法</a:t>
            </a:r>
          </a:p>
        </p:txBody>
      </p:sp>
      <p:graphicFrame>
        <p:nvGraphicFramePr>
          <p:cNvPr id="147719" name="Object 5"/>
          <p:cNvGraphicFramePr>
            <a:graphicFrameLocks noChangeAspect="1"/>
          </p:cNvGraphicFramePr>
          <p:nvPr>
            <p:extLst>
              <p:ext uri="{D42A27DB-BD31-4B8C-83A1-F6EECF244321}">
                <p14:modId xmlns:p14="http://schemas.microsoft.com/office/powerpoint/2010/main" val="703016080"/>
              </p:ext>
            </p:extLst>
          </p:nvPr>
        </p:nvGraphicFramePr>
        <p:xfrm>
          <a:off x="1069390" y="2904298"/>
          <a:ext cx="1701800" cy="482600"/>
        </p:xfrm>
        <a:graphic>
          <a:graphicData uri="http://schemas.openxmlformats.org/presentationml/2006/ole">
            <mc:AlternateContent xmlns:mc="http://schemas.openxmlformats.org/markup-compatibility/2006">
              <mc:Choice xmlns:v="urn:schemas-microsoft-com:vml" Requires="v">
                <p:oleObj spid="_x0000_s20866" name="Equation" r:id="rId9" imgW="850680" imgH="241200" progId="Equation.DSMT4">
                  <p:embed/>
                </p:oleObj>
              </mc:Choice>
              <mc:Fallback>
                <p:oleObj name="Equation" r:id="rId9" imgW="850680" imgH="241200" progId="Equation.DSMT4">
                  <p:embed/>
                  <p:pic>
                    <p:nvPicPr>
                      <p:cNvPr id="0" name="Object 5"/>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9390" y="2904298"/>
                        <a:ext cx="17018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720" name="Text Box 264"/>
          <p:cNvSpPr txBox="1">
            <a:spLocks noChangeArrowheads="1"/>
          </p:cNvSpPr>
          <p:nvPr/>
        </p:nvSpPr>
        <p:spPr bwMode="auto">
          <a:xfrm>
            <a:off x="6704478" y="5209491"/>
            <a:ext cx="23542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zh-CN" altLang="en-US" dirty="0">
                <a:solidFill>
                  <a:schemeClr val="tx2"/>
                </a:solidFill>
              </a:rPr>
              <a:t>说明晶体管确实工作在放大区</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7714"/>
                                        </p:tgtEl>
                                        <p:attrNameLst>
                                          <p:attrName>style.visibility</p:attrName>
                                        </p:attrNameLst>
                                      </p:cBhvr>
                                      <p:to>
                                        <p:strVal val="visible"/>
                                      </p:to>
                                    </p:set>
                                    <p:animEffect transition="in" filter="wipe(left)">
                                      <p:cBhvr>
                                        <p:cTn id="12" dur="500"/>
                                        <p:tgtEl>
                                          <p:spTgt spid="1477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47718"/>
                                        </p:tgtEl>
                                        <p:attrNameLst>
                                          <p:attrName>style.visibility</p:attrName>
                                        </p:attrNameLst>
                                      </p:cBhvr>
                                      <p:to>
                                        <p:strVal val="visible"/>
                                      </p:to>
                                    </p:set>
                                    <p:animEffect transition="in" filter="slide(fromLeft)">
                                      <p:cBhvr>
                                        <p:cTn id="17" dur="500"/>
                                        <p:tgtEl>
                                          <p:spTgt spid="147718"/>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147719"/>
                                        </p:tgtEl>
                                        <p:attrNameLst>
                                          <p:attrName>style.visibility</p:attrName>
                                        </p:attrNameLst>
                                      </p:cBhvr>
                                      <p:to>
                                        <p:strVal val="visible"/>
                                      </p:to>
                                    </p:set>
                                    <p:animEffect transition="in" filter="wipe(left)">
                                      <p:cBhvr>
                                        <p:cTn id="21" dur="500"/>
                                        <p:tgtEl>
                                          <p:spTgt spid="147719"/>
                                        </p:tgtEl>
                                      </p:cBhvr>
                                    </p:animEffect>
                                  </p:childTnLst>
                                </p:cTn>
                              </p:par>
                            </p:childTnLst>
                          </p:cTn>
                        </p:par>
                        <p:par>
                          <p:cTn id="22" fill="hold" nodeType="afterGroup">
                            <p:stCondLst>
                              <p:cond delay="1000"/>
                            </p:stCondLst>
                            <p:childTnLst>
                              <p:par>
                                <p:cTn id="23" presetID="22" presetClass="entr" presetSubtype="8" fill="hold" nodeType="afterEffect">
                                  <p:stCondLst>
                                    <p:cond delay="0"/>
                                  </p:stCondLst>
                                  <p:childTnLst>
                                    <p:set>
                                      <p:cBhvr>
                                        <p:cTn id="24" dur="1" fill="hold">
                                          <p:stCondLst>
                                            <p:cond delay="0"/>
                                          </p:stCondLst>
                                        </p:cTn>
                                        <p:tgtEl>
                                          <p:spTgt spid="147715"/>
                                        </p:tgtEl>
                                        <p:attrNameLst>
                                          <p:attrName>style.visibility</p:attrName>
                                        </p:attrNameLst>
                                      </p:cBhvr>
                                      <p:to>
                                        <p:strVal val="visible"/>
                                      </p:to>
                                    </p:set>
                                    <p:animEffect transition="in" filter="wipe(left)">
                                      <p:cBhvr>
                                        <p:cTn id="25" dur="500"/>
                                        <p:tgtEl>
                                          <p:spTgt spid="147715"/>
                                        </p:tgtEl>
                                      </p:cBhvr>
                                    </p:animEffect>
                                  </p:childTnLst>
                                </p:cTn>
                              </p:par>
                            </p:childTnLst>
                          </p:cTn>
                        </p:par>
                        <p:par>
                          <p:cTn id="26" fill="hold" nodeType="afterGroup">
                            <p:stCondLst>
                              <p:cond delay="1500"/>
                            </p:stCondLst>
                            <p:childTnLst>
                              <p:par>
                                <p:cTn id="27" presetID="22" presetClass="entr" presetSubtype="8" fill="hold" nodeType="afterEffect">
                                  <p:stCondLst>
                                    <p:cond delay="0"/>
                                  </p:stCondLst>
                                  <p:childTnLst>
                                    <p:set>
                                      <p:cBhvr>
                                        <p:cTn id="28" dur="1" fill="hold">
                                          <p:stCondLst>
                                            <p:cond delay="0"/>
                                          </p:stCondLst>
                                        </p:cTn>
                                        <p:tgtEl>
                                          <p:spTgt spid="147716"/>
                                        </p:tgtEl>
                                        <p:attrNameLst>
                                          <p:attrName>style.visibility</p:attrName>
                                        </p:attrNameLst>
                                      </p:cBhvr>
                                      <p:to>
                                        <p:strVal val="visible"/>
                                      </p:to>
                                    </p:set>
                                    <p:animEffect transition="in" filter="wipe(left)">
                                      <p:cBhvr>
                                        <p:cTn id="29" dur="500"/>
                                        <p:tgtEl>
                                          <p:spTgt spid="147716"/>
                                        </p:tgtEl>
                                      </p:cBhvr>
                                    </p:animEffect>
                                  </p:childTnLst>
                                </p:cTn>
                              </p:par>
                            </p:childTnLst>
                          </p:cTn>
                        </p:par>
                        <p:par>
                          <p:cTn id="30" fill="hold" nodeType="afterGroup">
                            <p:stCondLst>
                              <p:cond delay="2000"/>
                            </p:stCondLst>
                            <p:childTnLst>
                              <p:par>
                                <p:cTn id="31" presetID="22" presetClass="entr" presetSubtype="8" fill="hold" nodeType="afterEffect">
                                  <p:stCondLst>
                                    <p:cond delay="0"/>
                                  </p:stCondLst>
                                  <p:childTnLst>
                                    <p:set>
                                      <p:cBhvr>
                                        <p:cTn id="32" dur="1" fill="hold">
                                          <p:stCondLst>
                                            <p:cond delay="0"/>
                                          </p:stCondLst>
                                        </p:cTn>
                                        <p:tgtEl>
                                          <p:spTgt spid="147717"/>
                                        </p:tgtEl>
                                        <p:attrNameLst>
                                          <p:attrName>style.visibility</p:attrName>
                                        </p:attrNameLst>
                                      </p:cBhvr>
                                      <p:to>
                                        <p:strVal val="visible"/>
                                      </p:to>
                                    </p:set>
                                    <p:animEffect transition="in" filter="wipe(left)">
                                      <p:cBhvr>
                                        <p:cTn id="33" dur="500"/>
                                        <p:tgtEl>
                                          <p:spTgt spid="14771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2" fill="hold" grpId="0" nodeType="clickEffect">
                                  <p:stCondLst>
                                    <p:cond delay="0"/>
                                  </p:stCondLst>
                                  <p:childTnLst>
                                    <p:set>
                                      <p:cBhvr>
                                        <p:cTn id="37" dur="1" fill="hold">
                                          <p:stCondLst>
                                            <p:cond delay="0"/>
                                          </p:stCondLst>
                                        </p:cTn>
                                        <p:tgtEl>
                                          <p:spTgt spid="147720"/>
                                        </p:tgtEl>
                                        <p:attrNameLst>
                                          <p:attrName>style.visibility</p:attrName>
                                        </p:attrNameLst>
                                      </p:cBhvr>
                                      <p:to>
                                        <p:strVal val="visible"/>
                                      </p:to>
                                    </p:set>
                                    <p:animEffect transition="in" filter="slide(fromRight)">
                                      <p:cBhvr>
                                        <p:cTn id="38" dur="500"/>
                                        <p:tgtEl>
                                          <p:spTgt spid="147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14" grpId="0"/>
      <p:bldP spid="147718" grpId="0"/>
      <p:bldP spid="147720"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pPr eaLnBrk="1" hangingPunct="1"/>
            <a:r>
              <a:rPr lang="en-US" altLang="zh-CN" smtClean="0">
                <a:ea typeface="宋体" charset="-122"/>
              </a:rPr>
              <a:t>6.1 </a:t>
            </a:r>
            <a:r>
              <a:rPr lang="zh-CN" altLang="en-US" smtClean="0">
                <a:ea typeface="宋体" charset="-122"/>
              </a:rPr>
              <a:t>放大电路的基本概念（续</a:t>
            </a:r>
            <a:r>
              <a:rPr lang="en-US" altLang="zh-CN" smtClean="0">
                <a:ea typeface="宋体" charset="-122"/>
              </a:rPr>
              <a:t>1</a:t>
            </a:r>
            <a:r>
              <a:rPr lang="zh-CN" altLang="en-US" smtClean="0">
                <a:ea typeface="宋体" charset="-122"/>
              </a:rPr>
              <a:t>）</a:t>
            </a:r>
          </a:p>
        </p:txBody>
      </p:sp>
      <p:sp>
        <p:nvSpPr>
          <p:cNvPr id="82947" name="内容占位符 2"/>
          <p:cNvSpPr>
            <a:spLocks noGrp="1"/>
          </p:cNvSpPr>
          <p:nvPr>
            <p:ph sz="quarter" idx="11"/>
          </p:nvPr>
        </p:nvSpPr>
        <p:spPr/>
        <p:txBody>
          <a:bodyPr/>
          <a:lstStyle/>
          <a:p>
            <a:pPr eaLnBrk="1" hangingPunct="1">
              <a:lnSpc>
                <a:spcPct val="150000"/>
              </a:lnSpc>
            </a:pPr>
            <a:r>
              <a:rPr lang="zh-CN" altLang="en-US" sz="2400" dirty="0" smtClean="0">
                <a:ea typeface="宋体" charset="-122"/>
              </a:rPr>
              <a:t>单纯从能量转换的角度看，放大电路本身就是一个实现直流电源能量转换为信号能量的装置，这其中输入信号是控制量，在它的控制下，放大电路将电源能量转换成信号能量输出给负载。</a:t>
            </a:r>
            <a:endParaRPr lang="en-US" altLang="zh-CN" sz="2400" dirty="0" smtClean="0">
              <a:ea typeface="宋体" charset="-122"/>
            </a:endParaRPr>
          </a:p>
          <a:p>
            <a:pPr eaLnBrk="1" hangingPunct="1">
              <a:lnSpc>
                <a:spcPct val="150000"/>
              </a:lnSpc>
            </a:pPr>
            <a:r>
              <a:rPr lang="zh-CN" altLang="en-US" sz="2400" dirty="0" smtClean="0">
                <a:ea typeface="宋体" charset="-122"/>
              </a:rPr>
              <a:t>为了描述这种由一个信号控制输出信号的电路装置或器件，提出了受控电源的电路模型。</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3" name="Rectangle 2"/>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13</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50</a:t>
            </a:fld>
            <a:endParaRPr lang="zh-CN" altLang="en-US"/>
          </a:p>
        </p:txBody>
      </p:sp>
      <p:sp>
        <p:nvSpPr>
          <p:cNvPr id="148655" name="Text Box 175"/>
          <p:cNvSpPr txBox="1">
            <a:spLocks noChangeArrowheads="1"/>
          </p:cNvSpPr>
          <p:nvPr/>
        </p:nvSpPr>
        <p:spPr bwMode="auto">
          <a:xfrm>
            <a:off x="127398" y="791046"/>
            <a:ext cx="2347117"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dirty="0">
                <a:solidFill>
                  <a:schemeClr val="tx2"/>
                </a:solidFill>
              </a:rPr>
              <a:t>2. </a:t>
            </a:r>
            <a:r>
              <a:rPr kumimoji="1" lang="zh-CN" altLang="en-US" sz="2800" dirty="0">
                <a:solidFill>
                  <a:schemeClr val="tx2"/>
                </a:solidFill>
              </a:rPr>
              <a:t>动态分析：</a:t>
            </a:r>
          </a:p>
        </p:txBody>
      </p:sp>
      <p:graphicFrame>
        <p:nvGraphicFramePr>
          <p:cNvPr id="148656" name="Object 2"/>
          <p:cNvGraphicFramePr>
            <a:graphicFrameLocks noChangeAspect="1"/>
          </p:cNvGraphicFramePr>
          <p:nvPr/>
        </p:nvGraphicFramePr>
        <p:xfrm>
          <a:off x="2519363" y="963613"/>
          <a:ext cx="4870450" cy="885825"/>
        </p:xfrm>
        <a:graphic>
          <a:graphicData uri="http://schemas.openxmlformats.org/presentationml/2006/ole">
            <mc:AlternateContent xmlns:mc="http://schemas.openxmlformats.org/markup-compatibility/2006">
              <mc:Choice xmlns:v="urn:schemas-microsoft-com:vml" Requires="v">
                <p:oleObj spid="_x0000_s22077" name="Equation" r:id="rId3" imgW="2438280" imgH="444240" progId="Equation.DSMT4">
                  <p:embed/>
                </p:oleObj>
              </mc:Choice>
              <mc:Fallback>
                <p:oleObj name="Equation" r:id="rId3" imgW="2438280" imgH="44424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963613"/>
                        <a:ext cx="487045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657" name="Text Box 177"/>
          <p:cNvSpPr txBox="1">
            <a:spLocks noChangeArrowheads="1"/>
          </p:cNvSpPr>
          <p:nvPr/>
        </p:nvSpPr>
        <p:spPr bwMode="auto">
          <a:xfrm>
            <a:off x="487363" y="1646238"/>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画出小信号等效电路</a:t>
            </a:r>
          </a:p>
        </p:txBody>
      </p:sp>
      <p:grpSp>
        <p:nvGrpSpPr>
          <p:cNvPr id="2" name="Group 178"/>
          <p:cNvGrpSpPr>
            <a:grpSpLocks/>
          </p:cNvGrpSpPr>
          <p:nvPr/>
        </p:nvGrpSpPr>
        <p:grpSpPr bwMode="auto">
          <a:xfrm>
            <a:off x="4359275" y="1625600"/>
            <a:ext cx="4579938" cy="1985963"/>
            <a:chOff x="2784" y="471"/>
            <a:chExt cx="2885" cy="1251"/>
          </a:xfrm>
        </p:grpSpPr>
        <p:grpSp>
          <p:nvGrpSpPr>
            <p:cNvPr id="21522" name="Group 179"/>
            <p:cNvGrpSpPr>
              <a:grpSpLocks/>
            </p:cNvGrpSpPr>
            <p:nvPr/>
          </p:nvGrpSpPr>
          <p:grpSpPr bwMode="auto">
            <a:xfrm>
              <a:off x="4254" y="1626"/>
              <a:ext cx="144" cy="96"/>
              <a:chOff x="4242" y="1587"/>
              <a:chExt cx="144" cy="96"/>
            </a:xfrm>
          </p:grpSpPr>
          <p:sp>
            <p:nvSpPr>
              <p:cNvPr id="21578" name="Line 180"/>
              <p:cNvSpPr>
                <a:spLocks noChangeShapeType="1"/>
              </p:cNvSpPr>
              <p:nvPr/>
            </p:nvSpPr>
            <p:spPr bwMode="auto">
              <a:xfrm>
                <a:off x="4242" y="1683"/>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79" name="Line 181"/>
              <p:cNvSpPr>
                <a:spLocks noChangeShapeType="1"/>
              </p:cNvSpPr>
              <p:nvPr/>
            </p:nvSpPr>
            <p:spPr bwMode="auto">
              <a:xfrm flipV="1">
                <a:off x="4314" y="1587"/>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1523" name="Rectangle 182"/>
            <p:cNvSpPr>
              <a:spLocks noChangeAspect="1" noChangeArrowheads="1"/>
            </p:cNvSpPr>
            <p:nvPr/>
          </p:nvSpPr>
          <p:spPr bwMode="auto">
            <a:xfrm>
              <a:off x="3630" y="1147"/>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1524" name="Line 183"/>
            <p:cNvSpPr>
              <a:spLocks noChangeShapeType="1"/>
            </p:cNvSpPr>
            <p:nvPr/>
          </p:nvSpPr>
          <p:spPr bwMode="auto">
            <a:xfrm>
              <a:off x="3669" y="100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25" name="Line 184"/>
            <p:cNvSpPr>
              <a:spLocks noChangeShapeType="1"/>
            </p:cNvSpPr>
            <p:nvPr/>
          </p:nvSpPr>
          <p:spPr bwMode="auto">
            <a:xfrm>
              <a:off x="3669" y="1339"/>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26" name="Rectangle 185"/>
            <p:cNvSpPr>
              <a:spLocks noChangeAspect="1" noChangeArrowheads="1"/>
            </p:cNvSpPr>
            <p:nvPr/>
          </p:nvSpPr>
          <p:spPr bwMode="auto">
            <a:xfrm>
              <a:off x="4778" y="1087"/>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1527" name="Line 186"/>
            <p:cNvSpPr>
              <a:spLocks noChangeShapeType="1"/>
            </p:cNvSpPr>
            <p:nvPr/>
          </p:nvSpPr>
          <p:spPr bwMode="auto">
            <a:xfrm>
              <a:off x="4817" y="94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28" name="Line 187"/>
            <p:cNvSpPr>
              <a:spLocks noChangeShapeType="1"/>
            </p:cNvSpPr>
            <p:nvPr/>
          </p:nvSpPr>
          <p:spPr bwMode="auto">
            <a:xfrm>
              <a:off x="4817" y="1279"/>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29" name="Rectangle 188"/>
            <p:cNvSpPr>
              <a:spLocks noChangeAspect="1" noChangeArrowheads="1"/>
            </p:cNvSpPr>
            <p:nvPr/>
          </p:nvSpPr>
          <p:spPr bwMode="auto">
            <a:xfrm>
              <a:off x="5288" y="1107"/>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1530" name="Line 189"/>
            <p:cNvSpPr>
              <a:spLocks noChangeShapeType="1"/>
            </p:cNvSpPr>
            <p:nvPr/>
          </p:nvSpPr>
          <p:spPr bwMode="auto">
            <a:xfrm>
              <a:off x="5327" y="96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31" name="Line 190"/>
            <p:cNvSpPr>
              <a:spLocks noChangeShapeType="1"/>
            </p:cNvSpPr>
            <p:nvPr/>
          </p:nvSpPr>
          <p:spPr bwMode="auto">
            <a:xfrm>
              <a:off x="5327" y="1299"/>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32" name="Rectangle 191"/>
            <p:cNvSpPr>
              <a:spLocks noChangeAspect="1" noChangeArrowheads="1"/>
            </p:cNvSpPr>
            <p:nvPr/>
          </p:nvSpPr>
          <p:spPr bwMode="auto">
            <a:xfrm>
              <a:off x="3056" y="1016"/>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1533" name="Line 192"/>
            <p:cNvSpPr>
              <a:spLocks noChangeShapeType="1"/>
            </p:cNvSpPr>
            <p:nvPr/>
          </p:nvSpPr>
          <p:spPr bwMode="auto">
            <a:xfrm>
              <a:off x="3095" y="87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34" name="Line 193"/>
            <p:cNvSpPr>
              <a:spLocks noChangeShapeType="1"/>
            </p:cNvSpPr>
            <p:nvPr/>
          </p:nvSpPr>
          <p:spPr bwMode="auto">
            <a:xfrm>
              <a:off x="3095" y="120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35" name="Oval 194"/>
            <p:cNvSpPr>
              <a:spLocks noChangeArrowheads="1"/>
            </p:cNvSpPr>
            <p:nvPr/>
          </p:nvSpPr>
          <p:spPr bwMode="auto">
            <a:xfrm>
              <a:off x="3021" y="1331"/>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1536" name="Line 195"/>
            <p:cNvSpPr>
              <a:spLocks noChangeAspect="1" noChangeShapeType="1"/>
            </p:cNvSpPr>
            <p:nvPr/>
          </p:nvSpPr>
          <p:spPr bwMode="auto">
            <a:xfrm>
              <a:off x="3093" y="1224"/>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37" name="Line 196"/>
            <p:cNvSpPr>
              <a:spLocks noChangeAspect="1" noChangeShapeType="1"/>
            </p:cNvSpPr>
            <p:nvPr/>
          </p:nvSpPr>
          <p:spPr bwMode="auto">
            <a:xfrm>
              <a:off x="3008" y="1283"/>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38" name="Line 197"/>
            <p:cNvSpPr>
              <a:spLocks noChangeAspect="1" noChangeShapeType="1"/>
            </p:cNvSpPr>
            <p:nvPr/>
          </p:nvSpPr>
          <p:spPr bwMode="auto">
            <a:xfrm rot="-5400000">
              <a:off x="3008" y="1283"/>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39" name="Line 198"/>
            <p:cNvSpPr>
              <a:spLocks noChangeAspect="1" noChangeShapeType="1"/>
            </p:cNvSpPr>
            <p:nvPr/>
          </p:nvSpPr>
          <p:spPr bwMode="auto">
            <a:xfrm>
              <a:off x="3012" y="1523"/>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40" name="Line 199"/>
            <p:cNvSpPr>
              <a:spLocks noChangeShapeType="1"/>
            </p:cNvSpPr>
            <p:nvPr/>
          </p:nvSpPr>
          <p:spPr bwMode="auto">
            <a:xfrm>
              <a:off x="3358" y="854"/>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41" name="Line 200"/>
            <p:cNvSpPr>
              <a:spLocks noChangeShapeType="1"/>
            </p:cNvSpPr>
            <p:nvPr/>
          </p:nvSpPr>
          <p:spPr bwMode="auto">
            <a:xfrm>
              <a:off x="4318" y="699"/>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42" name="Freeform 201"/>
            <p:cNvSpPr>
              <a:spLocks/>
            </p:cNvSpPr>
            <p:nvPr/>
          </p:nvSpPr>
          <p:spPr bwMode="auto">
            <a:xfrm>
              <a:off x="5184" y="699"/>
              <a:ext cx="144" cy="384"/>
            </a:xfrm>
            <a:custGeom>
              <a:avLst/>
              <a:gdLst>
                <a:gd name="T0" fmla="*/ 0 w 144"/>
                <a:gd name="T1" fmla="*/ 0 h 384"/>
                <a:gd name="T2" fmla="*/ 144 w 144"/>
                <a:gd name="T3" fmla="*/ 0 h 384"/>
                <a:gd name="T4" fmla="*/ 144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1543" name="Freeform 202"/>
            <p:cNvSpPr>
              <a:spLocks/>
            </p:cNvSpPr>
            <p:nvPr/>
          </p:nvSpPr>
          <p:spPr bwMode="auto">
            <a:xfrm>
              <a:off x="3094" y="1491"/>
              <a:ext cx="1850" cy="124"/>
            </a:xfrm>
            <a:custGeom>
              <a:avLst/>
              <a:gdLst>
                <a:gd name="T0" fmla="*/ 0 w 2304"/>
                <a:gd name="T1" fmla="*/ 0 h 144"/>
                <a:gd name="T2" fmla="*/ 0 w 2304"/>
                <a:gd name="T3" fmla="*/ 92 h 144"/>
                <a:gd name="T4" fmla="*/ 1192 w 2304"/>
                <a:gd name="T5" fmla="*/ 92 h 144"/>
                <a:gd name="T6" fmla="*/ 0 60000 65536"/>
                <a:gd name="T7" fmla="*/ 0 60000 65536"/>
                <a:gd name="T8" fmla="*/ 0 60000 65536"/>
                <a:gd name="T9" fmla="*/ 0 w 2304"/>
                <a:gd name="T10" fmla="*/ 0 h 144"/>
                <a:gd name="T11" fmla="*/ 2304 w 2304"/>
                <a:gd name="T12" fmla="*/ 144 h 144"/>
              </a:gdLst>
              <a:ahLst/>
              <a:cxnLst>
                <a:cxn ang="T6">
                  <a:pos x="T0" y="T1"/>
                </a:cxn>
                <a:cxn ang="T7">
                  <a:pos x="T2" y="T3"/>
                </a:cxn>
                <a:cxn ang="T8">
                  <a:pos x="T4" y="T5"/>
                </a:cxn>
              </a:cxnLst>
              <a:rect l="T9" t="T10" r="T11" b="T12"/>
              <a:pathLst>
                <a:path w="2304" h="144">
                  <a:moveTo>
                    <a:pt x="0" y="0"/>
                  </a:moveTo>
                  <a:lnTo>
                    <a:pt x="0" y="144"/>
                  </a:lnTo>
                  <a:lnTo>
                    <a:pt x="2304" y="1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1544" name="Line 203"/>
            <p:cNvSpPr>
              <a:spLocks noChangeShapeType="1"/>
            </p:cNvSpPr>
            <p:nvPr/>
          </p:nvSpPr>
          <p:spPr bwMode="auto">
            <a:xfrm>
              <a:off x="3670" y="1471"/>
              <a:ext cx="0" cy="144"/>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45" name="Oval 204"/>
            <p:cNvSpPr>
              <a:spLocks noChangeAspect="1" noChangeArrowheads="1"/>
            </p:cNvSpPr>
            <p:nvPr/>
          </p:nvSpPr>
          <p:spPr bwMode="auto">
            <a:xfrm>
              <a:off x="3654" y="847"/>
              <a:ext cx="29" cy="29"/>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21546" name="Oval 205"/>
            <p:cNvSpPr>
              <a:spLocks noChangeAspect="1" noChangeArrowheads="1"/>
            </p:cNvSpPr>
            <p:nvPr/>
          </p:nvSpPr>
          <p:spPr bwMode="auto">
            <a:xfrm>
              <a:off x="4802" y="687"/>
              <a:ext cx="29" cy="29"/>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21547" name="Line 206"/>
            <p:cNvSpPr>
              <a:spLocks noChangeShapeType="1"/>
            </p:cNvSpPr>
            <p:nvPr/>
          </p:nvSpPr>
          <p:spPr bwMode="auto">
            <a:xfrm>
              <a:off x="4818" y="1371"/>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48" name="Freeform 207"/>
            <p:cNvSpPr>
              <a:spLocks/>
            </p:cNvSpPr>
            <p:nvPr/>
          </p:nvSpPr>
          <p:spPr bwMode="auto">
            <a:xfrm rot="5400000">
              <a:off x="5040" y="1327"/>
              <a:ext cx="192" cy="384"/>
            </a:xfrm>
            <a:custGeom>
              <a:avLst/>
              <a:gdLst>
                <a:gd name="T0" fmla="*/ 0 w 144"/>
                <a:gd name="T1" fmla="*/ 0 h 384"/>
                <a:gd name="T2" fmla="*/ 341 w 144"/>
                <a:gd name="T3" fmla="*/ 0 h 384"/>
                <a:gd name="T4" fmla="*/ 341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1549" name="Text Box 208"/>
            <p:cNvSpPr txBox="1">
              <a:spLocks noChangeArrowheads="1"/>
            </p:cNvSpPr>
            <p:nvPr/>
          </p:nvSpPr>
          <p:spPr bwMode="auto">
            <a:xfrm>
              <a:off x="5373" y="1029"/>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21550" name="Text Box 209"/>
            <p:cNvSpPr txBox="1">
              <a:spLocks noChangeArrowheads="1"/>
            </p:cNvSpPr>
            <p:nvPr/>
          </p:nvSpPr>
          <p:spPr bwMode="auto">
            <a:xfrm>
              <a:off x="4512" y="1037"/>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21551" name="Text Box 210"/>
            <p:cNvSpPr txBox="1">
              <a:spLocks noChangeArrowheads="1"/>
            </p:cNvSpPr>
            <p:nvPr/>
          </p:nvSpPr>
          <p:spPr bwMode="auto">
            <a:xfrm>
              <a:off x="3694" y="1085"/>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21552" name="Text Box 211"/>
            <p:cNvSpPr txBox="1">
              <a:spLocks noChangeArrowheads="1"/>
            </p:cNvSpPr>
            <p:nvPr/>
          </p:nvSpPr>
          <p:spPr bwMode="auto">
            <a:xfrm>
              <a:off x="2784" y="933"/>
              <a:ext cx="2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S</a:t>
              </a:r>
              <a:endParaRPr kumimoji="1" lang="en-US" altLang="zh-CN" sz="2000">
                <a:solidFill>
                  <a:schemeClr val="tx2"/>
                </a:solidFill>
                <a:cs typeface="Times New Roman" pitchFamily="18" charset="0"/>
              </a:endParaRPr>
            </a:p>
          </p:txBody>
        </p:sp>
        <p:sp>
          <p:nvSpPr>
            <p:cNvPr id="21553" name="Text Box 212"/>
            <p:cNvSpPr txBox="1">
              <a:spLocks noChangeArrowheads="1"/>
            </p:cNvSpPr>
            <p:nvPr/>
          </p:nvSpPr>
          <p:spPr bwMode="auto">
            <a:xfrm>
              <a:off x="2808" y="1218"/>
              <a:ext cx="2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s</a:t>
              </a:r>
              <a:endParaRPr kumimoji="1" lang="en-US" altLang="zh-CN">
                <a:solidFill>
                  <a:schemeClr val="tx2"/>
                </a:solidFill>
                <a:cs typeface="Times New Roman" pitchFamily="18" charset="0"/>
              </a:endParaRPr>
            </a:p>
          </p:txBody>
        </p:sp>
        <p:sp>
          <p:nvSpPr>
            <p:cNvPr id="21554" name="Line 213"/>
            <p:cNvSpPr>
              <a:spLocks noChangeShapeType="1"/>
            </p:cNvSpPr>
            <p:nvPr/>
          </p:nvSpPr>
          <p:spPr bwMode="auto">
            <a:xfrm flipV="1">
              <a:off x="4818" y="703"/>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55" name="Line 214"/>
            <p:cNvSpPr>
              <a:spLocks noChangeShapeType="1"/>
            </p:cNvSpPr>
            <p:nvPr/>
          </p:nvSpPr>
          <p:spPr bwMode="auto">
            <a:xfrm flipV="1">
              <a:off x="3666" y="856"/>
              <a:ext cx="0" cy="144"/>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56" name="Freeform 215"/>
            <p:cNvSpPr>
              <a:spLocks/>
            </p:cNvSpPr>
            <p:nvPr/>
          </p:nvSpPr>
          <p:spPr bwMode="auto">
            <a:xfrm rot="-5400000">
              <a:off x="3210" y="736"/>
              <a:ext cx="144" cy="384"/>
            </a:xfrm>
            <a:custGeom>
              <a:avLst/>
              <a:gdLst>
                <a:gd name="T0" fmla="*/ 0 w 144"/>
                <a:gd name="T1" fmla="*/ 0 h 384"/>
                <a:gd name="T2" fmla="*/ 144 w 144"/>
                <a:gd name="T3" fmla="*/ 0 h 384"/>
                <a:gd name="T4" fmla="*/ 144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1557" name="Line 216"/>
            <p:cNvSpPr>
              <a:spLocks noChangeShapeType="1"/>
            </p:cNvSpPr>
            <p:nvPr/>
          </p:nvSpPr>
          <p:spPr bwMode="auto">
            <a:xfrm>
              <a:off x="3320" y="972"/>
              <a:ext cx="0" cy="52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58" name="Text Box 217"/>
            <p:cNvSpPr txBox="1">
              <a:spLocks noChangeArrowheads="1"/>
            </p:cNvSpPr>
            <p:nvPr/>
          </p:nvSpPr>
          <p:spPr bwMode="auto">
            <a:xfrm>
              <a:off x="3358" y="1014"/>
              <a:ext cx="2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u</a:t>
              </a:r>
              <a:r>
                <a:rPr kumimoji="1" lang="en-US" altLang="zh-CN" sz="2800" baseline="-25000">
                  <a:solidFill>
                    <a:schemeClr val="tx2"/>
                  </a:solidFill>
                  <a:cs typeface="Times New Roman" pitchFamily="18" charset="0"/>
                </a:rPr>
                <a:t>i</a:t>
              </a:r>
              <a:endParaRPr kumimoji="1" lang="en-US" altLang="zh-CN" sz="2800">
                <a:solidFill>
                  <a:schemeClr val="tx2"/>
                </a:solidFill>
                <a:cs typeface="Times New Roman" pitchFamily="18" charset="0"/>
              </a:endParaRPr>
            </a:p>
          </p:txBody>
        </p:sp>
        <p:sp>
          <p:nvSpPr>
            <p:cNvPr id="21559" name="Line 218"/>
            <p:cNvSpPr>
              <a:spLocks noChangeShapeType="1"/>
            </p:cNvSpPr>
            <p:nvPr/>
          </p:nvSpPr>
          <p:spPr bwMode="auto">
            <a:xfrm>
              <a:off x="5144" y="907"/>
              <a:ext cx="0" cy="52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60" name="Text Box 219"/>
            <p:cNvSpPr txBox="1">
              <a:spLocks noChangeArrowheads="1"/>
            </p:cNvSpPr>
            <p:nvPr/>
          </p:nvSpPr>
          <p:spPr bwMode="auto">
            <a:xfrm>
              <a:off x="4944" y="940"/>
              <a:ext cx="26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u</a:t>
              </a:r>
              <a:r>
                <a:rPr kumimoji="1" lang="en-US" altLang="zh-CN" sz="2800" baseline="-25000">
                  <a:solidFill>
                    <a:schemeClr val="tx2"/>
                  </a:solidFill>
                  <a:cs typeface="Times New Roman" pitchFamily="18" charset="0"/>
                </a:rPr>
                <a:t>o</a:t>
              </a:r>
            </a:p>
          </p:txBody>
        </p:sp>
        <p:grpSp>
          <p:nvGrpSpPr>
            <p:cNvPr id="21561" name="Group 220"/>
            <p:cNvGrpSpPr>
              <a:grpSpLocks/>
            </p:cNvGrpSpPr>
            <p:nvPr/>
          </p:nvGrpSpPr>
          <p:grpSpPr bwMode="auto">
            <a:xfrm>
              <a:off x="4039" y="1003"/>
              <a:ext cx="77" cy="480"/>
              <a:chOff x="1824" y="1344"/>
              <a:chExt cx="77" cy="480"/>
            </a:xfrm>
          </p:grpSpPr>
          <p:sp>
            <p:nvSpPr>
              <p:cNvPr id="21575" name="Rectangle 221"/>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1576" name="Line 222"/>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77" name="Line 223"/>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1562" name="Group 224"/>
            <p:cNvGrpSpPr>
              <a:grpSpLocks/>
            </p:cNvGrpSpPr>
            <p:nvPr/>
          </p:nvGrpSpPr>
          <p:grpSpPr bwMode="auto">
            <a:xfrm>
              <a:off x="4245" y="922"/>
              <a:ext cx="186" cy="507"/>
              <a:chOff x="2304" y="3240"/>
              <a:chExt cx="186" cy="507"/>
            </a:xfrm>
          </p:grpSpPr>
          <p:sp>
            <p:nvSpPr>
              <p:cNvPr id="21570" name="AutoShape 225"/>
              <p:cNvSpPr>
                <a:spLocks noChangeArrowheads="1"/>
              </p:cNvSpPr>
              <p:nvPr/>
            </p:nvSpPr>
            <p:spPr bwMode="auto">
              <a:xfrm>
                <a:off x="2304" y="3345"/>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1571" name="Line 226"/>
              <p:cNvSpPr>
                <a:spLocks noChangeAspect="1" noChangeShapeType="1"/>
              </p:cNvSpPr>
              <p:nvPr/>
            </p:nvSpPr>
            <p:spPr bwMode="auto">
              <a:xfrm flipV="1">
                <a:off x="2377" y="3240"/>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72" name="Line 227"/>
              <p:cNvSpPr>
                <a:spLocks noChangeAspect="1" noChangeShapeType="1"/>
              </p:cNvSpPr>
              <p:nvPr/>
            </p:nvSpPr>
            <p:spPr bwMode="auto">
              <a:xfrm flipV="1">
                <a:off x="2377" y="3627"/>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73" name="Line 228"/>
              <p:cNvSpPr>
                <a:spLocks noChangeAspect="1" noChangeShapeType="1"/>
              </p:cNvSpPr>
              <p:nvPr/>
            </p:nvSpPr>
            <p:spPr bwMode="auto">
              <a:xfrm rot="5400000" flipV="1">
                <a:off x="2376" y="3417"/>
                <a:ext cx="1" cy="1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74" name="Line 229"/>
              <p:cNvSpPr>
                <a:spLocks noChangeShapeType="1"/>
              </p:cNvSpPr>
              <p:nvPr/>
            </p:nvSpPr>
            <p:spPr bwMode="auto">
              <a:xfrm>
                <a:off x="2490" y="3366"/>
                <a:ext cx="0" cy="2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1563" name="Line 230"/>
            <p:cNvSpPr>
              <a:spLocks noChangeShapeType="1"/>
            </p:cNvSpPr>
            <p:nvPr/>
          </p:nvSpPr>
          <p:spPr bwMode="auto">
            <a:xfrm>
              <a:off x="4078" y="865"/>
              <a:ext cx="0" cy="1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64" name="Line 231"/>
            <p:cNvSpPr>
              <a:spLocks noChangeShapeType="1"/>
            </p:cNvSpPr>
            <p:nvPr/>
          </p:nvSpPr>
          <p:spPr bwMode="auto">
            <a:xfrm>
              <a:off x="4080" y="1442"/>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65" name="Line 232"/>
            <p:cNvSpPr>
              <a:spLocks noChangeShapeType="1"/>
            </p:cNvSpPr>
            <p:nvPr/>
          </p:nvSpPr>
          <p:spPr bwMode="auto">
            <a:xfrm>
              <a:off x="4318" y="708"/>
              <a:ext cx="2" cy="3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66" name="Line 233"/>
            <p:cNvSpPr>
              <a:spLocks noChangeShapeType="1"/>
            </p:cNvSpPr>
            <p:nvPr/>
          </p:nvSpPr>
          <p:spPr bwMode="auto">
            <a:xfrm>
              <a:off x="4320" y="1313"/>
              <a:ext cx="2" cy="301"/>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67" name="Text Box 234"/>
            <p:cNvSpPr txBox="1">
              <a:spLocks noChangeArrowheads="1"/>
            </p:cNvSpPr>
            <p:nvPr/>
          </p:nvSpPr>
          <p:spPr bwMode="auto">
            <a:xfrm>
              <a:off x="3792" y="801"/>
              <a:ext cx="36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r</a:t>
              </a:r>
              <a:r>
                <a:rPr kumimoji="1" lang="en-US" altLang="zh-CN" sz="2800" baseline="-25000">
                  <a:solidFill>
                    <a:schemeClr val="tx2"/>
                  </a:solidFill>
                  <a:cs typeface="Times New Roman" pitchFamily="18" charset="0"/>
                </a:rPr>
                <a:t>be</a:t>
              </a:r>
              <a:endParaRPr kumimoji="1" lang="en-US" altLang="zh-CN" sz="2800">
                <a:solidFill>
                  <a:schemeClr val="tx2"/>
                </a:solidFill>
                <a:cs typeface="Times New Roman" pitchFamily="18" charset="0"/>
              </a:endParaRPr>
            </a:p>
          </p:txBody>
        </p:sp>
        <p:graphicFrame>
          <p:nvGraphicFramePr>
            <p:cNvPr id="21512" name="Object 8"/>
            <p:cNvGraphicFramePr>
              <a:graphicFrameLocks noChangeAspect="1"/>
            </p:cNvGraphicFramePr>
            <p:nvPr/>
          </p:nvGraphicFramePr>
          <p:xfrm>
            <a:off x="4329" y="1307"/>
            <a:ext cx="324" cy="322"/>
          </p:xfrm>
          <a:graphic>
            <a:graphicData uri="http://schemas.openxmlformats.org/presentationml/2006/ole">
              <mc:AlternateContent xmlns:mc="http://schemas.openxmlformats.org/markup-compatibility/2006">
                <mc:Choice xmlns:v="urn:schemas-microsoft-com:vml" Requires="v">
                  <p:oleObj spid="_x0000_s22078" name="Equation" r:id="rId5" imgW="317160" imgH="317160" progId="Equation.DSMT4">
                    <p:embed/>
                  </p:oleObj>
                </mc:Choice>
                <mc:Fallback>
                  <p:oleObj name="Equation" r:id="rId5" imgW="317160" imgH="317160" progId="Equation.DSMT4">
                    <p:embed/>
                    <p:pic>
                      <p:nvPicPr>
                        <p:cNvPr id="0" name="Object 8"/>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 y="1307"/>
                          <a:ext cx="324"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21568" name="Text Box 236"/>
            <p:cNvSpPr txBox="1">
              <a:spLocks noChangeArrowheads="1"/>
            </p:cNvSpPr>
            <p:nvPr/>
          </p:nvSpPr>
          <p:spPr bwMode="auto">
            <a:xfrm>
              <a:off x="3804" y="471"/>
              <a:ext cx="26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i</a:t>
              </a:r>
              <a:r>
                <a:rPr kumimoji="1" lang="en-US" altLang="zh-CN" sz="2800" baseline="-25000">
                  <a:solidFill>
                    <a:schemeClr val="tx2"/>
                  </a:solidFill>
                  <a:cs typeface="Times New Roman" pitchFamily="18" charset="0"/>
                </a:rPr>
                <a:t>b</a:t>
              </a:r>
              <a:endParaRPr kumimoji="1" lang="en-US" altLang="zh-CN" sz="2800">
                <a:solidFill>
                  <a:schemeClr val="tx2"/>
                </a:solidFill>
                <a:cs typeface="Times New Roman" pitchFamily="18" charset="0"/>
              </a:endParaRPr>
            </a:p>
          </p:txBody>
        </p:sp>
        <p:sp>
          <p:nvSpPr>
            <p:cNvPr id="21569" name="Line 237"/>
            <p:cNvSpPr>
              <a:spLocks noChangeAspect="1" noChangeShapeType="1"/>
            </p:cNvSpPr>
            <p:nvPr/>
          </p:nvSpPr>
          <p:spPr bwMode="auto">
            <a:xfrm flipV="1">
              <a:off x="3824" y="784"/>
              <a:ext cx="243" cy="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48718" name="Text Box 238"/>
          <p:cNvSpPr txBox="1">
            <a:spLocks noChangeArrowheads="1"/>
          </p:cNvSpPr>
          <p:nvPr/>
        </p:nvSpPr>
        <p:spPr bwMode="auto">
          <a:xfrm>
            <a:off x="487363" y="2125663"/>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输入电阻：</a:t>
            </a:r>
          </a:p>
        </p:txBody>
      </p:sp>
      <p:sp>
        <p:nvSpPr>
          <p:cNvPr id="148719" name="Text Box 239"/>
          <p:cNvSpPr txBox="1">
            <a:spLocks noChangeArrowheads="1"/>
          </p:cNvSpPr>
          <p:nvPr/>
        </p:nvSpPr>
        <p:spPr bwMode="auto">
          <a:xfrm>
            <a:off x="473075" y="3052763"/>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输出电阻：</a:t>
            </a:r>
          </a:p>
        </p:txBody>
      </p:sp>
      <p:sp>
        <p:nvSpPr>
          <p:cNvPr id="148720" name="Text Box 240"/>
          <p:cNvSpPr txBox="1">
            <a:spLocks noChangeArrowheads="1"/>
          </p:cNvSpPr>
          <p:nvPr/>
        </p:nvSpPr>
        <p:spPr bwMode="auto">
          <a:xfrm>
            <a:off x="473075" y="3935413"/>
            <a:ext cx="1979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电压放大倍数：</a:t>
            </a:r>
          </a:p>
        </p:txBody>
      </p:sp>
      <p:sp>
        <p:nvSpPr>
          <p:cNvPr id="148721" name="Text Box 241"/>
          <p:cNvSpPr txBox="1">
            <a:spLocks noChangeArrowheads="1"/>
          </p:cNvSpPr>
          <p:nvPr/>
        </p:nvSpPr>
        <p:spPr bwMode="auto">
          <a:xfrm>
            <a:off x="473075" y="4648200"/>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源电压放大倍数：</a:t>
            </a:r>
          </a:p>
        </p:txBody>
      </p:sp>
      <p:graphicFrame>
        <p:nvGraphicFramePr>
          <p:cNvPr id="148722" name="Object 3"/>
          <p:cNvGraphicFramePr>
            <a:graphicFrameLocks noChangeAspect="1"/>
          </p:cNvGraphicFramePr>
          <p:nvPr/>
        </p:nvGraphicFramePr>
        <p:xfrm>
          <a:off x="2927350" y="3724275"/>
          <a:ext cx="4760913" cy="863600"/>
        </p:xfrm>
        <a:graphic>
          <a:graphicData uri="http://schemas.openxmlformats.org/presentationml/2006/ole">
            <mc:AlternateContent xmlns:mc="http://schemas.openxmlformats.org/markup-compatibility/2006">
              <mc:Choice xmlns:v="urn:schemas-microsoft-com:vml" Requires="v">
                <p:oleObj spid="_x0000_s22079" name="Equation" r:id="rId7" imgW="2374560" imgH="431640" progId="Equation.DSMT4">
                  <p:embed/>
                </p:oleObj>
              </mc:Choice>
              <mc:Fallback>
                <p:oleObj name="Equation" r:id="rId7" imgW="2374560" imgH="431640" progId="Equation.DSMT4">
                  <p:embed/>
                  <p:pic>
                    <p:nvPicPr>
                      <p:cNvPr id="0" name="Object 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7350" y="3724275"/>
                        <a:ext cx="47609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723" name="Object 4"/>
          <p:cNvGraphicFramePr>
            <a:graphicFrameLocks noChangeAspect="1"/>
          </p:cNvGraphicFramePr>
          <p:nvPr/>
        </p:nvGraphicFramePr>
        <p:xfrm>
          <a:off x="896938" y="2547938"/>
          <a:ext cx="3098800" cy="457200"/>
        </p:xfrm>
        <a:graphic>
          <a:graphicData uri="http://schemas.openxmlformats.org/presentationml/2006/ole">
            <mc:AlternateContent xmlns:mc="http://schemas.openxmlformats.org/markup-compatibility/2006">
              <mc:Choice xmlns:v="urn:schemas-microsoft-com:vml" Requires="v">
                <p:oleObj spid="_x0000_s22080" name="Equation" r:id="rId9" imgW="1549080" imgH="228600" progId="Equation.DSMT4">
                  <p:embed/>
                </p:oleObj>
              </mc:Choice>
              <mc:Fallback>
                <p:oleObj name="Equation" r:id="rId9" imgW="1549080" imgH="228600" progId="Equation.DSMT4">
                  <p:embed/>
                  <p:pic>
                    <p:nvPicPr>
                      <p:cNvPr id="0" name="Object 4"/>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6938" y="2547938"/>
                        <a:ext cx="3098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724" name="Object 5"/>
          <p:cNvGraphicFramePr>
            <a:graphicFrameLocks noChangeAspect="1"/>
          </p:cNvGraphicFramePr>
          <p:nvPr/>
        </p:nvGraphicFramePr>
        <p:xfrm>
          <a:off x="909638" y="3460750"/>
          <a:ext cx="2028825" cy="457200"/>
        </p:xfrm>
        <a:graphic>
          <a:graphicData uri="http://schemas.openxmlformats.org/presentationml/2006/ole">
            <mc:AlternateContent xmlns:mc="http://schemas.openxmlformats.org/markup-compatibility/2006">
              <mc:Choice xmlns:v="urn:schemas-microsoft-com:vml" Requires="v">
                <p:oleObj spid="_x0000_s22081" name="Equation" r:id="rId11" imgW="1015920" imgH="228600" progId="Equation.DSMT4">
                  <p:embed/>
                </p:oleObj>
              </mc:Choice>
              <mc:Fallback>
                <p:oleObj name="Equation" r:id="rId11" imgW="1015920" imgH="228600" progId="Equation.DSMT4">
                  <p:embed/>
                  <p:pic>
                    <p:nvPicPr>
                      <p:cNvPr id="0" name="Object 5"/>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9638" y="3460750"/>
                        <a:ext cx="20288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725" name="Object 6"/>
          <p:cNvGraphicFramePr>
            <a:graphicFrameLocks noChangeAspect="1"/>
          </p:cNvGraphicFramePr>
          <p:nvPr/>
        </p:nvGraphicFramePr>
        <p:xfrm>
          <a:off x="2984500" y="4445000"/>
          <a:ext cx="5221288" cy="863600"/>
        </p:xfrm>
        <a:graphic>
          <a:graphicData uri="http://schemas.openxmlformats.org/presentationml/2006/ole">
            <mc:AlternateContent xmlns:mc="http://schemas.openxmlformats.org/markup-compatibility/2006">
              <mc:Choice xmlns:v="urn:schemas-microsoft-com:vml" Requires="v">
                <p:oleObj spid="_x0000_s22082" name="Equation" r:id="rId13" imgW="2603160" imgH="431640" progId="Equation.DSMT4">
                  <p:embed/>
                </p:oleObj>
              </mc:Choice>
              <mc:Fallback>
                <p:oleObj name="Equation" r:id="rId13" imgW="2603160" imgH="431640" progId="Equation.DSMT4">
                  <p:embed/>
                  <p:pic>
                    <p:nvPicPr>
                      <p:cNvPr id="0" name="Object 6"/>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4500" y="4445000"/>
                        <a:ext cx="5221288"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726" name="Text Box 246"/>
          <p:cNvSpPr txBox="1">
            <a:spLocks noChangeArrowheads="1"/>
          </p:cNvSpPr>
          <p:nvPr/>
        </p:nvSpPr>
        <p:spPr bwMode="auto">
          <a:xfrm>
            <a:off x="473075" y="5251450"/>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sz="2000">
                <a:solidFill>
                  <a:schemeClr val="tx2"/>
                </a:solidFill>
              </a:rPr>
              <a:t>最大不失真输出幅度：</a:t>
            </a:r>
          </a:p>
        </p:txBody>
      </p:sp>
      <p:graphicFrame>
        <p:nvGraphicFramePr>
          <p:cNvPr id="148727" name="Object 7"/>
          <p:cNvGraphicFramePr>
            <a:graphicFrameLocks noChangeAspect="1"/>
          </p:cNvGraphicFramePr>
          <p:nvPr>
            <p:extLst>
              <p:ext uri="{D42A27DB-BD31-4B8C-83A1-F6EECF244321}">
                <p14:modId xmlns:p14="http://schemas.microsoft.com/office/powerpoint/2010/main" val="561768297"/>
              </p:ext>
            </p:extLst>
          </p:nvPr>
        </p:nvGraphicFramePr>
        <p:xfrm>
          <a:off x="3648075" y="5299114"/>
          <a:ext cx="5003800" cy="1063625"/>
        </p:xfrm>
        <a:graphic>
          <a:graphicData uri="http://schemas.openxmlformats.org/presentationml/2006/ole">
            <mc:AlternateContent xmlns:mc="http://schemas.openxmlformats.org/markup-compatibility/2006">
              <mc:Choice xmlns:v="urn:schemas-microsoft-com:vml" Requires="v">
                <p:oleObj spid="_x0000_s22083" name="Equation" r:id="rId15" imgW="2501640" imgH="533160" progId="Equation.DSMT4">
                  <p:embed/>
                </p:oleObj>
              </mc:Choice>
              <mc:Fallback>
                <p:oleObj name="Equation" r:id="rId15" imgW="2501640" imgH="533160" progId="Equation.DSMT4">
                  <p:embed/>
                  <p:pic>
                    <p:nvPicPr>
                      <p:cNvPr id="0" name="Object 7"/>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48075" y="5299114"/>
                        <a:ext cx="5003800" cy="106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8655"/>
                                        </p:tgtEl>
                                        <p:attrNameLst>
                                          <p:attrName>style.visibility</p:attrName>
                                        </p:attrNameLst>
                                      </p:cBhvr>
                                      <p:to>
                                        <p:strVal val="visible"/>
                                      </p:to>
                                    </p:set>
                                    <p:animEffect transition="in" filter="wipe(left)">
                                      <p:cBhvr>
                                        <p:cTn id="7" dur="500"/>
                                        <p:tgtEl>
                                          <p:spTgt spid="14865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48656"/>
                                        </p:tgtEl>
                                        <p:attrNameLst>
                                          <p:attrName>style.visibility</p:attrName>
                                        </p:attrNameLst>
                                      </p:cBhvr>
                                      <p:to>
                                        <p:strVal val="visible"/>
                                      </p:to>
                                    </p:set>
                                    <p:animEffect transition="in" filter="wipe(left)">
                                      <p:cBhvr>
                                        <p:cTn id="11" dur="500"/>
                                        <p:tgtEl>
                                          <p:spTgt spid="1486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8657"/>
                                        </p:tgtEl>
                                        <p:attrNameLst>
                                          <p:attrName>style.visibility</p:attrName>
                                        </p:attrNameLst>
                                      </p:cBhvr>
                                      <p:to>
                                        <p:strVal val="visible"/>
                                      </p:to>
                                    </p:set>
                                    <p:animEffect transition="in" filter="wipe(left)">
                                      <p:cBhvr>
                                        <p:cTn id="16" dur="500"/>
                                        <p:tgtEl>
                                          <p:spTgt spid="148657"/>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8718"/>
                                        </p:tgtEl>
                                        <p:attrNameLst>
                                          <p:attrName>style.visibility</p:attrName>
                                        </p:attrNameLst>
                                      </p:cBhvr>
                                      <p:to>
                                        <p:strVal val="visible"/>
                                      </p:to>
                                    </p:set>
                                    <p:animEffect transition="in" filter="wipe(left)">
                                      <p:cBhvr>
                                        <p:cTn id="25" dur="500"/>
                                        <p:tgtEl>
                                          <p:spTgt spid="148718"/>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48723"/>
                                        </p:tgtEl>
                                        <p:attrNameLst>
                                          <p:attrName>style.visibility</p:attrName>
                                        </p:attrNameLst>
                                      </p:cBhvr>
                                      <p:to>
                                        <p:strVal val="visible"/>
                                      </p:to>
                                    </p:set>
                                    <p:animEffect transition="in" filter="wipe(left)">
                                      <p:cBhvr>
                                        <p:cTn id="29" dur="500"/>
                                        <p:tgtEl>
                                          <p:spTgt spid="14872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8719"/>
                                        </p:tgtEl>
                                        <p:attrNameLst>
                                          <p:attrName>style.visibility</p:attrName>
                                        </p:attrNameLst>
                                      </p:cBhvr>
                                      <p:to>
                                        <p:strVal val="visible"/>
                                      </p:to>
                                    </p:set>
                                    <p:animEffect transition="in" filter="wipe(left)">
                                      <p:cBhvr>
                                        <p:cTn id="34" dur="500"/>
                                        <p:tgtEl>
                                          <p:spTgt spid="148719"/>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48724"/>
                                        </p:tgtEl>
                                        <p:attrNameLst>
                                          <p:attrName>style.visibility</p:attrName>
                                        </p:attrNameLst>
                                      </p:cBhvr>
                                      <p:to>
                                        <p:strVal val="visible"/>
                                      </p:to>
                                    </p:set>
                                    <p:animEffect transition="in" filter="wipe(left)">
                                      <p:cBhvr>
                                        <p:cTn id="38" dur="500"/>
                                        <p:tgtEl>
                                          <p:spTgt spid="14872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8720"/>
                                        </p:tgtEl>
                                        <p:attrNameLst>
                                          <p:attrName>style.visibility</p:attrName>
                                        </p:attrNameLst>
                                      </p:cBhvr>
                                      <p:to>
                                        <p:strVal val="visible"/>
                                      </p:to>
                                    </p:set>
                                    <p:animEffect transition="in" filter="wipe(left)">
                                      <p:cBhvr>
                                        <p:cTn id="43" dur="500"/>
                                        <p:tgtEl>
                                          <p:spTgt spid="148720"/>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148722"/>
                                        </p:tgtEl>
                                        <p:attrNameLst>
                                          <p:attrName>style.visibility</p:attrName>
                                        </p:attrNameLst>
                                      </p:cBhvr>
                                      <p:to>
                                        <p:strVal val="visible"/>
                                      </p:to>
                                    </p:set>
                                    <p:animEffect transition="in" filter="wipe(left)">
                                      <p:cBhvr>
                                        <p:cTn id="47" dur="500"/>
                                        <p:tgtEl>
                                          <p:spTgt spid="14872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8721"/>
                                        </p:tgtEl>
                                        <p:attrNameLst>
                                          <p:attrName>style.visibility</p:attrName>
                                        </p:attrNameLst>
                                      </p:cBhvr>
                                      <p:to>
                                        <p:strVal val="visible"/>
                                      </p:to>
                                    </p:set>
                                    <p:animEffect transition="in" filter="wipe(left)">
                                      <p:cBhvr>
                                        <p:cTn id="52" dur="500"/>
                                        <p:tgtEl>
                                          <p:spTgt spid="148721"/>
                                        </p:tgtEl>
                                      </p:cBhvr>
                                    </p:animEffect>
                                  </p:childTnLst>
                                </p:cTn>
                              </p:par>
                            </p:childTnLst>
                          </p:cTn>
                        </p:par>
                        <p:par>
                          <p:cTn id="53" fill="hold" nodeType="afterGroup">
                            <p:stCondLst>
                              <p:cond delay="500"/>
                            </p:stCondLst>
                            <p:childTnLst>
                              <p:par>
                                <p:cTn id="54" presetID="22" presetClass="entr" presetSubtype="8" fill="hold" nodeType="afterEffect">
                                  <p:stCondLst>
                                    <p:cond delay="0"/>
                                  </p:stCondLst>
                                  <p:childTnLst>
                                    <p:set>
                                      <p:cBhvr>
                                        <p:cTn id="55" dur="1" fill="hold">
                                          <p:stCondLst>
                                            <p:cond delay="0"/>
                                          </p:stCondLst>
                                        </p:cTn>
                                        <p:tgtEl>
                                          <p:spTgt spid="148725"/>
                                        </p:tgtEl>
                                        <p:attrNameLst>
                                          <p:attrName>style.visibility</p:attrName>
                                        </p:attrNameLst>
                                      </p:cBhvr>
                                      <p:to>
                                        <p:strVal val="visible"/>
                                      </p:to>
                                    </p:set>
                                    <p:animEffect transition="in" filter="wipe(left)">
                                      <p:cBhvr>
                                        <p:cTn id="56" dur="500"/>
                                        <p:tgtEl>
                                          <p:spTgt spid="14872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8726"/>
                                        </p:tgtEl>
                                        <p:attrNameLst>
                                          <p:attrName>style.visibility</p:attrName>
                                        </p:attrNameLst>
                                      </p:cBhvr>
                                      <p:to>
                                        <p:strVal val="visible"/>
                                      </p:to>
                                    </p:set>
                                    <p:animEffect transition="in" filter="wipe(left)">
                                      <p:cBhvr>
                                        <p:cTn id="61" dur="500"/>
                                        <p:tgtEl>
                                          <p:spTgt spid="148726"/>
                                        </p:tgtEl>
                                      </p:cBhvr>
                                    </p:animEffect>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148727"/>
                                        </p:tgtEl>
                                        <p:attrNameLst>
                                          <p:attrName>style.visibility</p:attrName>
                                        </p:attrNameLst>
                                      </p:cBhvr>
                                      <p:to>
                                        <p:strVal val="visible"/>
                                      </p:to>
                                    </p:set>
                                    <p:animEffect transition="in" filter="wipe(left)">
                                      <p:cBhvr>
                                        <p:cTn id="65" dur="500"/>
                                        <p:tgtEl>
                                          <p:spTgt spid="148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655" grpId="0" autoUpdateAnimBg="0"/>
      <p:bldP spid="148657" grpId="0" autoUpdateAnimBg="0"/>
      <p:bldP spid="148718" grpId="0" autoUpdateAnimBg="0"/>
      <p:bldP spid="148719" grpId="0" autoUpdateAnimBg="0"/>
      <p:bldP spid="148720" grpId="0" autoUpdateAnimBg="0"/>
      <p:bldP spid="148721" grpId="0" autoUpdateAnimBg="0"/>
      <p:bldP spid="148726"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8"/>
          <p:cNvSpPr>
            <a:spLocks noGrp="1" noChangeArrowheads="1"/>
          </p:cNvSpPr>
          <p:nvPr>
            <p:ph type="title"/>
          </p:nvPr>
        </p:nvSpPr>
        <p:spPr/>
        <p:txBody>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14</a:t>
            </a:r>
            <a:r>
              <a:rPr lang="zh-CN" altLang="en-US" sz="3200" smtClean="0">
                <a:ea typeface="宋体" charset="-122"/>
              </a:rPr>
              <a:t>）</a:t>
            </a:r>
            <a:endParaRPr lang="en-US" altLang="zh-CN" sz="320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51</a:t>
            </a:fld>
            <a:endParaRPr lang="zh-CN" altLang="en-US"/>
          </a:p>
        </p:txBody>
      </p:sp>
      <p:pic>
        <p:nvPicPr>
          <p:cNvPr id="108547" name="Picture 20">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13" y="1379538"/>
            <a:ext cx="6762750"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08548" name="Text Box 21"/>
          <p:cNvSpPr txBox="1">
            <a:spLocks noChangeArrowheads="1"/>
          </p:cNvSpPr>
          <p:nvPr/>
        </p:nvSpPr>
        <p:spPr bwMode="auto">
          <a:xfrm>
            <a:off x="1935163" y="857250"/>
            <a:ext cx="50927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zh-CN" altLang="en-US">
                <a:solidFill>
                  <a:schemeClr val="tx2"/>
                </a:solidFill>
              </a:rPr>
              <a:t>利用</a:t>
            </a:r>
            <a:r>
              <a:rPr lang="en-US" altLang="zh-CN">
                <a:solidFill>
                  <a:schemeClr val="tx2"/>
                </a:solidFill>
              </a:rPr>
              <a:t>Multisim</a:t>
            </a:r>
            <a:r>
              <a:rPr lang="zh-CN" altLang="en-US">
                <a:solidFill>
                  <a:schemeClr val="tx2"/>
                </a:solidFill>
              </a:rPr>
              <a:t>观察放大电路工作情况</a:t>
            </a:r>
          </a:p>
        </p:txBody>
      </p:sp>
    </p:spTree>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18"/>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15</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52</a:t>
            </a:fld>
            <a:endParaRPr lang="zh-CN" altLang="en-US"/>
          </a:p>
        </p:txBody>
      </p:sp>
      <p:sp>
        <p:nvSpPr>
          <p:cNvPr id="22533" name="Rectangle 17"/>
          <p:cNvSpPr>
            <a:spLocks noGrp="1" noChangeArrowheads="1"/>
          </p:cNvSpPr>
          <p:nvPr>
            <p:ph sz="quarter" idx="4294967295"/>
          </p:nvPr>
        </p:nvSpPr>
        <p:spPr>
          <a:xfrm>
            <a:off x="0" y="928688"/>
            <a:ext cx="8550275" cy="523875"/>
          </a:xfrm>
        </p:spPr>
        <p:txBody>
          <a:bodyPr>
            <a:spAutoFit/>
          </a:bodyPr>
          <a:lstStyle/>
          <a:p>
            <a:pPr eaLnBrk="1" hangingPunct="1"/>
            <a:r>
              <a:rPr kumimoji="1" lang="zh-CN" altLang="en-US" smtClean="0">
                <a:solidFill>
                  <a:srgbClr val="FF0000"/>
                </a:solidFill>
                <a:ea typeface="宋体" charset="-122"/>
              </a:rPr>
              <a:t>放大电路分析举例</a:t>
            </a:r>
            <a:r>
              <a:rPr kumimoji="1" lang="en-US" altLang="zh-CN" smtClean="0">
                <a:solidFill>
                  <a:srgbClr val="FF0000"/>
                </a:solidFill>
                <a:ea typeface="宋体" charset="-122"/>
              </a:rPr>
              <a:t>2</a:t>
            </a:r>
            <a:endParaRPr lang="en-US" altLang="zh-CN" smtClean="0">
              <a:solidFill>
                <a:srgbClr val="FF0000"/>
              </a:solidFill>
              <a:ea typeface="宋体" charset="-122"/>
            </a:endParaRPr>
          </a:p>
        </p:txBody>
      </p:sp>
      <p:grpSp>
        <p:nvGrpSpPr>
          <p:cNvPr id="2" name="Group 19"/>
          <p:cNvGrpSpPr>
            <a:grpSpLocks/>
          </p:cNvGrpSpPr>
          <p:nvPr/>
        </p:nvGrpSpPr>
        <p:grpSpPr bwMode="auto">
          <a:xfrm>
            <a:off x="5162550" y="2709863"/>
            <a:ext cx="3648075" cy="2514600"/>
            <a:chOff x="1404" y="960"/>
            <a:chExt cx="2298" cy="1584"/>
          </a:xfrm>
        </p:grpSpPr>
        <p:grpSp>
          <p:nvGrpSpPr>
            <p:cNvPr id="22540" name="Group 20"/>
            <p:cNvGrpSpPr>
              <a:grpSpLocks/>
            </p:cNvGrpSpPr>
            <p:nvPr/>
          </p:nvGrpSpPr>
          <p:grpSpPr bwMode="auto">
            <a:xfrm>
              <a:off x="1644" y="1086"/>
              <a:ext cx="1668" cy="1458"/>
              <a:chOff x="1616" y="1086"/>
              <a:chExt cx="1668" cy="1458"/>
            </a:xfrm>
          </p:grpSpPr>
          <p:grpSp>
            <p:nvGrpSpPr>
              <p:cNvPr id="22552" name="Group 21"/>
              <p:cNvGrpSpPr>
                <a:grpSpLocks/>
              </p:cNvGrpSpPr>
              <p:nvPr/>
            </p:nvGrpSpPr>
            <p:grpSpPr bwMode="auto">
              <a:xfrm>
                <a:off x="2208" y="1728"/>
                <a:ext cx="288" cy="336"/>
                <a:chOff x="960" y="1440"/>
                <a:chExt cx="288" cy="336"/>
              </a:xfrm>
            </p:grpSpPr>
            <p:sp>
              <p:nvSpPr>
                <p:cNvPr id="22597" name="Line 22"/>
                <p:cNvSpPr>
                  <a:spLocks noChangeShapeType="1"/>
                </p:cNvSpPr>
                <p:nvPr/>
              </p:nvSpPr>
              <p:spPr bwMode="auto">
                <a:xfrm>
                  <a:off x="1104" y="148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98" name="Line 23"/>
                <p:cNvSpPr>
                  <a:spLocks noChangeShapeType="1"/>
                </p:cNvSpPr>
                <p:nvPr/>
              </p:nvSpPr>
              <p:spPr bwMode="auto">
                <a:xfrm flipV="1">
                  <a:off x="1104" y="144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99" name="Line 24"/>
                <p:cNvSpPr>
                  <a:spLocks noChangeShapeType="1"/>
                </p:cNvSpPr>
                <p:nvPr/>
              </p:nvSpPr>
              <p:spPr bwMode="auto">
                <a:xfrm flipH="1" flipV="1">
                  <a:off x="1104" y="163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600" name="Line 25"/>
                <p:cNvSpPr>
                  <a:spLocks noChangeShapeType="1"/>
                </p:cNvSpPr>
                <p:nvPr/>
              </p:nvSpPr>
              <p:spPr bwMode="auto">
                <a:xfrm>
                  <a:off x="960" y="160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2553" name="Group 26"/>
              <p:cNvGrpSpPr>
                <a:grpSpLocks/>
              </p:cNvGrpSpPr>
              <p:nvPr/>
            </p:nvGrpSpPr>
            <p:grpSpPr bwMode="auto">
              <a:xfrm>
                <a:off x="2415" y="2448"/>
                <a:ext cx="144" cy="96"/>
                <a:chOff x="1056" y="1392"/>
                <a:chExt cx="144" cy="96"/>
              </a:xfrm>
            </p:grpSpPr>
            <p:sp>
              <p:nvSpPr>
                <p:cNvPr id="22595" name="Line 27"/>
                <p:cNvSpPr>
                  <a:spLocks noChangeShapeType="1"/>
                </p:cNvSpPr>
                <p:nvPr/>
              </p:nvSpPr>
              <p:spPr bwMode="auto">
                <a:xfrm>
                  <a:off x="1056" y="1488"/>
                  <a:ext cx="1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96" name="Line 28"/>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2554" name="Group 29"/>
              <p:cNvGrpSpPr>
                <a:grpSpLocks/>
              </p:cNvGrpSpPr>
              <p:nvPr/>
            </p:nvGrpSpPr>
            <p:grpSpPr bwMode="auto">
              <a:xfrm>
                <a:off x="2448" y="1254"/>
                <a:ext cx="77" cy="480"/>
                <a:chOff x="1824" y="1344"/>
                <a:chExt cx="77" cy="480"/>
              </a:xfrm>
            </p:grpSpPr>
            <p:sp>
              <p:nvSpPr>
                <p:cNvPr id="22592" name="Rectangle 30"/>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2593" name="Line 31"/>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94" name="Line 32"/>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2555" name="Group 33"/>
              <p:cNvGrpSpPr>
                <a:grpSpLocks/>
              </p:cNvGrpSpPr>
              <p:nvPr/>
            </p:nvGrpSpPr>
            <p:grpSpPr bwMode="auto">
              <a:xfrm rot="5400000" flipH="1" flipV="1">
                <a:off x="1678" y="1773"/>
                <a:ext cx="117" cy="240"/>
                <a:chOff x="3120" y="864"/>
                <a:chExt cx="117" cy="240"/>
              </a:xfrm>
            </p:grpSpPr>
            <p:grpSp>
              <p:nvGrpSpPr>
                <p:cNvPr id="22583" name="Group 34"/>
                <p:cNvGrpSpPr>
                  <a:grpSpLocks/>
                </p:cNvGrpSpPr>
                <p:nvPr/>
              </p:nvGrpSpPr>
              <p:grpSpPr bwMode="auto">
                <a:xfrm>
                  <a:off x="3120" y="864"/>
                  <a:ext cx="117" cy="240"/>
                  <a:chOff x="2064" y="576"/>
                  <a:chExt cx="117" cy="240"/>
                </a:xfrm>
              </p:grpSpPr>
              <p:grpSp>
                <p:nvGrpSpPr>
                  <p:cNvPr id="22587" name="Group 35"/>
                  <p:cNvGrpSpPr>
                    <a:grpSpLocks/>
                  </p:cNvGrpSpPr>
                  <p:nvPr/>
                </p:nvGrpSpPr>
                <p:grpSpPr bwMode="auto">
                  <a:xfrm>
                    <a:off x="2064" y="672"/>
                    <a:ext cx="117" cy="49"/>
                    <a:chOff x="2064" y="672"/>
                    <a:chExt cx="117" cy="49"/>
                  </a:xfrm>
                </p:grpSpPr>
                <p:sp>
                  <p:nvSpPr>
                    <p:cNvPr id="22590" name="Line 36"/>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91" name="Line 37"/>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2588" name="Line 38"/>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89" name="Line 39"/>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2584" name="Group 40"/>
                <p:cNvGrpSpPr>
                  <a:grpSpLocks/>
                </p:cNvGrpSpPr>
                <p:nvPr/>
              </p:nvGrpSpPr>
              <p:grpSpPr bwMode="auto">
                <a:xfrm>
                  <a:off x="3198" y="905"/>
                  <a:ext cx="34" cy="34"/>
                  <a:chOff x="3552" y="1000"/>
                  <a:chExt cx="34" cy="34"/>
                </a:xfrm>
              </p:grpSpPr>
              <p:sp>
                <p:nvSpPr>
                  <p:cNvPr id="22585" name="Line 41"/>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86" name="Line 42"/>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2556" name="Group 43"/>
              <p:cNvGrpSpPr>
                <a:grpSpLocks/>
              </p:cNvGrpSpPr>
              <p:nvPr/>
            </p:nvGrpSpPr>
            <p:grpSpPr bwMode="auto">
              <a:xfrm rot="16200000" flipV="1">
                <a:off x="2701" y="1559"/>
                <a:ext cx="117" cy="240"/>
                <a:chOff x="3120" y="864"/>
                <a:chExt cx="117" cy="240"/>
              </a:xfrm>
            </p:grpSpPr>
            <p:grpSp>
              <p:nvGrpSpPr>
                <p:cNvPr id="22574" name="Group 44"/>
                <p:cNvGrpSpPr>
                  <a:grpSpLocks/>
                </p:cNvGrpSpPr>
                <p:nvPr/>
              </p:nvGrpSpPr>
              <p:grpSpPr bwMode="auto">
                <a:xfrm>
                  <a:off x="3120" y="864"/>
                  <a:ext cx="117" cy="240"/>
                  <a:chOff x="2064" y="576"/>
                  <a:chExt cx="117" cy="240"/>
                </a:xfrm>
              </p:grpSpPr>
              <p:grpSp>
                <p:nvGrpSpPr>
                  <p:cNvPr id="22578" name="Group 45"/>
                  <p:cNvGrpSpPr>
                    <a:grpSpLocks/>
                  </p:cNvGrpSpPr>
                  <p:nvPr/>
                </p:nvGrpSpPr>
                <p:grpSpPr bwMode="auto">
                  <a:xfrm>
                    <a:off x="2064" y="672"/>
                    <a:ext cx="117" cy="49"/>
                    <a:chOff x="2064" y="672"/>
                    <a:chExt cx="117" cy="49"/>
                  </a:xfrm>
                </p:grpSpPr>
                <p:sp>
                  <p:nvSpPr>
                    <p:cNvPr id="22581" name="Line 46"/>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82" name="Line 47"/>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2579" name="Line 48"/>
                  <p:cNvSpPr>
                    <a:spLocks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80" name="Line 49"/>
                  <p:cNvSpPr>
                    <a:spLocks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2575" name="Group 50"/>
                <p:cNvGrpSpPr>
                  <a:grpSpLocks/>
                </p:cNvGrpSpPr>
                <p:nvPr/>
              </p:nvGrpSpPr>
              <p:grpSpPr bwMode="auto">
                <a:xfrm>
                  <a:off x="3198" y="905"/>
                  <a:ext cx="34" cy="34"/>
                  <a:chOff x="3552" y="1000"/>
                  <a:chExt cx="34" cy="34"/>
                </a:xfrm>
              </p:grpSpPr>
              <p:sp>
                <p:nvSpPr>
                  <p:cNvPr id="22576" name="Line 51"/>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77" name="Line 52"/>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2557" name="Group 53"/>
              <p:cNvGrpSpPr>
                <a:grpSpLocks/>
              </p:cNvGrpSpPr>
              <p:nvPr/>
            </p:nvGrpSpPr>
            <p:grpSpPr bwMode="auto">
              <a:xfrm>
                <a:off x="1968" y="1296"/>
                <a:ext cx="77" cy="480"/>
                <a:chOff x="1824" y="1344"/>
                <a:chExt cx="77" cy="480"/>
              </a:xfrm>
            </p:grpSpPr>
            <p:sp>
              <p:nvSpPr>
                <p:cNvPr id="22571" name="Rectangle 54"/>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2572" name="Line 55"/>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73" name="Line 56"/>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2558" name="Line 57"/>
              <p:cNvSpPr>
                <a:spLocks noChangeShapeType="1"/>
              </p:cNvSpPr>
              <p:nvPr/>
            </p:nvSpPr>
            <p:spPr bwMode="auto">
              <a:xfrm flipH="1">
                <a:off x="1776" y="1894"/>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59" name="Line 58"/>
              <p:cNvSpPr>
                <a:spLocks noChangeShapeType="1"/>
              </p:cNvSpPr>
              <p:nvPr/>
            </p:nvSpPr>
            <p:spPr bwMode="auto">
              <a:xfrm>
                <a:off x="2007" y="1725"/>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60" name="Freeform 59"/>
              <p:cNvSpPr>
                <a:spLocks/>
              </p:cNvSpPr>
              <p:nvPr/>
            </p:nvSpPr>
            <p:spPr bwMode="auto">
              <a:xfrm>
                <a:off x="2007" y="1104"/>
                <a:ext cx="960" cy="240"/>
              </a:xfrm>
              <a:custGeom>
                <a:avLst/>
                <a:gdLst>
                  <a:gd name="T0" fmla="*/ 0 w 960"/>
                  <a:gd name="T1" fmla="*/ 240 h 240"/>
                  <a:gd name="T2" fmla="*/ 0 w 960"/>
                  <a:gd name="T3" fmla="*/ 0 h 240"/>
                  <a:gd name="T4" fmla="*/ 96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2561" name="Line 60"/>
              <p:cNvSpPr>
                <a:spLocks noChangeShapeType="1"/>
              </p:cNvSpPr>
              <p:nvPr/>
            </p:nvSpPr>
            <p:spPr bwMode="auto">
              <a:xfrm flipV="1">
                <a:off x="2484" y="1104"/>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62" name="Line 61"/>
              <p:cNvSpPr>
                <a:spLocks noChangeShapeType="1"/>
              </p:cNvSpPr>
              <p:nvPr/>
            </p:nvSpPr>
            <p:spPr bwMode="auto">
              <a:xfrm rot="5400000">
                <a:off x="2572" y="1586"/>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2563" name="Group 62"/>
              <p:cNvGrpSpPr>
                <a:grpSpLocks/>
              </p:cNvGrpSpPr>
              <p:nvPr/>
            </p:nvGrpSpPr>
            <p:grpSpPr bwMode="auto">
              <a:xfrm>
                <a:off x="3207" y="1824"/>
                <a:ext cx="77" cy="480"/>
                <a:chOff x="1824" y="1344"/>
                <a:chExt cx="77" cy="480"/>
              </a:xfrm>
            </p:grpSpPr>
            <p:sp>
              <p:nvSpPr>
                <p:cNvPr id="22568" name="Rectangle 63"/>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2569" name="Line 64"/>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70" name="Line 65"/>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2564" name="Freeform 66"/>
              <p:cNvSpPr>
                <a:spLocks/>
              </p:cNvSpPr>
              <p:nvPr/>
            </p:nvSpPr>
            <p:spPr bwMode="auto">
              <a:xfrm flipH="1">
                <a:off x="2844" y="1680"/>
                <a:ext cx="403" cy="240"/>
              </a:xfrm>
              <a:custGeom>
                <a:avLst/>
                <a:gdLst>
                  <a:gd name="T0" fmla="*/ 0 w 960"/>
                  <a:gd name="T1" fmla="*/ 240 h 240"/>
                  <a:gd name="T2" fmla="*/ 0 w 960"/>
                  <a:gd name="T3" fmla="*/ 0 h 240"/>
                  <a:gd name="T4" fmla="*/ 71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2565" name="Freeform 67"/>
              <p:cNvSpPr>
                <a:spLocks/>
              </p:cNvSpPr>
              <p:nvPr/>
            </p:nvSpPr>
            <p:spPr bwMode="auto">
              <a:xfrm flipH="1" flipV="1">
                <a:off x="1616" y="2214"/>
                <a:ext cx="1630" cy="240"/>
              </a:xfrm>
              <a:custGeom>
                <a:avLst/>
                <a:gdLst>
                  <a:gd name="T0" fmla="*/ 0 w 960"/>
                  <a:gd name="T1" fmla="*/ 240 h 240"/>
                  <a:gd name="T2" fmla="*/ 0 w 960"/>
                  <a:gd name="T3" fmla="*/ 0 h 240"/>
                  <a:gd name="T4" fmla="*/ 470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2566" name="Line 68"/>
              <p:cNvSpPr>
                <a:spLocks noChangeShapeType="1"/>
              </p:cNvSpPr>
              <p:nvPr/>
            </p:nvSpPr>
            <p:spPr bwMode="auto">
              <a:xfrm>
                <a:off x="2484" y="2064"/>
                <a:ext cx="0" cy="39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67" name="Oval 69"/>
              <p:cNvSpPr>
                <a:spLocks noChangeArrowheads="1"/>
              </p:cNvSpPr>
              <p:nvPr/>
            </p:nvSpPr>
            <p:spPr bwMode="auto">
              <a:xfrm>
                <a:off x="2958" y="1086"/>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sp>
          <p:nvSpPr>
            <p:cNvPr id="22541" name="Text Box 70"/>
            <p:cNvSpPr txBox="1">
              <a:spLocks noChangeArrowheads="1"/>
            </p:cNvSpPr>
            <p:nvPr/>
          </p:nvSpPr>
          <p:spPr bwMode="auto">
            <a:xfrm>
              <a:off x="3024" y="960"/>
              <a:ext cx="430"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i="1" baseline="-25000">
                  <a:solidFill>
                    <a:schemeClr val="tx2"/>
                  </a:solidFill>
                  <a:cs typeface="Times New Roman" pitchFamily="18" charset="0"/>
                </a:rPr>
                <a:t>CC</a:t>
              </a:r>
              <a:endParaRPr kumimoji="1" lang="en-US" altLang="zh-CN" sz="2000" i="1">
                <a:solidFill>
                  <a:schemeClr val="tx2"/>
                </a:solidFill>
                <a:cs typeface="Times New Roman" pitchFamily="18" charset="0"/>
              </a:endParaRPr>
            </a:p>
          </p:txBody>
        </p:sp>
        <p:sp>
          <p:nvSpPr>
            <p:cNvPr id="22542" name="Text Box 71"/>
            <p:cNvSpPr txBox="1">
              <a:spLocks noChangeArrowheads="1"/>
            </p:cNvSpPr>
            <p:nvPr/>
          </p:nvSpPr>
          <p:spPr bwMode="auto">
            <a:xfrm>
              <a:off x="3328" y="1824"/>
              <a:ext cx="29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i="1" baseline="-25000">
                  <a:solidFill>
                    <a:schemeClr val="tx2"/>
                  </a:solidFill>
                  <a:cs typeface="Times New Roman" pitchFamily="18" charset="0"/>
                </a:rPr>
                <a:t>L</a:t>
              </a:r>
              <a:endParaRPr kumimoji="1" lang="en-US" altLang="zh-CN" sz="2000" i="1">
                <a:solidFill>
                  <a:schemeClr val="tx2"/>
                </a:solidFill>
                <a:cs typeface="Times New Roman" pitchFamily="18" charset="0"/>
              </a:endParaRPr>
            </a:p>
          </p:txBody>
        </p:sp>
        <p:sp>
          <p:nvSpPr>
            <p:cNvPr id="22543" name="Text Box 72"/>
            <p:cNvSpPr txBox="1">
              <a:spLocks noChangeArrowheads="1"/>
            </p:cNvSpPr>
            <p:nvPr/>
          </p:nvSpPr>
          <p:spPr bwMode="auto">
            <a:xfrm>
              <a:off x="3312" y="201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3k</a:t>
              </a:r>
              <a:r>
                <a:rPr kumimoji="1" lang="en-US" altLang="zh-CN">
                  <a:solidFill>
                    <a:schemeClr val="tx2"/>
                  </a:solidFill>
                  <a:cs typeface="Times New Roman" pitchFamily="18" charset="0"/>
                  <a:sym typeface="Symbol" pitchFamily="18" charset="2"/>
                </a:rPr>
                <a:t></a:t>
              </a:r>
              <a:endParaRPr kumimoji="1" lang="en-US" altLang="zh-CN">
                <a:solidFill>
                  <a:schemeClr val="tx2"/>
                </a:solidFill>
                <a:cs typeface="Times New Roman" pitchFamily="18" charset="0"/>
              </a:endParaRPr>
            </a:p>
          </p:txBody>
        </p:sp>
        <p:sp>
          <p:nvSpPr>
            <p:cNvPr id="22544" name="Text Box 73"/>
            <p:cNvSpPr txBox="1">
              <a:spLocks noChangeArrowheads="1"/>
            </p:cNvSpPr>
            <p:nvPr/>
          </p:nvSpPr>
          <p:spPr bwMode="auto">
            <a:xfrm>
              <a:off x="2587" y="1134"/>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i="1" baseline="-25000">
                  <a:solidFill>
                    <a:schemeClr val="tx2"/>
                  </a:solidFill>
                  <a:cs typeface="Times New Roman" pitchFamily="18" charset="0"/>
                </a:rPr>
                <a:t>C</a:t>
              </a:r>
              <a:endParaRPr kumimoji="1" lang="en-US" altLang="zh-CN" sz="2000" i="1">
                <a:solidFill>
                  <a:schemeClr val="tx2"/>
                </a:solidFill>
                <a:cs typeface="Times New Roman" pitchFamily="18" charset="0"/>
              </a:endParaRPr>
            </a:p>
          </p:txBody>
        </p:sp>
        <p:sp>
          <p:nvSpPr>
            <p:cNvPr id="22545" name="Text Box 74"/>
            <p:cNvSpPr txBox="1">
              <a:spLocks noChangeArrowheads="1"/>
            </p:cNvSpPr>
            <p:nvPr/>
          </p:nvSpPr>
          <p:spPr bwMode="auto">
            <a:xfrm>
              <a:off x="2571" y="1326"/>
              <a:ext cx="4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4.3k</a:t>
              </a:r>
              <a:r>
                <a:rPr kumimoji="1" lang="en-US" altLang="zh-CN">
                  <a:solidFill>
                    <a:schemeClr val="tx2"/>
                  </a:solidFill>
                  <a:cs typeface="Times New Roman" pitchFamily="18" charset="0"/>
                  <a:sym typeface="Symbol" pitchFamily="18" charset="2"/>
                </a:rPr>
                <a:t></a:t>
              </a:r>
              <a:endParaRPr kumimoji="1" lang="en-US" altLang="zh-CN">
                <a:solidFill>
                  <a:schemeClr val="tx2"/>
                </a:solidFill>
                <a:cs typeface="Times New Roman" pitchFamily="18" charset="0"/>
              </a:endParaRPr>
            </a:p>
          </p:txBody>
        </p:sp>
        <p:sp>
          <p:nvSpPr>
            <p:cNvPr id="22546" name="Text Box 75"/>
            <p:cNvSpPr txBox="1">
              <a:spLocks noChangeArrowheads="1"/>
            </p:cNvSpPr>
            <p:nvPr/>
          </p:nvSpPr>
          <p:spPr bwMode="auto">
            <a:xfrm>
              <a:off x="2073" y="1408"/>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i="1" baseline="-25000">
                  <a:solidFill>
                    <a:schemeClr val="tx2"/>
                  </a:solidFill>
                  <a:cs typeface="Times New Roman" pitchFamily="18" charset="0"/>
                </a:rPr>
                <a:t>B</a:t>
              </a:r>
              <a:endParaRPr kumimoji="1" lang="en-US" altLang="zh-CN" sz="2000" i="1">
                <a:solidFill>
                  <a:schemeClr val="tx2"/>
                </a:solidFill>
                <a:cs typeface="Times New Roman" pitchFamily="18" charset="0"/>
              </a:endParaRPr>
            </a:p>
          </p:txBody>
        </p:sp>
        <p:sp>
          <p:nvSpPr>
            <p:cNvPr id="22547" name="Text Box 76"/>
            <p:cNvSpPr txBox="1">
              <a:spLocks noChangeArrowheads="1"/>
            </p:cNvSpPr>
            <p:nvPr/>
          </p:nvSpPr>
          <p:spPr bwMode="auto">
            <a:xfrm>
              <a:off x="1685" y="160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1</a:t>
              </a:r>
            </a:p>
          </p:txBody>
        </p:sp>
        <p:sp>
          <p:nvSpPr>
            <p:cNvPr id="22548" name="Text Box 77"/>
            <p:cNvSpPr txBox="1">
              <a:spLocks noChangeArrowheads="1"/>
            </p:cNvSpPr>
            <p:nvPr/>
          </p:nvSpPr>
          <p:spPr bwMode="auto">
            <a:xfrm>
              <a:off x="2653" y="1718"/>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2</a:t>
              </a:r>
            </a:p>
          </p:txBody>
        </p:sp>
        <p:sp>
          <p:nvSpPr>
            <p:cNvPr id="22549" name="Text Box 80"/>
            <p:cNvSpPr txBox="1">
              <a:spLocks noChangeArrowheads="1"/>
            </p:cNvSpPr>
            <p:nvPr/>
          </p:nvSpPr>
          <p:spPr bwMode="auto">
            <a:xfrm>
              <a:off x="1404" y="1690"/>
              <a:ext cx="261" cy="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i="1" baseline="-25000">
                  <a:solidFill>
                    <a:schemeClr val="tx2"/>
                  </a:solidFill>
                  <a:cs typeface="Times New Roman" pitchFamily="18" charset="0"/>
                </a:rPr>
                <a:t>i</a:t>
              </a:r>
            </a:p>
            <a:p>
              <a:pPr algn="just" eaLnBrk="1" hangingPunct="1">
                <a:lnSpc>
                  <a:spcPct val="120000"/>
                </a:lnSpc>
                <a:spcBef>
                  <a:spcPct val="10000"/>
                </a:spcBef>
              </a:pPr>
              <a:r>
                <a:rPr kumimoji="1" lang="en-US" altLang="zh-CN" baseline="-25000">
                  <a:solidFill>
                    <a:schemeClr val="tx2"/>
                  </a:solidFill>
                  <a:latin typeface="宋体" charset="-122"/>
                  <a:ea typeface="宋体" charset="-122"/>
                </a:rPr>
                <a:t>-</a:t>
              </a:r>
            </a:p>
          </p:txBody>
        </p:sp>
        <p:sp>
          <p:nvSpPr>
            <p:cNvPr id="22550" name="Text Box 81"/>
            <p:cNvSpPr txBox="1">
              <a:spLocks noChangeArrowheads="1"/>
            </p:cNvSpPr>
            <p:nvPr/>
          </p:nvSpPr>
          <p:spPr bwMode="auto">
            <a:xfrm>
              <a:off x="3026" y="1601"/>
              <a:ext cx="231" cy="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o</a:t>
              </a:r>
            </a:p>
            <a:p>
              <a:pPr algn="just" eaLnBrk="1" hangingPunct="1">
                <a:lnSpc>
                  <a:spcPct val="120000"/>
                </a:lnSpc>
                <a:spcBef>
                  <a:spcPct val="10000"/>
                </a:spcBef>
              </a:pPr>
              <a:r>
                <a:rPr kumimoji="1" lang="en-US" altLang="zh-CN" baseline="-25000">
                  <a:solidFill>
                    <a:schemeClr val="tx2"/>
                  </a:solidFill>
                  <a:cs typeface="Times New Roman" pitchFamily="18" charset="0"/>
                </a:rPr>
                <a:t>—</a:t>
              </a:r>
            </a:p>
          </p:txBody>
        </p:sp>
        <p:sp>
          <p:nvSpPr>
            <p:cNvPr id="22551" name="Text Box 82"/>
            <p:cNvSpPr txBox="1">
              <a:spLocks noChangeArrowheads="1"/>
            </p:cNvSpPr>
            <p:nvPr/>
          </p:nvSpPr>
          <p:spPr bwMode="auto">
            <a:xfrm>
              <a:off x="3072" y="1161"/>
              <a:ext cx="3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-6V</a:t>
              </a:r>
              <a:endParaRPr kumimoji="1" lang="en-US" altLang="zh-CN" baseline="-25000">
                <a:solidFill>
                  <a:schemeClr val="tx2"/>
                </a:solidFill>
                <a:cs typeface="Times New Roman" pitchFamily="18" charset="0"/>
              </a:endParaRPr>
            </a:p>
          </p:txBody>
        </p:sp>
      </p:grpSp>
      <p:sp>
        <p:nvSpPr>
          <p:cNvPr id="132179" name="Text Box 83"/>
          <p:cNvSpPr txBox="1">
            <a:spLocks noChangeArrowheads="1"/>
          </p:cNvSpPr>
          <p:nvPr/>
        </p:nvSpPr>
        <p:spPr bwMode="auto">
          <a:xfrm>
            <a:off x="666750" y="1527175"/>
            <a:ext cx="65786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图示电路，</a:t>
            </a:r>
            <a:r>
              <a:rPr kumimoji="1" lang="en-US" altLang="zh-CN">
                <a:solidFill>
                  <a:schemeClr val="tx2"/>
                </a:solidFill>
                <a:cs typeface="Times New Roman" pitchFamily="18" charset="0"/>
              </a:rPr>
              <a:t>PNP</a:t>
            </a:r>
            <a:r>
              <a:rPr kumimoji="1" lang="zh-CN" altLang="en-US">
                <a:solidFill>
                  <a:schemeClr val="tx2"/>
                </a:solidFill>
                <a:cs typeface="Times New Roman" pitchFamily="18" charset="0"/>
              </a:rPr>
              <a:t>型管的参数为：</a:t>
            </a:r>
            <a:r>
              <a:rPr kumimoji="1" lang="zh-CN" altLang="en-US" i="1">
                <a:solidFill>
                  <a:schemeClr val="tx2"/>
                </a:solidFill>
                <a:cs typeface="Times New Roman" pitchFamily="18" charset="0"/>
                <a:sym typeface="Symbol" pitchFamily="18" charset="2"/>
              </a:rPr>
              <a:t></a:t>
            </a:r>
            <a:r>
              <a:rPr kumimoji="1" lang="en-US" altLang="zh-CN">
                <a:solidFill>
                  <a:schemeClr val="tx2"/>
                </a:solidFill>
                <a:cs typeface="Times New Roman" pitchFamily="18" charset="0"/>
                <a:sym typeface="Symbol" pitchFamily="18" charset="2"/>
              </a:rPr>
              <a:t>=100</a:t>
            </a:r>
            <a:r>
              <a:rPr kumimoji="1" lang="en-US" altLang="zh-CN" i="1">
                <a:solidFill>
                  <a:schemeClr val="tx2"/>
                </a:solidFill>
                <a:cs typeface="Times New Roman" pitchFamily="18" charset="0"/>
                <a:sym typeface="Symbol" pitchFamily="18" charset="2"/>
              </a:rPr>
              <a:t>, r</a:t>
            </a:r>
            <a:r>
              <a:rPr kumimoji="1" lang="en-US" altLang="zh-CN" baseline="-25000">
                <a:solidFill>
                  <a:schemeClr val="tx2"/>
                </a:solidFill>
                <a:cs typeface="Times New Roman" pitchFamily="18" charset="0"/>
                <a:sym typeface="Symbol" pitchFamily="18" charset="2"/>
              </a:rPr>
              <a:t>bb′</a:t>
            </a:r>
            <a:r>
              <a:rPr kumimoji="1" lang="en-US" altLang="zh-CN">
                <a:solidFill>
                  <a:schemeClr val="tx2"/>
                </a:solidFill>
                <a:cs typeface="Times New Roman" pitchFamily="18" charset="0"/>
                <a:sym typeface="Symbol" pitchFamily="18" charset="2"/>
              </a:rPr>
              <a:t>=50</a:t>
            </a:r>
            <a:endParaRPr kumimoji="1" lang="en-US" altLang="zh-CN">
              <a:solidFill>
                <a:schemeClr val="tx2"/>
              </a:solidFill>
              <a:cs typeface="Times New Roman" pitchFamily="18" charset="0"/>
            </a:endParaRPr>
          </a:p>
        </p:txBody>
      </p:sp>
      <p:sp>
        <p:nvSpPr>
          <p:cNvPr id="132180" name="Text Box 84"/>
          <p:cNvSpPr txBox="1">
            <a:spLocks noChangeArrowheads="1"/>
          </p:cNvSpPr>
          <p:nvPr/>
        </p:nvSpPr>
        <p:spPr bwMode="auto">
          <a:xfrm>
            <a:off x="727075" y="2033588"/>
            <a:ext cx="6329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(1) </a:t>
            </a:r>
            <a:r>
              <a:rPr kumimoji="1" lang="zh-CN" altLang="en-US">
                <a:solidFill>
                  <a:schemeClr val="tx2"/>
                </a:solidFill>
                <a:cs typeface="Times New Roman" pitchFamily="18" charset="0"/>
              </a:rPr>
              <a:t>欲使静态工作点集电极电流为</a:t>
            </a:r>
            <a:r>
              <a:rPr kumimoji="1" lang="en-US" altLang="zh-CN">
                <a:solidFill>
                  <a:schemeClr val="tx2"/>
                </a:solidFill>
                <a:cs typeface="Times New Roman" pitchFamily="18" charset="0"/>
              </a:rPr>
              <a:t>1mA,  </a:t>
            </a: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a:t>
            </a:r>
            <a:r>
              <a:rPr kumimoji="1" lang="en-US" altLang="zh-CN">
                <a:solidFill>
                  <a:schemeClr val="tx2"/>
                </a:solidFill>
                <a:cs typeface="Times New Roman" pitchFamily="18" charset="0"/>
              </a:rPr>
              <a:t>=?</a:t>
            </a:r>
          </a:p>
        </p:txBody>
      </p:sp>
      <p:sp>
        <p:nvSpPr>
          <p:cNvPr id="132181" name="Text Box 85"/>
          <p:cNvSpPr txBox="1">
            <a:spLocks noChangeArrowheads="1"/>
          </p:cNvSpPr>
          <p:nvPr/>
        </p:nvSpPr>
        <p:spPr bwMode="auto">
          <a:xfrm>
            <a:off x="727075" y="2484438"/>
            <a:ext cx="495141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a:solidFill>
                  <a:schemeClr val="tx2"/>
                </a:solidFill>
                <a:cs typeface="Times New Roman" pitchFamily="18" charset="0"/>
              </a:rPr>
              <a:t>(2) </a:t>
            </a:r>
            <a:r>
              <a:rPr kumimoji="1" lang="zh-CN" altLang="en-US">
                <a:solidFill>
                  <a:schemeClr val="tx2"/>
                </a:solidFill>
                <a:cs typeface="Times New Roman" pitchFamily="18" charset="0"/>
              </a:rPr>
              <a:t>计算放大电路的电压放大倍数。</a:t>
            </a:r>
          </a:p>
        </p:txBody>
      </p:sp>
      <p:sp>
        <p:nvSpPr>
          <p:cNvPr id="132182" name="Text Box 86"/>
          <p:cNvSpPr txBox="1">
            <a:spLocks noChangeArrowheads="1"/>
          </p:cNvSpPr>
          <p:nvPr/>
        </p:nvSpPr>
        <p:spPr bwMode="auto">
          <a:xfrm>
            <a:off x="577850" y="31591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静态分析</a:t>
            </a:r>
          </a:p>
        </p:txBody>
      </p:sp>
      <p:sp>
        <p:nvSpPr>
          <p:cNvPr id="132183" name="Text Box 87"/>
          <p:cNvSpPr txBox="1">
            <a:spLocks noChangeArrowheads="1"/>
          </p:cNvSpPr>
          <p:nvPr/>
        </p:nvSpPr>
        <p:spPr bwMode="auto">
          <a:xfrm>
            <a:off x="793750" y="3556000"/>
            <a:ext cx="4186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根据要求，集电极静态电流为</a:t>
            </a:r>
          </a:p>
          <a:p>
            <a:pPr algn="just" eaLnBrk="1" hangingPunct="1">
              <a:lnSpc>
                <a:spcPct val="120000"/>
              </a:lnSpc>
              <a:spcBef>
                <a:spcPct val="10000"/>
              </a:spcBef>
            </a:pPr>
            <a:r>
              <a:rPr kumimoji="1" lang="en-US" altLang="zh-CN">
                <a:solidFill>
                  <a:schemeClr val="tx2"/>
                </a:solidFill>
                <a:cs typeface="Times New Roman" pitchFamily="18" charset="0"/>
              </a:rPr>
              <a:t>1mA, </a:t>
            </a:r>
            <a:r>
              <a:rPr kumimoji="1" lang="zh-CN" altLang="en-US">
                <a:solidFill>
                  <a:schemeClr val="tx2"/>
                </a:solidFill>
                <a:cs typeface="Times New Roman" pitchFamily="18" charset="0"/>
              </a:rPr>
              <a:t>因此，基极电流</a:t>
            </a:r>
          </a:p>
        </p:txBody>
      </p:sp>
      <p:graphicFrame>
        <p:nvGraphicFramePr>
          <p:cNvPr id="132184" name="Object 2"/>
          <p:cNvGraphicFramePr>
            <a:graphicFrameLocks noChangeAspect="1"/>
          </p:cNvGraphicFramePr>
          <p:nvPr/>
        </p:nvGraphicFramePr>
        <p:xfrm>
          <a:off x="871538" y="4592638"/>
          <a:ext cx="4116387" cy="914400"/>
        </p:xfrm>
        <a:graphic>
          <a:graphicData uri="http://schemas.openxmlformats.org/presentationml/2006/ole">
            <mc:AlternateContent xmlns:mc="http://schemas.openxmlformats.org/markup-compatibility/2006">
              <mc:Choice xmlns:v="urn:schemas-microsoft-com:vml" Requires="v">
                <p:oleObj spid="_x0000_s22745" name="Equation" r:id="rId3" imgW="2057400" imgH="457200" progId="Equation.DSMT4">
                  <p:embed/>
                </p:oleObj>
              </mc:Choice>
              <mc:Fallback>
                <p:oleObj name="Equation" r:id="rId3" imgW="2057400" imgH="45720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538" y="4592638"/>
                        <a:ext cx="4116387"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185" name="Object 3"/>
          <p:cNvGraphicFramePr>
            <a:graphicFrameLocks noChangeAspect="1"/>
          </p:cNvGraphicFramePr>
          <p:nvPr>
            <p:extLst>
              <p:ext uri="{D42A27DB-BD31-4B8C-83A1-F6EECF244321}">
                <p14:modId xmlns:p14="http://schemas.microsoft.com/office/powerpoint/2010/main" val="3011336155"/>
              </p:ext>
            </p:extLst>
          </p:nvPr>
        </p:nvGraphicFramePr>
        <p:xfrm>
          <a:off x="787400" y="5518496"/>
          <a:ext cx="4725988" cy="889000"/>
        </p:xfrm>
        <a:graphic>
          <a:graphicData uri="http://schemas.openxmlformats.org/presentationml/2006/ole">
            <mc:AlternateContent xmlns:mc="http://schemas.openxmlformats.org/markup-compatibility/2006">
              <mc:Choice xmlns:v="urn:schemas-microsoft-com:vml" Requires="v">
                <p:oleObj spid="_x0000_s22746" name="Equation" r:id="rId5" imgW="2361960" imgH="444240" progId="Equation.DSMT4">
                  <p:embed/>
                </p:oleObj>
              </mc:Choice>
              <mc:Fallback>
                <p:oleObj name="Equation" r:id="rId5" imgW="2361960" imgH="444240" progId="Equation.DSMT4">
                  <p:embed/>
                  <p:pic>
                    <p:nvPicPr>
                      <p:cNvPr id="0" name="Object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400" y="5518496"/>
                        <a:ext cx="4725988"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2179"/>
                                        </p:tgtEl>
                                        <p:attrNameLst>
                                          <p:attrName>style.visibility</p:attrName>
                                        </p:attrNameLst>
                                      </p:cBhvr>
                                      <p:to>
                                        <p:strVal val="visible"/>
                                      </p:to>
                                    </p:set>
                                    <p:animEffect transition="in" filter="wipe(left)">
                                      <p:cBhvr>
                                        <p:cTn id="7" dur="75"/>
                                        <p:tgtEl>
                                          <p:spTgt spid="132179"/>
                                        </p:tgtEl>
                                      </p:cBhvr>
                                    </p:animEffect>
                                  </p:childTnLst>
                                </p:cTn>
                              </p:par>
                              <p:par>
                                <p:cTn id="8" presetID="1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lide(fromBottom)">
                                      <p:cBhvr>
                                        <p:cTn id="10" dur="500"/>
                                        <p:tgtEl>
                                          <p:spTgt spid="2"/>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32180"/>
                                        </p:tgtEl>
                                        <p:attrNameLst>
                                          <p:attrName>style.visibility</p:attrName>
                                        </p:attrNameLst>
                                      </p:cBhvr>
                                      <p:to>
                                        <p:strVal val="visible"/>
                                      </p:to>
                                    </p:set>
                                    <p:animEffect transition="in" filter="wipe(left)">
                                      <p:cBhvr>
                                        <p:cTn id="14" dur="75"/>
                                        <p:tgtEl>
                                          <p:spTgt spid="132180"/>
                                        </p:tgtEl>
                                      </p:cBhvr>
                                    </p:animEffect>
                                  </p:childTnLst>
                                </p:cTn>
                              </p:par>
                            </p:childTnLst>
                          </p:cTn>
                        </p:par>
                        <p:par>
                          <p:cTn id="15" fill="hold" nodeType="afterGroup">
                            <p:stCondLst>
                              <p:cond delay="575"/>
                            </p:stCondLst>
                            <p:childTnLst>
                              <p:par>
                                <p:cTn id="16" presetID="22" presetClass="entr" presetSubtype="8" fill="hold" grpId="0" nodeType="afterEffect">
                                  <p:stCondLst>
                                    <p:cond delay="0"/>
                                  </p:stCondLst>
                                  <p:childTnLst>
                                    <p:set>
                                      <p:cBhvr>
                                        <p:cTn id="17" dur="1" fill="hold">
                                          <p:stCondLst>
                                            <p:cond delay="0"/>
                                          </p:stCondLst>
                                        </p:cTn>
                                        <p:tgtEl>
                                          <p:spTgt spid="132181"/>
                                        </p:tgtEl>
                                        <p:attrNameLst>
                                          <p:attrName>style.visibility</p:attrName>
                                        </p:attrNameLst>
                                      </p:cBhvr>
                                      <p:to>
                                        <p:strVal val="visible"/>
                                      </p:to>
                                    </p:set>
                                    <p:animEffect transition="in" filter="wipe(left)">
                                      <p:cBhvr>
                                        <p:cTn id="18" dur="75"/>
                                        <p:tgtEl>
                                          <p:spTgt spid="13218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iterate type="lt">
                                    <p:tmPct val="100000"/>
                                  </p:iterate>
                                  <p:childTnLst>
                                    <p:set>
                                      <p:cBhvr>
                                        <p:cTn id="22" dur="1" fill="hold">
                                          <p:stCondLst>
                                            <p:cond delay="0"/>
                                          </p:stCondLst>
                                        </p:cTn>
                                        <p:tgtEl>
                                          <p:spTgt spid="132182"/>
                                        </p:tgtEl>
                                        <p:attrNameLst>
                                          <p:attrName>style.visibility</p:attrName>
                                        </p:attrNameLst>
                                      </p:cBhvr>
                                      <p:to>
                                        <p:strVal val="visible"/>
                                      </p:to>
                                    </p:set>
                                    <p:animEffect transition="in" filter="wipe(left)">
                                      <p:cBhvr>
                                        <p:cTn id="23" dur="75"/>
                                        <p:tgtEl>
                                          <p:spTgt spid="132182"/>
                                        </p:tgtEl>
                                      </p:cBhvr>
                                    </p:animEffect>
                                  </p:childTnLst>
                                </p:cTn>
                              </p:par>
                            </p:childTnLst>
                          </p:cTn>
                        </p:par>
                        <p:par>
                          <p:cTn id="24" fill="hold" nodeType="afterGroup">
                            <p:stCondLst>
                              <p:cond delay="300"/>
                            </p:stCondLst>
                            <p:childTnLst>
                              <p:par>
                                <p:cTn id="25" presetID="22" presetClass="entr" presetSubtype="8" fill="hold" grpId="0" nodeType="afterEffect">
                                  <p:stCondLst>
                                    <p:cond delay="0"/>
                                  </p:stCondLst>
                                  <p:iterate type="lt">
                                    <p:tmPct val="100000"/>
                                  </p:iterate>
                                  <p:childTnLst>
                                    <p:set>
                                      <p:cBhvr>
                                        <p:cTn id="26" dur="1" fill="hold">
                                          <p:stCondLst>
                                            <p:cond delay="0"/>
                                          </p:stCondLst>
                                        </p:cTn>
                                        <p:tgtEl>
                                          <p:spTgt spid="132183"/>
                                        </p:tgtEl>
                                        <p:attrNameLst>
                                          <p:attrName>style.visibility</p:attrName>
                                        </p:attrNameLst>
                                      </p:cBhvr>
                                      <p:to>
                                        <p:strVal val="visible"/>
                                      </p:to>
                                    </p:set>
                                    <p:animEffect transition="in" filter="wipe(left)">
                                      <p:cBhvr>
                                        <p:cTn id="27" dur="75"/>
                                        <p:tgtEl>
                                          <p:spTgt spid="132183"/>
                                        </p:tgtEl>
                                      </p:cBhvr>
                                    </p:animEffect>
                                  </p:childTnLst>
                                </p:cTn>
                              </p:par>
                            </p:childTnLst>
                          </p:cTn>
                        </p:par>
                        <p:par>
                          <p:cTn id="28" fill="hold" nodeType="afterGroup">
                            <p:stCondLst>
                              <p:cond delay="2100"/>
                            </p:stCondLst>
                            <p:childTnLst>
                              <p:par>
                                <p:cTn id="29" presetID="22" presetClass="entr" presetSubtype="8" fill="hold" nodeType="afterEffect">
                                  <p:stCondLst>
                                    <p:cond delay="0"/>
                                  </p:stCondLst>
                                  <p:childTnLst>
                                    <p:set>
                                      <p:cBhvr>
                                        <p:cTn id="30" dur="1" fill="hold">
                                          <p:stCondLst>
                                            <p:cond delay="0"/>
                                          </p:stCondLst>
                                        </p:cTn>
                                        <p:tgtEl>
                                          <p:spTgt spid="132184"/>
                                        </p:tgtEl>
                                        <p:attrNameLst>
                                          <p:attrName>style.visibility</p:attrName>
                                        </p:attrNameLst>
                                      </p:cBhvr>
                                      <p:to>
                                        <p:strVal val="visible"/>
                                      </p:to>
                                    </p:set>
                                    <p:animEffect transition="in" filter="wipe(left)">
                                      <p:cBhvr>
                                        <p:cTn id="31" dur="500"/>
                                        <p:tgtEl>
                                          <p:spTgt spid="132184"/>
                                        </p:tgtEl>
                                      </p:cBhvr>
                                    </p:animEffect>
                                  </p:childTnLst>
                                </p:cTn>
                              </p:par>
                            </p:childTnLst>
                          </p:cTn>
                        </p:par>
                        <p:par>
                          <p:cTn id="32" fill="hold" nodeType="afterGroup">
                            <p:stCondLst>
                              <p:cond delay="2600"/>
                            </p:stCondLst>
                            <p:childTnLst>
                              <p:par>
                                <p:cTn id="33" presetID="22" presetClass="entr" presetSubtype="8" fill="hold" nodeType="afterEffect">
                                  <p:stCondLst>
                                    <p:cond delay="0"/>
                                  </p:stCondLst>
                                  <p:childTnLst>
                                    <p:set>
                                      <p:cBhvr>
                                        <p:cTn id="34" dur="1" fill="hold">
                                          <p:stCondLst>
                                            <p:cond delay="0"/>
                                          </p:stCondLst>
                                        </p:cTn>
                                        <p:tgtEl>
                                          <p:spTgt spid="132185"/>
                                        </p:tgtEl>
                                        <p:attrNameLst>
                                          <p:attrName>style.visibility</p:attrName>
                                        </p:attrNameLst>
                                      </p:cBhvr>
                                      <p:to>
                                        <p:strVal val="visible"/>
                                      </p:to>
                                    </p:set>
                                    <p:animEffect transition="in" filter="wipe(left)">
                                      <p:cBhvr>
                                        <p:cTn id="35" dur="500"/>
                                        <p:tgtEl>
                                          <p:spTgt spid="132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79" grpId="0" autoUpdateAnimBg="0"/>
      <p:bldP spid="132180" grpId="0" autoUpdateAnimBg="0"/>
      <p:bldP spid="132181" grpId="0" autoUpdateAnimBg="0"/>
      <p:bldP spid="132182" grpId="0" autoUpdateAnimBg="0"/>
      <p:bldP spid="132183"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18"/>
          <p:cNvSpPr>
            <a:spLocks noGrp="1" noChangeArrowheads="1"/>
          </p:cNvSpPr>
          <p:nvPr>
            <p:ph type="title"/>
          </p:nvPr>
        </p:nvSpPr>
        <p:spPr/>
        <p:txBody>
          <a:bodyPr>
            <a:spAutoFit/>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16</a:t>
            </a:r>
            <a:r>
              <a:rPr lang="zh-CN" altLang="en-US" sz="3200" smtClean="0">
                <a:ea typeface="宋体" charset="-122"/>
              </a:rPr>
              <a:t>）</a:t>
            </a:r>
            <a:endParaRPr lang="en-US" altLang="zh-CN"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53</a:t>
            </a:fld>
            <a:endParaRPr lang="zh-CN" altLang="en-US"/>
          </a:p>
        </p:txBody>
      </p:sp>
      <p:graphicFrame>
        <p:nvGraphicFramePr>
          <p:cNvPr id="133193" name="Object 2"/>
          <p:cNvGraphicFramePr>
            <a:graphicFrameLocks noChangeAspect="1"/>
          </p:cNvGraphicFramePr>
          <p:nvPr/>
        </p:nvGraphicFramePr>
        <p:xfrm>
          <a:off x="971550" y="1576388"/>
          <a:ext cx="4846638" cy="885825"/>
        </p:xfrm>
        <a:graphic>
          <a:graphicData uri="http://schemas.openxmlformats.org/presentationml/2006/ole">
            <mc:AlternateContent xmlns:mc="http://schemas.openxmlformats.org/markup-compatibility/2006">
              <mc:Choice xmlns:v="urn:schemas-microsoft-com:vml" Requires="v">
                <p:oleObj spid="_x0000_s23820" name="Equation" r:id="rId3" imgW="2425680" imgH="444240" progId="Equation.DSMT4">
                  <p:embed/>
                </p:oleObj>
              </mc:Choice>
              <mc:Fallback>
                <p:oleObj name="Equation" r:id="rId3" imgW="2425680" imgH="44424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76388"/>
                        <a:ext cx="4846638"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94" name="Text Box 74"/>
          <p:cNvSpPr txBox="1">
            <a:spLocks noChangeArrowheads="1"/>
          </p:cNvSpPr>
          <p:nvPr/>
        </p:nvSpPr>
        <p:spPr bwMode="auto">
          <a:xfrm>
            <a:off x="623888" y="110807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动态分析</a:t>
            </a:r>
          </a:p>
        </p:txBody>
      </p:sp>
      <p:sp>
        <p:nvSpPr>
          <p:cNvPr id="133195" name="Text Box 75"/>
          <p:cNvSpPr txBox="1">
            <a:spLocks noChangeArrowheads="1"/>
          </p:cNvSpPr>
          <p:nvPr/>
        </p:nvSpPr>
        <p:spPr bwMode="auto">
          <a:xfrm>
            <a:off x="958850" y="2474913"/>
            <a:ext cx="4186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画出放大电路的微变等效电路</a:t>
            </a:r>
          </a:p>
        </p:txBody>
      </p:sp>
      <p:grpSp>
        <p:nvGrpSpPr>
          <p:cNvPr id="2" name="Group 76"/>
          <p:cNvGrpSpPr>
            <a:grpSpLocks/>
          </p:cNvGrpSpPr>
          <p:nvPr/>
        </p:nvGrpSpPr>
        <p:grpSpPr bwMode="auto">
          <a:xfrm>
            <a:off x="2684463" y="3140075"/>
            <a:ext cx="3906837" cy="1935163"/>
            <a:chOff x="2328" y="845"/>
            <a:chExt cx="2461" cy="1219"/>
          </a:xfrm>
        </p:grpSpPr>
        <p:grpSp>
          <p:nvGrpSpPr>
            <p:cNvPr id="23562" name="Group 77"/>
            <p:cNvGrpSpPr>
              <a:grpSpLocks/>
            </p:cNvGrpSpPr>
            <p:nvPr/>
          </p:nvGrpSpPr>
          <p:grpSpPr bwMode="auto">
            <a:xfrm>
              <a:off x="3374" y="1968"/>
              <a:ext cx="144" cy="96"/>
              <a:chOff x="4242" y="1587"/>
              <a:chExt cx="144" cy="96"/>
            </a:xfrm>
          </p:grpSpPr>
          <p:sp>
            <p:nvSpPr>
              <p:cNvPr id="23605" name="Line 78"/>
              <p:cNvSpPr>
                <a:spLocks noChangeShapeType="1"/>
              </p:cNvSpPr>
              <p:nvPr/>
            </p:nvSpPr>
            <p:spPr bwMode="auto">
              <a:xfrm>
                <a:off x="4242" y="1683"/>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606" name="Line 79"/>
              <p:cNvSpPr>
                <a:spLocks noChangeShapeType="1"/>
              </p:cNvSpPr>
              <p:nvPr/>
            </p:nvSpPr>
            <p:spPr bwMode="auto">
              <a:xfrm flipV="1">
                <a:off x="4314" y="1587"/>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3563" name="Rectangle 80"/>
            <p:cNvSpPr>
              <a:spLocks noChangeAspect="1" noChangeArrowheads="1"/>
            </p:cNvSpPr>
            <p:nvPr/>
          </p:nvSpPr>
          <p:spPr bwMode="auto">
            <a:xfrm>
              <a:off x="2750" y="1489"/>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3564" name="Line 81"/>
            <p:cNvSpPr>
              <a:spLocks noChangeShapeType="1"/>
            </p:cNvSpPr>
            <p:nvPr/>
          </p:nvSpPr>
          <p:spPr bwMode="auto">
            <a:xfrm>
              <a:off x="2789" y="1345"/>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65" name="Line 82"/>
            <p:cNvSpPr>
              <a:spLocks noChangeShapeType="1"/>
            </p:cNvSpPr>
            <p:nvPr/>
          </p:nvSpPr>
          <p:spPr bwMode="auto">
            <a:xfrm>
              <a:off x="2789" y="1681"/>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66" name="Rectangle 83"/>
            <p:cNvSpPr>
              <a:spLocks noChangeAspect="1" noChangeArrowheads="1"/>
            </p:cNvSpPr>
            <p:nvPr/>
          </p:nvSpPr>
          <p:spPr bwMode="auto">
            <a:xfrm>
              <a:off x="3907" y="1429"/>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3567" name="Line 84"/>
            <p:cNvSpPr>
              <a:spLocks noChangeShapeType="1"/>
            </p:cNvSpPr>
            <p:nvPr/>
          </p:nvSpPr>
          <p:spPr bwMode="auto">
            <a:xfrm>
              <a:off x="3946" y="1285"/>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68" name="Line 85"/>
            <p:cNvSpPr>
              <a:spLocks noChangeShapeType="1"/>
            </p:cNvSpPr>
            <p:nvPr/>
          </p:nvSpPr>
          <p:spPr bwMode="auto">
            <a:xfrm>
              <a:off x="3946" y="1621"/>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69" name="Rectangle 86"/>
            <p:cNvSpPr>
              <a:spLocks noChangeAspect="1" noChangeArrowheads="1"/>
            </p:cNvSpPr>
            <p:nvPr/>
          </p:nvSpPr>
          <p:spPr bwMode="auto">
            <a:xfrm>
              <a:off x="4408" y="1449"/>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3570" name="Line 87"/>
            <p:cNvSpPr>
              <a:spLocks noChangeShapeType="1"/>
            </p:cNvSpPr>
            <p:nvPr/>
          </p:nvSpPr>
          <p:spPr bwMode="auto">
            <a:xfrm>
              <a:off x="4447" y="1305"/>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71" name="Line 88"/>
            <p:cNvSpPr>
              <a:spLocks noChangeShapeType="1"/>
            </p:cNvSpPr>
            <p:nvPr/>
          </p:nvSpPr>
          <p:spPr bwMode="auto">
            <a:xfrm>
              <a:off x="4447" y="1641"/>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72" name="Line 89"/>
            <p:cNvSpPr>
              <a:spLocks noChangeShapeType="1"/>
            </p:cNvSpPr>
            <p:nvPr/>
          </p:nvSpPr>
          <p:spPr bwMode="auto">
            <a:xfrm>
              <a:off x="2478" y="1196"/>
              <a:ext cx="72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73" name="Line 90"/>
            <p:cNvSpPr>
              <a:spLocks noChangeShapeType="1"/>
            </p:cNvSpPr>
            <p:nvPr/>
          </p:nvSpPr>
          <p:spPr bwMode="auto">
            <a:xfrm>
              <a:off x="3438" y="1041"/>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74" name="Freeform 91"/>
            <p:cNvSpPr>
              <a:spLocks/>
            </p:cNvSpPr>
            <p:nvPr/>
          </p:nvSpPr>
          <p:spPr bwMode="auto">
            <a:xfrm>
              <a:off x="4304" y="1041"/>
              <a:ext cx="144" cy="384"/>
            </a:xfrm>
            <a:custGeom>
              <a:avLst/>
              <a:gdLst>
                <a:gd name="T0" fmla="*/ 0 w 144"/>
                <a:gd name="T1" fmla="*/ 0 h 384"/>
                <a:gd name="T2" fmla="*/ 144 w 144"/>
                <a:gd name="T3" fmla="*/ 0 h 384"/>
                <a:gd name="T4" fmla="*/ 144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3575" name="Line 92"/>
            <p:cNvSpPr>
              <a:spLocks noChangeShapeType="1"/>
            </p:cNvSpPr>
            <p:nvPr/>
          </p:nvSpPr>
          <p:spPr bwMode="auto">
            <a:xfrm>
              <a:off x="2790" y="1813"/>
              <a:ext cx="0" cy="144"/>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76" name="Oval 93"/>
            <p:cNvSpPr>
              <a:spLocks noChangeAspect="1" noChangeArrowheads="1"/>
            </p:cNvSpPr>
            <p:nvPr/>
          </p:nvSpPr>
          <p:spPr bwMode="auto">
            <a:xfrm>
              <a:off x="2774" y="1189"/>
              <a:ext cx="29" cy="29"/>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23577" name="Oval 94"/>
            <p:cNvSpPr>
              <a:spLocks noChangeAspect="1" noChangeArrowheads="1"/>
            </p:cNvSpPr>
            <p:nvPr/>
          </p:nvSpPr>
          <p:spPr bwMode="auto">
            <a:xfrm>
              <a:off x="3922" y="1029"/>
              <a:ext cx="29" cy="29"/>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23578" name="Line 95"/>
            <p:cNvSpPr>
              <a:spLocks noChangeShapeType="1"/>
            </p:cNvSpPr>
            <p:nvPr/>
          </p:nvSpPr>
          <p:spPr bwMode="auto">
            <a:xfrm>
              <a:off x="3938" y="1713"/>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79" name="Freeform 96"/>
            <p:cNvSpPr>
              <a:spLocks/>
            </p:cNvSpPr>
            <p:nvPr/>
          </p:nvSpPr>
          <p:spPr bwMode="auto">
            <a:xfrm rot="5400000">
              <a:off x="4160" y="1669"/>
              <a:ext cx="192" cy="384"/>
            </a:xfrm>
            <a:custGeom>
              <a:avLst/>
              <a:gdLst>
                <a:gd name="T0" fmla="*/ 0 w 144"/>
                <a:gd name="T1" fmla="*/ 0 h 384"/>
                <a:gd name="T2" fmla="*/ 341 w 144"/>
                <a:gd name="T3" fmla="*/ 0 h 384"/>
                <a:gd name="T4" fmla="*/ 341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0" y="0"/>
                  </a:moveTo>
                  <a:lnTo>
                    <a:pt x="144" y="0"/>
                  </a:lnTo>
                  <a:lnTo>
                    <a:pt x="144" y="38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3580" name="Text Box 97"/>
            <p:cNvSpPr txBox="1">
              <a:spLocks noChangeArrowheads="1"/>
            </p:cNvSpPr>
            <p:nvPr/>
          </p:nvSpPr>
          <p:spPr bwMode="auto">
            <a:xfrm>
              <a:off x="4493" y="1340"/>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23581" name="Text Box 98"/>
            <p:cNvSpPr txBox="1">
              <a:spLocks noChangeArrowheads="1"/>
            </p:cNvSpPr>
            <p:nvPr/>
          </p:nvSpPr>
          <p:spPr bwMode="auto">
            <a:xfrm>
              <a:off x="3632" y="1348"/>
              <a:ext cx="2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23582" name="Text Box 99"/>
            <p:cNvSpPr txBox="1">
              <a:spLocks noChangeArrowheads="1"/>
            </p:cNvSpPr>
            <p:nvPr/>
          </p:nvSpPr>
          <p:spPr bwMode="auto">
            <a:xfrm>
              <a:off x="2814" y="1396"/>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23583" name="Line 100"/>
            <p:cNvSpPr>
              <a:spLocks noChangeShapeType="1"/>
            </p:cNvSpPr>
            <p:nvPr/>
          </p:nvSpPr>
          <p:spPr bwMode="auto">
            <a:xfrm flipV="1">
              <a:off x="3938" y="1045"/>
              <a:ext cx="0" cy="24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84" name="Line 101"/>
            <p:cNvSpPr>
              <a:spLocks noChangeShapeType="1"/>
            </p:cNvSpPr>
            <p:nvPr/>
          </p:nvSpPr>
          <p:spPr bwMode="auto">
            <a:xfrm flipV="1">
              <a:off x="2786" y="1198"/>
              <a:ext cx="0" cy="144"/>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85" name="Text Box 103"/>
            <p:cNvSpPr txBox="1">
              <a:spLocks noChangeArrowheads="1"/>
            </p:cNvSpPr>
            <p:nvPr/>
          </p:nvSpPr>
          <p:spPr bwMode="auto">
            <a:xfrm>
              <a:off x="2328" y="1176"/>
              <a:ext cx="278"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i</a:t>
              </a:r>
            </a:p>
            <a:p>
              <a:pPr algn="just" eaLnBrk="1" hangingPunct="1">
                <a:lnSpc>
                  <a:spcPct val="120000"/>
                </a:lnSpc>
                <a:spcBef>
                  <a:spcPct val="10000"/>
                </a:spcBef>
              </a:pPr>
              <a:r>
                <a:rPr kumimoji="1" lang="en-US" altLang="zh-CN" sz="2000">
                  <a:solidFill>
                    <a:schemeClr val="tx2"/>
                  </a:solidFill>
                  <a:cs typeface="Times New Roman" pitchFamily="18" charset="0"/>
                </a:rPr>
                <a:t>—</a:t>
              </a:r>
            </a:p>
          </p:txBody>
        </p:sp>
        <p:sp>
          <p:nvSpPr>
            <p:cNvPr id="23586" name="Text Box 105"/>
            <p:cNvSpPr txBox="1">
              <a:spLocks noChangeArrowheads="1"/>
            </p:cNvSpPr>
            <p:nvPr/>
          </p:nvSpPr>
          <p:spPr bwMode="auto">
            <a:xfrm>
              <a:off x="4198" y="1149"/>
              <a:ext cx="202"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o</a:t>
              </a:r>
            </a:p>
            <a:p>
              <a:pPr algn="just" eaLnBrk="1" hangingPunct="1">
                <a:lnSpc>
                  <a:spcPct val="120000"/>
                </a:lnSpc>
                <a:spcBef>
                  <a:spcPct val="10000"/>
                </a:spcBef>
              </a:pPr>
              <a:r>
                <a:rPr kumimoji="1" lang="en-US" altLang="zh-CN" sz="2000" baseline="-25000">
                  <a:solidFill>
                    <a:schemeClr val="tx2"/>
                  </a:solidFill>
                  <a:cs typeface="Times New Roman" pitchFamily="18" charset="0"/>
                </a:rPr>
                <a:t>—</a:t>
              </a:r>
            </a:p>
          </p:txBody>
        </p:sp>
        <p:grpSp>
          <p:nvGrpSpPr>
            <p:cNvPr id="23587" name="Group 106"/>
            <p:cNvGrpSpPr>
              <a:grpSpLocks/>
            </p:cNvGrpSpPr>
            <p:nvPr/>
          </p:nvGrpSpPr>
          <p:grpSpPr bwMode="auto">
            <a:xfrm>
              <a:off x="3159" y="1345"/>
              <a:ext cx="77" cy="480"/>
              <a:chOff x="1824" y="1344"/>
              <a:chExt cx="77" cy="480"/>
            </a:xfrm>
          </p:grpSpPr>
          <p:sp>
            <p:nvSpPr>
              <p:cNvPr id="23602" name="Rectangle 107"/>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3603" name="Line 108"/>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604" name="Line 109"/>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3588" name="Group 110"/>
            <p:cNvGrpSpPr>
              <a:grpSpLocks/>
            </p:cNvGrpSpPr>
            <p:nvPr/>
          </p:nvGrpSpPr>
          <p:grpSpPr bwMode="auto">
            <a:xfrm>
              <a:off x="3365" y="1264"/>
              <a:ext cx="186" cy="507"/>
              <a:chOff x="2304" y="3240"/>
              <a:chExt cx="186" cy="507"/>
            </a:xfrm>
          </p:grpSpPr>
          <p:sp>
            <p:nvSpPr>
              <p:cNvPr id="23597" name="AutoShape 111"/>
              <p:cNvSpPr>
                <a:spLocks noChangeArrowheads="1"/>
              </p:cNvSpPr>
              <p:nvPr/>
            </p:nvSpPr>
            <p:spPr bwMode="auto">
              <a:xfrm>
                <a:off x="2304" y="3345"/>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3598" name="Line 112"/>
              <p:cNvSpPr>
                <a:spLocks noChangeAspect="1" noChangeShapeType="1"/>
              </p:cNvSpPr>
              <p:nvPr/>
            </p:nvSpPr>
            <p:spPr bwMode="auto">
              <a:xfrm flipV="1">
                <a:off x="2377" y="3240"/>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99" name="Line 113"/>
              <p:cNvSpPr>
                <a:spLocks noChangeAspect="1" noChangeShapeType="1"/>
              </p:cNvSpPr>
              <p:nvPr/>
            </p:nvSpPr>
            <p:spPr bwMode="auto">
              <a:xfrm flipV="1">
                <a:off x="2377" y="3627"/>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600" name="Line 114"/>
              <p:cNvSpPr>
                <a:spLocks noChangeAspect="1" noChangeShapeType="1"/>
              </p:cNvSpPr>
              <p:nvPr/>
            </p:nvSpPr>
            <p:spPr bwMode="auto">
              <a:xfrm rot="5400000" flipV="1">
                <a:off x="2376" y="3417"/>
                <a:ext cx="1" cy="1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601" name="Line 115"/>
              <p:cNvSpPr>
                <a:spLocks noChangeShapeType="1"/>
              </p:cNvSpPr>
              <p:nvPr/>
            </p:nvSpPr>
            <p:spPr bwMode="auto">
              <a:xfrm>
                <a:off x="2490" y="3366"/>
                <a:ext cx="0" cy="2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3589" name="Line 116"/>
            <p:cNvSpPr>
              <a:spLocks noChangeShapeType="1"/>
            </p:cNvSpPr>
            <p:nvPr/>
          </p:nvSpPr>
          <p:spPr bwMode="auto">
            <a:xfrm>
              <a:off x="3198" y="1207"/>
              <a:ext cx="0" cy="1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90" name="Line 117"/>
            <p:cNvSpPr>
              <a:spLocks noChangeShapeType="1"/>
            </p:cNvSpPr>
            <p:nvPr/>
          </p:nvSpPr>
          <p:spPr bwMode="auto">
            <a:xfrm>
              <a:off x="3200" y="1784"/>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91" name="Line 118"/>
            <p:cNvSpPr>
              <a:spLocks noChangeShapeType="1"/>
            </p:cNvSpPr>
            <p:nvPr/>
          </p:nvSpPr>
          <p:spPr bwMode="auto">
            <a:xfrm>
              <a:off x="3438" y="1050"/>
              <a:ext cx="2" cy="3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92" name="Line 119"/>
            <p:cNvSpPr>
              <a:spLocks noChangeShapeType="1"/>
            </p:cNvSpPr>
            <p:nvPr/>
          </p:nvSpPr>
          <p:spPr bwMode="auto">
            <a:xfrm>
              <a:off x="3440" y="1655"/>
              <a:ext cx="2" cy="301"/>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93" name="Text Box 120"/>
            <p:cNvSpPr txBox="1">
              <a:spLocks noChangeArrowheads="1"/>
            </p:cNvSpPr>
            <p:nvPr/>
          </p:nvSpPr>
          <p:spPr bwMode="auto">
            <a:xfrm>
              <a:off x="2940" y="1217"/>
              <a:ext cx="22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be</a:t>
              </a:r>
              <a:endParaRPr kumimoji="1" lang="en-US" altLang="zh-CN" sz="2000">
                <a:solidFill>
                  <a:schemeClr val="tx2"/>
                </a:solidFill>
                <a:cs typeface="Times New Roman" pitchFamily="18" charset="0"/>
              </a:endParaRPr>
            </a:p>
          </p:txBody>
        </p:sp>
        <p:graphicFrame>
          <p:nvGraphicFramePr>
            <p:cNvPr id="23556" name="Object 4"/>
            <p:cNvGraphicFramePr>
              <a:graphicFrameLocks noChangeAspect="1"/>
            </p:cNvGraphicFramePr>
            <p:nvPr/>
          </p:nvGraphicFramePr>
          <p:xfrm>
            <a:off x="3472" y="1121"/>
            <a:ext cx="333" cy="266"/>
          </p:xfrm>
          <a:graphic>
            <a:graphicData uri="http://schemas.openxmlformats.org/presentationml/2006/ole">
              <mc:AlternateContent xmlns:mc="http://schemas.openxmlformats.org/markup-compatibility/2006">
                <mc:Choice xmlns:v="urn:schemas-microsoft-com:vml" Requires="v">
                  <p:oleObj spid="_x0000_s23821" name="Equation" r:id="rId5" imgW="380880" imgH="304560" progId="Equation.DSMT4">
                    <p:embed/>
                  </p:oleObj>
                </mc:Choice>
                <mc:Fallback>
                  <p:oleObj name="Equation" r:id="rId5" imgW="380880" imgH="304560" progId="Equation.DSMT4">
                    <p:embed/>
                    <p:pic>
                      <p:nvPicPr>
                        <p:cNvPr id="0" name="Object 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2" y="1121"/>
                          <a:ext cx="333"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23594" name="Text Box 122"/>
            <p:cNvSpPr txBox="1">
              <a:spLocks noChangeArrowheads="1"/>
            </p:cNvSpPr>
            <p:nvPr/>
          </p:nvSpPr>
          <p:spPr bwMode="auto">
            <a:xfrm>
              <a:off x="2924" y="845"/>
              <a:ext cx="22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23595" name="Line 123"/>
            <p:cNvSpPr>
              <a:spLocks noChangeAspect="1" noChangeShapeType="1"/>
            </p:cNvSpPr>
            <p:nvPr/>
          </p:nvSpPr>
          <p:spPr bwMode="auto">
            <a:xfrm flipV="1">
              <a:off x="2944" y="1126"/>
              <a:ext cx="243" cy="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96" name="Line 124"/>
            <p:cNvSpPr>
              <a:spLocks noChangeShapeType="1"/>
            </p:cNvSpPr>
            <p:nvPr/>
          </p:nvSpPr>
          <p:spPr bwMode="auto">
            <a:xfrm>
              <a:off x="2493" y="1950"/>
              <a:ext cx="16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3245" name="Text Box 125"/>
          <p:cNvSpPr txBox="1">
            <a:spLocks noChangeArrowheads="1"/>
          </p:cNvSpPr>
          <p:nvPr/>
        </p:nvSpPr>
        <p:spPr bwMode="auto">
          <a:xfrm>
            <a:off x="806450" y="5430838"/>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电压放大倍数：</a:t>
            </a:r>
          </a:p>
        </p:txBody>
      </p:sp>
      <p:graphicFrame>
        <p:nvGraphicFramePr>
          <p:cNvPr id="133246" name="Object 3"/>
          <p:cNvGraphicFramePr>
            <a:graphicFrameLocks noChangeAspect="1"/>
          </p:cNvGraphicFramePr>
          <p:nvPr/>
        </p:nvGraphicFramePr>
        <p:xfrm>
          <a:off x="3167063" y="5303838"/>
          <a:ext cx="5027612" cy="860425"/>
        </p:xfrm>
        <a:graphic>
          <a:graphicData uri="http://schemas.openxmlformats.org/presentationml/2006/ole">
            <mc:AlternateContent xmlns:mc="http://schemas.openxmlformats.org/markup-compatibility/2006">
              <mc:Choice xmlns:v="urn:schemas-microsoft-com:vml" Requires="v">
                <p:oleObj spid="_x0000_s23822" name="Equation" r:id="rId7" imgW="2514600" imgH="431640" progId="Equation.DSMT4">
                  <p:embed/>
                </p:oleObj>
              </mc:Choice>
              <mc:Fallback>
                <p:oleObj name="Equation" r:id="rId7" imgW="2514600" imgH="431640" progId="Equation.DSMT4">
                  <p:embed/>
                  <p:pic>
                    <p:nvPicPr>
                      <p:cNvPr id="0" name="Object 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7063" y="5303838"/>
                        <a:ext cx="5027612"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33194"/>
                                        </p:tgtEl>
                                        <p:attrNameLst>
                                          <p:attrName>style.visibility</p:attrName>
                                        </p:attrNameLst>
                                      </p:cBhvr>
                                      <p:to>
                                        <p:strVal val="visible"/>
                                      </p:to>
                                    </p:set>
                                    <p:animEffect transition="in" filter="wipe(left)">
                                      <p:cBhvr>
                                        <p:cTn id="7" dur="75"/>
                                        <p:tgtEl>
                                          <p:spTgt spid="133194"/>
                                        </p:tgtEl>
                                      </p:cBhvr>
                                    </p:animEffect>
                                  </p:childTnLst>
                                </p:cTn>
                              </p:par>
                            </p:childTnLst>
                          </p:cTn>
                        </p:par>
                        <p:par>
                          <p:cTn id="8" fill="hold" nodeType="afterGroup">
                            <p:stCondLst>
                              <p:cond delay="300"/>
                            </p:stCondLst>
                            <p:childTnLst>
                              <p:par>
                                <p:cTn id="9" presetID="22" presetClass="entr" presetSubtype="8" fill="hold" nodeType="afterEffect">
                                  <p:stCondLst>
                                    <p:cond delay="0"/>
                                  </p:stCondLst>
                                  <p:childTnLst>
                                    <p:set>
                                      <p:cBhvr>
                                        <p:cTn id="10" dur="1" fill="hold">
                                          <p:stCondLst>
                                            <p:cond delay="0"/>
                                          </p:stCondLst>
                                        </p:cTn>
                                        <p:tgtEl>
                                          <p:spTgt spid="133193"/>
                                        </p:tgtEl>
                                        <p:attrNameLst>
                                          <p:attrName>style.visibility</p:attrName>
                                        </p:attrNameLst>
                                      </p:cBhvr>
                                      <p:to>
                                        <p:strVal val="visible"/>
                                      </p:to>
                                    </p:set>
                                    <p:animEffect transition="in" filter="wipe(left)">
                                      <p:cBhvr>
                                        <p:cTn id="11" dur="500"/>
                                        <p:tgtEl>
                                          <p:spTgt spid="13319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iterate type="lt">
                                    <p:tmPct val="100000"/>
                                  </p:iterate>
                                  <p:childTnLst>
                                    <p:set>
                                      <p:cBhvr>
                                        <p:cTn id="15" dur="1" fill="hold">
                                          <p:stCondLst>
                                            <p:cond delay="0"/>
                                          </p:stCondLst>
                                        </p:cTn>
                                        <p:tgtEl>
                                          <p:spTgt spid="133195"/>
                                        </p:tgtEl>
                                        <p:attrNameLst>
                                          <p:attrName>style.visibility</p:attrName>
                                        </p:attrNameLst>
                                      </p:cBhvr>
                                      <p:to>
                                        <p:strVal val="visible"/>
                                      </p:to>
                                    </p:set>
                                    <p:animEffect transition="in" filter="wipe(left)">
                                      <p:cBhvr>
                                        <p:cTn id="16" dur="75"/>
                                        <p:tgtEl>
                                          <p:spTgt spid="133195"/>
                                        </p:tgtEl>
                                      </p:cBhvr>
                                    </p:animEffect>
                                  </p:childTnLst>
                                </p:cTn>
                              </p:par>
                            </p:childTnLst>
                          </p:cTn>
                        </p:par>
                        <p:par>
                          <p:cTn id="17" fill="hold" nodeType="afterGroup">
                            <p:stCondLst>
                              <p:cond delay="975"/>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iterate type="lt">
                                    <p:tmPct val="100000"/>
                                  </p:iterate>
                                  <p:childTnLst>
                                    <p:set>
                                      <p:cBhvr>
                                        <p:cTn id="24" dur="1" fill="hold">
                                          <p:stCondLst>
                                            <p:cond delay="0"/>
                                          </p:stCondLst>
                                        </p:cTn>
                                        <p:tgtEl>
                                          <p:spTgt spid="133245"/>
                                        </p:tgtEl>
                                        <p:attrNameLst>
                                          <p:attrName>style.visibility</p:attrName>
                                        </p:attrNameLst>
                                      </p:cBhvr>
                                      <p:to>
                                        <p:strVal val="visible"/>
                                      </p:to>
                                    </p:set>
                                    <p:animEffect transition="in" filter="wipe(left)">
                                      <p:cBhvr>
                                        <p:cTn id="25" dur="75"/>
                                        <p:tgtEl>
                                          <p:spTgt spid="133245"/>
                                        </p:tgtEl>
                                      </p:cBhvr>
                                    </p:animEffect>
                                  </p:childTnLst>
                                </p:cTn>
                              </p:par>
                            </p:childTnLst>
                          </p:cTn>
                        </p:par>
                        <p:par>
                          <p:cTn id="26" fill="hold" nodeType="afterGroup">
                            <p:stCondLst>
                              <p:cond delay="525"/>
                            </p:stCondLst>
                            <p:childTnLst>
                              <p:par>
                                <p:cTn id="27" presetID="22" presetClass="entr" presetSubtype="8" fill="hold" nodeType="afterEffect">
                                  <p:stCondLst>
                                    <p:cond delay="0"/>
                                  </p:stCondLst>
                                  <p:childTnLst>
                                    <p:set>
                                      <p:cBhvr>
                                        <p:cTn id="28" dur="1" fill="hold">
                                          <p:stCondLst>
                                            <p:cond delay="0"/>
                                          </p:stCondLst>
                                        </p:cTn>
                                        <p:tgtEl>
                                          <p:spTgt spid="133246"/>
                                        </p:tgtEl>
                                        <p:attrNameLst>
                                          <p:attrName>style.visibility</p:attrName>
                                        </p:attrNameLst>
                                      </p:cBhvr>
                                      <p:to>
                                        <p:strVal val="visible"/>
                                      </p:to>
                                    </p:set>
                                    <p:animEffect transition="in" filter="wipe(left)">
                                      <p:cBhvr>
                                        <p:cTn id="29" dur="500"/>
                                        <p:tgtEl>
                                          <p:spTgt spid="133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4" grpId="0" autoUpdateAnimBg="0"/>
      <p:bldP spid="133195" grpId="0" autoUpdateAnimBg="0"/>
      <p:bldP spid="133245"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8"/>
          <p:cNvSpPr>
            <a:spLocks noGrp="1" noChangeArrowheads="1"/>
          </p:cNvSpPr>
          <p:nvPr>
            <p:ph type="title"/>
          </p:nvPr>
        </p:nvSpPr>
        <p:spPr/>
        <p:txBody>
          <a:bodyPr/>
          <a:lstStyle/>
          <a:p>
            <a:pPr eaLnBrk="1" hangingPunct="1"/>
            <a:r>
              <a:rPr lang="en-US" altLang="zh-CN" sz="3200" smtClean="0">
                <a:ea typeface="宋体" charset="-122"/>
              </a:rPr>
              <a:t>6.3.2 </a:t>
            </a:r>
            <a:r>
              <a:rPr lang="zh-CN" altLang="en-US" sz="3200" smtClean="0">
                <a:ea typeface="宋体" charset="-122"/>
              </a:rPr>
              <a:t>放大电路的基本分析方法（续</a:t>
            </a:r>
            <a:r>
              <a:rPr lang="en-US" altLang="zh-CN" sz="3200" smtClean="0">
                <a:ea typeface="宋体" charset="-122"/>
              </a:rPr>
              <a:t>17</a:t>
            </a:r>
            <a:r>
              <a:rPr lang="zh-CN" altLang="en-US" sz="3200" smtClean="0">
                <a:ea typeface="宋体" charset="-122"/>
              </a:rPr>
              <a:t>）</a:t>
            </a:r>
            <a:endParaRPr lang="en-US" altLang="zh-CN" sz="320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54</a:t>
            </a:fld>
            <a:endParaRPr lang="zh-CN" altLang="en-US"/>
          </a:p>
        </p:txBody>
      </p:sp>
      <p:pic>
        <p:nvPicPr>
          <p:cNvPr id="109571" name="Picture 20">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913" y="1441450"/>
            <a:ext cx="687070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09572" name="Text Box 21"/>
          <p:cNvSpPr txBox="1">
            <a:spLocks noChangeArrowheads="1"/>
          </p:cNvSpPr>
          <p:nvPr/>
        </p:nvSpPr>
        <p:spPr bwMode="auto">
          <a:xfrm>
            <a:off x="1935163" y="955675"/>
            <a:ext cx="50927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zh-CN" altLang="en-US">
                <a:solidFill>
                  <a:schemeClr val="tx2"/>
                </a:solidFill>
              </a:rPr>
              <a:t>利用</a:t>
            </a:r>
            <a:r>
              <a:rPr lang="en-US" altLang="zh-CN">
                <a:solidFill>
                  <a:schemeClr val="tx2"/>
                </a:solidFill>
              </a:rPr>
              <a:t>Multisim</a:t>
            </a:r>
            <a:r>
              <a:rPr lang="zh-CN" altLang="en-US">
                <a:solidFill>
                  <a:schemeClr val="tx2"/>
                </a:solidFill>
              </a:rPr>
              <a:t>观察放大电路工作情况</a:t>
            </a:r>
          </a:p>
        </p:txBody>
      </p:sp>
    </p:spTree>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ltLang="zh-CN" sz="3200" smtClean="0">
                <a:ea typeface="宋体" charset="-122"/>
              </a:rPr>
              <a:t>6.3.3   </a:t>
            </a:r>
            <a:r>
              <a:rPr lang="zh-CN" altLang="en-US" sz="3200" smtClean="0">
                <a:ea typeface="宋体" charset="-122"/>
              </a:rPr>
              <a:t>静态工作点稳定电路</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55</a:t>
            </a:fld>
            <a:endParaRPr lang="zh-CN" altLang="en-US"/>
          </a:p>
        </p:txBody>
      </p:sp>
      <p:sp>
        <p:nvSpPr>
          <p:cNvPr id="135186" name="Text Box 18"/>
          <p:cNvSpPr txBox="1">
            <a:spLocks noChangeArrowheads="1"/>
          </p:cNvSpPr>
          <p:nvPr/>
        </p:nvSpPr>
        <p:spPr bwMode="auto">
          <a:xfrm>
            <a:off x="214313" y="895350"/>
            <a:ext cx="850582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为了保证放大电路的稳定工作，必须有合适的、稳定的静态工作点。但是，温度的变化严重影响静态工作点。</a:t>
            </a:r>
          </a:p>
          <a:p>
            <a:pPr algn="just" eaLnBrk="1" hangingPunct="1">
              <a:lnSpc>
                <a:spcPct val="130000"/>
              </a:lnSpc>
              <a:spcBef>
                <a:spcPct val="10000"/>
              </a:spcBef>
            </a:pPr>
            <a:r>
              <a:rPr kumimoji="1" lang="zh-CN" altLang="en-US">
                <a:solidFill>
                  <a:schemeClr val="tx2"/>
                </a:solidFill>
                <a:cs typeface="Times New Roman" pitchFamily="18" charset="0"/>
              </a:rPr>
              <a:t>对于固定偏置放大电路，静态工作点与</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BE</a:t>
            </a:r>
            <a:r>
              <a:rPr kumimoji="1" lang="zh-CN" altLang="en-US">
                <a:solidFill>
                  <a:schemeClr val="tx2"/>
                </a:solidFill>
                <a:cs typeface="Times New Roman" pitchFamily="18" charset="0"/>
              </a:rPr>
              <a:t>、</a:t>
            </a:r>
            <a:r>
              <a:rPr kumimoji="1" lang="zh-CN" altLang="en-US" i="1">
                <a:solidFill>
                  <a:schemeClr val="tx2"/>
                </a:solidFill>
                <a:cs typeface="Times New Roman" pitchFamily="18" charset="0"/>
                <a:sym typeface="Symbol" pitchFamily="18" charset="2"/>
              </a:rPr>
              <a:t></a:t>
            </a:r>
            <a:r>
              <a:rPr kumimoji="1" lang="zh-CN" altLang="en-US">
                <a:solidFill>
                  <a:schemeClr val="tx2"/>
                </a:solidFill>
                <a:cs typeface="Times New Roman" pitchFamily="18" charset="0"/>
                <a:sym typeface="Symbol" pitchFamily="18" charset="2"/>
              </a:rPr>
              <a:t> </a:t>
            </a:r>
            <a:r>
              <a:rPr kumimoji="1" lang="zh-CN" altLang="en-US">
                <a:solidFill>
                  <a:schemeClr val="tx2"/>
                </a:solidFill>
                <a:cs typeface="Times New Roman" pitchFamily="18" charset="0"/>
              </a:rPr>
              <a:t>和</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CEO</a:t>
            </a:r>
            <a:r>
              <a:rPr kumimoji="1" lang="zh-CN" altLang="en-US">
                <a:solidFill>
                  <a:schemeClr val="tx2"/>
                </a:solidFill>
                <a:cs typeface="Times New Roman" pitchFamily="18" charset="0"/>
              </a:rPr>
              <a:t>有关，而这三个参数对温度敏感，它们随着温度的变化将影响静态工作点稳定。</a:t>
            </a:r>
          </a:p>
        </p:txBody>
      </p:sp>
      <p:sp>
        <p:nvSpPr>
          <p:cNvPr id="135187" name="Text Box 19"/>
          <p:cNvSpPr txBox="1">
            <a:spLocks noChangeArrowheads="1"/>
          </p:cNvSpPr>
          <p:nvPr/>
        </p:nvSpPr>
        <p:spPr bwMode="auto">
          <a:xfrm>
            <a:off x="1809750" y="3459163"/>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en-US" sz="2000">
                <a:solidFill>
                  <a:schemeClr val="tx2"/>
                </a:solidFill>
              </a:rPr>
              <a:t>T</a:t>
            </a:r>
            <a:r>
              <a:rPr kumimoji="1" lang="en-US" altLang="zh-CN" sz="2000">
                <a:solidFill>
                  <a:schemeClr val="tx2"/>
                </a:solidFill>
              </a:rPr>
              <a:t>↑</a:t>
            </a:r>
          </a:p>
        </p:txBody>
      </p:sp>
      <p:sp>
        <p:nvSpPr>
          <p:cNvPr id="135188" name="AutoShape 20"/>
          <p:cNvSpPr>
            <a:spLocks noChangeArrowheads="1"/>
          </p:cNvSpPr>
          <p:nvPr/>
        </p:nvSpPr>
        <p:spPr bwMode="auto">
          <a:xfrm>
            <a:off x="2435225" y="3573463"/>
            <a:ext cx="838200" cy="228600"/>
          </a:xfrm>
          <a:prstGeom prst="notchedRightArrow">
            <a:avLst>
              <a:gd name="adj1" fmla="val 50000"/>
              <a:gd name="adj2" fmla="val 91667"/>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5189" name="Text Box 21"/>
          <p:cNvSpPr txBox="1">
            <a:spLocks noChangeArrowheads="1"/>
          </p:cNvSpPr>
          <p:nvPr/>
        </p:nvSpPr>
        <p:spPr bwMode="auto">
          <a:xfrm>
            <a:off x="3409950" y="3094038"/>
            <a:ext cx="825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en-US" sz="2000" i="1">
                <a:solidFill>
                  <a:schemeClr val="tx2"/>
                </a:solidFill>
                <a:cs typeface="Times New Roman" pitchFamily="18" charset="0"/>
              </a:rPr>
              <a:t>U</a:t>
            </a:r>
            <a:r>
              <a:rPr kumimoji="1" lang="en-US" altLang="en-US" sz="2000" baseline="-25000">
                <a:solidFill>
                  <a:schemeClr val="tx2"/>
                </a:solidFill>
                <a:cs typeface="Times New Roman" pitchFamily="18" charset="0"/>
              </a:rPr>
              <a:t>BE</a:t>
            </a:r>
            <a:r>
              <a:rPr kumimoji="1" lang="en-US" altLang="zh-CN" sz="2000">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β</a:t>
            </a:r>
            <a:r>
              <a:rPr kumimoji="1" lang="en-US" altLang="zh-CN" sz="2000">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CEO </a:t>
            </a:r>
            <a:r>
              <a:rPr kumimoji="1" lang="en-US" altLang="zh-CN" sz="2000">
                <a:solidFill>
                  <a:schemeClr val="tx2"/>
                </a:solidFill>
                <a:cs typeface="Times New Roman" pitchFamily="18" charset="0"/>
              </a:rPr>
              <a:t>↑</a:t>
            </a:r>
          </a:p>
        </p:txBody>
      </p:sp>
      <p:sp>
        <p:nvSpPr>
          <p:cNvPr id="135190" name="AutoShape 22"/>
          <p:cNvSpPr>
            <a:spLocks noChangeArrowheads="1"/>
          </p:cNvSpPr>
          <p:nvPr/>
        </p:nvSpPr>
        <p:spPr bwMode="auto">
          <a:xfrm>
            <a:off x="4568825" y="3573463"/>
            <a:ext cx="838200" cy="228600"/>
          </a:xfrm>
          <a:prstGeom prst="notchedRightArrow">
            <a:avLst>
              <a:gd name="adj1" fmla="val 50000"/>
              <a:gd name="adj2" fmla="val 91667"/>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5191" name="Text Box 23"/>
          <p:cNvSpPr txBox="1">
            <a:spLocks noChangeArrowheads="1"/>
          </p:cNvSpPr>
          <p:nvPr/>
        </p:nvSpPr>
        <p:spPr bwMode="auto">
          <a:xfrm>
            <a:off x="5543550" y="3459163"/>
            <a:ext cx="579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r>
              <a:rPr kumimoji="1" lang="en-US" altLang="zh-CN" sz="2000" i="1" baseline="-25000">
                <a:solidFill>
                  <a:schemeClr val="tx2"/>
                </a:solidFill>
                <a:cs typeface="Times New Roman" pitchFamily="18" charset="0"/>
              </a:rPr>
              <a:t> </a:t>
            </a:r>
            <a:r>
              <a:rPr kumimoji="1" lang="en-US" altLang="zh-CN" sz="2000">
                <a:solidFill>
                  <a:schemeClr val="tx2"/>
                </a:solidFill>
                <a:cs typeface="Times New Roman" pitchFamily="18" charset="0"/>
              </a:rPr>
              <a:t>↑</a:t>
            </a:r>
          </a:p>
        </p:txBody>
      </p:sp>
      <p:sp>
        <p:nvSpPr>
          <p:cNvPr id="135192" name="AutoShape 24"/>
          <p:cNvSpPr>
            <a:spLocks noChangeArrowheads="1"/>
          </p:cNvSpPr>
          <p:nvPr/>
        </p:nvSpPr>
        <p:spPr bwMode="auto">
          <a:xfrm>
            <a:off x="6473825" y="3573463"/>
            <a:ext cx="838200" cy="228600"/>
          </a:xfrm>
          <a:prstGeom prst="notchedRightArrow">
            <a:avLst>
              <a:gd name="adj1" fmla="val 50000"/>
              <a:gd name="adj2" fmla="val 91667"/>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35193" name="Text Box 25"/>
          <p:cNvSpPr txBox="1">
            <a:spLocks noChangeArrowheads="1"/>
          </p:cNvSpPr>
          <p:nvPr/>
        </p:nvSpPr>
        <p:spPr bwMode="auto">
          <a:xfrm>
            <a:off x="7448550" y="3276600"/>
            <a:ext cx="7127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A</a:t>
            </a:r>
            <a:r>
              <a:rPr kumimoji="1" lang="en-US" altLang="zh-CN" sz="2000" i="1" baseline="-25000">
                <a:solidFill>
                  <a:schemeClr val="tx2"/>
                </a:solidFill>
                <a:cs typeface="Times New Roman" pitchFamily="18" charset="0"/>
              </a:rPr>
              <a:t>u </a:t>
            </a:r>
            <a:r>
              <a:rPr kumimoji="1" lang="en-US" altLang="zh-CN" sz="2000">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BW</a:t>
            </a:r>
            <a:r>
              <a:rPr kumimoji="1" lang="en-US" altLang="zh-CN" sz="2000">
                <a:solidFill>
                  <a:schemeClr val="tx2"/>
                </a:solidFill>
                <a:cs typeface="Times New Roman" pitchFamily="18" charset="0"/>
              </a:rPr>
              <a:t>↓</a:t>
            </a:r>
          </a:p>
        </p:txBody>
      </p:sp>
      <p:sp>
        <p:nvSpPr>
          <p:cNvPr id="135194" name="Text Box 26"/>
          <p:cNvSpPr txBox="1">
            <a:spLocks noChangeArrowheads="1"/>
          </p:cNvSpPr>
          <p:nvPr/>
        </p:nvSpPr>
        <p:spPr bwMode="auto">
          <a:xfrm>
            <a:off x="307975" y="4643438"/>
            <a:ext cx="855027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为稳定电路的静态工作点，需要改进偏置电路，当温度升高、</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zh-CN" altLang="en-US">
                <a:solidFill>
                  <a:schemeClr val="tx2"/>
                </a:solidFill>
                <a:cs typeface="Times New Roman" pitchFamily="18" charset="0"/>
              </a:rPr>
              <a:t>增加时，能够自动减少</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B</a:t>
            </a:r>
            <a:r>
              <a:rPr kumimoji="1" lang="zh-CN" altLang="en-US">
                <a:solidFill>
                  <a:schemeClr val="tx2"/>
                </a:solidFill>
                <a:cs typeface="Times New Roman" pitchFamily="18" charset="0"/>
              </a:rPr>
              <a:t>，从而抑制静态工作点的变化，保持静态工作点基本稳定。</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5186">
                                            <p:txEl>
                                              <p:pRg st="0" end="0"/>
                                            </p:txEl>
                                          </p:spTgt>
                                        </p:tgtEl>
                                        <p:attrNameLst>
                                          <p:attrName>style.visibility</p:attrName>
                                        </p:attrNameLst>
                                      </p:cBhvr>
                                      <p:to>
                                        <p:strVal val="visible"/>
                                      </p:to>
                                    </p:set>
                                    <p:anim calcmode="lin" valueType="num">
                                      <p:cBhvr additive="base">
                                        <p:cTn id="7" dur="500" fill="hold"/>
                                        <p:tgtEl>
                                          <p:spTgt spid="1351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1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186">
                                            <p:txEl>
                                              <p:pRg st="1" end="1"/>
                                            </p:txEl>
                                          </p:spTgt>
                                        </p:tgtEl>
                                        <p:attrNameLst>
                                          <p:attrName>style.visibility</p:attrName>
                                        </p:attrNameLst>
                                      </p:cBhvr>
                                      <p:to>
                                        <p:strVal val="visible"/>
                                      </p:to>
                                    </p:set>
                                    <p:anim calcmode="lin" valueType="num">
                                      <p:cBhvr additive="base">
                                        <p:cTn id="13" dur="500" fill="hold"/>
                                        <p:tgtEl>
                                          <p:spTgt spid="1351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186">
                                            <p:txEl>
                                              <p:pRg st="1" end="1"/>
                                            </p:txEl>
                                          </p:spTgt>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2" presetClass="entr" presetSubtype="8" fill="hold" grpId="0" nodeType="afterEffect">
                                  <p:stCondLst>
                                    <p:cond delay="0"/>
                                  </p:stCondLst>
                                  <p:iterate type="lt">
                                    <p:tmPct val="100000"/>
                                  </p:iterate>
                                  <p:childTnLst>
                                    <p:set>
                                      <p:cBhvr>
                                        <p:cTn id="17" dur="1" fill="hold">
                                          <p:stCondLst>
                                            <p:cond delay="0"/>
                                          </p:stCondLst>
                                        </p:cTn>
                                        <p:tgtEl>
                                          <p:spTgt spid="135187"/>
                                        </p:tgtEl>
                                        <p:attrNameLst>
                                          <p:attrName>style.visibility</p:attrName>
                                        </p:attrNameLst>
                                      </p:cBhvr>
                                      <p:to>
                                        <p:strVal val="visible"/>
                                      </p:to>
                                    </p:set>
                                    <p:animEffect transition="in" filter="wipe(left)">
                                      <p:cBhvr>
                                        <p:cTn id="18" dur="75"/>
                                        <p:tgtEl>
                                          <p:spTgt spid="135187"/>
                                        </p:tgtEl>
                                      </p:cBhvr>
                                    </p:animEffect>
                                  </p:childTnLst>
                                </p:cTn>
                              </p:par>
                            </p:childTnLst>
                          </p:cTn>
                        </p:par>
                        <p:par>
                          <p:cTn id="19" fill="hold" nodeType="afterGroup">
                            <p:stCondLst>
                              <p:cond delay="650"/>
                            </p:stCondLst>
                            <p:childTnLst>
                              <p:par>
                                <p:cTn id="20" presetID="22" presetClass="entr" presetSubtype="8" fill="hold" grpId="0" nodeType="afterEffect">
                                  <p:stCondLst>
                                    <p:cond delay="0"/>
                                  </p:stCondLst>
                                  <p:childTnLst>
                                    <p:set>
                                      <p:cBhvr>
                                        <p:cTn id="21" dur="1" fill="hold">
                                          <p:stCondLst>
                                            <p:cond delay="0"/>
                                          </p:stCondLst>
                                        </p:cTn>
                                        <p:tgtEl>
                                          <p:spTgt spid="135188"/>
                                        </p:tgtEl>
                                        <p:attrNameLst>
                                          <p:attrName>style.visibility</p:attrName>
                                        </p:attrNameLst>
                                      </p:cBhvr>
                                      <p:to>
                                        <p:strVal val="visible"/>
                                      </p:to>
                                    </p:set>
                                    <p:animEffect transition="in" filter="wipe(left)">
                                      <p:cBhvr>
                                        <p:cTn id="22" dur="500"/>
                                        <p:tgtEl>
                                          <p:spTgt spid="135188"/>
                                        </p:tgtEl>
                                      </p:cBhvr>
                                    </p:animEffect>
                                  </p:childTnLst>
                                </p:cTn>
                              </p:par>
                            </p:childTnLst>
                          </p:cTn>
                        </p:par>
                        <p:par>
                          <p:cTn id="23" fill="hold" nodeType="afterGroup">
                            <p:stCondLst>
                              <p:cond delay="1150"/>
                            </p:stCondLst>
                            <p:childTnLst>
                              <p:par>
                                <p:cTn id="24" presetID="22" presetClass="entr" presetSubtype="8" fill="hold" grpId="0" nodeType="afterEffect">
                                  <p:stCondLst>
                                    <p:cond delay="0"/>
                                  </p:stCondLst>
                                  <p:iterate type="lt">
                                    <p:tmPct val="100000"/>
                                  </p:iterate>
                                  <p:childTnLst>
                                    <p:set>
                                      <p:cBhvr>
                                        <p:cTn id="25" dur="1" fill="hold">
                                          <p:stCondLst>
                                            <p:cond delay="0"/>
                                          </p:stCondLst>
                                        </p:cTn>
                                        <p:tgtEl>
                                          <p:spTgt spid="135189"/>
                                        </p:tgtEl>
                                        <p:attrNameLst>
                                          <p:attrName>style.visibility</p:attrName>
                                        </p:attrNameLst>
                                      </p:cBhvr>
                                      <p:to>
                                        <p:strVal val="visible"/>
                                      </p:to>
                                    </p:set>
                                    <p:animEffect transition="in" filter="wipe(left)">
                                      <p:cBhvr>
                                        <p:cTn id="26" dur="75"/>
                                        <p:tgtEl>
                                          <p:spTgt spid="135189"/>
                                        </p:tgtEl>
                                      </p:cBhvr>
                                    </p:animEffect>
                                  </p:childTnLst>
                                </p:cTn>
                              </p:par>
                            </p:childTnLst>
                          </p:cTn>
                        </p:par>
                        <p:par>
                          <p:cTn id="27" fill="hold" nodeType="afterGroup">
                            <p:stCondLst>
                              <p:cond delay="1975"/>
                            </p:stCondLst>
                            <p:childTnLst>
                              <p:par>
                                <p:cTn id="28" presetID="22" presetClass="entr" presetSubtype="8" fill="hold" grpId="0" nodeType="afterEffect">
                                  <p:stCondLst>
                                    <p:cond delay="0"/>
                                  </p:stCondLst>
                                  <p:childTnLst>
                                    <p:set>
                                      <p:cBhvr>
                                        <p:cTn id="29" dur="1" fill="hold">
                                          <p:stCondLst>
                                            <p:cond delay="0"/>
                                          </p:stCondLst>
                                        </p:cTn>
                                        <p:tgtEl>
                                          <p:spTgt spid="135190"/>
                                        </p:tgtEl>
                                        <p:attrNameLst>
                                          <p:attrName>style.visibility</p:attrName>
                                        </p:attrNameLst>
                                      </p:cBhvr>
                                      <p:to>
                                        <p:strVal val="visible"/>
                                      </p:to>
                                    </p:set>
                                    <p:animEffect transition="in" filter="wipe(left)">
                                      <p:cBhvr>
                                        <p:cTn id="30" dur="500"/>
                                        <p:tgtEl>
                                          <p:spTgt spid="135190"/>
                                        </p:tgtEl>
                                      </p:cBhvr>
                                    </p:animEffect>
                                  </p:childTnLst>
                                </p:cTn>
                              </p:par>
                            </p:childTnLst>
                          </p:cTn>
                        </p:par>
                        <p:par>
                          <p:cTn id="31" fill="hold" nodeType="afterGroup">
                            <p:stCondLst>
                              <p:cond delay="2475"/>
                            </p:stCondLst>
                            <p:childTnLst>
                              <p:par>
                                <p:cTn id="32" presetID="22" presetClass="entr" presetSubtype="8" fill="hold" grpId="0" nodeType="afterEffect">
                                  <p:stCondLst>
                                    <p:cond delay="0"/>
                                  </p:stCondLst>
                                  <p:iterate type="lt">
                                    <p:tmPct val="100000"/>
                                  </p:iterate>
                                  <p:childTnLst>
                                    <p:set>
                                      <p:cBhvr>
                                        <p:cTn id="33" dur="1" fill="hold">
                                          <p:stCondLst>
                                            <p:cond delay="0"/>
                                          </p:stCondLst>
                                        </p:cTn>
                                        <p:tgtEl>
                                          <p:spTgt spid="135191"/>
                                        </p:tgtEl>
                                        <p:attrNameLst>
                                          <p:attrName>style.visibility</p:attrName>
                                        </p:attrNameLst>
                                      </p:cBhvr>
                                      <p:to>
                                        <p:strVal val="visible"/>
                                      </p:to>
                                    </p:set>
                                    <p:animEffect transition="in" filter="wipe(left)">
                                      <p:cBhvr>
                                        <p:cTn id="34" dur="75"/>
                                        <p:tgtEl>
                                          <p:spTgt spid="135191"/>
                                        </p:tgtEl>
                                      </p:cBhvr>
                                    </p:animEffect>
                                  </p:childTnLst>
                                </p:cTn>
                              </p:par>
                            </p:childTnLst>
                          </p:cTn>
                        </p:par>
                        <p:par>
                          <p:cTn id="35" fill="hold" nodeType="afterGroup">
                            <p:stCondLst>
                              <p:cond delay="2700"/>
                            </p:stCondLst>
                            <p:childTnLst>
                              <p:par>
                                <p:cTn id="36" presetID="22" presetClass="entr" presetSubtype="8" fill="hold" grpId="0" nodeType="afterEffect">
                                  <p:stCondLst>
                                    <p:cond delay="0"/>
                                  </p:stCondLst>
                                  <p:childTnLst>
                                    <p:set>
                                      <p:cBhvr>
                                        <p:cTn id="37" dur="1" fill="hold">
                                          <p:stCondLst>
                                            <p:cond delay="0"/>
                                          </p:stCondLst>
                                        </p:cTn>
                                        <p:tgtEl>
                                          <p:spTgt spid="135192"/>
                                        </p:tgtEl>
                                        <p:attrNameLst>
                                          <p:attrName>style.visibility</p:attrName>
                                        </p:attrNameLst>
                                      </p:cBhvr>
                                      <p:to>
                                        <p:strVal val="visible"/>
                                      </p:to>
                                    </p:set>
                                    <p:animEffect transition="in" filter="wipe(left)">
                                      <p:cBhvr>
                                        <p:cTn id="38" dur="500"/>
                                        <p:tgtEl>
                                          <p:spTgt spid="135192"/>
                                        </p:tgtEl>
                                      </p:cBhvr>
                                    </p:animEffect>
                                  </p:childTnLst>
                                </p:cTn>
                              </p:par>
                            </p:childTnLst>
                          </p:cTn>
                        </p:par>
                        <p:par>
                          <p:cTn id="39" fill="hold" nodeType="afterGroup">
                            <p:stCondLst>
                              <p:cond delay="3200"/>
                            </p:stCondLst>
                            <p:childTnLst>
                              <p:par>
                                <p:cTn id="40" presetID="22" presetClass="entr" presetSubtype="8" fill="hold" grpId="0" nodeType="afterEffect">
                                  <p:stCondLst>
                                    <p:cond delay="0"/>
                                  </p:stCondLst>
                                  <p:iterate type="lt">
                                    <p:tmPct val="100000"/>
                                  </p:iterate>
                                  <p:childTnLst>
                                    <p:set>
                                      <p:cBhvr>
                                        <p:cTn id="41" dur="1" fill="hold">
                                          <p:stCondLst>
                                            <p:cond delay="0"/>
                                          </p:stCondLst>
                                        </p:cTn>
                                        <p:tgtEl>
                                          <p:spTgt spid="135193"/>
                                        </p:tgtEl>
                                        <p:attrNameLst>
                                          <p:attrName>style.visibility</p:attrName>
                                        </p:attrNameLst>
                                      </p:cBhvr>
                                      <p:to>
                                        <p:strVal val="visible"/>
                                      </p:to>
                                    </p:set>
                                    <p:animEffect transition="in" filter="wipe(left)">
                                      <p:cBhvr>
                                        <p:cTn id="42" dur="75"/>
                                        <p:tgtEl>
                                          <p:spTgt spid="13519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5194"/>
                                        </p:tgtEl>
                                        <p:attrNameLst>
                                          <p:attrName>style.visibility</p:attrName>
                                        </p:attrNameLst>
                                      </p:cBhvr>
                                      <p:to>
                                        <p:strVal val="visible"/>
                                      </p:to>
                                    </p:set>
                                    <p:anim calcmode="lin" valueType="num">
                                      <p:cBhvr additive="base">
                                        <p:cTn id="47" dur="500" fill="hold"/>
                                        <p:tgtEl>
                                          <p:spTgt spid="135194"/>
                                        </p:tgtEl>
                                        <p:attrNameLst>
                                          <p:attrName>ppt_x</p:attrName>
                                        </p:attrNameLst>
                                      </p:cBhvr>
                                      <p:tavLst>
                                        <p:tav tm="0">
                                          <p:val>
                                            <p:strVal val="#ppt_x"/>
                                          </p:val>
                                        </p:tav>
                                        <p:tav tm="100000">
                                          <p:val>
                                            <p:strVal val="#ppt_x"/>
                                          </p:val>
                                        </p:tav>
                                      </p:tavLst>
                                    </p:anim>
                                    <p:anim calcmode="lin" valueType="num">
                                      <p:cBhvr additive="base">
                                        <p:cTn id="48" dur="500" fill="hold"/>
                                        <p:tgtEl>
                                          <p:spTgt spid="135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6" grpId="0" build="p" autoUpdateAnimBg="0" advAuto="0"/>
      <p:bldP spid="135187" grpId="0" autoUpdateAnimBg="0"/>
      <p:bldP spid="135188" grpId="0" animBg="1"/>
      <p:bldP spid="135189" grpId="0" autoUpdateAnimBg="0"/>
      <p:bldP spid="135190" grpId="0" animBg="1"/>
      <p:bldP spid="135191" grpId="0" autoUpdateAnimBg="0"/>
      <p:bldP spid="135192" grpId="0" animBg="1"/>
      <p:bldP spid="135193" grpId="0" autoUpdateAnimBg="0"/>
      <p:bldP spid="13519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altLang="zh-CN" sz="3200" smtClean="0">
                <a:ea typeface="宋体" charset="-122"/>
              </a:rPr>
              <a:t>6.3.3   </a:t>
            </a:r>
            <a:r>
              <a:rPr lang="zh-CN" altLang="en-US" sz="3200" smtClean="0">
                <a:ea typeface="宋体" charset="-122"/>
              </a:rPr>
              <a:t>静态工作点稳定电路（续</a:t>
            </a:r>
            <a:r>
              <a:rPr lang="en-US" altLang="zh-CN" sz="3200" smtClean="0">
                <a:ea typeface="宋体" charset="-122"/>
              </a:rPr>
              <a:t>1</a:t>
            </a:r>
            <a:r>
              <a:rPr lang="zh-CN" altLang="en-US" sz="3200" smtClean="0">
                <a:ea typeface="宋体" charset="-122"/>
              </a:rPr>
              <a:t>）</a:t>
            </a:r>
            <a:endParaRPr lang="en-US" altLang="zh-CN" sz="320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56</a:t>
            </a:fld>
            <a:endParaRPr lang="zh-CN" altLang="en-US"/>
          </a:p>
        </p:txBody>
      </p:sp>
      <p:sp>
        <p:nvSpPr>
          <p:cNvPr id="152581" name="Text Box 5"/>
          <p:cNvSpPr txBox="1">
            <a:spLocks noChangeArrowheads="1"/>
          </p:cNvSpPr>
          <p:nvPr/>
        </p:nvSpPr>
        <p:spPr bwMode="auto">
          <a:xfrm>
            <a:off x="852488" y="1012825"/>
            <a:ext cx="4800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可采用的稳定静态工作点的方法：</a:t>
            </a:r>
          </a:p>
        </p:txBody>
      </p:sp>
      <p:sp>
        <p:nvSpPr>
          <p:cNvPr id="152583" name="Text Box 7"/>
          <p:cNvSpPr txBox="1">
            <a:spLocks noChangeArrowheads="1"/>
          </p:cNvSpPr>
          <p:nvPr/>
        </p:nvSpPr>
        <p:spPr bwMode="auto">
          <a:xfrm>
            <a:off x="974725" y="1776413"/>
            <a:ext cx="73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I</a:t>
            </a:r>
            <a:r>
              <a:rPr kumimoji="1" lang="en-US" altLang="zh-CN" sz="2800" baseline="-25000">
                <a:solidFill>
                  <a:schemeClr val="tx2"/>
                </a:solidFill>
                <a:cs typeface="Times New Roman" pitchFamily="18" charset="0"/>
              </a:rPr>
              <a:t>C</a:t>
            </a:r>
            <a:r>
              <a:rPr kumimoji="1" lang="en-US" altLang="zh-CN" sz="2800" i="1" baseline="-25000">
                <a:solidFill>
                  <a:schemeClr val="tx2"/>
                </a:solidFill>
                <a:cs typeface="Times New Roman" pitchFamily="18" charset="0"/>
              </a:rPr>
              <a:t> </a:t>
            </a:r>
            <a:r>
              <a:rPr kumimoji="1" lang="en-US" altLang="zh-CN" sz="2800">
                <a:solidFill>
                  <a:schemeClr val="tx2"/>
                </a:solidFill>
                <a:cs typeface="Times New Roman" pitchFamily="18" charset="0"/>
              </a:rPr>
              <a:t>↑</a:t>
            </a:r>
          </a:p>
        </p:txBody>
      </p:sp>
      <p:sp>
        <p:nvSpPr>
          <p:cNvPr id="152584" name="AutoShape 8"/>
          <p:cNvSpPr>
            <a:spLocks noChangeArrowheads="1"/>
          </p:cNvSpPr>
          <p:nvPr/>
        </p:nvSpPr>
        <p:spPr bwMode="auto">
          <a:xfrm>
            <a:off x="1784350" y="1958975"/>
            <a:ext cx="685800" cy="152400"/>
          </a:xfrm>
          <a:prstGeom prst="rightArrow">
            <a:avLst>
              <a:gd name="adj1" fmla="val 50000"/>
              <a:gd name="adj2" fmla="val 112500"/>
            </a:avLst>
          </a:prstGeom>
          <a:solidFill>
            <a:schemeClr val="accent1"/>
          </a:solidFill>
          <a:ln w="9525">
            <a:solidFill>
              <a:srgbClr val="FF0000"/>
            </a:solidFill>
            <a:miter lim="800000"/>
            <a:headEnd/>
            <a:tailEnd/>
          </a:ln>
        </p:spPr>
        <p:txBody>
          <a:bodyPr wrap="none" anchor="ctr"/>
          <a:lstStyle/>
          <a:p>
            <a:pPr algn="just">
              <a:lnSpc>
                <a:spcPct val="120000"/>
              </a:lnSpc>
              <a:spcBef>
                <a:spcPct val="10000"/>
              </a:spcBef>
            </a:pPr>
            <a:endParaRPr lang="zh-CN" altLang="en-US"/>
          </a:p>
        </p:txBody>
      </p:sp>
      <p:sp>
        <p:nvSpPr>
          <p:cNvPr id="152585" name="Text Box 9"/>
          <p:cNvSpPr txBox="1">
            <a:spLocks noChangeArrowheads="1"/>
          </p:cNvSpPr>
          <p:nvPr/>
        </p:nvSpPr>
        <p:spPr bwMode="auto">
          <a:xfrm>
            <a:off x="2473325" y="1593850"/>
            <a:ext cx="12620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10000"/>
              </a:spcBef>
            </a:pPr>
            <a:r>
              <a:rPr kumimoji="1" lang="en-US" altLang="zh-CN" sz="2800" i="1">
                <a:solidFill>
                  <a:schemeClr val="tx2"/>
                </a:solidFill>
                <a:cs typeface="Times New Roman" pitchFamily="18" charset="0"/>
              </a:rPr>
              <a:t>U</a:t>
            </a:r>
            <a:r>
              <a:rPr kumimoji="1" lang="en-US" altLang="zh-CN" sz="2800" baseline="-25000">
                <a:solidFill>
                  <a:schemeClr val="tx2"/>
                </a:solidFill>
                <a:cs typeface="Times New Roman" pitchFamily="18" charset="0"/>
              </a:rPr>
              <a:t>E </a:t>
            </a:r>
            <a:r>
              <a:rPr kumimoji="1" lang="en-US" altLang="zh-CN" sz="2800">
                <a:solidFill>
                  <a:schemeClr val="tx2"/>
                </a:solidFill>
                <a:cs typeface="Times New Roman" pitchFamily="18" charset="0"/>
              </a:rPr>
              <a:t>↑</a:t>
            </a:r>
          </a:p>
          <a:p>
            <a:pPr algn="ctr" eaLnBrk="1" hangingPunct="1">
              <a:lnSpc>
                <a:spcPct val="120000"/>
              </a:lnSpc>
              <a:spcBef>
                <a:spcPct val="10000"/>
              </a:spcBef>
            </a:pPr>
            <a:r>
              <a:rPr kumimoji="1" lang="en-US" altLang="zh-CN">
                <a:solidFill>
                  <a:schemeClr val="tx2"/>
                </a:solidFill>
                <a:cs typeface="Times New Roman" pitchFamily="18" charset="0"/>
              </a:rPr>
              <a:t>(</a:t>
            </a:r>
            <a:r>
              <a:rPr kumimoji="1" lang="zh-CN" altLang="en-US">
                <a:solidFill>
                  <a:schemeClr val="tx2"/>
                </a:solidFill>
                <a:cs typeface="Times New Roman" pitchFamily="18" charset="0"/>
              </a:rPr>
              <a:t>不再固定</a:t>
            </a:r>
            <a:r>
              <a:rPr kumimoji="1" lang="en-US" altLang="zh-CN">
                <a:solidFill>
                  <a:schemeClr val="tx2"/>
                </a:solidFill>
                <a:cs typeface="Times New Roman" pitchFamily="18" charset="0"/>
              </a:rPr>
              <a:t>)</a:t>
            </a:r>
          </a:p>
        </p:txBody>
      </p:sp>
      <p:sp>
        <p:nvSpPr>
          <p:cNvPr id="152586" name="AutoShape 10"/>
          <p:cNvSpPr>
            <a:spLocks noChangeArrowheads="1"/>
          </p:cNvSpPr>
          <p:nvPr/>
        </p:nvSpPr>
        <p:spPr bwMode="auto">
          <a:xfrm>
            <a:off x="4052888" y="1958975"/>
            <a:ext cx="533400" cy="152400"/>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152587" name="Text Box 11"/>
          <p:cNvSpPr txBox="1">
            <a:spLocks noChangeArrowheads="1"/>
          </p:cNvSpPr>
          <p:nvPr/>
        </p:nvSpPr>
        <p:spPr bwMode="auto">
          <a:xfrm>
            <a:off x="4710113" y="1776413"/>
            <a:ext cx="3433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I</a:t>
            </a:r>
            <a:r>
              <a:rPr kumimoji="1" lang="en-US" altLang="zh-CN" sz="2800" baseline="-25000">
                <a:solidFill>
                  <a:schemeClr val="tx2"/>
                </a:solidFill>
                <a:cs typeface="Times New Roman" pitchFamily="18" charset="0"/>
              </a:rPr>
              <a:t>B</a:t>
            </a:r>
            <a:r>
              <a:rPr kumimoji="1" lang="en-US" altLang="zh-CN" sz="2800" i="1">
                <a:solidFill>
                  <a:schemeClr val="tx2"/>
                </a:solidFill>
                <a:cs typeface="Times New Roman" pitchFamily="18" charset="0"/>
              </a:rPr>
              <a:t>=</a:t>
            </a:r>
            <a:r>
              <a:rPr kumimoji="1" lang="en-US" altLang="zh-CN" sz="2800">
                <a:solidFill>
                  <a:schemeClr val="tx2"/>
                </a:solidFill>
                <a:cs typeface="Times New Roman" pitchFamily="18" charset="0"/>
              </a:rPr>
              <a:t>(</a:t>
            </a:r>
            <a:r>
              <a:rPr kumimoji="1" lang="en-US" altLang="zh-CN" sz="2800" i="1">
                <a:solidFill>
                  <a:schemeClr val="tx2"/>
                </a:solidFill>
                <a:cs typeface="Times New Roman" pitchFamily="18" charset="0"/>
              </a:rPr>
              <a:t>V</a:t>
            </a:r>
            <a:r>
              <a:rPr kumimoji="1" lang="en-US" altLang="zh-CN" sz="2800" baseline="-25000">
                <a:solidFill>
                  <a:schemeClr val="tx2"/>
                </a:solidFill>
                <a:cs typeface="Times New Roman" pitchFamily="18" charset="0"/>
              </a:rPr>
              <a:t>CC</a:t>
            </a:r>
            <a:r>
              <a:rPr kumimoji="1" lang="en-US" altLang="zh-CN" sz="2800">
                <a:solidFill>
                  <a:schemeClr val="tx2"/>
                </a:solidFill>
                <a:cs typeface="Times New Roman" pitchFamily="18" charset="0"/>
              </a:rPr>
              <a:t>-</a:t>
            </a:r>
            <a:r>
              <a:rPr kumimoji="1" lang="en-US" altLang="zh-CN" sz="2800" i="1">
                <a:solidFill>
                  <a:schemeClr val="tx2"/>
                </a:solidFill>
                <a:cs typeface="Times New Roman" pitchFamily="18" charset="0"/>
              </a:rPr>
              <a:t>U</a:t>
            </a:r>
            <a:r>
              <a:rPr kumimoji="1" lang="en-US" altLang="zh-CN" sz="2800" baseline="-25000">
                <a:solidFill>
                  <a:schemeClr val="tx2"/>
                </a:solidFill>
                <a:cs typeface="Times New Roman" pitchFamily="18" charset="0"/>
              </a:rPr>
              <a:t>BE</a:t>
            </a:r>
            <a:r>
              <a:rPr kumimoji="1" lang="en-US" altLang="zh-CN" sz="2800">
                <a:solidFill>
                  <a:schemeClr val="tx2"/>
                </a:solidFill>
                <a:cs typeface="Times New Roman" pitchFamily="18" charset="0"/>
              </a:rPr>
              <a:t>-</a:t>
            </a:r>
            <a:r>
              <a:rPr kumimoji="1" lang="en-US" altLang="zh-CN" sz="2800" i="1">
                <a:solidFill>
                  <a:schemeClr val="tx2"/>
                </a:solidFill>
                <a:cs typeface="Times New Roman" pitchFamily="18" charset="0"/>
              </a:rPr>
              <a:t>U</a:t>
            </a:r>
            <a:r>
              <a:rPr kumimoji="1" lang="en-US" altLang="zh-CN" sz="2800" baseline="-25000">
                <a:solidFill>
                  <a:schemeClr val="tx2"/>
                </a:solidFill>
                <a:cs typeface="Times New Roman" pitchFamily="18" charset="0"/>
              </a:rPr>
              <a:t>E</a:t>
            </a:r>
            <a:r>
              <a:rPr kumimoji="1" lang="en-US" altLang="zh-CN" sz="2800">
                <a:solidFill>
                  <a:schemeClr val="tx2"/>
                </a:solidFill>
                <a:cs typeface="Times New Roman" pitchFamily="18" charset="0"/>
              </a:rPr>
              <a:t>)</a:t>
            </a:r>
            <a:r>
              <a:rPr kumimoji="1" lang="en-US" altLang="zh-CN" sz="2800" i="1">
                <a:solidFill>
                  <a:schemeClr val="tx2"/>
                </a:solidFill>
                <a:cs typeface="Times New Roman" pitchFamily="18" charset="0"/>
              </a:rPr>
              <a:t>/R</a:t>
            </a:r>
            <a:r>
              <a:rPr kumimoji="1" lang="en-US" altLang="zh-CN" sz="2800" baseline="-25000">
                <a:solidFill>
                  <a:schemeClr val="tx2"/>
                </a:solidFill>
                <a:cs typeface="Times New Roman" pitchFamily="18" charset="0"/>
              </a:rPr>
              <a:t>B</a:t>
            </a:r>
            <a:r>
              <a:rPr kumimoji="1" lang="en-US" altLang="zh-CN" sz="2800">
                <a:solidFill>
                  <a:schemeClr val="tx2"/>
                </a:solidFill>
                <a:cs typeface="Times New Roman" pitchFamily="18" charset="0"/>
              </a:rPr>
              <a:t>↓</a:t>
            </a:r>
          </a:p>
        </p:txBody>
      </p:sp>
      <p:sp>
        <p:nvSpPr>
          <p:cNvPr id="152589" name="Text Box 13"/>
          <p:cNvSpPr txBox="1">
            <a:spLocks noChangeArrowheads="1"/>
          </p:cNvSpPr>
          <p:nvPr/>
        </p:nvSpPr>
        <p:spPr bwMode="auto">
          <a:xfrm>
            <a:off x="928688" y="2814638"/>
            <a:ext cx="73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I</a:t>
            </a:r>
            <a:r>
              <a:rPr kumimoji="1" lang="en-US" altLang="zh-CN" sz="2800" baseline="-25000">
                <a:solidFill>
                  <a:schemeClr val="tx2"/>
                </a:solidFill>
                <a:cs typeface="Times New Roman" pitchFamily="18" charset="0"/>
              </a:rPr>
              <a:t>C</a:t>
            </a:r>
            <a:r>
              <a:rPr kumimoji="1" lang="en-US" altLang="zh-CN" sz="2800" i="1" baseline="-25000">
                <a:solidFill>
                  <a:schemeClr val="tx2"/>
                </a:solidFill>
                <a:cs typeface="Times New Roman" pitchFamily="18" charset="0"/>
              </a:rPr>
              <a:t> </a:t>
            </a:r>
            <a:r>
              <a:rPr kumimoji="1" lang="en-US" altLang="zh-CN" sz="2800">
                <a:solidFill>
                  <a:schemeClr val="tx2"/>
                </a:solidFill>
                <a:cs typeface="Times New Roman" pitchFamily="18" charset="0"/>
              </a:rPr>
              <a:t>↑</a:t>
            </a:r>
          </a:p>
        </p:txBody>
      </p:sp>
      <p:sp>
        <p:nvSpPr>
          <p:cNvPr id="152590" name="AutoShape 14"/>
          <p:cNvSpPr>
            <a:spLocks noChangeArrowheads="1"/>
          </p:cNvSpPr>
          <p:nvPr/>
        </p:nvSpPr>
        <p:spPr bwMode="auto">
          <a:xfrm>
            <a:off x="1738313" y="2997200"/>
            <a:ext cx="685800" cy="152400"/>
          </a:xfrm>
          <a:prstGeom prst="rightArrow">
            <a:avLst>
              <a:gd name="adj1" fmla="val 50000"/>
              <a:gd name="adj2" fmla="val 112500"/>
            </a:avLst>
          </a:prstGeom>
          <a:solidFill>
            <a:schemeClr val="accent1"/>
          </a:solidFill>
          <a:ln w="9525">
            <a:solidFill>
              <a:srgbClr val="FF0000"/>
            </a:solidFill>
            <a:miter lim="800000"/>
            <a:headEnd/>
            <a:tailEnd/>
          </a:ln>
        </p:spPr>
        <p:txBody>
          <a:bodyPr wrap="none" anchor="ctr"/>
          <a:lstStyle/>
          <a:p>
            <a:pPr algn="just">
              <a:lnSpc>
                <a:spcPct val="120000"/>
              </a:lnSpc>
              <a:spcBef>
                <a:spcPct val="10000"/>
              </a:spcBef>
            </a:pPr>
            <a:endParaRPr lang="zh-CN" altLang="en-US"/>
          </a:p>
        </p:txBody>
      </p:sp>
      <p:sp>
        <p:nvSpPr>
          <p:cNvPr id="152591" name="Text Box 15"/>
          <p:cNvSpPr txBox="1">
            <a:spLocks noChangeArrowheads="1"/>
          </p:cNvSpPr>
          <p:nvPr/>
        </p:nvSpPr>
        <p:spPr bwMode="auto">
          <a:xfrm>
            <a:off x="2351088" y="2632075"/>
            <a:ext cx="13382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20000"/>
              </a:lnSpc>
              <a:spcBef>
                <a:spcPct val="10000"/>
              </a:spcBef>
            </a:pPr>
            <a:r>
              <a:rPr kumimoji="1" lang="en-US" altLang="zh-CN" sz="2800" i="1">
                <a:solidFill>
                  <a:schemeClr val="tx2"/>
                </a:solidFill>
                <a:cs typeface="Times New Roman" pitchFamily="18" charset="0"/>
              </a:rPr>
              <a:t>V</a:t>
            </a:r>
            <a:r>
              <a:rPr kumimoji="1" lang="en-US" altLang="zh-CN" sz="2800" baseline="-25000">
                <a:solidFill>
                  <a:schemeClr val="tx2"/>
                </a:solidFill>
                <a:cs typeface="Times New Roman" pitchFamily="18" charset="0"/>
              </a:rPr>
              <a:t>BB</a:t>
            </a:r>
            <a:r>
              <a:rPr kumimoji="1" lang="en-US" altLang="zh-CN" sz="2800" i="1" baseline="-25000">
                <a:solidFill>
                  <a:schemeClr val="tx2"/>
                </a:solidFill>
                <a:cs typeface="Times New Roman" pitchFamily="18" charset="0"/>
              </a:rPr>
              <a:t> </a:t>
            </a:r>
            <a:r>
              <a:rPr kumimoji="1" lang="en-US" altLang="zh-CN" sz="2800">
                <a:solidFill>
                  <a:schemeClr val="tx2"/>
                </a:solidFill>
                <a:cs typeface="Times New Roman" pitchFamily="18" charset="0"/>
              </a:rPr>
              <a:t>↓</a:t>
            </a:r>
          </a:p>
          <a:p>
            <a:pPr algn="ctr" eaLnBrk="1" hangingPunct="1">
              <a:lnSpc>
                <a:spcPct val="120000"/>
              </a:lnSpc>
              <a:spcBef>
                <a:spcPct val="10000"/>
              </a:spcBef>
            </a:pPr>
            <a:r>
              <a:rPr kumimoji="1" lang="en-US" altLang="zh-CN" sz="3600" i="1" baseline="-25000">
                <a:solidFill>
                  <a:schemeClr val="tx2"/>
                </a:solidFill>
                <a:cs typeface="Times New Roman" pitchFamily="18" charset="0"/>
              </a:rPr>
              <a:t> </a:t>
            </a:r>
            <a:r>
              <a:rPr kumimoji="1" lang="en-US" altLang="zh-CN">
                <a:solidFill>
                  <a:schemeClr val="tx2"/>
                </a:solidFill>
                <a:cs typeface="Times New Roman" pitchFamily="18" charset="0"/>
              </a:rPr>
              <a:t>(</a:t>
            </a:r>
            <a:r>
              <a:rPr kumimoji="1" lang="zh-CN" altLang="en-US">
                <a:solidFill>
                  <a:schemeClr val="tx2"/>
                </a:solidFill>
                <a:cs typeface="Times New Roman" pitchFamily="18" charset="0"/>
              </a:rPr>
              <a:t>不再固定</a:t>
            </a:r>
            <a:r>
              <a:rPr kumimoji="1" lang="en-US" altLang="zh-CN">
                <a:solidFill>
                  <a:schemeClr val="tx2"/>
                </a:solidFill>
                <a:cs typeface="Times New Roman" pitchFamily="18" charset="0"/>
              </a:rPr>
              <a:t>)</a:t>
            </a:r>
          </a:p>
        </p:txBody>
      </p:sp>
      <p:sp>
        <p:nvSpPr>
          <p:cNvPr id="152592" name="AutoShape 16"/>
          <p:cNvSpPr>
            <a:spLocks noChangeArrowheads="1"/>
          </p:cNvSpPr>
          <p:nvPr/>
        </p:nvSpPr>
        <p:spPr bwMode="auto">
          <a:xfrm>
            <a:off x="4006850" y="2997200"/>
            <a:ext cx="533400" cy="152400"/>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152593" name="Text Box 17"/>
          <p:cNvSpPr txBox="1">
            <a:spLocks noChangeArrowheads="1"/>
          </p:cNvSpPr>
          <p:nvPr/>
        </p:nvSpPr>
        <p:spPr bwMode="auto">
          <a:xfrm>
            <a:off x="4664075" y="2814638"/>
            <a:ext cx="2868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I</a:t>
            </a:r>
            <a:r>
              <a:rPr kumimoji="1" lang="en-US" altLang="zh-CN" sz="2800" baseline="-25000">
                <a:solidFill>
                  <a:schemeClr val="tx2"/>
                </a:solidFill>
                <a:cs typeface="Times New Roman" pitchFamily="18" charset="0"/>
              </a:rPr>
              <a:t>B</a:t>
            </a:r>
            <a:r>
              <a:rPr kumimoji="1" lang="en-US" altLang="zh-CN" sz="2800" i="1">
                <a:solidFill>
                  <a:schemeClr val="tx2"/>
                </a:solidFill>
                <a:cs typeface="Times New Roman" pitchFamily="18" charset="0"/>
              </a:rPr>
              <a:t>=</a:t>
            </a:r>
            <a:r>
              <a:rPr kumimoji="1" lang="en-US" altLang="zh-CN" sz="2800">
                <a:solidFill>
                  <a:schemeClr val="tx2"/>
                </a:solidFill>
                <a:cs typeface="Times New Roman" pitchFamily="18" charset="0"/>
              </a:rPr>
              <a:t>(</a:t>
            </a:r>
            <a:r>
              <a:rPr kumimoji="1" lang="en-US" altLang="zh-CN" sz="2800" i="1">
                <a:solidFill>
                  <a:schemeClr val="tx2"/>
                </a:solidFill>
                <a:cs typeface="Times New Roman" pitchFamily="18" charset="0"/>
              </a:rPr>
              <a:t>V</a:t>
            </a:r>
            <a:r>
              <a:rPr kumimoji="1" lang="en-US" altLang="zh-CN" sz="2800" baseline="-25000">
                <a:solidFill>
                  <a:schemeClr val="tx2"/>
                </a:solidFill>
                <a:cs typeface="Times New Roman" pitchFamily="18" charset="0"/>
              </a:rPr>
              <a:t>BB</a:t>
            </a:r>
            <a:r>
              <a:rPr kumimoji="1" lang="en-US" altLang="zh-CN" sz="2800">
                <a:solidFill>
                  <a:schemeClr val="tx2"/>
                </a:solidFill>
                <a:cs typeface="Times New Roman" pitchFamily="18" charset="0"/>
              </a:rPr>
              <a:t>-</a:t>
            </a:r>
            <a:r>
              <a:rPr kumimoji="1" lang="en-US" altLang="zh-CN" sz="2800" i="1">
                <a:solidFill>
                  <a:schemeClr val="tx2"/>
                </a:solidFill>
                <a:cs typeface="Times New Roman" pitchFamily="18" charset="0"/>
              </a:rPr>
              <a:t>U</a:t>
            </a:r>
            <a:r>
              <a:rPr kumimoji="1" lang="en-US" altLang="zh-CN" sz="2800" baseline="-25000">
                <a:solidFill>
                  <a:schemeClr val="tx2"/>
                </a:solidFill>
                <a:cs typeface="Times New Roman" pitchFamily="18" charset="0"/>
              </a:rPr>
              <a:t>BE</a:t>
            </a:r>
            <a:r>
              <a:rPr kumimoji="1" lang="en-US" altLang="zh-CN" sz="2800">
                <a:solidFill>
                  <a:schemeClr val="tx2"/>
                </a:solidFill>
                <a:cs typeface="Times New Roman" pitchFamily="18" charset="0"/>
              </a:rPr>
              <a:t>)</a:t>
            </a:r>
            <a:r>
              <a:rPr kumimoji="1" lang="en-US" altLang="zh-CN" sz="2800" i="1">
                <a:solidFill>
                  <a:schemeClr val="tx2"/>
                </a:solidFill>
                <a:cs typeface="Times New Roman" pitchFamily="18" charset="0"/>
              </a:rPr>
              <a:t>/R</a:t>
            </a:r>
            <a:r>
              <a:rPr kumimoji="1" lang="en-US" altLang="zh-CN" sz="2800" baseline="-25000">
                <a:solidFill>
                  <a:schemeClr val="tx2"/>
                </a:solidFill>
                <a:cs typeface="Times New Roman" pitchFamily="18" charset="0"/>
              </a:rPr>
              <a:t>B</a:t>
            </a:r>
            <a:r>
              <a:rPr kumimoji="1" lang="en-US" altLang="zh-CN" sz="2800">
                <a:solidFill>
                  <a:schemeClr val="tx2"/>
                </a:solidFill>
                <a:cs typeface="Times New Roman" pitchFamily="18" charset="0"/>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52581"/>
                                        </p:tgtEl>
                                        <p:attrNameLst>
                                          <p:attrName>style.visibility</p:attrName>
                                        </p:attrNameLst>
                                      </p:cBhvr>
                                      <p:to>
                                        <p:strVal val="visible"/>
                                      </p:to>
                                    </p:set>
                                    <p:animEffect transition="in" filter="slide(fromRight)">
                                      <p:cBhvr>
                                        <p:cTn id="7" dur="500"/>
                                        <p:tgtEl>
                                          <p:spTgt spid="15258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iterate type="lt">
                                    <p:tmPct val="100000"/>
                                  </p:iterate>
                                  <p:childTnLst>
                                    <p:set>
                                      <p:cBhvr>
                                        <p:cTn id="10" dur="1" fill="hold">
                                          <p:stCondLst>
                                            <p:cond delay="0"/>
                                          </p:stCondLst>
                                        </p:cTn>
                                        <p:tgtEl>
                                          <p:spTgt spid="152583"/>
                                        </p:tgtEl>
                                        <p:attrNameLst>
                                          <p:attrName>style.visibility</p:attrName>
                                        </p:attrNameLst>
                                      </p:cBhvr>
                                      <p:to>
                                        <p:strVal val="visible"/>
                                      </p:to>
                                    </p:set>
                                    <p:animEffect transition="in" filter="wipe(left)">
                                      <p:cBhvr>
                                        <p:cTn id="11" dur="75"/>
                                        <p:tgtEl>
                                          <p:spTgt spid="152583"/>
                                        </p:tgtEl>
                                      </p:cBhvr>
                                    </p:animEffect>
                                  </p:childTnLst>
                                </p:cTn>
                              </p:par>
                            </p:childTnLst>
                          </p:cTn>
                        </p:par>
                        <p:par>
                          <p:cTn id="12" fill="hold" nodeType="afterGroup">
                            <p:stCondLst>
                              <p:cond delay="725"/>
                            </p:stCondLst>
                            <p:childTnLst>
                              <p:par>
                                <p:cTn id="13" presetID="22" presetClass="entr" presetSubtype="8" fill="hold" grpId="0" nodeType="afterEffect">
                                  <p:stCondLst>
                                    <p:cond delay="0"/>
                                  </p:stCondLst>
                                  <p:childTnLst>
                                    <p:set>
                                      <p:cBhvr>
                                        <p:cTn id="14" dur="1" fill="hold">
                                          <p:stCondLst>
                                            <p:cond delay="0"/>
                                          </p:stCondLst>
                                        </p:cTn>
                                        <p:tgtEl>
                                          <p:spTgt spid="152584"/>
                                        </p:tgtEl>
                                        <p:attrNameLst>
                                          <p:attrName>style.visibility</p:attrName>
                                        </p:attrNameLst>
                                      </p:cBhvr>
                                      <p:to>
                                        <p:strVal val="visible"/>
                                      </p:to>
                                    </p:set>
                                    <p:animEffect transition="in" filter="wipe(left)">
                                      <p:cBhvr>
                                        <p:cTn id="15" dur="500"/>
                                        <p:tgtEl>
                                          <p:spTgt spid="152584"/>
                                        </p:tgtEl>
                                      </p:cBhvr>
                                    </p:animEffect>
                                  </p:childTnLst>
                                </p:cTn>
                              </p:par>
                            </p:childTnLst>
                          </p:cTn>
                        </p:par>
                        <p:par>
                          <p:cTn id="16" fill="hold" nodeType="afterGroup">
                            <p:stCondLst>
                              <p:cond delay="1225"/>
                            </p:stCondLst>
                            <p:childTnLst>
                              <p:par>
                                <p:cTn id="17" presetID="22" presetClass="entr" presetSubtype="8" fill="hold" grpId="0" nodeType="afterEffect">
                                  <p:stCondLst>
                                    <p:cond delay="0"/>
                                  </p:stCondLst>
                                  <p:iterate type="lt">
                                    <p:tmPct val="100000"/>
                                  </p:iterate>
                                  <p:childTnLst>
                                    <p:set>
                                      <p:cBhvr>
                                        <p:cTn id="18" dur="1" fill="hold">
                                          <p:stCondLst>
                                            <p:cond delay="0"/>
                                          </p:stCondLst>
                                        </p:cTn>
                                        <p:tgtEl>
                                          <p:spTgt spid="152585"/>
                                        </p:tgtEl>
                                        <p:attrNameLst>
                                          <p:attrName>style.visibility</p:attrName>
                                        </p:attrNameLst>
                                      </p:cBhvr>
                                      <p:to>
                                        <p:strVal val="visible"/>
                                      </p:to>
                                    </p:set>
                                    <p:animEffect transition="in" filter="wipe(left)">
                                      <p:cBhvr>
                                        <p:cTn id="19" dur="75"/>
                                        <p:tgtEl>
                                          <p:spTgt spid="152585"/>
                                        </p:tgtEl>
                                      </p:cBhvr>
                                    </p:animEffect>
                                  </p:childTnLst>
                                </p:cTn>
                              </p:par>
                            </p:childTnLst>
                          </p:cTn>
                        </p:par>
                        <p:par>
                          <p:cTn id="20" fill="hold" nodeType="afterGroup">
                            <p:stCondLst>
                              <p:cond delay="1900"/>
                            </p:stCondLst>
                            <p:childTnLst>
                              <p:par>
                                <p:cTn id="21" presetID="22" presetClass="entr" presetSubtype="8" fill="hold" grpId="0" nodeType="afterEffect">
                                  <p:stCondLst>
                                    <p:cond delay="0"/>
                                  </p:stCondLst>
                                  <p:childTnLst>
                                    <p:set>
                                      <p:cBhvr>
                                        <p:cTn id="22" dur="1" fill="hold">
                                          <p:stCondLst>
                                            <p:cond delay="0"/>
                                          </p:stCondLst>
                                        </p:cTn>
                                        <p:tgtEl>
                                          <p:spTgt spid="152586"/>
                                        </p:tgtEl>
                                        <p:attrNameLst>
                                          <p:attrName>style.visibility</p:attrName>
                                        </p:attrNameLst>
                                      </p:cBhvr>
                                      <p:to>
                                        <p:strVal val="visible"/>
                                      </p:to>
                                    </p:set>
                                    <p:animEffect transition="in" filter="wipe(left)">
                                      <p:cBhvr>
                                        <p:cTn id="23" dur="500"/>
                                        <p:tgtEl>
                                          <p:spTgt spid="152586"/>
                                        </p:tgtEl>
                                      </p:cBhvr>
                                    </p:animEffect>
                                  </p:childTnLst>
                                </p:cTn>
                              </p:par>
                            </p:childTnLst>
                          </p:cTn>
                        </p:par>
                        <p:par>
                          <p:cTn id="24" fill="hold" nodeType="afterGroup">
                            <p:stCondLst>
                              <p:cond delay="2400"/>
                            </p:stCondLst>
                            <p:childTnLst>
                              <p:par>
                                <p:cTn id="25" presetID="22" presetClass="entr" presetSubtype="8" fill="hold" grpId="0" nodeType="afterEffect">
                                  <p:stCondLst>
                                    <p:cond delay="0"/>
                                  </p:stCondLst>
                                  <p:iterate type="lt">
                                    <p:tmPct val="100000"/>
                                  </p:iterate>
                                  <p:childTnLst>
                                    <p:set>
                                      <p:cBhvr>
                                        <p:cTn id="26" dur="1" fill="hold">
                                          <p:stCondLst>
                                            <p:cond delay="0"/>
                                          </p:stCondLst>
                                        </p:cTn>
                                        <p:tgtEl>
                                          <p:spTgt spid="152587"/>
                                        </p:tgtEl>
                                        <p:attrNameLst>
                                          <p:attrName>style.visibility</p:attrName>
                                        </p:attrNameLst>
                                      </p:cBhvr>
                                      <p:to>
                                        <p:strVal val="visible"/>
                                      </p:to>
                                    </p:set>
                                    <p:animEffect transition="in" filter="wipe(left)">
                                      <p:cBhvr>
                                        <p:cTn id="27" dur="75"/>
                                        <p:tgtEl>
                                          <p:spTgt spid="1525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152589"/>
                                        </p:tgtEl>
                                        <p:attrNameLst>
                                          <p:attrName>style.visibility</p:attrName>
                                        </p:attrNameLst>
                                      </p:cBhvr>
                                      <p:to>
                                        <p:strVal val="visible"/>
                                      </p:to>
                                    </p:set>
                                    <p:animEffect transition="in" filter="wipe(left)">
                                      <p:cBhvr>
                                        <p:cTn id="32" dur="75"/>
                                        <p:tgtEl>
                                          <p:spTgt spid="152589"/>
                                        </p:tgtEl>
                                      </p:cBhvr>
                                    </p:animEffect>
                                  </p:childTnLst>
                                </p:cTn>
                              </p:par>
                            </p:childTnLst>
                          </p:cTn>
                        </p:par>
                        <p:par>
                          <p:cTn id="33" fill="hold" nodeType="afterGroup">
                            <p:stCondLst>
                              <p:cond delay="225"/>
                            </p:stCondLst>
                            <p:childTnLst>
                              <p:par>
                                <p:cTn id="34" presetID="22" presetClass="entr" presetSubtype="8" fill="hold" grpId="0" nodeType="afterEffect">
                                  <p:stCondLst>
                                    <p:cond delay="0"/>
                                  </p:stCondLst>
                                  <p:childTnLst>
                                    <p:set>
                                      <p:cBhvr>
                                        <p:cTn id="35" dur="1" fill="hold">
                                          <p:stCondLst>
                                            <p:cond delay="0"/>
                                          </p:stCondLst>
                                        </p:cTn>
                                        <p:tgtEl>
                                          <p:spTgt spid="152590"/>
                                        </p:tgtEl>
                                        <p:attrNameLst>
                                          <p:attrName>style.visibility</p:attrName>
                                        </p:attrNameLst>
                                      </p:cBhvr>
                                      <p:to>
                                        <p:strVal val="visible"/>
                                      </p:to>
                                    </p:set>
                                    <p:animEffect transition="in" filter="wipe(left)">
                                      <p:cBhvr>
                                        <p:cTn id="36" dur="500"/>
                                        <p:tgtEl>
                                          <p:spTgt spid="152590"/>
                                        </p:tgtEl>
                                      </p:cBhvr>
                                    </p:animEffect>
                                  </p:childTnLst>
                                </p:cTn>
                              </p:par>
                            </p:childTnLst>
                          </p:cTn>
                        </p:par>
                        <p:par>
                          <p:cTn id="37" fill="hold" nodeType="afterGroup">
                            <p:stCondLst>
                              <p:cond delay="725"/>
                            </p:stCondLst>
                            <p:childTnLst>
                              <p:par>
                                <p:cTn id="38" presetID="22" presetClass="entr" presetSubtype="8" fill="hold" grpId="0" nodeType="afterEffect">
                                  <p:stCondLst>
                                    <p:cond delay="0"/>
                                  </p:stCondLst>
                                  <p:iterate type="lt">
                                    <p:tmPct val="100000"/>
                                  </p:iterate>
                                  <p:childTnLst>
                                    <p:set>
                                      <p:cBhvr>
                                        <p:cTn id="39" dur="1" fill="hold">
                                          <p:stCondLst>
                                            <p:cond delay="0"/>
                                          </p:stCondLst>
                                        </p:cTn>
                                        <p:tgtEl>
                                          <p:spTgt spid="152591"/>
                                        </p:tgtEl>
                                        <p:attrNameLst>
                                          <p:attrName>style.visibility</p:attrName>
                                        </p:attrNameLst>
                                      </p:cBhvr>
                                      <p:to>
                                        <p:strVal val="visible"/>
                                      </p:to>
                                    </p:set>
                                    <p:animEffect transition="in" filter="wipe(left)">
                                      <p:cBhvr>
                                        <p:cTn id="40" dur="75"/>
                                        <p:tgtEl>
                                          <p:spTgt spid="152591"/>
                                        </p:tgtEl>
                                      </p:cBhvr>
                                    </p:animEffect>
                                  </p:childTnLst>
                                </p:cTn>
                              </p:par>
                            </p:childTnLst>
                          </p:cTn>
                        </p:par>
                        <p:par>
                          <p:cTn id="41" fill="hold" nodeType="afterGroup">
                            <p:stCondLst>
                              <p:cond delay="1475"/>
                            </p:stCondLst>
                            <p:childTnLst>
                              <p:par>
                                <p:cTn id="42" presetID="22" presetClass="entr" presetSubtype="8" fill="hold" grpId="0" nodeType="afterEffect">
                                  <p:stCondLst>
                                    <p:cond delay="0"/>
                                  </p:stCondLst>
                                  <p:childTnLst>
                                    <p:set>
                                      <p:cBhvr>
                                        <p:cTn id="43" dur="1" fill="hold">
                                          <p:stCondLst>
                                            <p:cond delay="0"/>
                                          </p:stCondLst>
                                        </p:cTn>
                                        <p:tgtEl>
                                          <p:spTgt spid="152592"/>
                                        </p:tgtEl>
                                        <p:attrNameLst>
                                          <p:attrName>style.visibility</p:attrName>
                                        </p:attrNameLst>
                                      </p:cBhvr>
                                      <p:to>
                                        <p:strVal val="visible"/>
                                      </p:to>
                                    </p:set>
                                    <p:animEffect transition="in" filter="wipe(left)">
                                      <p:cBhvr>
                                        <p:cTn id="44" dur="500"/>
                                        <p:tgtEl>
                                          <p:spTgt spid="152592"/>
                                        </p:tgtEl>
                                      </p:cBhvr>
                                    </p:animEffect>
                                  </p:childTnLst>
                                </p:cTn>
                              </p:par>
                            </p:childTnLst>
                          </p:cTn>
                        </p:par>
                        <p:par>
                          <p:cTn id="45" fill="hold" nodeType="afterGroup">
                            <p:stCondLst>
                              <p:cond delay="1975"/>
                            </p:stCondLst>
                            <p:childTnLst>
                              <p:par>
                                <p:cTn id="46" presetID="22" presetClass="entr" presetSubtype="8" fill="hold" grpId="0" nodeType="afterEffect">
                                  <p:stCondLst>
                                    <p:cond delay="0"/>
                                  </p:stCondLst>
                                  <p:iterate type="lt">
                                    <p:tmPct val="100000"/>
                                  </p:iterate>
                                  <p:childTnLst>
                                    <p:set>
                                      <p:cBhvr>
                                        <p:cTn id="47" dur="1" fill="hold">
                                          <p:stCondLst>
                                            <p:cond delay="0"/>
                                          </p:stCondLst>
                                        </p:cTn>
                                        <p:tgtEl>
                                          <p:spTgt spid="152593"/>
                                        </p:tgtEl>
                                        <p:attrNameLst>
                                          <p:attrName>style.visibility</p:attrName>
                                        </p:attrNameLst>
                                      </p:cBhvr>
                                      <p:to>
                                        <p:strVal val="visible"/>
                                      </p:to>
                                    </p:set>
                                    <p:animEffect transition="in" filter="wipe(left)">
                                      <p:cBhvr>
                                        <p:cTn id="48" dur="75"/>
                                        <p:tgtEl>
                                          <p:spTgt spid="152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1" grpId="0" autoUpdateAnimBg="0"/>
      <p:bldP spid="152583" grpId="0" autoUpdateAnimBg="0"/>
      <p:bldP spid="152584" grpId="0" animBg="1"/>
      <p:bldP spid="152585" grpId="0" autoUpdateAnimBg="0"/>
      <p:bldP spid="152586" grpId="0" animBg="1"/>
      <p:bldP spid="152587" grpId="0" autoUpdateAnimBg="0"/>
      <p:bldP spid="152589" grpId="0" autoUpdateAnimBg="0"/>
      <p:bldP spid="152590" grpId="0" animBg="1"/>
      <p:bldP spid="152591" grpId="0" autoUpdateAnimBg="0"/>
      <p:bldP spid="152592" grpId="0" animBg="1"/>
      <p:bldP spid="152593"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p:txBody>
          <a:bodyPr>
            <a:spAutoFit/>
          </a:bodyPr>
          <a:lstStyle/>
          <a:p>
            <a:pPr eaLnBrk="1" hangingPunct="1"/>
            <a:r>
              <a:rPr lang="en-US" altLang="zh-CN" sz="3200" smtClean="0">
                <a:ea typeface="宋体" charset="-122"/>
              </a:rPr>
              <a:t>6.3.3   </a:t>
            </a:r>
            <a:r>
              <a:rPr lang="zh-CN" altLang="en-US" sz="3200" smtClean="0">
                <a:ea typeface="宋体" charset="-122"/>
              </a:rPr>
              <a:t>静态工作点稳定电路（续</a:t>
            </a:r>
            <a:r>
              <a:rPr lang="en-US" altLang="zh-CN" sz="3200" smtClean="0">
                <a:ea typeface="宋体" charset="-122"/>
              </a:rPr>
              <a:t>2</a:t>
            </a:r>
            <a:r>
              <a:rPr lang="zh-CN" altLang="en-US" sz="3200" smtClean="0">
                <a:ea typeface="宋体" charset="-122"/>
              </a:rPr>
              <a:t>）</a:t>
            </a:r>
            <a:endParaRPr lang="en-US" altLang="zh-CN" sz="3200" smtClean="0">
              <a:ea typeface="宋体" charset="-122"/>
            </a:endParaRPr>
          </a:p>
        </p:txBody>
      </p:sp>
      <p:sp>
        <p:nvSpPr>
          <p:cNvPr id="4" name="灯片编号占位符 3"/>
          <p:cNvSpPr>
            <a:spLocks noGrp="1"/>
          </p:cNvSpPr>
          <p:nvPr>
            <p:ph type="sldNum" sz="quarter" idx="12"/>
          </p:nvPr>
        </p:nvSpPr>
        <p:spPr/>
        <p:txBody>
          <a:bodyPr/>
          <a:lstStyle/>
          <a:p>
            <a:pPr>
              <a:defRPr/>
            </a:pPr>
            <a:fld id="{E4DCDFD6-397A-4776-9F04-AECACB83C822}" type="slidenum">
              <a:rPr lang="zh-CN" altLang="en-US" smtClean="0"/>
              <a:pPr>
                <a:defRPr/>
              </a:pPr>
              <a:t>57</a:t>
            </a:fld>
            <a:endParaRPr lang="zh-CN" altLang="en-US"/>
          </a:p>
        </p:txBody>
      </p:sp>
      <p:sp>
        <p:nvSpPr>
          <p:cNvPr id="24582" name="Rectangle 3"/>
          <p:cNvSpPr>
            <a:spLocks noGrp="1" noChangeArrowheads="1"/>
          </p:cNvSpPr>
          <p:nvPr>
            <p:ph sz="quarter" idx="4294967295"/>
          </p:nvPr>
        </p:nvSpPr>
        <p:spPr>
          <a:xfrm>
            <a:off x="0" y="700082"/>
            <a:ext cx="8550275" cy="523875"/>
          </a:xfrm>
        </p:spPr>
        <p:txBody>
          <a:bodyPr>
            <a:spAutoFit/>
          </a:bodyPr>
          <a:lstStyle/>
          <a:p>
            <a:pPr eaLnBrk="1" hangingPunct="1"/>
            <a:r>
              <a:rPr kumimoji="1" lang="zh-CN" altLang="en-US" smtClean="0">
                <a:solidFill>
                  <a:srgbClr val="FF0000"/>
                </a:solidFill>
                <a:ea typeface="宋体" charset="-122"/>
              </a:rPr>
              <a:t>分压偏置工作点稳定电路</a:t>
            </a:r>
          </a:p>
        </p:txBody>
      </p:sp>
      <p:grpSp>
        <p:nvGrpSpPr>
          <p:cNvPr id="2" name="Group 4"/>
          <p:cNvGrpSpPr>
            <a:grpSpLocks/>
          </p:cNvGrpSpPr>
          <p:nvPr/>
        </p:nvGrpSpPr>
        <p:grpSpPr bwMode="auto">
          <a:xfrm>
            <a:off x="884238" y="1333494"/>
            <a:ext cx="6559550" cy="461963"/>
            <a:chOff x="777" y="3258"/>
            <a:chExt cx="4132" cy="291"/>
          </a:xfrm>
        </p:grpSpPr>
        <p:sp>
          <p:nvSpPr>
            <p:cNvPr id="24675" name="Text Box 5"/>
            <p:cNvSpPr txBox="1">
              <a:spLocks noChangeArrowheads="1"/>
            </p:cNvSpPr>
            <p:nvPr/>
          </p:nvSpPr>
          <p:spPr bwMode="auto">
            <a:xfrm>
              <a:off x="777" y="3258"/>
              <a:ext cx="3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a:t>
              </a:r>
              <a:r>
                <a:rPr kumimoji="1" lang="en-US" altLang="zh-CN" sz="2000" i="1" baseline="-25000">
                  <a:solidFill>
                    <a:schemeClr val="tx2"/>
                  </a:solidFill>
                  <a:cs typeface="Times New Roman" pitchFamily="18" charset="0"/>
                </a:rPr>
                <a:t> </a:t>
              </a:r>
              <a:r>
                <a:rPr kumimoji="1" lang="en-US" altLang="zh-CN" sz="2000">
                  <a:solidFill>
                    <a:schemeClr val="tx2"/>
                  </a:solidFill>
                  <a:cs typeface="Times New Roman" pitchFamily="18" charset="0"/>
                </a:rPr>
                <a:t>↑</a:t>
              </a:r>
            </a:p>
          </p:txBody>
        </p:sp>
        <p:sp>
          <p:nvSpPr>
            <p:cNvPr id="24676" name="AutoShape 6"/>
            <p:cNvSpPr>
              <a:spLocks noChangeArrowheads="1"/>
            </p:cNvSpPr>
            <p:nvPr/>
          </p:nvSpPr>
          <p:spPr bwMode="auto">
            <a:xfrm>
              <a:off x="1200" y="3354"/>
              <a:ext cx="432" cy="96"/>
            </a:xfrm>
            <a:prstGeom prst="rightArrow">
              <a:avLst>
                <a:gd name="adj1" fmla="val 50000"/>
                <a:gd name="adj2" fmla="val 112500"/>
              </a:avLst>
            </a:prstGeom>
            <a:solidFill>
              <a:schemeClr val="accent1"/>
            </a:solidFill>
            <a:ln w="9525">
              <a:solidFill>
                <a:srgbClr val="FF0000"/>
              </a:solidFill>
              <a:miter lim="800000"/>
              <a:headEnd/>
              <a:tailEnd/>
            </a:ln>
          </p:spPr>
          <p:txBody>
            <a:bodyPr wrap="none" anchor="ctr">
              <a:spAutoFit/>
            </a:bodyPr>
            <a:lstStyle/>
            <a:p>
              <a:pPr algn="just">
                <a:lnSpc>
                  <a:spcPct val="120000"/>
                </a:lnSpc>
                <a:spcBef>
                  <a:spcPct val="10000"/>
                </a:spcBef>
              </a:pPr>
              <a:endParaRPr lang="zh-CN" altLang="en-US"/>
            </a:p>
          </p:txBody>
        </p:sp>
        <p:sp>
          <p:nvSpPr>
            <p:cNvPr id="24677" name="Text Box 7"/>
            <p:cNvSpPr txBox="1">
              <a:spLocks noChangeArrowheads="1"/>
            </p:cNvSpPr>
            <p:nvPr/>
          </p:nvSpPr>
          <p:spPr bwMode="auto">
            <a:xfrm>
              <a:off x="1632" y="3258"/>
              <a:ext cx="10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E </a:t>
              </a:r>
              <a:r>
                <a:rPr kumimoji="1" lang="en-US" altLang="zh-CN" sz="2000">
                  <a:solidFill>
                    <a:schemeClr val="tx2"/>
                  </a:solidFill>
                  <a:cs typeface="Times New Roman" pitchFamily="18" charset="0"/>
                </a:rPr>
                <a:t>↑</a:t>
              </a:r>
              <a:r>
                <a:rPr kumimoji="1" lang="en-US" altLang="zh-CN">
                  <a:solidFill>
                    <a:schemeClr val="tx2"/>
                  </a:solidFill>
                  <a:cs typeface="Times New Roman" pitchFamily="18" charset="0"/>
                </a:rPr>
                <a:t>(</a:t>
              </a:r>
              <a:r>
                <a:rPr kumimoji="1" lang="zh-CN" altLang="en-US">
                  <a:solidFill>
                    <a:schemeClr val="tx2"/>
                  </a:solidFill>
                  <a:cs typeface="Times New Roman" pitchFamily="18" charset="0"/>
                </a:rPr>
                <a:t>不再固定</a:t>
              </a:r>
              <a:r>
                <a:rPr kumimoji="1" lang="en-US" altLang="zh-CN">
                  <a:solidFill>
                    <a:schemeClr val="tx2"/>
                  </a:solidFill>
                  <a:cs typeface="Times New Roman" pitchFamily="18" charset="0"/>
                </a:rPr>
                <a:t>)</a:t>
              </a:r>
            </a:p>
          </p:txBody>
        </p:sp>
        <p:sp>
          <p:nvSpPr>
            <p:cNvPr id="24678" name="AutoShape 8"/>
            <p:cNvSpPr>
              <a:spLocks noChangeArrowheads="1"/>
            </p:cNvSpPr>
            <p:nvPr/>
          </p:nvSpPr>
          <p:spPr bwMode="auto">
            <a:xfrm>
              <a:off x="2935" y="3354"/>
              <a:ext cx="336" cy="96"/>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24679" name="Text Box 9"/>
            <p:cNvSpPr txBox="1">
              <a:spLocks noChangeArrowheads="1"/>
            </p:cNvSpPr>
            <p:nvPr/>
          </p:nvSpPr>
          <p:spPr bwMode="auto">
            <a:xfrm>
              <a:off x="3216" y="3258"/>
              <a:ext cx="16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r>
                <a:rPr kumimoji="1" lang="en-US" altLang="zh-CN" sz="2000" i="1">
                  <a:solidFill>
                    <a:schemeClr val="tx2"/>
                  </a:solidFill>
                  <a:cs typeface="Times New Roman" pitchFamily="18" charset="0"/>
                </a:rPr>
                <a:t>=</a:t>
              </a: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r>
                <a:rPr kumimoji="1" lang="zh-CN" altLang="en-US"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a:t>
              </a: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E</a:t>
              </a: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r>
                <a:rPr kumimoji="1" lang="en-US" altLang="zh-CN" sz="2000">
                  <a:solidFill>
                    <a:schemeClr val="tx2"/>
                  </a:solidFill>
                  <a:cs typeface="Times New Roman" pitchFamily="18" charset="0"/>
                </a:rPr>
                <a:t>↓</a:t>
              </a:r>
            </a:p>
          </p:txBody>
        </p:sp>
      </p:grpSp>
      <p:grpSp>
        <p:nvGrpSpPr>
          <p:cNvPr id="3" name="Group 16"/>
          <p:cNvGrpSpPr>
            <a:grpSpLocks/>
          </p:cNvGrpSpPr>
          <p:nvPr/>
        </p:nvGrpSpPr>
        <p:grpSpPr bwMode="auto">
          <a:xfrm>
            <a:off x="5500688" y="1935157"/>
            <a:ext cx="3475037" cy="2514600"/>
            <a:chOff x="1637" y="912"/>
            <a:chExt cx="2189" cy="1584"/>
          </a:xfrm>
        </p:grpSpPr>
        <p:grpSp>
          <p:nvGrpSpPr>
            <p:cNvPr id="24615" name="Group 17"/>
            <p:cNvGrpSpPr>
              <a:grpSpLocks/>
            </p:cNvGrpSpPr>
            <p:nvPr/>
          </p:nvGrpSpPr>
          <p:grpSpPr bwMode="auto">
            <a:xfrm>
              <a:off x="1877" y="1038"/>
              <a:ext cx="1668" cy="1458"/>
              <a:chOff x="1877" y="1038"/>
              <a:chExt cx="1668" cy="1458"/>
            </a:xfrm>
          </p:grpSpPr>
          <p:grpSp>
            <p:nvGrpSpPr>
              <p:cNvPr id="24626" name="Group 18"/>
              <p:cNvGrpSpPr>
                <a:grpSpLocks/>
              </p:cNvGrpSpPr>
              <p:nvPr/>
            </p:nvGrpSpPr>
            <p:grpSpPr bwMode="auto">
              <a:xfrm>
                <a:off x="2460" y="1680"/>
                <a:ext cx="288" cy="336"/>
                <a:chOff x="3586" y="1847"/>
                <a:chExt cx="288" cy="336"/>
              </a:xfrm>
            </p:grpSpPr>
            <p:sp>
              <p:nvSpPr>
                <p:cNvPr id="24671" name="Line 19"/>
                <p:cNvSpPr>
                  <a:spLocks noChangeShapeType="1"/>
                </p:cNvSpPr>
                <p:nvPr/>
              </p:nvSpPr>
              <p:spPr bwMode="auto">
                <a:xfrm>
                  <a:off x="3730" y="1895"/>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72" name="Line 20"/>
                <p:cNvSpPr>
                  <a:spLocks noChangeShapeType="1"/>
                </p:cNvSpPr>
                <p:nvPr/>
              </p:nvSpPr>
              <p:spPr bwMode="auto">
                <a:xfrm flipV="1">
                  <a:off x="3730" y="1847"/>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73" name="Line 21"/>
                <p:cNvSpPr>
                  <a:spLocks noChangeShapeType="1"/>
                </p:cNvSpPr>
                <p:nvPr/>
              </p:nvSpPr>
              <p:spPr bwMode="auto">
                <a:xfrm>
                  <a:off x="3730" y="2039"/>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74" name="Line 22"/>
                <p:cNvSpPr>
                  <a:spLocks noChangeShapeType="1"/>
                </p:cNvSpPr>
                <p:nvPr/>
              </p:nvSpPr>
              <p:spPr bwMode="auto">
                <a:xfrm>
                  <a:off x="3586" y="2013"/>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4627" name="Group 23"/>
              <p:cNvGrpSpPr>
                <a:grpSpLocks/>
              </p:cNvGrpSpPr>
              <p:nvPr/>
            </p:nvGrpSpPr>
            <p:grpSpPr bwMode="auto">
              <a:xfrm>
                <a:off x="2676" y="2400"/>
                <a:ext cx="144" cy="96"/>
                <a:chOff x="3802" y="2567"/>
                <a:chExt cx="144" cy="96"/>
              </a:xfrm>
            </p:grpSpPr>
            <p:sp>
              <p:nvSpPr>
                <p:cNvPr id="24669" name="Line 24"/>
                <p:cNvSpPr>
                  <a:spLocks noChangeShapeType="1"/>
                </p:cNvSpPr>
                <p:nvPr/>
              </p:nvSpPr>
              <p:spPr bwMode="auto">
                <a:xfrm>
                  <a:off x="3802" y="2663"/>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70" name="Line 25"/>
                <p:cNvSpPr>
                  <a:spLocks noChangeShapeType="1"/>
                </p:cNvSpPr>
                <p:nvPr/>
              </p:nvSpPr>
              <p:spPr bwMode="auto">
                <a:xfrm flipV="1">
                  <a:off x="3874" y="2567"/>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4628" name="Group 26"/>
              <p:cNvGrpSpPr>
                <a:grpSpLocks/>
              </p:cNvGrpSpPr>
              <p:nvPr/>
            </p:nvGrpSpPr>
            <p:grpSpPr bwMode="auto">
              <a:xfrm>
                <a:off x="2709" y="1206"/>
                <a:ext cx="77" cy="480"/>
                <a:chOff x="3835" y="1373"/>
                <a:chExt cx="77" cy="480"/>
              </a:xfrm>
            </p:grpSpPr>
            <p:sp>
              <p:nvSpPr>
                <p:cNvPr id="24666" name="Rectangle 27"/>
                <p:cNvSpPr>
                  <a:spLocks noChangeAspect="1" noChangeArrowheads="1"/>
                </p:cNvSpPr>
                <p:nvPr/>
              </p:nvSpPr>
              <p:spPr bwMode="auto">
                <a:xfrm>
                  <a:off x="3835" y="1517"/>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4667" name="Line 28"/>
                <p:cNvSpPr>
                  <a:spLocks noChangeShapeType="1"/>
                </p:cNvSpPr>
                <p:nvPr/>
              </p:nvSpPr>
              <p:spPr bwMode="auto">
                <a:xfrm>
                  <a:off x="3874" y="137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68" name="Line 29"/>
                <p:cNvSpPr>
                  <a:spLocks noChangeShapeType="1"/>
                </p:cNvSpPr>
                <p:nvPr/>
              </p:nvSpPr>
              <p:spPr bwMode="auto">
                <a:xfrm>
                  <a:off x="3874" y="1709"/>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4629" name="Group 30"/>
              <p:cNvGrpSpPr>
                <a:grpSpLocks/>
              </p:cNvGrpSpPr>
              <p:nvPr/>
            </p:nvGrpSpPr>
            <p:grpSpPr bwMode="auto">
              <a:xfrm>
                <a:off x="1877" y="1788"/>
                <a:ext cx="240" cy="117"/>
                <a:chOff x="3003" y="1955"/>
                <a:chExt cx="240" cy="117"/>
              </a:xfrm>
            </p:grpSpPr>
            <p:grpSp>
              <p:nvGrpSpPr>
                <p:cNvPr id="24657" name="Group 31"/>
                <p:cNvGrpSpPr>
                  <a:grpSpLocks/>
                </p:cNvGrpSpPr>
                <p:nvPr/>
              </p:nvGrpSpPr>
              <p:grpSpPr bwMode="auto">
                <a:xfrm>
                  <a:off x="3003" y="1955"/>
                  <a:ext cx="240" cy="117"/>
                  <a:chOff x="3003" y="1955"/>
                  <a:chExt cx="240" cy="117"/>
                </a:xfrm>
              </p:grpSpPr>
              <p:grpSp>
                <p:nvGrpSpPr>
                  <p:cNvPr id="24661" name="Group 32"/>
                  <p:cNvGrpSpPr>
                    <a:grpSpLocks/>
                  </p:cNvGrpSpPr>
                  <p:nvPr/>
                </p:nvGrpSpPr>
                <p:grpSpPr bwMode="auto">
                  <a:xfrm>
                    <a:off x="3098" y="1955"/>
                    <a:ext cx="49" cy="117"/>
                    <a:chOff x="3098" y="1955"/>
                    <a:chExt cx="49" cy="117"/>
                  </a:xfrm>
                </p:grpSpPr>
                <p:sp>
                  <p:nvSpPr>
                    <p:cNvPr id="24664" name="Line 33"/>
                    <p:cNvSpPr>
                      <a:spLocks noChangeAspect="1" noChangeShapeType="1"/>
                    </p:cNvSpPr>
                    <p:nvPr/>
                  </p:nvSpPr>
                  <p:spPr bwMode="auto">
                    <a:xfrm rot="5400000" flipH="1" flipV="1">
                      <a:off x="3041" y="2014"/>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65" name="Line 34"/>
                    <p:cNvSpPr>
                      <a:spLocks noChangeAspect="1" noChangeShapeType="1"/>
                    </p:cNvSpPr>
                    <p:nvPr/>
                  </p:nvSpPr>
                  <p:spPr bwMode="auto">
                    <a:xfrm rot="5400000" flipH="1" flipV="1">
                      <a:off x="3089" y="201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4662" name="Line 35"/>
                  <p:cNvSpPr>
                    <a:spLocks noChangeShapeType="1"/>
                  </p:cNvSpPr>
                  <p:nvPr/>
                </p:nvSpPr>
                <p:spPr bwMode="auto">
                  <a:xfrm rot="5400000" flipH="1">
                    <a:off x="3051" y="196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63" name="Line 36"/>
                  <p:cNvSpPr>
                    <a:spLocks noChangeShapeType="1"/>
                  </p:cNvSpPr>
                  <p:nvPr/>
                </p:nvSpPr>
                <p:spPr bwMode="auto">
                  <a:xfrm rot="5400000" flipH="1">
                    <a:off x="3195" y="1965"/>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4658" name="Group 37"/>
                <p:cNvGrpSpPr>
                  <a:grpSpLocks/>
                </p:cNvGrpSpPr>
                <p:nvPr/>
              </p:nvGrpSpPr>
              <p:grpSpPr bwMode="auto">
                <a:xfrm>
                  <a:off x="3163" y="1956"/>
                  <a:ext cx="34" cy="34"/>
                  <a:chOff x="3043" y="1956"/>
                  <a:chExt cx="34" cy="34"/>
                </a:xfrm>
              </p:grpSpPr>
              <p:sp>
                <p:nvSpPr>
                  <p:cNvPr id="24659" name="Line 38"/>
                  <p:cNvSpPr>
                    <a:spLocks noChangeAspect="1" noChangeShapeType="1"/>
                  </p:cNvSpPr>
                  <p:nvPr/>
                </p:nvSpPr>
                <p:spPr bwMode="auto">
                  <a:xfrm rot="5400000" flipH="1" flipV="1">
                    <a:off x="3042" y="1972"/>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60" name="Line 39"/>
                  <p:cNvSpPr>
                    <a:spLocks noChangeAspect="1" noChangeShapeType="1"/>
                  </p:cNvSpPr>
                  <p:nvPr/>
                </p:nvSpPr>
                <p:spPr bwMode="auto">
                  <a:xfrm rot="10800000" flipH="1" flipV="1">
                    <a:off x="3043" y="1973"/>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4630" name="Group 40"/>
              <p:cNvGrpSpPr>
                <a:grpSpLocks/>
              </p:cNvGrpSpPr>
              <p:nvPr/>
            </p:nvGrpSpPr>
            <p:grpSpPr bwMode="auto">
              <a:xfrm>
                <a:off x="2900" y="1552"/>
                <a:ext cx="240" cy="131"/>
                <a:chOff x="4026" y="1719"/>
                <a:chExt cx="240" cy="131"/>
              </a:xfrm>
            </p:grpSpPr>
            <p:grpSp>
              <p:nvGrpSpPr>
                <p:cNvPr id="24648" name="Group 41"/>
                <p:cNvGrpSpPr>
                  <a:grpSpLocks/>
                </p:cNvGrpSpPr>
                <p:nvPr/>
              </p:nvGrpSpPr>
              <p:grpSpPr bwMode="auto">
                <a:xfrm>
                  <a:off x="4026" y="1733"/>
                  <a:ext cx="240" cy="117"/>
                  <a:chOff x="4026" y="1739"/>
                  <a:chExt cx="240" cy="117"/>
                </a:xfrm>
              </p:grpSpPr>
              <p:grpSp>
                <p:nvGrpSpPr>
                  <p:cNvPr id="24652" name="Group 42"/>
                  <p:cNvGrpSpPr>
                    <a:grpSpLocks/>
                  </p:cNvGrpSpPr>
                  <p:nvPr/>
                </p:nvGrpSpPr>
                <p:grpSpPr bwMode="auto">
                  <a:xfrm rot="16200000" flipV="1">
                    <a:off x="4088" y="1773"/>
                    <a:ext cx="117" cy="49"/>
                    <a:chOff x="2064" y="672"/>
                    <a:chExt cx="117" cy="49"/>
                  </a:xfrm>
                </p:grpSpPr>
                <p:sp>
                  <p:nvSpPr>
                    <p:cNvPr id="24655" name="Line 43"/>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56" name="Line 44"/>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4653" name="Line 45"/>
                  <p:cNvSpPr>
                    <a:spLocks noChangeShapeType="1"/>
                  </p:cNvSpPr>
                  <p:nvPr/>
                </p:nvSpPr>
                <p:spPr bwMode="auto">
                  <a:xfrm rot="-5400000">
                    <a:off x="4218" y="175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54" name="Line 46"/>
                  <p:cNvSpPr>
                    <a:spLocks noChangeShapeType="1"/>
                  </p:cNvSpPr>
                  <p:nvPr/>
                </p:nvSpPr>
                <p:spPr bwMode="auto">
                  <a:xfrm rot="-5400000">
                    <a:off x="4074" y="1749"/>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4649" name="Group 47"/>
                <p:cNvGrpSpPr>
                  <a:grpSpLocks/>
                </p:cNvGrpSpPr>
                <p:nvPr/>
              </p:nvGrpSpPr>
              <p:grpSpPr bwMode="auto">
                <a:xfrm>
                  <a:off x="4043" y="1719"/>
                  <a:ext cx="34" cy="34"/>
                  <a:chOff x="4191" y="1743"/>
                  <a:chExt cx="34" cy="34"/>
                </a:xfrm>
              </p:grpSpPr>
              <p:sp>
                <p:nvSpPr>
                  <p:cNvPr id="24650" name="Line 48"/>
                  <p:cNvSpPr>
                    <a:spLocks noChangeAspect="1" noChangeShapeType="1"/>
                  </p:cNvSpPr>
                  <p:nvPr/>
                </p:nvSpPr>
                <p:spPr bwMode="auto">
                  <a:xfrm rot="16200000" flipV="1">
                    <a:off x="4191" y="1759"/>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51" name="Line 49"/>
                  <p:cNvSpPr>
                    <a:spLocks noChangeAspect="1" noChangeShapeType="1"/>
                  </p:cNvSpPr>
                  <p:nvPr/>
                </p:nvSpPr>
                <p:spPr bwMode="auto">
                  <a:xfrm rot="10800000" flipV="1">
                    <a:off x="4191" y="1760"/>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4631" name="Group 50"/>
              <p:cNvGrpSpPr>
                <a:grpSpLocks/>
              </p:cNvGrpSpPr>
              <p:nvPr/>
            </p:nvGrpSpPr>
            <p:grpSpPr bwMode="auto">
              <a:xfrm>
                <a:off x="2229" y="1248"/>
                <a:ext cx="77" cy="480"/>
                <a:chOff x="3355" y="1415"/>
                <a:chExt cx="77" cy="480"/>
              </a:xfrm>
            </p:grpSpPr>
            <p:sp>
              <p:nvSpPr>
                <p:cNvPr id="24645" name="Rectangle 51"/>
                <p:cNvSpPr>
                  <a:spLocks noChangeAspect="1" noChangeArrowheads="1"/>
                </p:cNvSpPr>
                <p:nvPr/>
              </p:nvSpPr>
              <p:spPr bwMode="auto">
                <a:xfrm>
                  <a:off x="3355" y="1559"/>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4646" name="Line 52"/>
                <p:cNvSpPr>
                  <a:spLocks noChangeShapeType="1"/>
                </p:cNvSpPr>
                <p:nvPr/>
              </p:nvSpPr>
              <p:spPr bwMode="auto">
                <a:xfrm>
                  <a:off x="3394" y="1415"/>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47" name="Line 53"/>
                <p:cNvSpPr>
                  <a:spLocks noChangeShapeType="1"/>
                </p:cNvSpPr>
                <p:nvPr/>
              </p:nvSpPr>
              <p:spPr bwMode="auto">
                <a:xfrm>
                  <a:off x="3394" y="1751"/>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4632" name="Line 54"/>
              <p:cNvSpPr>
                <a:spLocks noChangeShapeType="1"/>
              </p:cNvSpPr>
              <p:nvPr/>
            </p:nvSpPr>
            <p:spPr bwMode="auto">
              <a:xfrm flipH="1">
                <a:off x="2037" y="1846"/>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33" name="Line 55"/>
              <p:cNvSpPr>
                <a:spLocks noChangeShapeType="1"/>
              </p:cNvSpPr>
              <p:nvPr/>
            </p:nvSpPr>
            <p:spPr bwMode="auto">
              <a:xfrm>
                <a:off x="2268" y="1677"/>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34" name="Freeform 56"/>
              <p:cNvSpPr>
                <a:spLocks/>
              </p:cNvSpPr>
              <p:nvPr/>
            </p:nvSpPr>
            <p:spPr bwMode="auto">
              <a:xfrm>
                <a:off x="2268" y="1056"/>
                <a:ext cx="960" cy="240"/>
              </a:xfrm>
              <a:custGeom>
                <a:avLst/>
                <a:gdLst>
                  <a:gd name="T0" fmla="*/ 0 w 960"/>
                  <a:gd name="T1" fmla="*/ 240 h 240"/>
                  <a:gd name="T2" fmla="*/ 0 w 960"/>
                  <a:gd name="T3" fmla="*/ 0 h 240"/>
                  <a:gd name="T4" fmla="*/ 96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4635" name="Line 57"/>
              <p:cNvSpPr>
                <a:spLocks noChangeShapeType="1"/>
              </p:cNvSpPr>
              <p:nvPr/>
            </p:nvSpPr>
            <p:spPr bwMode="auto">
              <a:xfrm flipV="1">
                <a:off x="2748" y="1056"/>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36" name="Line 58"/>
              <p:cNvSpPr>
                <a:spLocks noChangeShapeType="1"/>
              </p:cNvSpPr>
              <p:nvPr/>
            </p:nvSpPr>
            <p:spPr bwMode="auto">
              <a:xfrm rot="5400000">
                <a:off x="2833" y="1538"/>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4637" name="Group 59"/>
              <p:cNvGrpSpPr>
                <a:grpSpLocks/>
              </p:cNvGrpSpPr>
              <p:nvPr/>
            </p:nvGrpSpPr>
            <p:grpSpPr bwMode="auto">
              <a:xfrm>
                <a:off x="3468" y="1776"/>
                <a:ext cx="77" cy="480"/>
                <a:chOff x="4594" y="1943"/>
                <a:chExt cx="77" cy="480"/>
              </a:xfrm>
            </p:grpSpPr>
            <p:sp>
              <p:nvSpPr>
                <p:cNvPr id="24642" name="Rectangle 60"/>
                <p:cNvSpPr>
                  <a:spLocks noChangeAspect="1" noChangeArrowheads="1"/>
                </p:cNvSpPr>
                <p:nvPr/>
              </p:nvSpPr>
              <p:spPr bwMode="auto">
                <a:xfrm>
                  <a:off x="4594" y="2087"/>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4643" name="Line 61"/>
                <p:cNvSpPr>
                  <a:spLocks noChangeShapeType="1"/>
                </p:cNvSpPr>
                <p:nvPr/>
              </p:nvSpPr>
              <p:spPr bwMode="auto">
                <a:xfrm>
                  <a:off x="4633" y="194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44" name="Line 62"/>
                <p:cNvSpPr>
                  <a:spLocks noChangeShapeType="1"/>
                </p:cNvSpPr>
                <p:nvPr/>
              </p:nvSpPr>
              <p:spPr bwMode="auto">
                <a:xfrm>
                  <a:off x="4633" y="2279"/>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4638" name="Freeform 63"/>
              <p:cNvSpPr>
                <a:spLocks/>
              </p:cNvSpPr>
              <p:nvPr/>
            </p:nvSpPr>
            <p:spPr bwMode="auto">
              <a:xfrm flipH="1">
                <a:off x="3105" y="1626"/>
                <a:ext cx="403" cy="240"/>
              </a:xfrm>
              <a:custGeom>
                <a:avLst/>
                <a:gdLst>
                  <a:gd name="T0" fmla="*/ 0 w 960"/>
                  <a:gd name="T1" fmla="*/ 240 h 240"/>
                  <a:gd name="T2" fmla="*/ 0 w 960"/>
                  <a:gd name="T3" fmla="*/ 0 h 240"/>
                  <a:gd name="T4" fmla="*/ 71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4639" name="Freeform 64"/>
              <p:cNvSpPr>
                <a:spLocks/>
              </p:cNvSpPr>
              <p:nvPr/>
            </p:nvSpPr>
            <p:spPr bwMode="auto">
              <a:xfrm flipH="1" flipV="1">
                <a:off x="1877" y="2166"/>
                <a:ext cx="1630" cy="240"/>
              </a:xfrm>
              <a:custGeom>
                <a:avLst/>
                <a:gdLst>
                  <a:gd name="T0" fmla="*/ 0 w 960"/>
                  <a:gd name="T1" fmla="*/ 240 h 240"/>
                  <a:gd name="T2" fmla="*/ 0 w 960"/>
                  <a:gd name="T3" fmla="*/ 0 h 240"/>
                  <a:gd name="T4" fmla="*/ 470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4640" name="Line 65"/>
              <p:cNvSpPr>
                <a:spLocks noChangeShapeType="1"/>
              </p:cNvSpPr>
              <p:nvPr/>
            </p:nvSpPr>
            <p:spPr bwMode="auto">
              <a:xfrm>
                <a:off x="2745" y="2016"/>
                <a:ext cx="0" cy="39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41" name="Oval 66"/>
              <p:cNvSpPr>
                <a:spLocks noChangeArrowheads="1"/>
              </p:cNvSpPr>
              <p:nvPr/>
            </p:nvSpPr>
            <p:spPr bwMode="auto">
              <a:xfrm>
                <a:off x="3219" y="1038"/>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sp>
          <p:nvSpPr>
            <p:cNvPr id="24616" name="Text Box 67"/>
            <p:cNvSpPr txBox="1">
              <a:spLocks noChangeArrowheads="1"/>
            </p:cNvSpPr>
            <p:nvPr/>
          </p:nvSpPr>
          <p:spPr bwMode="auto">
            <a:xfrm>
              <a:off x="3257" y="912"/>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U</a:t>
              </a:r>
              <a:r>
                <a:rPr kumimoji="1" lang="en-US" altLang="zh-CN" sz="2000" baseline="-25000"/>
                <a:t>CC</a:t>
              </a:r>
              <a:endParaRPr kumimoji="1" lang="en-US" altLang="zh-CN" sz="2000"/>
            </a:p>
          </p:txBody>
        </p:sp>
        <p:sp>
          <p:nvSpPr>
            <p:cNvPr id="24617" name="Text Box 68"/>
            <p:cNvSpPr txBox="1">
              <a:spLocks noChangeArrowheads="1"/>
            </p:cNvSpPr>
            <p:nvPr/>
          </p:nvSpPr>
          <p:spPr bwMode="auto">
            <a:xfrm>
              <a:off x="3530" y="1897"/>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24618" name="Text Box 69"/>
            <p:cNvSpPr txBox="1">
              <a:spLocks noChangeArrowheads="1"/>
            </p:cNvSpPr>
            <p:nvPr/>
          </p:nvSpPr>
          <p:spPr bwMode="auto">
            <a:xfrm>
              <a:off x="2762" y="1225"/>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24619" name="Text Box 70"/>
            <p:cNvSpPr txBox="1">
              <a:spLocks noChangeArrowheads="1"/>
            </p:cNvSpPr>
            <p:nvPr/>
          </p:nvSpPr>
          <p:spPr bwMode="auto">
            <a:xfrm>
              <a:off x="2306" y="1360"/>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24620" name="Text Box 71"/>
            <p:cNvSpPr txBox="1">
              <a:spLocks noChangeArrowheads="1"/>
            </p:cNvSpPr>
            <p:nvPr/>
          </p:nvSpPr>
          <p:spPr bwMode="auto">
            <a:xfrm>
              <a:off x="1918" y="1552"/>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1</a:t>
              </a:r>
            </a:p>
          </p:txBody>
        </p:sp>
        <p:sp>
          <p:nvSpPr>
            <p:cNvPr id="24621" name="Text Box 72"/>
            <p:cNvSpPr txBox="1">
              <a:spLocks noChangeArrowheads="1"/>
            </p:cNvSpPr>
            <p:nvPr/>
          </p:nvSpPr>
          <p:spPr bwMode="auto">
            <a:xfrm>
              <a:off x="3023" y="1267"/>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2</a:t>
              </a:r>
            </a:p>
          </p:txBody>
        </p:sp>
        <p:sp>
          <p:nvSpPr>
            <p:cNvPr id="24622" name="Line 73"/>
            <p:cNvSpPr>
              <a:spLocks noChangeShapeType="1"/>
            </p:cNvSpPr>
            <p:nvPr/>
          </p:nvSpPr>
          <p:spPr bwMode="auto">
            <a:xfrm flipH="1">
              <a:off x="1877" y="1920"/>
              <a:ext cx="1" cy="336"/>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23" name="Line 74"/>
            <p:cNvSpPr>
              <a:spLocks noChangeShapeType="1"/>
            </p:cNvSpPr>
            <p:nvPr/>
          </p:nvSpPr>
          <p:spPr bwMode="auto">
            <a:xfrm flipH="1">
              <a:off x="3337" y="1800"/>
              <a:ext cx="1" cy="336"/>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24" name="Text Box 75"/>
            <p:cNvSpPr txBox="1">
              <a:spLocks noChangeArrowheads="1"/>
            </p:cNvSpPr>
            <p:nvPr/>
          </p:nvSpPr>
          <p:spPr bwMode="auto">
            <a:xfrm>
              <a:off x="1637" y="1920"/>
              <a:ext cx="2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i</a:t>
              </a:r>
            </a:p>
          </p:txBody>
        </p:sp>
        <p:sp>
          <p:nvSpPr>
            <p:cNvPr id="24625" name="Text Box 76"/>
            <p:cNvSpPr txBox="1">
              <a:spLocks noChangeArrowheads="1"/>
            </p:cNvSpPr>
            <p:nvPr/>
          </p:nvSpPr>
          <p:spPr bwMode="auto">
            <a:xfrm>
              <a:off x="3105" y="1872"/>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o</a:t>
              </a:r>
            </a:p>
          </p:txBody>
        </p:sp>
      </p:grpSp>
      <p:sp>
        <p:nvSpPr>
          <p:cNvPr id="155725" name="Text Box 77"/>
          <p:cNvSpPr txBox="1">
            <a:spLocks noChangeArrowheads="1"/>
          </p:cNvSpPr>
          <p:nvPr/>
        </p:nvSpPr>
        <p:spPr bwMode="auto">
          <a:xfrm>
            <a:off x="685800" y="1817682"/>
            <a:ext cx="5402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增加发射极电阻（</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C</a:t>
            </a:r>
            <a:r>
              <a:rPr kumimoji="1" lang="zh-CN" altLang="en-US">
                <a:solidFill>
                  <a:schemeClr val="tx2"/>
                </a:solidFill>
                <a:cs typeface="Times New Roman" pitchFamily="18" charset="0"/>
              </a:rPr>
              <a:t>流过时产生压降）</a:t>
            </a:r>
          </a:p>
        </p:txBody>
      </p:sp>
      <p:grpSp>
        <p:nvGrpSpPr>
          <p:cNvPr id="18" name="Group 78"/>
          <p:cNvGrpSpPr>
            <a:grpSpLocks/>
          </p:cNvGrpSpPr>
          <p:nvPr/>
        </p:nvGrpSpPr>
        <p:grpSpPr bwMode="auto">
          <a:xfrm>
            <a:off x="6719888" y="3778244"/>
            <a:ext cx="655637" cy="431800"/>
            <a:chOff x="3984" y="2265"/>
            <a:chExt cx="413" cy="272"/>
          </a:xfrm>
        </p:grpSpPr>
        <p:sp>
          <p:nvSpPr>
            <p:cNvPr id="24613" name="Rectangle 79"/>
            <p:cNvSpPr>
              <a:spLocks noChangeAspect="1" noChangeArrowheads="1"/>
            </p:cNvSpPr>
            <p:nvPr/>
          </p:nvSpPr>
          <p:spPr bwMode="auto">
            <a:xfrm>
              <a:off x="4281" y="2304"/>
              <a:ext cx="116" cy="233"/>
            </a:xfrm>
            <a:prstGeom prst="rect">
              <a:avLst/>
            </a:prstGeom>
            <a:solidFill>
              <a:srgbClr val="00FF99"/>
            </a:solidFill>
            <a:ln w="28575">
              <a:solidFill>
                <a:srgbClr val="FF0000"/>
              </a:solidFill>
              <a:miter lim="800000"/>
              <a:headEnd/>
              <a:tailEnd/>
            </a:ln>
          </p:spPr>
          <p:txBody>
            <a:bodyPr wrap="none" anchor="ctr">
              <a:spAutoFit/>
            </a:bodyPr>
            <a:lstStyle/>
            <a:p>
              <a:pPr algn="just">
                <a:lnSpc>
                  <a:spcPct val="120000"/>
                </a:lnSpc>
                <a:spcBef>
                  <a:spcPct val="10000"/>
                </a:spcBef>
              </a:pPr>
              <a:endParaRPr lang="zh-CN" altLang="en-US">
                <a:cs typeface="Times New Roman" pitchFamily="18" charset="0"/>
              </a:endParaRPr>
            </a:p>
          </p:txBody>
        </p:sp>
        <p:sp>
          <p:nvSpPr>
            <p:cNvPr id="24614" name="Text Box 80"/>
            <p:cNvSpPr txBox="1">
              <a:spLocks noChangeArrowheads="1"/>
            </p:cNvSpPr>
            <p:nvPr/>
          </p:nvSpPr>
          <p:spPr bwMode="auto">
            <a:xfrm>
              <a:off x="3984" y="2265"/>
              <a:ext cx="3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rgbClr val="FF0000"/>
                  </a:solidFill>
                  <a:cs typeface="Times New Roman" pitchFamily="18" charset="0"/>
                </a:rPr>
                <a:t>R</a:t>
              </a:r>
              <a:r>
                <a:rPr kumimoji="1" lang="en-US" altLang="zh-CN" sz="2000" baseline="-25000">
                  <a:solidFill>
                    <a:srgbClr val="FF0000"/>
                  </a:solidFill>
                  <a:cs typeface="Times New Roman" pitchFamily="18" charset="0"/>
                </a:rPr>
                <a:t>E</a:t>
              </a:r>
              <a:endParaRPr kumimoji="1" lang="en-US" altLang="zh-CN" sz="2000">
                <a:solidFill>
                  <a:srgbClr val="FF0000"/>
                </a:solidFill>
                <a:cs typeface="Times New Roman" pitchFamily="18" charset="0"/>
              </a:endParaRPr>
            </a:p>
          </p:txBody>
        </p:sp>
      </p:grpSp>
      <p:sp>
        <p:nvSpPr>
          <p:cNvPr id="155729" name="Text Box 81"/>
          <p:cNvSpPr txBox="1">
            <a:spLocks noChangeArrowheads="1"/>
          </p:cNvSpPr>
          <p:nvPr/>
        </p:nvSpPr>
        <p:spPr bwMode="auto">
          <a:xfrm>
            <a:off x="731838" y="2392357"/>
            <a:ext cx="2646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计算静态工作点：</a:t>
            </a:r>
          </a:p>
        </p:txBody>
      </p:sp>
      <p:grpSp>
        <p:nvGrpSpPr>
          <p:cNvPr id="19" name="Group 82"/>
          <p:cNvGrpSpPr>
            <a:grpSpLocks/>
          </p:cNvGrpSpPr>
          <p:nvPr/>
        </p:nvGrpSpPr>
        <p:grpSpPr bwMode="auto">
          <a:xfrm>
            <a:off x="3228975" y="2355844"/>
            <a:ext cx="2312988" cy="1531938"/>
            <a:chOff x="1680" y="2875"/>
            <a:chExt cx="1457" cy="965"/>
          </a:xfrm>
        </p:grpSpPr>
        <p:grpSp>
          <p:nvGrpSpPr>
            <p:cNvPr id="24592" name="Group 83"/>
            <p:cNvGrpSpPr>
              <a:grpSpLocks/>
            </p:cNvGrpSpPr>
            <p:nvPr/>
          </p:nvGrpSpPr>
          <p:grpSpPr bwMode="auto">
            <a:xfrm>
              <a:off x="2448" y="3024"/>
              <a:ext cx="288" cy="336"/>
              <a:chOff x="1344" y="1680"/>
              <a:chExt cx="288" cy="336"/>
            </a:xfrm>
          </p:grpSpPr>
          <p:sp>
            <p:nvSpPr>
              <p:cNvPr id="24609" name="Line 84"/>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10" name="Line 85"/>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11" name="Line 86"/>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12" name="Line 87"/>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4593" name="Group 88"/>
            <p:cNvGrpSpPr>
              <a:grpSpLocks/>
            </p:cNvGrpSpPr>
            <p:nvPr/>
          </p:nvGrpSpPr>
          <p:grpSpPr bwMode="auto">
            <a:xfrm rot="5400000">
              <a:off x="2241" y="2946"/>
              <a:ext cx="77" cy="480"/>
              <a:chOff x="1824" y="1344"/>
              <a:chExt cx="77" cy="480"/>
            </a:xfrm>
          </p:grpSpPr>
          <p:sp>
            <p:nvSpPr>
              <p:cNvPr id="24606" name="Rectangle 89"/>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4607" name="Line 90"/>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08" name="Line 91"/>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4594" name="Line 92"/>
            <p:cNvSpPr>
              <a:spLocks noChangeShapeType="1"/>
            </p:cNvSpPr>
            <p:nvPr/>
          </p:nvSpPr>
          <p:spPr bwMode="auto">
            <a:xfrm>
              <a:off x="2736" y="3360"/>
              <a:ext cx="0" cy="4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4595" name="Group 93"/>
            <p:cNvGrpSpPr>
              <a:grpSpLocks/>
            </p:cNvGrpSpPr>
            <p:nvPr/>
          </p:nvGrpSpPr>
          <p:grpSpPr bwMode="auto">
            <a:xfrm>
              <a:off x="2667" y="3744"/>
              <a:ext cx="144" cy="96"/>
              <a:chOff x="1056" y="1392"/>
              <a:chExt cx="144" cy="96"/>
            </a:xfrm>
          </p:grpSpPr>
          <p:sp>
            <p:nvSpPr>
              <p:cNvPr id="24604" name="Line 94"/>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05" name="Line 95"/>
              <p:cNvSpPr>
                <a:spLocks noChangeShapeType="1"/>
              </p:cNvSpPr>
              <p:nvPr/>
            </p:nvSpPr>
            <p:spPr bwMode="auto">
              <a:xfrm flipV="1">
                <a:off x="1128" y="1392"/>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4596" name="Rectangle 96"/>
            <p:cNvSpPr>
              <a:spLocks noChangeAspect="1" noChangeArrowheads="1"/>
            </p:cNvSpPr>
            <p:nvPr/>
          </p:nvSpPr>
          <p:spPr bwMode="auto">
            <a:xfrm>
              <a:off x="2697" y="3504"/>
              <a:ext cx="77" cy="193"/>
            </a:xfrm>
            <a:prstGeom prst="rect">
              <a:avLst/>
            </a:prstGeom>
            <a:solidFill>
              <a:schemeClr val="accent1"/>
            </a:solidFill>
            <a:ln w="28575">
              <a:solidFill>
                <a:srgbClr val="FF0000"/>
              </a:solidFill>
              <a:miter lim="800000"/>
              <a:headEnd/>
              <a:tailEnd/>
            </a:ln>
          </p:spPr>
          <p:txBody>
            <a:bodyPr wrap="none" anchor="ctr">
              <a:spAutoFit/>
            </a:bodyPr>
            <a:lstStyle/>
            <a:p>
              <a:pPr algn="just">
                <a:lnSpc>
                  <a:spcPct val="120000"/>
                </a:lnSpc>
                <a:spcBef>
                  <a:spcPct val="10000"/>
                </a:spcBef>
              </a:pPr>
              <a:endParaRPr lang="zh-CN" altLang="en-US"/>
            </a:p>
          </p:txBody>
        </p:sp>
        <p:sp>
          <p:nvSpPr>
            <p:cNvPr id="24597" name="Rectangle 97"/>
            <p:cNvSpPr>
              <a:spLocks noChangeArrowheads="1"/>
            </p:cNvSpPr>
            <p:nvPr/>
          </p:nvSpPr>
          <p:spPr bwMode="auto">
            <a:xfrm>
              <a:off x="1680" y="2951"/>
              <a:ext cx="42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spAutoFit/>
            </a:bodyPr>
            <a:lstStyle/>
            <a:p>
              <a:pPr algn="just">
                <a:lnSpc>
                  <a:spcPct val="120000"/>
                </a:lnSpc>
                <a:spcBef>
                  <a:spcPct val="10000"/>
                </a:spcBef>
              </a:pPr>
              <a:r>
                <a:rPr kumimoji="1" lang="en-US" altLang="zh-CN" sz="2800" i="1">
                  <a:cs typeface="Times New Roman" pitchFamily="18" charset="0"/>
                </a:rPr>
                <a:t>U</a:t>
              </a:r>
              <a:r>
                <a:rPr kumimoji="1" lang="en-US" altLang="zh-CN" sz="2800" baseline="-25000">
                  <a:cs typeface="Times New Roman" pitchFamily="18" charset="0"/>
                </a:rPr>
                <a:t>BB</a:t>
              </a:r>
            </a:p>
          </p:txBody>
        </p:sp>
        <p:sp>
          <p:nvSpPr>
            <p:cNvPr id="24598" name="Rectangle 98"/>
            <p:cNvSpPr>
              <a:spLocks noChangeArrowheads="1"/>
            </p:cNvSpPr>
            <p:nvPr/>
          </p:nvSpPr>
          <p:spPr bwMode="auto">
            <a:xfrm>
              <a:off x="2160" y="2875"/>
              <a:ext cx="27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p>
              <a:pPr algn="just">
                <a:lnSpc>
                  <a:spcPct val="120000"/>
                </a:lnSpc>
                <a:spcBef>
                  <a:spcPct val="10000"/>
                </a:spcBef>
              </a:pPr>
              <a:r>
                <a:rPr kumimoji="1" lang="en-US" altLang="zh-CN" i="1">
                  <a:cs typeface="Times New Roman" pitchFamily="18" charset="0"/>
                </a:rPr>
                <a:t>R</a:t>
              </a:r>
              <a:r>
                <a:rPr kumimoji="1" lang="en-US" altLang="zh-CN" baseline="-25000">
                  <a:cs typeface="Times New Roman" pitchFamily="18" charset="0"/>
                </a:rPr>
                <a:t>B</a:t>
              </a:r>
            </a:p>
          </p:txBody>
        </p:sp>
        <p:sp>
          <p:nvSpPr>
            <p:cNvPr id="24599" name="Rectangle 99"/>
            <p:cNvSpPr>
              <a:spLocks noChangeArrowheads="1"/>
            </p:cNvSpPr>
            <p:nvPr/>
          </p:nvSpPr>
          <p:spPr bwMode="auto">
            <a:xfrm>
              <a:off x="2431" y="3427"/>
              <a:ext cx="2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spAutoFit/>
            </a:bodyPr>
            <a:lstStyle/>
            <a:p>
              <a:pPr algn="just">
                <a:lnSpc>
                  <a:spcPct val="120000"/>
                </a:lnSpc>
                <a:spcBef>
                  <a:spcPct val="10000"/>
                </a:spcBef>
              </a:pPr>
              <a:r>
                <a:rPr kumimoji="1" lang="en-US" altLang="zh-CN" i="1">
                  <a:solidFill>
                    <a:srgbClr val="FF0000"/>
                  </a:solidFill>
                  <a:cs typeface="Times New Roman" pitchFamily="18" charset="0"/>
                </a:rPr>
                <a:t>R</a:t>
              </a:r>
              <a:r>
                <a:rPr kumimoji="1" lang="en-US" altLang="zh-CN" baseline="-25000">
                  <a:solidFill>
                    <a:srgbClr val="FF0000"/>
                  </a:solidFill>
                  <a:cs typeface="Times New Roman" pitchFamily="18" charset="0"/>
                </a:rPr>
                <a:t>E</a:t>
              </a:r>
            </a:p>
          </p:txBody>
        </p:sp>
        <p:sp>
          <p:nvSpPr>
            <p:cNvPr id="24600" name="Line 100"/>
            <p:cNvSpPr>
              <a:spLocks noChangeShapeType="1"/>
            </p:cNvSpPr>
            <p:nvPr/>
          </p:nvSpPr>
          <p:spPr bwMode="auto">
            <a:xfrm>
              <a:off x="2021" y="3312"/>
              <a:ext cx="285"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01" name="Rectangle 101"/>
            <p:cNvSpPr>
              <a:spLocks noChangeArrowheads="1"/>
            </p:cNvSpPr>
            <p:nvPr/>
          </p:nvSpPr>
          <p:spPr bwMode="auto">
            <a:xfrm>
              <a:off x="2016" y="3239"/>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sz="2800" i="1">
                  <a:cs typeface="Times New Roman" pitchFamily="18" charset="0"/>
                </a:rPr>
                <a:t>I</a:t>
              </a:r>
              <a:r>
                <a:rPr kumimoji="1" lang="en-US" altLang="zh-CN" sz="2800" baseline="-25000">
                  <a:cs typeface="Times New Roman" pitchFamily="18" charset="0"/>
                </a:rPr>
                <a:t>B</a:t>
              </a:r>
            </a:p>
          </p:txBody>
        </p:sp>
        <p:sp>
          <p:nvSpPr>
            <p:cNvPr id="24602" name="Line 102"/>
            <p:cNvSpPr>
              <a:spLocks noChangeShapeType="1"/>
            </p:cNvSpPr>
            <p:nvPr/>
          </p:nvSpPr>
          <p:spPr bwMode="auto">
            <a:xfrm>
              <a:off x="2820" y="3360"/>
              <a:ext cx="0" cy="337"/>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603" name="Rectangle 103"/>
            <p:cNvSpPr>
              <a:spLocks noChangeArrowheads="1"/>
            </p:cNvSpPr>
            <p:nvPr/>
          </p:nvSpPr>
          <p:spPr bwMode="auto">
            <a:xfrm>
              <a:off x="2832" y="3239"/>
              <a:ext cx="30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sz="2800" i="1">
                  <a:cs typeface="Times New Roman" pitchFamily="18" charset="0"/>
                </a:rPr>
                <a:t>I</a:t>
              </a:r>
              <a:r>
                <a:rPr kumimoji="1" lang="en-US" altLang="zh-CN" sz="2800" baseline="-25000">
                  <a:cs typeface="Times New Roman" pitchFamily="18" charset="0"/>
                </a:rPr>
                <a:t>E</a:t>
              </a:r>
            </a:p>
          </p:txBody>
        </p:sp>
      </p:grpSp>
      <p:sp>
        <p:nvSpPr>
          <p:cNvPr id="155752" name="Text Box 104"/>
          <p:cNvSpPr txBox="1">
            <a:spLocks noChangeArrowheads="1"/>
          </p:cNvSpPr>
          <p:nvPr/>
        </p:nvSpPr>
        <p:spPr bwMode="auto">
          <a:xfrm>
            <a:off x="658813" y="3387719"/>
            <a:ext cx="35242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输入回路</a:t>
            </a:r>
            <a:r>
              <a:rPr kumimoji="1" lang="en-US" altLang="zh-CN">
                <a:solidFill>
                  <a:schemeClr val="tx2"/>
                </a:solidFill>
                <a:cs typeface="Times New Roman" pitchFamily="18" charset="0"/>
              </a:rPr>
              <a:t>KVL (</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BB</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CC</a:t>
            </a:r>
            <a:r>
              <a:rPr kumimoji="1" lang="en-US" altLang="zh-CN">
                <a:solidFill>
                  <a:schemeClr val="tx2"/>
                </a:solidFill>
                <a:cs typeface="Times New Roman" pitchFamily="18" charset="0"/>
              </a:rPr>
              <a:t>)</a:t>
            </a:r>
          </a:p>
        </p:txBody>
      </p:sp>
      <p:graphicFrame>
        <p:nvGraphicFramePr>
          <p:cNvPr id="155753" name="Object 2"/>
          <p:cNvGraphicFramePr>
            <a:graphicFrameLocks noChangeAspect="1"/>
          </p:cNvGraphicFramePr>
          <p:nvPr>
            <p:extLst>
              <p:ext uri="{D42A27DB-BD31-4B8C-83A1-F6EECF244321}">
                <p14:modId xmlns:p14="http://schemas.microsoft.com/office/powerpoint/2010/main" val="3037264363"/>
              </p:ext>
            </p:extLst>
          </p:nvPr>
        </p:nvGraphicFramePr>
        <p:xfrm>
          <a:off x="820738" y="3941757"/>
          <a:ext cx="3851275" cy="457200"/>
        </p:xfrm>
        <a:graphic>
          <a:graphicData uri="http://schemas.openxmlformats.org/presentationml/2006/ole">
            <mc:AlternateContent xmlns:mc="http://schemas.openxmlformats.org/markup-compatibility/2006">
              <mc:Choice xmlns:v="urn:schemas-microsoft-com:vml" Requires="v">
                <p:oleObj spid="_x0000_s24893" name="Equation" r:id="rId3" imgW="1930320" imgH="228600" progId="Equation.DSMT4">
                  <p:embed/>
                </p:oleObj>
              </mc:Choice>
              <mc:Fallback>
                <p:oleObj name="Equation" r:id="rId3" imgW="1930320" imgH="22860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738" y="3941757"/>
                        <a:ext cx="38512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754" name="Object 3"/>
          <p:cNvGraphicFramePr>
            <a:graphicFrameLocks noChangeAspect="1"/>
          </p:cNvGraphicFramePr>
          <p:nvPr>
            <p:extLst>
              <p:ext uri="{D42A27DB-BD31-4B8C-83A1-F6EECF244321}">
                <p14:modId xmlns:p14="http://schemas.microsoft.com/office/powerpoint/2010/main" val="664565859"/>
              </p:ext>
            </p:extLst>
          </p:nvPr>
        </p:nvGraphicFramePr>
        <p:xfrm>
          <a:off x="809625" y="4352919"/>
          <a:ext cx="3929063" cy="863600"/>
        </p:xfrm>
        <a:graphic>
          <a:graphicData uri="http://schemas.openxmlformats.org/presentationml/2006/ole">
            <mc:AlternateContent xmlns:mc="http://schemas.openxmlformats.org/markup-compatibility/2006">
              <mc:Choice xmlns:v="urn:schemas-microsoft-com:vml" Requires="v">
                <p:oleObj spid="_x0000_s24894" name="Equation" r:id="rId5" imgW="1968480" imgH="431640" progId="Equation.DSMT4">
                  <p:embed/>
                </p:oleObj>
              </mc:Choice>
              <mc:Fallback>
                <p:oleObj name="Equation" r:id="rId5" imgW="1968480" imgH="431640" progId="Equation.DSMT4">
                  <p:embed/>
                  <p:pic>
                    <p:nvPicPr>
                      <p:cNvPr id="0" name="Object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625" y="4352919"/>
                        <a:ext cx="392906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755" name="Text Box 107"/>
          <p:cNvSpPr txBox="1">
            <a:spLocks noChangeArrowheads="1"/>
          </p:cNvSpPr>
          <p:nvPr/>
        </p:nvSpPr>
        <p:spPr bwMode="auto">
          <a:xfrm>
            <a:off x="5057775" y="4625969"/>
            <a:ext cx="3517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如果</a:t>
            </a: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a:t>
            </a:r>
            <a:r>
              <a:rPr kumimoji="1" lang="en-US" altLang="zh-CN">
                <a:solidFill>
                  <a:schemeClr val="tx2"/>
                </a:solidFill>
                <a:cs typeface="Times New Roman" pitchFamily="18" charset="0"/>
              </a:rPr>
              <a:t>&lt;&lt;(1+</a:t>
            </a:r>
            <a:r>
              <a:rPr kumimoji="1" lang="en-US" altLang="zh-CN" i="1">
                <a:solidFill>
                  <a:schemeClr val="tx2"/>
                </a:solidFill>
                <a:cs typeface="Times New Roman" pitchFamily="18" charset="0"/>
                <a:sym typeface="Symbol" pitchFamily="18" charset="2"/>
              </a:rPr>
              <a:t></a:t>
            </a:r>
            <a:r>
              <a:rPr kumimoji="1" lang="en-US" altLang="zh-CN">
                <a:solidFill>
                  <a:schemeClr val="tx2"/>
                </a:solidFill>
                <a:cs typeface="Times New Roman" pitchFamily="18" charset="0"/>
                <a:sym typeface="Symbol" pitchFamily="18" charset="2"/>
              </a:rPr>
              <a:t>)</a:t>
            </a:r>
            <a:r>
              <a:rPr kumimoji="1" lang="en-US" altLang="zh-CN" i="1">
                <a:solidFill>
                  <a:schemeClr val="tx2"/>
                </a:solidFill>
                <a:cs typeface="Times New Roman" pitchFamily="18" charset="0"/>
                <a:sym typeface="Symbol" pitchFamily="18" charset="2"/>
              </a:rPr>
              <a:t>R</a:t>
            </a:r>
            <a:r>
              <a:rPr kumimoji="1" lang="en-US" altLang="zh-CN" baseline="-25000">
                <a:solidFill>
                  <a:schemeClr val="tx2"/>
                </a:solidFill>
                <a:cs typeface="Times New Roman" pitchFamily="18" charset="0"/>
                <a:sym typeface="Symbol" pitchFamily="18" charset="2"/>
              </a:rPr>
              <a:t>E</a:t>
            </a:r>
            <a:r>
              <a:rPr kumimoji="1" lang="en-US" altLang="zh-CN">
                <a:solidFill>
                  <a:schemeClr val="tx2"/>
                </a:solidFill>
                <a:cs typeface="Times New Roman" pitchFamily="18" charset="0"/>
                <a:sym typeface="Symbol" pitchFamily="18" charset="2"/>
              </a:rPr>
              <a:t>    </a:t>
            </a:r>
            <a:r>
              <a:rPr kumimoji="1" lang="en-US" altLang="zh-CN" i="1">
                <a:solidFill>
                  <a:schemeClr val="tx2"/>
                </a:solidFill>
                <a:cs typeface="Times New Roman" pitchFamily="18" charset="0"/>
                <a:sym typeface="Symbol" pitchFamily="18" charset="2"/>
              </a:rPr>
              <a:t></a:t>
            </a:r>
            <a:r>
              <a:rPr kumimoji="1" lang="en-US" altLang="zh-CN">
                <a:solidFill>
                  <a:schemeClr val="tx2"/>
                </a:solidFill>
                <a:cs typeface="Times New Roman" pitchFamily="18" charset="0"/>
                <a:sym typeface="Symbol" pitchFamily="18" charset="2"/>
              </a:rPr>
              <a:t>&gt;&gt;1</a:t>
            </a:r>
          </a:p>
        </p:txBody>
      </p:sp>
      <p:graphicFrame>
        <p:nvGraphicFramePr>
          <p:cNvPr id="155756" name="Object 4"/>
          <p:cNvGraphicFramePr>
            <a:graphicFrameLocks noChangeAspect="1"/>
          </p:cNvGraphicFramePr>
          <p:nvPr>
            <p:extLst>
              <p:ext uri="{D42A27DB-BD31-4B8C-83A1-F6EECF244321}">
                <p14:modId xmlns:p14="http://schemas.microsoft.com/office/powerpoint/2010/main" val="2197625581"/>
              </p:ext>
            </p:extLst>
          </p:nvPr>
        </p:nvGraphicFramePr>
        <p:xfrm>
          <a:off x="758825" y="5337169"/>
          <a:ext cx="3524250" cy="863600"/>
        </p:xfrm>
        <a:graphic>
          <a:graphicData uri="http://schemas.openxmlformats.org/presentationml/2006/ole">
            <mc:AlternateContent xmlns:mc="http://schemas.openxmlformats.org/markup-compatibility/2006">
              <mc:Choice xmlns:v="urn:schemas-microsoft-com:vml" Requires="v">
                <p:oleObj spid="_x0000_s24895" name="Equation" r:id="rId7" imgW="1765080" imgH="431640" progId="Equation.DSMT4">
                  <p:embed/>
                </p:oleObj>
              </mc:Choice>
              <mc:Fallback>
                <p:oleObj name="Equation" r:id="rId7" imgW="1765080" imgH="431640" progId="Equation.DSMT4">
                  <p:embed/>
                  <p:pic>
                    <p:nvPicPr>
                      <p:cNvPr id="0" name="Object 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825" y="5337169"/>
                        <a:ext cx="35242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757" name="Text Box 109"/>
          <p:cNvSpPr txBox="1">
            <a:spLocks noChangeArrowheads="1"/>
          </p:cNvSpPr>
          <p:nvPr/>
        </p:nvSpPr>
        <p:spPr bwMode="auto">
          <a:xfrm>
            <a:off x="4845050" y="5408607"/>
            <a:ext cx="4089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基本与晶体管参数无关，具有稳定的静态工作点。</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nodeType="afterGroup">
                            <p:stCondLst>
                              <p:cond delay="500"/>
                            </p:stCondLst>
                            <p:childTnLst>
                              <p:par>
                                <p:cTn id="9" presetID="1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Right)">
                                      <p:cBhvr>
                                        <p:cTn id="11" dur="500"/>
                                        <p:tgtEl>
                                          <p:spTgt spid="3"/>
                                        </p:tgtEl>
                                      </p:cBhvr>
                                    </p:animEffect>
                                  </p:childTnLst>
                                </p:cTn>
                              </p:par>
                            </p:childTnLst>
                          </p:cTn>
                        </p:par>
                        <p:par>
                          <p:cTn id="12" fill="hold" nodeType="afterGroup">
                            <p:stCondLst>
                              <p:cond delay="1000"/>
                            </p:stCondLst>
                            <p:childTnLst>
                              <p:par>
                                <p:cTn id="13" presetID="12" presetClass="entr" presetSubtype="2" fill="hold" grpId="0" nodeType="afterEffect">
                                  <p:stCondLst>
                                    <p:cond delay="0"/>
                                  </p:stCondLst>
                                  <p:childTnLst>
                                    <p:set>
                                      <p:cBhvr>
                                        <p:cTn id="14" dur="1" fill="hold">
                                          <p:stCondLst>
                                            <p:cond delay="0"/>
                                          </p:stCondLst>
                                        </p:cTn>
                                        <p:tgtEl>
                                          <p:spTgt spid="155725"/>
                                        </p:tgtEl>
                                        <p:attrNameLst>
                                          <p:attrName>style.visibility</p:attrName>
                                        </p:attrNameLst>
                                      </p:cBhvr>
                                      <p:to>
                                        <p:strVal val="visible"/>
                                      </p:to>
                                    </p:set>
                                    <p:animEffect transition="in" filter="slide(fromRight)">
                                      <p:cBhvr>
                                        <p:cTn id="15" dur="500"/>
                                        <p:tgtEl>
                                          <p:spTgt spid="155725"/>
                                        </p:tgtEl>
                                      </p:cBhvr>
                                    </p:animEffect>
                                  </p:childTnLst>
                                </p:cTn>
                              </p:par>
                            </p:childTnLst>
                          </p:cTn>
                        </p:par>
                        <p:par>
                          <p:cTn id="16" fill="hold" nodeType="afterGroup">
                            <p:stCondLst>
                              <p:cond delay="1500"/>
                            </p:stCondLst>
                            <p:childTnLst>
                              <p:par>
                                <p:cTn id="17" presetID="12" presetClass="entr" presetSubtype="2"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slide(fromRight)">
                                      <p:cBhvr>
                                        <p:cTn id="19" dur="500"/>
                                        <p:tgtEl>
                                          <p:spTgt spid="1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2" fill="hold" grpId="0" nodeType="clickEffect">
                                  <p:stCondLst>
                                    <p:cond delay="0"/>
                                  </p:stCondLst>
                                  <p:childTnLst>
                                    <p:set>
                                      <p:cBhvr>
                                        <p:cTn id="23" dur="1" fill="hold">
                                          <p:stCondLst>
                                            <p:cond delay="0"/>
                                          </p:stCondLst>
                                        </p:cTn>
                                        <p:tgtEl>
                                          <p:spTgt spid="155729"/>
                                        </p:tgtEl>
                                        <p:attrNameLst>
                                          <p:attrName>style.visibility</p:attrName>
                                        </p:attrNameLst>
                                      </p:cBhvr>
                                      <p:to>
                                        <p:strVal val="visible"/>
                                      </p:to>
                                    </p:set>
                                    <p:animEffect transition="in" filter="slide(fromRight)">
                                      <p:cBhvr>
                                        <p:cTn id="24" dur="500"/>
                                        <p:tgtEl>
                                          <p:spTgt spid="155729"/>
                                        </p:tgtEl>
                                      </p:cBhvr>
                                    </p:animEffect>
                                  </p:childTnLst>
                                </p:cTn>
                              </p:par>
                            </p:childTnLst>
                          </p:cTn>
                        </p:par>
                        <p:par>
                          <p:cTn id="25" fill="hold" nodeType="afterGroup">
                            <p:stCondLst>
                              <p:cond delay="500"/>
                            </p:stCondLst>
                            <p:childTnLst>
                              <p:par>
                                <p:cTn id="26" presetID="12" presetClass="entr" presetSubtype="2"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slide(fromRight)">
                                      <p:cBhvr>
                                        <p:cTn id="28" dur="500"/>
                                        <p:tgtEl>
                                          <p:spTgt spid="1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2" fill="hold" grpId="0" nodeType="clickEffect">
                                  <p:stCondLst>
                                    <p:cond delay="0"/>
                                  </p:stCondLst>
                                  <p:childTnLst>
                                    <p:set>
                                      <p:cBhvr>
                                        <p:cTn id="32" dur="1" fill="hold">
                                          <p:stCondLst>
                                            <p:cond delay="0"/>
                                          </p:stCondLst>
                                        </p:cTn>
                                        <p:tgtEl>
                                          <p:spTgt spid="155752"/>
                                        </p:tgtEl>
                                        <p:attrNameLst>
                                          <p:attrName>style.visibility</p:attrName>
                                        </p:attrNameLst>
                                      </p:cBhvr>
                                      <p:to>
                                        <p:strVal val="visible"/>
                                      </p:to>
                                    </p:set>
                                    <p:animEffect transition="in" filter="slide(fromRight)">
                                      <p:cBhvr>
                                        <p:cTn id="33" dur="500"/>
                                        <p:tgtEl>
                                          <p:spTgt spid="155752"/>
                                        </p:tgtEl>
                                      </p:cBhvr>
                                    </p:animEffect>
                                  </p:childTnLst>
                                </p:cTn>
                              </p:par>
                            </p:childTnLst>
                          </p:cTn>
                        </p:par>
                        <p:par>
                          <p:cTn id="34" fill="hold" nodeType="afterGroup">
                            <p:stCondLst>
                              <p:cond delay="500"/>
                            </p:stCondLst>
                            <p:childTnLst>
                              <p:par>
                                <p:cTn id="35" presetID="12" presetClass="entr" presetSubtype="2" fill="hold" nodeType="afterEffect">
                                  <p:stCondLst>
                                    <p:cond delay="0"/>
                                  </p:stCondLst>
                                  <p:childTnLst>
                                    <p:set>
                                      <p:cBhvr>
                                        <p:cTn id="36" dur="1" fill="hold">
                                          <p:stCondLst>
                                            <p:cond delay="0"/>
                                          </p:stCondLst>
                                        </p:cTn>
                                        <p:tgtEl>
                                          <p:spTgt spid="155753"/>
                                        </p:tgtEl>
                                        <p:attrNameLst>
                                          <p:attrName>style.visibility</p:attrName>
                                        </p:attrNameLst>
                                      </p:cBhvr>
                                      <p:to>
                                        <p:strVal val="visible"/>
                                      </p:to>
                                    </p:set>
                                    <p:animEffect transition="in" filter="slide(fromRight)">
                                      <p:cBhvr>
                                        <p:cTn id="37" dur="500"/>
                                        <p:tgtEl>
                                          <p:spTgt spid="155753"/>
                                        </p:tgtEl>
                                      </p:cBhvr>
                                    </p:animEffect>
                                  </p:childTnLst>
                                </p:cTn>
                              </p:par>
                            </p:childTnLst>
                          </p:cTn>
                        </p:par>
                        <p:par>
                          <p:cTn id="38" fill="hold" nodeType="afterGroup">
                            <p:stCondLst>
                              <p:cond delay="1000"/>
                            </p:stCondLst>
                            <p:childTnLst>
                              <p:par>
                                <p:cTn id="39" presetID="12" presetClass="entr" presetSubtype="2" fill="hold" nodeType="afterEffect">
                                  <p:stCondLst>
                                    <p:cond delay="0"/>
                                  </p:stCondLst>
                                  <p:childTnLst>
                                    <p:set>
                                      <p:cBhvr>
                                        <p:cTn id="40" dur="1" fill="hold">
                                          <p:stCondLst>
                                            <p:cond delay="0"/>
                                          </p:stCondLst>
                                        </p:cTn>
                                        <p:tgtEl>
                                          <p:spTgt spid="155754"/>
                                        </p:tgtEl>
                                        <p:attrNameLst>
                                          <p:attrName>style.visibility</p:attrName>
                                        </p:attrNameLst>
                                      </p:cBhvr>
                                      <p:to>
                                        <p:strVal val="visible"/>
                                      </p:to>
                                    </p:set>
                                    <p:animEffect transition="in" filter="slide(fromRight)">
                                      <p:cBhvr>
                                        <p:cTn id="41" dur="500"/>
                                        <p:tgtEl>
                                          <p:spTgt spid="15575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2" fill="hold" grpId="0" nodeType="clickEffect">
                                  <p:stCondLst>
                                    <p:cond delay="0"/>
                                  </p:stCondLst>
                                  <p:childTnLst>
                                    <p:set>
                                      <p:cBhvr>
                                        <p:cTn id="45" dur="1" fill="hold">
                                          <p:stCondLst>
                                            <p:cond delay="0"/>
                                          </p:stCondLst>
                                        </p:cTn>
                                        <p:tgtEl>
                                          <p:spTgt spid="155755"/>
                                        </p:tgtEl>
                                        <p:attrNameLst>
                                          <p:attrName>style.visibility</p:attrName>
                                        </p:attrNameLst>
                                      </p:cBhvr>
                                      <p:to>
                                        <p:strVal val="visible"/>
                                      </p:to>
                                    </p:set>
                                    <p:animEffect transition="in" filter="slide(fromRight)">
                                      <p:cBhvr>
                                        <p:cTn id="46" dur="500"/>
                                        <p:tgtEl>
                                          <p:spTgt spid="155755"/>
                                        </p:tgtEl>
                                      </p:cBhvr>
                                    </p:animEffect>
                                  </p:childTnLst>
                                </p:cTn>
                              </p:par>
                            </p:childTnLst>
                          </p:cTn>
                        </p:par>
                        <p:par>
                          <p:cTn id="47" fill="hold" nodeType="afterGroup">
                            <p:stCondLst>
                              <p:cond delay="500"/>
                            </p:stCondLst>
                            <p:childTnLst>
                              <p:par>
                                <p:cTn id="48" presetID="12" presetClass="entr" presetSubtype="2" fill="hold" nodeType="afterEffect">
                                  <p:stCondLst>
                                    <p:cond delay="0"/>
                                  </p:stCondLst>
                                  <p:childTnLst>
                                    <p:set>
                                      <p:cBhvr>
                                        <p:cTn id="49" dur="1" fill="hold">
                                          <p:stCondLst>
                                            <p:cond delay="0"/>
                                          </p:stCondLst>
                                        </p:cTn>
                                        <p:tgtEl>
                                          <p:spTgt spid="155756"/>
                                        </p:tgtEl>
                                        <p:attrNameLst>
                                          <p:attrName>style.visibility</p:attrName>
                                        </p:attrNameLst>
                                      </p:cBhvr>
                                      <p:to>
                                        <p:strVal val="visible"/>
                                      </p:to>
                                    </p:set>
                                    <p:animEffect transition="in" filter="slide(fromRight)">
                                      <p:cBhvr>
                                        <p:cTn id="50" dur="500"/>
                                        <p:tgtEl>
                                          <p:spTgt spid="15575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155757"/>
                                        </p:tgtEl>
                                        <p:attrNameLst>
                                          <p:attrName>style.visibility</p:attrName>
                                        </p:attrNameLst>
                                      </p:cBhvr>
                                      <p:to>
                                        <p:strVal val="visible"/>
                                      </p:to>
                                    </p:set>
                                    <p:animEffect transition="in" filter="slide(fromRight)">
                                      <p:cBhvr>
                                        <p:cTn id="55" dur="500"/>
                                        <p:tgtEl>
                                          <p:spTgt spid="155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725" grpId="0" autoUpdateAnimBg="0"/>
      <p:bldP spid="155729" grpId="0" autoUpdateAnimBg="0"/>
      <p:bldP spid="155752" grpId="0" autoUpdateAnimBg="0"/>
      <p:bldP spid="155755" grpId="0" autoUpdateAnimBg="0"/>
      <p:bldP spid="155757"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spAutoFit/>
          </a:bodyPr>
          <a:lstStyle/>
          <a:p>
            <a:pPr eaLnBrk="1" hangingPunct="1"/>
            <a:r>
              <a:rPr lang="en-US" altLang="zh-CN" sz="3200" smtClean="0">
                <a:ea typeface="宋体" charset="-122"/>
              </a:rPr>
              <a:t>6.3.3   </a:t>
            </a:r>
            <a:r>
              <a:rPr lang="zh-CN" altLang="en-US" sz="3200" smtClean="0">
                <a:ea typeface="宋体" charset="-122"/>
              </a:rPr>
              <a:t>静态工作点稳定电路（续</a:t>
            </a:r>
            <a:r>
              <a:rPr lang="en-US" altLang="zh-CN" sz="3200" smtClean="0">
                <a:ea typeface="宋体" charset="-122"/>
              </a:rPr>
              <a:t>3</a:t>
            </a:r>
            <a:r>
              <a:rPr lang="zh-CN" altLang="en-US" sz="3200" smtClean="0">
                <a:ea typeface="宋体" charset="-122"/>
              </a:rPr>
              <a:t>）</a:t>
            </a:r>
            <a:endParaRPr lang="en-US" altLang="zh-CN" sz="320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58</a:t>
            </a:fld>
            <a:endParaRPr lang="zh-CN" altLang="en-US"/>
          </a:p>
        </p:txBody>
      </p:sp>
      <p:sp>
        <p:nvSpPr>
          <p:cNvPr id="156677" name="Text Box 5"/>
          <p:cNvSpPr txBox="1">
            <a:spLocks noChangeArrowheads="1"/>
          </p:cNvSpPr>
          <p:nvPr/>
        </p:nvSpPr>
        <p:spPr bwMode="auto">
          <a:xfrm>
            <a:off x="912813" y="1011238"/>
            <a:ext cx="4494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现在我们来计算电路的放大倍数</a:t>
            </a:r>
          </a:p>
        </p:txBody>
      </p:sp>
      <p:grpSp>
        <p:nvGrpSpPr>
          <p:cNvPr id="2" name="Group 6"/>
          <p:cNvGrpSpPr>
            <a:grpSpLocks/>
          </p:cNvGrpSpPr>
          <p:nvPr/>
        </p:nvGrpSpPr>
        <p:grpSpPr bwMode="auto">
          <a:xfrm>
            <a:off x="5691188" y="1125538"/>
            <a:ext cx="3290887" cy="2038350"/>
            <a:chOff x="734" y="1464"/>
            <a:chExt cx="2073" cy="1284"/>
          </a:xfrm>
        </p:grpSpPr>
        <p:grpSp>
          <p:nvGrpSpPr>
            <p:cNvPr id="25611" name="Group 7"/>
            <p:cNvGrpSpPr>
              <a:grpSpLocks/>
            </p:cNvGrpSpPr>
            <p:nvPr/>
          </p:nvGrpSpPr>
          <p:grpSpPr bwMode="auto">
            <a:xfrm>
              <a:off x="1653" y="2652"/>
              <a:ext cx="144" cy="96"/>
              <a:chOff x="1056" y="1392"/>
              <a:chExt cx="144" cy="96"/>
            </a:xfrm>
          </p:grpSpPr>
          <p:sp>
            <p:nvSpPr>
              <p:cNvPr id="25648" name="Line 8"/>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49" name="Line 9"/>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5612" name="Group 10"/>
            <p:cNvGrpSpPr>
              <a:grpSpLocks/>
            </p:cNvGrpSpPr>
            <p:nvPr/>
          </p:nvGrpSpPr>
          <p:grpSpPr bwMode="auto">
            <a:xfrm>
              <a:off x="1486" y="1680"/>
              <a:ext cx="77" cy="480"/>
              <a:chOff x="1824" y="1344"/>
              <a:chExt cx="77" cy="480"/>
            </a:xfrm>
          </p:grpSpPr>
          <p:sp>
            <p:nvSpPr>
              <p:cNvPr id="25645" name="Rectangle 11"/>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5646" name="Line 12"/>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47" name="Line 13"/>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5613" name="Group 14"/>
            <p:cNvGrpSpPr>
              <a:grpSpLocks/>
            </p:cNvGrpSpPr>
            <p:nvPr/>
          </p:nvGrpSpPr>
          <p:grpSpPr bwMode="auto">
            <a:xfrm>
              <a:off x="2445" y="1725"/>
              <a:ext cx="77" cy="480"/>
              <a:chOff x="1824" y="1344"/>
              <a:chExt cx="77" cy="480"/>
            </a:xfrm>
          </p:grpSpPr>
          <p:sp>
            <p:nvSpPr>
              <p:cNvPr id="25642" name="Rectangle 15"/>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5643" name="Line 16"/>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44" name="Line 17"/>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5614" name="Freeform 18"/>
            <p:cNvSpPr>
              <a:spLocks/>
            </p:cNvSpPr>
            <p:nvPr/>
          </p:nvSpPr>
          <p:spPr bwMode="auto">
            <a:xfrm flipH="1" flipV="1">
              <a:off x="2245" y="2064"/>
              <a:ext cx="240" cy="579"/>
            </a:xfrm>
            <a:custGeom>
              <a:avLst/>
              <a:gdLst>
                <a:gd name="T0" fmla="*/ 0 w 240"/>
                <a:gd name="T1" fmla="*/ 3370 h 240"/>
                <a:gd name="T2" fmla="*/ 0 w 240"/>
                <a:gd name="T3" fmla="*/ 0 h 240"/>
                <a:gd name="T4" fmla="*/ 24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5615" name="Freeform 19"/>
            <p:cNvSpPr>
              <a:spLocks/>
            </p:cNvSpPr>
            <p:nvPr/>
          </p:nvSpPr>
          <p:spPr bwMode="auto">
            <a:xfrm flipH="1">
              <a:off x="749" y="1572"/>
              <a:ext cx="774" cy="240"/>
            </a:xfrm>
            <a:custGeom>
              <a:avLst/>
              <a:gdLst>
                <a:gd name="T0" fmla="*/ 0 w 240"/>
                <a:gd name="T1" fmla="*/ 240 h 240"/>
                <a:gd name="T2" fmla="*/ 0 w 240"/>
                <a:gd name="T3" fmla="*/ 0 h 240"/>
                <a:gd name="T4" fmla="*/ 805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5616" name="Freeform 20"/>
            <p:cNvSpPr>
              <a:spLocks/>
            </p:cNvSpPr>
            <p:nvPr/>
          </p:nvSpPr>
          <p:spPr bwMode="auto">
            <a:xfrm>
              <a:off x="1929" y="1572"/>
              <a:ext cx="332" cy="240"/>
            </a:xfrm>
            <a:custGeom>
              <a:avLst/>
              <a:gdLst>
                <a:gd name="T0" fmla="*/ 0 w 240"/>
                <a:gd name="T1" fmla="*/ 240 h 240"/>
                <a:gd name="T2" fmla="*/ 0 w 240"/>
                <a:gd name="T3" fmla="*/ 0 h 240"/>
                <a:gd name="T4" fmla="*/ 635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5617" name="Freeform 21"/>
            <p:cNvSpPr>
              <a:spLocks/>
            </p:cNvSpPr>
            <p:nvPr/>
          </p:nvSpPr>
          <p:spPr bwMode="auto">
            <a:xfrm flipH="1">
              <a:off x="2245" y="1572"/>
              <a:ext cx="240" cy="240"/>
            </a:xfrm>
            <a:custGeom>
              <a:avLst/>
              <a:gdLst>
                <a:gd name="T0" fmla="*/ 0 w 240"/>
                <a:gd name="T1" fmla="*/ 240 h 240"/>
                <a:gd name="T2" fmla="*/ 0 w 240"/>
                <a:gd name="T3" fmla="*/ 0 h 240"/>
                <a:gd name="T4" fmla="*/ 24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5618" name="Text Box 23"/>
            <p:cNvSpPr txBox="1">
              <a:spLocks noChangeArrowheads="1"/>
            </p:cNvSpPr>
            <p:nvPr/>
          </p:nvSpPr>
          <p:spPr bwMode="auto">
            <a:xfrm>
              <a:off x="734" y="1506"/>
              <a:ext cx="226" cy="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a:t>
              </a:r>
            </a:p>
            <a:p>
              <a:pPr algn="just" eaLnBrk="1" hangingPunct="1">
                <a:lnSpc>
                  <a:spcPct val="120000"/>
                </a:lnSpc>
                <a:spcBef>
                  <a:spcPct val="10000"/>
                </a:spcBef>
              </a:pPr>
              <a:r>
                <a:rPr kumimoji="1" lang="en-US" altLang="zh-CN" sz="2800" i="1">
                  <a:solidFill>
                    <a:schemeClr val="tx2"/>
                  </a:solidFill>
                  <a:cs typeface="Times New Roman" pitchFamily="18" charset="0"/>
                </a:rPr>
                <a:t>u</a:t>
              </a:r>
              <a:r>
                <a:rPr kumimoji="1" lang="en-US" altLang="zh-CN" sz="2800" baseline="-25000">
                  <a:solidFill>
                    <a:schemeClr val="tx2"/>
                  </a:solidFill>
                  <a:cs typeface="Times New Roman" pitchFamily="18" charset="0"/>
                </a:rPr>
                <a:t>i</a:t>
              </a:r>
            </a:p>
            <a:p>
              <a:pPr algn="just" eaLnBrk="1" hangingPunct="1">
                <a:lnSpc>
                  <a:spcPct val="120000"/>
                </a:lnSpc>
                <a:spcBef>
                  <a:spcPct val="10000"/>
                </a:spcBef>
              </a:pPr>
              <a:r>
                <a:rPr kumimoji="1" lang="en-US" altLang="zh-CN" sz="2800">
                  <a:solidFill>
                    <a:schemeClr val="tx2"/>
                  </a:solidFill>
                  <a:cs typeface="Times New Roman" pitchFamily="18" charset="0"/>
                </a:rPr>
                <a:t>_</a:t>
              </a:r>
            </a:p>
          </p:txBody>
        </p:sp>
        <p:sp>
          <p:nvSpPr>
            <p:cNvPr id="25619" name="Text Box 24"/>
            <p:cNvSpPr txBox="1">
              <a:spLocks noChangeArrowheads="1"/>
            </p:cNvSpPr>
            <p:nvPr/>
          </p:nvSpPr>
          <p:spPr bwMode="auto">
            <a:xfrm>
              <a:off x="1521" y="1713"/>
              <a:ext cx="36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r</a:t>
              </a:r>
              <a:r>
                <a:rPr kumimoji="1" lang="en-US" altLang="zh-CN" sz="2800" baseline="-25000">
                  <a:solidFill>
                    <a:schemeClr val="tx2"/>
                  </a:solidFill>
                  <a:cs typeface="Times New Roman" pitchFamily="18" charset="0"/>
                </a:rPr>
                <a:t>be</a:t>
              </a:r>
            </a:p>
          </p:txBody>
        </p:sp>
        <p:graphicFrame>
          <p:nvGraphicFramePr>
            <p:cNvPr id="25603" name="Object 3"/>
            <p:cNvGraphicFramePr>
              <a:graphicFrameLocks noChangeAspect="1"/>
            </p:cNvGraphicFramePr>
            <p:nvPr/>
          </p:nvGraphicFramePr>
          <p:xfrm>
            <a:off x="2048" y="1764"/>
            <a:ext cx="252" cy="251"/>
          </p:xfrm>
          <a:graphic>
            <a:graphicData uri="http://schemas.openxmlformats.org/presentationml/2006/ole">
              <mc:AlternateContent xmlns:mc="http://schemas.openxmlformats.org/markup-compatibility/2006">
                <mc:Choice xmlns:v="urn:schemas-microsoft-com:vml" Requires="v">
                  <p:oleObj spid="_x0000_s25792" name="Equation" r:id="rId3" imgW="317160" imgH="317160" progId="Equation.DSMT4">
                    <p:embed/>
                  </p:oleObj>
                </mc:Choice>
                <mc:Fallback>
                  <p:oleObj name="Equation" r:id="rId3" imgW="317160" imgH="317160" progId="Equation.DSMT4">
                    <p:embed/>
                    <p:pic>
                      <p:nvPicPr>
                        <p:cNvPr id="0" name="Object 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 y="1764"/>
                          <a:ext cx="25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25620" name="Text Box 26"/>
            <p:cNvSpPr txBox="1">
              <a:spLocks noChangeArrowheads="1"/>
            </p:cNvSpPr>
            <p:nvPr/>
          </p:nvSpPr>
          <p:spPr bwMode="auto">
            <a:xfrm>
              <a:off x="2202" y="1983"/>
              <a:ext cx="32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L</a:t>
              </a:r>
              <a:endParaRPr kumimoji="1" lang="en-US" altLang="zh-CN">
                <a:solidFill>
                  <a:schemeClr val="tx2"/>
                </a:solidFill>
                <a:cs typeface="Times New Roman" pitchFamily="18" charset="0"/>
              </a:endParaRPr>
            </a:p>
          </p:txBody>
        </p:sp>
        <p:sp>
          <p:nvSpPr>
            <p:cNvPr id="25621" name="Text Box 28"/>
            <p:cNvSpPr txBox="1">
              <a:spLocks noChangeArrowheads="1"/>
            </p:cNvSpPr>
            <p:nvPr/>
          </p:nvSpPr>
          <p:spPr bwMode="auto">
            <a:xfrm>
              <a:off x="2489" y="1464"/>
              <a:ext cx="318" cy="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800" i="1">
                  <a:solidFill>
                    <a:schemeClr val="tx2"/>
                  </a:solidFill>
                  <a:cs typeface="Times New Roman" pitchFamily="18" charset="0"/>
                </a:rPr>
                <a:t>+</a:t>
              </a:r>
            </a:p>
            <a:p>
              <a:pPr algn="just" eaLnBrk="1" hangingPunct="1">
                <a:lnSpc>
                  <a:spcPct val="120000"/>
                </a:lnSpc>
                <a:spcBef>
                  <a:spcPct val="10000"/>
                </a:spcBef>
              </a:pPr>
              <a:r>
                <a:rPr kumimoji="1" lang="en-US" altLang="zh-CN" sz="2800" i="1">
                  <a:solidFill>
                    <a:schemeClr val="tx2"/>
                  </a:solidFill>
                  <a:cs typeface="Times New Roman" pitchFamily="18" charset="0"/>
                </a:rPr>
                <a:t>u</a:t>
              </a:r>
              <a:r>
                <a:rPr kumimoji="1" lang="en-US" altLang="zh-CN" sz="2800" baseline="-25000">
                  <a:solidFill>
                    <a:schemeClr val="tx2"/>
                  </a:solidFill>
                  <a:cs typeface="Times New Roman" pitchFamily="18" charset="0"/>
                </a:rPr>
                <a:t>o</a:t>
              </a:r>
            </a:p>
            <a:p>
              <a:pPr algn="just" eaLnBrk="1" hangingPunct="1">
                <a:lnSpc>
                  <a:spcPct val="120000"/>
                </a:lnSpc>
                <a:spcBef>
                  <a:spcPct val="10000"/>
                </a:spcBef>
              </a:pPr>
              <a:r>
                <a:rPr kumimoji="1" lang="en-US" altLang="zh-CN" sz="2800">
                  <a:solidFill>
                    <a:schemeClr val="tx2"/>
                  </a:solidFill>
                  <a:cs typeface="Times New Roman" pitchFamily="18" charset="0"/>
                </a:rPr>
                <a:t>_</a:t>
              </a:r>
            </a:p>
          </p:txBody>
        </p:sp>
        <p:sp>
          <p:nvSpPr>
            <p:cNvPr id="25622" name="Text Box 29"/>
            <p:cNvSpPr txBox="1">
              <a:spLocks noChangeArrowheads="1"/>
            </p:cNvSpPr>
            <p:nvPr/>
          </p:nvSpPr>
          <p:spPr bwMode="auto">
            <a:xfrm>
              <a:off x="1440" y="2210"/>
              <a:ext cx="2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E</a:t>
              </a:r>
              <a:endParaRPr kumimoji="1" lang="en-US" altLang="zh-CN">
                <a:solidFill>
                  <a:schemeClr val="tx2"/>
                </a:solidFill>
                <a:cs typeface="Times New Roman" pitchFamily="18" charset="0"/>
              </a:endParaRPr>
            </a:p>
          </p:txBody>
        </p:sp>
        <p:sp>
          <p:nvSpPr>
            <p:cNvPr id="25623" name="Line 30"/>
            <p:cNvSpPr>
              <a:spLocks noChangeShapeType="1"/>
            </p:cNvSpPr>
            <p:nvPr/>
          </p:nvSpPr>
          <p:spPr bwMode="auto">
            <a:xfrm>
              <a:off x="1525" y="2159"/>
              <a:ext cx="40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624" name="Group 31"/>
            <p:cNvGrpSpPr>
              <a:grpSpLocks/>
            </p:cNvGrpSpPr>
            <p:nvPr/>
          </p:nvGrpSpPr>
          <p:grpSpPr bwMode="auto">
            <a:xfrm>
              <a:off x="1868" y="1743"/>
              <a:ext cx="147" cy="420"/>
              <a:chOff x="2304" y="3240"/>
              <a:chExt cx="186" cy="507"/>
            </a:xfrm>
          </p:grpSpPr>
          <p:sp>
            <p:nvSpPr>
              <p:cNvPr id="25637" name="AutoShape 32"/>
              <p:cNvSpPr>
                <a:spLocks noChangeArrowheads="1"/>
              </p:cNvSpPr>
              <p:nvPr/>
            </p:nvSpPr>
            <p:spPr bwMode="auto">
              <a:xfrm>
                <a:off x="2304" y="3345"/>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5638" name="Line 33"/>
              <p:cNvSpPr>
                <a:spLocks noChangeAspect="1" noChangeShapeType="1"/>
              </p:cNvSpPr>
              <p:nvPr/>
            </p:nvSpPr>
            <p:spPr bwMode="auto">
              <a:xfrm flipV="1">
                <a:off x="2377" y="3240"/>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39" name="Line 34"/>
              <p:cNvSpPr>
                <a:spLocks noChangeAspect="1" noChangeShapeType="1"/>
              </p:cNvSpPr>
              <p:nvPr/>
            </p:nvSpPr>
            <p:spPr bwMode="auto">
              <a:xfrm flipV="1">
                <a:off x="2377" y="3627"/>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40" name="Line 35"/>
              <p:cNvSpPr>
                <a:spLocks noChangeAspect="1" noChangeShapeType="1"/>
              </p:cNvSpPr>
              <p:nvPr/>
            </p:nvSpPr>
            <p:spPr bwMode="auto">
              <a:xfrm rot="5400000" flipV="1">
                <a:off x="2376" y="3417"/>
                <a:ext cx="1" cy="1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41" name="Line 36"/>
              <p:cNvSpPr>
                <a:spLocks noChangeShapeType="1"/>
              </p:cNvSpPr>
              <p:nvPr/>
            </p:nvSpPr>
            <p:spPr bwMode="auto">
              <a:xfrm>
                <a:off x="2490" y="3366"/>
                <a:ext cx="0" cy="2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5625" name="Group 37"/>
            <p:cNvGrpSpPr>
              <a:grpSpLocks/>
            </p:cNvGrpSpPr>
            <p:nvPr/>
          </p:nvGrpSpPr>
          <p:grpSpPr bwMode="auto">
            <a:xfrm>
              <a:off x="1684" y="2163"/>
              <a:ext cx="77" cy="480"/>
              <a:chOff x="1824" y="1344"/>
              <a:chExt cx="77" cy="480"/>
            </a:xfrm>
          </p:grpSpPr>
          <p:sp>
            <p:nvSpPr>
              <p:cNvPr id="25634" name="Rectangle 38"/>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5635" name="Line 39"/>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36" name="Line 40"/>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5626" name="Line 41"/>
            <p:cNvSpPr>
              <a:spLocks noChangeShapeType="1"/>
            </p:cNvSpPr>
            <p:nvPr/>
          </p:nvSpPr>
          <p:spPr bwMode="auto">
            <a:xfrm>
              <a:off x="762" y="2643"/>
              <a:ext cx="168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627" name="Group 42"/>
            <p:cNvGrpSpPr>
              <a:grpSpLocks/>
            </p:cNvGrpSpPr>
            <p:nvPr/>
          </p:nvGrpSpPr>
          <p:grpSpPr bwMode="auto">
            <a:xfrm>
              <a:off x="1008" y="1869"/>
              <a:ext cx="77" cy="480"/>
              <a:chOff x="1824" y="1344"/>
              <a:chExt cx="77" cy="480"/>
            </a:xfrm>
          </p:grpSpPr>
          <p:sp>
            <p:nvSpPr>
              <p:cNvPr id="25631" name="Rectangle 43"/>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5632" name="Line 44"/>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33" name="Line 45"/>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5628" name="Line 46"/>
            <p:cNvSpPr>
              <a:spLocks noChangeShapeType="1"/>
            </p:cNvSpPr>
            <p:nvPr/>
          </p:nvSpPr>
          <p:spPr bwMode="auto">
            <a:xfrm flipV="1">
              <a:off x="1047" y="1568"/>
              <a:ext cx="0" cy="3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29" name="Line 47"/>
            <p:cNvSpPr>
              <a:spLocks noChangeShapeType="1"/>
            </p:cNvSpPr>
            <p:nvPr/>
          </p:nvSpPr>
          <p:spPr bwMode="auto">
            <a:xfrm flipV="1">
              <a:off x="1047" y="2343"/>
              <a:ext cx="0" cy="3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630" name="Text Box 48"/>
            <p:cNvSpPr txBox="1">
              <a:spLocks noChangeArrowheads="1"/>
            </p:cNvSpPr>
            <p:nvPr/>
          </p:nvSpPr>
          <p:spPr bwMode="auto">
            <a:xfrm>
              <a:off x="1056" y="1922"/>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a:t>
              </a:r>
              <a:endParaRPr kumimoji="1" lang="en-US" altLang="zh-CN">
                <a:solidFill>
                  <a:schemeClr val="tx2"/>
                </a:solidFill>
                <a:cs typeface="Times New Roman" pitchFamily="18" charset="0"/>
              </a:endParaRPr>
            </a:p>
          </p:txBody>
        </p:sp>
      </p:grpSp>
      <p:sp>
        <p:nvSpPr>
          <p:cNvPr id="156721" name="Text Box 49"/>
          <p:cNvSpPr txBox="1">
            <a:spLocks noChangeArrowheads="1"/>
          </p:cNvSpPr>
          <p:nvPr/>
        </p:nvSpPr>
        <p:spPr bwMode="auto">
          <a:xfrm>
            <a:off x="460375" y="1479550"/>
            <a:ext cx="5108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由微变等效电路可以容易分析得到：</a:t>
            </a:r>
          </a:p>
        </p:txBody>
      </p:sp>
      <p:graphicFrame>
        <p:nvGraphicFramePr>
          <p:cNvPr id="156722" name="Object 2"/>
          <p:cNvGraphicFramePr>
            <a:graphicFrameLocks noChangeAspect="1"/>
          </p:cNvGraphicFramePr>
          <p:nvPr/>
        </p:nvGraphicFramePr>
        <p:xfrm>
          <a:off x="1260475" y="1978025"/>
          <a:ext cx="3551238" cy="914400"/>
        </p:xfrm>
        <a:graphic>
          <a:graphicData uri="http://schemas.openxmlformats.org/presentationml/2006/ole">
            <mc:AlternateContent xmlns:mc="http://schemas.openxmlformats.org/markup-compatibility/2006">
              <mc:Choice xmlns:v="urn:schemas-microsoft-com:vml" Requires="v">
                <p:oleObj spid="_x0000_s25793" name="Equation" r:id="rId5" imgW="1777680" imgH="457200" progId="Equation.DSMT4">
                  <p:embed/>
                </p:oleObj>
              </mc:Choice>
              <mc:Fallback>
                <p:oleObj name="Equation" r:id="rId5" imgW="1777680" imgH="457200" progId="Equation.DSMT4">
                  <p:embed/>
                  <p:pic>
                    <p:nvPicPr>
                      <p:cNvPr id="0" name="Object 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0475" y="1978025"/>
                        <a:ext cx="3551238"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723" name="Text Box 51"/>
          <p:cNvSpPr txBox="1">
            <a:spLocks noChangeArrowheads="1"/>
          </p:cNvSpPr>
          <p:nvPr/>
        </p:nvSpPr>
        <p:spPr bwMode="auto">
          <a:xfrm>
            <a:off x="444500" y="2951163"/>
            <a:ext cx="5019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因此，</a:t>
            </a:r>
            <a:r>
              <a:rPr kumimoji="1" lang="en-US" altLang="zh-CN">
                <a:solidFill>
                  <a:schemeClr val="tx2"/>
                </a:solidFill>
                <a:cs typeface="Times New Roman" pitchFamily="18" charset="0"/>
              </a:rPr>
              <a:t>(1+</a:t>
            </a:r>
            <a:r>
              <a:rPr kumimoji="1" lang="en-US" altLang="zh-CN" i="1">
                <a:solidFill>
                  <a:schemeClr val="tx2"/>
                </a:solidFill>
                <a:cs typeface="Times New Roman" pitchFamily="18" charset="0"/>
                <a:sym typeface="Symbol" pitchFamily="18" charset="2"/>
              </a:rPr>
              <a:t></a:t>
            </a:r>
            <a:r>
              <a:rPr kumimoji="1" lang="en-US" altLang="zh-CN">
                <a:solidFill>
                  <a:schemeClr val="tx2"/>
                </a:solidFill>
                <a:cs typeface="Times New Roman" pitchFamily="18" charset="0"/>
                <a:sym typeface="Symbol" pitchFamily="18" charset="2"/>
              </a:rPr>
              <a:t>)</a:t>
            </a:r>
            <a:r>
              <a:rPr kumimoji="1" lang="en-US" altLang="zh-CN" i="1">
                <a:solidFill>
                  <a:schemeClr val="tx2"/>
                </a:solidFill>
                <a:cs typeface="Times New Roman" pitchFamily="18" charset="0"/>
                <a:sym typeface="Symbol" pitchFamily="18" charset="2"/>
              </a:rPr>
              <a:t>R</a:t>
            </a:r>
            <a:r>
              <a:rPr kumimoji="1" lang="en-US" altLang="zh-CN" baseline="-25000">
                <a:solidFill>
                  <a:schemeClr val="tx2"/>
                </a:solidFill>
                <a:cs typeface="Times New Roman" pitchFamily="18" charset="0"/>
                <a:sym typeface="Symbol" pitchFamily="18" charset="2"/>
              </a:rPr>
              <a:t>E</a:t>
            </a:r>
            <a:r>
              <a:rPr kumimoji="1" lang="en-US" altLang="zh-CN" i="1" baseline="-25000">
                <a:solidFill>
                  <a:schemeClr val="tx2"/>
                </a:solidFill>
                <a:cs typeface="Times New Roman" pitchFamily="18" charset="0"/>
                <a:sym typeface="Symbol" pitchFamily="18" charset="2"/>
              </a:rPr>
              <a:t> </a:t>
            </a:r>
            <a:r>
              <a:rPr kumimoji="1" lang="zh-CN" altLang="en-US">
                <a:solidFill>
                  <a:schemeClr val="tx2"/>
                </a:solidFill>
                <a:cs typeface="Times New Roman" pitchFamily="18" charset="0"/>
                <a:sym typeface="Symbol" pitchFamily="18" charset="2"/>
              </a:rPr>
              <a:t>越大放大倍数越小。</a:t>
            </a:r>
            <a:endParaRPr kumimoji="1" lang="zh-CN" altLang="en-US">
              <a:solidFill>
                <a:schemeClr val="tx2"/>
              </a:solidFill>
              <a:cs typeface="Times New Roman" pitchFamily="18" charset="0"/>
            </a:endParaRPr>
          </a:p>
        </p:txBody>
      </p:sp>
      <p:sp>
        <p:nvSpPr>
          <p:cNvPr id="156724" name="Text Box 52"/>
          <p:cNvSpPr txBox="1">
            <a:spLocks noChangeArrowheads="1"/>
          </p:cNvSpPr>
          <p:nvPr/>
        </p:nvSpPr>
        <p:spPr bwMode="auto">
          <a:xfrm>
            <a:off x="409575" y="3533775"/>
            <a:ext cx="837882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为了稳定工作点，要求</a:t>
            </a:r>
            <a:r>
              <a:rPr kumimoji="1" lang="en-US" altLang="zh-CN">
                <a:solidFill>
                  <a:schemeClr val="tx2"/>
                </a:solidFill>
                <a:cs typeface="Times New Roman" pitchFamily="18" charset="0"/>
              </a:rPr>
              <a:t>(1+</a:t>
            </a:r>
            <a:r>
              <a:rPr kumimoji="1" lang="en-US" altLang="zh-CN" i="1">
                <a:solidFill>
                  <a:schemeClr val="tx2"/>
                </a:solidFill>
                <a:cs typeface="Times New Roman" pitchFamily="18" charset="0"/>
                <a:sym typeface="Symbol" pitchFamily="18" charset="2"/>
              </a:rPr>
              <a:t></a:t>
            </a:r>
            <a:r>
              <a:rPr kumimoji="1" lang="en-US" altLang="zh-CN">
                <a:solidFill>
                  <a:schemeClr val="tx2"/>
                </a:solidFill>
                <a:cs typeface="Times New Roman" pitchFamily="18" charset="0"/>
                <a:sym typeface="Symbol" pitchFamily="18" charset="2"/>
              </a:rPr>
              <a:t>)</a:t>
            </a:r>
            <a:r>
              <a:rPr kumimoji="1" lang="en-US" altLang="zh-CN" i="1">
                <a:solidFill>
                  <a:schemeClr val="tx2"/>
                </a:solidFill>
                <a:cs typeface="Times New Roman" pitchFamily="18" charset="0"/>
                <a:sym typeface="Symbol" pitchFamily="18" charset="2"/>
              </a:rPr>
              <a:t>R</a:t>
            </a:r>
            <a:r>
              <a:rPr kumimoji="1" lang="en-US" altLang="zh-CN" baseline="-25000">
                <a:solidFill>
                  <a:schemeClr val="tx2"/>
                </a:solidFill>
                <a:cs typeface="Times New Roman" pitchFamily="18" charset="0"/>
                <a:sym typeface="Symbol" pitchFamily="18" charset="2"/>
              </a:rPr>
              <a:t>E </a:t>
            </a:r>
            <a:r>
              <a:rPr kumimoji="1" lang="en-US" altLang="zh-CN" i="1">
                <a:solidFill>
                  <a:schemeClr val="tx2"/>
                </a:solidFill>
                <a:cs typeface="Times New Roman" pitchFamily="18" charset="0"/>
                <a:sym typeface="Symbol" pitchFamily="18" charset="2"/>
              </a:rPr>
              <a:t>&gt;&gt;R</a:t>
            </a:r>
            <a:r>
              <a:rPr kumimoji="1" lang="en-US" altLang="zh-CN" baseline="-25000">
                <a:solidFill>
                  <a:schemeClr val="tx2"/>
                </a:solidFill>
                <a:cs typeface="Times New Roman" pitchFamily="18" charset="0"/>
                <a:sym typeface="Symbol" pitchFamily="18" charset="2"/>
              </a:rPr>
              <a:t>B</a:t>
            </a:r>
            <a:r>
              <a:rPr kumimoji="1" lang="zh-CN" altLang="en-US">
                <a:solidFill>
                  <a:schemeClr val="tx2"/>
                </a:solidFill>
                <a:cs typeface="Times New Roman" pitchFamily="18" charset="0"/>
                <a:sym typeface="Symbol" pitchFamily="18" charset="2"/>
              </a:rPr>
              <a:t>，但</a:t>
            </a:r>
            <a:r>
              <a:rPr kumimoji="1" lang="en-US" altLang="zh-CN">
                <a:solidFill>
                  <a:schemeClr val="tx2"/>
                </a:solidFill>
                <a:cs typeface="Times New Roman" pitchFamily="18" charset="0"/>
              </a:rPr>
              <a:t>(1+</a:t>
            </a:r>
            <a:r>
              <a:rPr kumimoji="1" lang="en-US" altLang="zh-CN" i="1">
                <a:solidFill>
                  <a:schemeClr val="tx2"/>
                </a:solidFill>
                <a:cs typeface="Times New Roman" pitchFamily="18" charset="0"/>
                <a:sym typeface="Symbol" pitchFamily="18" charset="2"/>
              </a:rPr>
              <a:t></a:t>
            </a:r>
            <a:r>
              <a:rPr kumimoji="1" lang="en-US" altLang="zh-CN">
                <a:solidFill>
                  <a:schemeClr val="tx2"/>
                </a:solidFill>
                <a:cs typeface="Times New Roman" pitchFamily="18" charset="0"/>
                <a:sym typeface="Symbol" pitchFamily="18" charset="2"/>
              </a:rPr>
              <a:t>)</a:t>
            </a:r>
            <a:r>
              <a:rPr kumimoji="1" lang="en-US" altLang="zh-CN" i="1">
                <a:solidFill>
                  <a:schemeClr val="tx2"/>
                </a:solidFill>
                <a:cs typeface="Times New Roman" pitchFamily="18" charset="0"/>
                <a:sym typeface="Symbol" pitchFamily="18" charset="2"/>
              </a:rPr>
              <a:t>R</a:t>
            </a:r>
            <a:r>
              <a:rPr kumimoji="1" lang="en-US" altLang="zh-CN" baseline="-25000">
                <a:solidFill>
                  <a:schemeClr val="tx2"/>
                </a:solidFill>
                <a:cs typeface="Times New Roman" pitchFamily="18" charset="0"/>
                <a:sym typeface="Symbol" pitchFamily="18" charset="2"/>
              </a:rPr>
              <a:t>E</a:t>
            </a:r>
            <a:r>
              <a:rPr kumimoji="1" lang="zh-CN" altLang="en-US">
                <a:solidFill>
                  <a:schemeClr val="tx2"/>
                </a:solidFill>
                <a:cs typeface="Times New Roman" pitchFamily="18" charset="0"/>
                <a:sym typeface="Symbol" pitchFamily="18" charset="2"/>
              </a:rPr>
              <a:t>太大将损失放大能力，因此，为保证放大倍数必须 </a:t>
            </a:r>
            <a:r>
              <a:rPr kumimoji="1" lang="en-US" altLang="zh-CN" i="1">
                <a:solidFill>
                  <a:schemeClr val="tx2"/>
                </a:solidFill>
                <a:cs typeface="Times New Roman" pitchFamily="18" charset="0"/>
                <a:sym typeface="Symbol" pitchFamily="18" charset="2"/>
              </a:rPr>
              <a:t>R</a:t>
            </a:r>
            <a:r>
              <a:rPr kumimoji="1" lang="en-US" altLang="zh-CN" baseline="-25000">
                <a:solidFill>
                  <a:schemeClr val="tx2"/>
                </a:solidFill>
                <a:cs typeface="Times New Roman" pitchFamily="18" charset="0"/>
                <a:sym typeface="Symbol" pitchFamily="18" charset="2"/>
              </a:rPr>
              <a:t>B</a:t>
            </a:r>
            <a:r>
              <a:rPr kumimoji="1" lang="en-US" altLang="zh-CN" i="1" baseline="-25000">
                <a:solidFill>
                  <a:schemeClr val="tx2"/>
                </a:solidFill>
                <a:cs typeface="Times New Roman" pitchFamily="18" charset="0"/>
                <a:sym typeface="Symbol" pitchFamily="18" charset="2"/>
              </a:rPr>
              <a:t> </a:t>
            </a:r>
            <a:r>
              <a:rPr kumimoji="1" lang="zh-CN" altLang="en-US">
                <a:solidFill>
                  <a:schemeClr val="tx2"/>
                </a:solidFill>
                <a:cs typeface="Times New Roman" pitchFamily="18" charset="0"/>
                <a:sym typeface="Symbol" pitchFamily="18" charset="2"/>
              </a:rPr>
              <a:t>很小。</a:t>
            </a:r>
          </a:p>
        </p:txBody>
      </p:sp>
      <p:sp>
        <p:nvSpPr>
          <p:cNvPr id="156725" name="Text Box 53"/>
          <p:cNvSpPr txBox="1">
            <a:spLocks noChangeArrowheads="1"/>
          </p:cNvSpPr>
          <p:nvPr/>
        </p:nvSpPr>
        <p:spPr bwMode="auto">
          <a:xfrm>
            <a:off x="352425" y="4552950"/>
            <a:ext cx="845820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但是 </a:t>
            </a:r>
            <a:r>
              <a:rPr kumimoji="1" lang="en-US" altLang="zh-CN" i="1">
                <a:solidFill>
                  <a:schemeClr val="tx2"/>
                </a:solidFill>
                <a:cs typeface="Times New Roman" pitchFamily="18" charset="0"/>
                <a:sym typeface="Symbol" pitchFamily="18" charset="2"/>
              </a:rPr>
              <a:t>R</a:t>
            </a:r>
            <a:r>
              <a:rPr kumimoji="1" lang="en-US" altLang="zh-CN" baseline="-25000">
                <a:solidFill>
                  <a:schemeClr val="tx2"/>
                </a:solidFill>
                <a:cs typeface="Times New Roman" pitchFamily="18" charset="0"/>
                <a:sym typeface="Symbol" pitchFamily="18" charset="2"/>
              </a:rPr>
              <a:t>B</a:t>
            </a:r>
            <a:r>
              <a:rPr kumimoji="1" lang="en-US" altLang="zh-CN" i="1" baseline="-25000">
                <a:solidFill>
                  <a:schemeClr val="tx2"/>
                </a:solidFill>
                <a:cs typeface="Times New Roman" pitchFamily="18" charset="0"/>
                <a:sym typeface="Symbol" pitchFamily="18" charset="2"/>
              </a:rPr>
              <a:t> </a:t>
            </a:r>
            <a:r>
              <a:rPr kumimoji="1" lang="zh-CN" altLang="en-US">
                <a:solidFill>
                  <a:schemeClr val="tx2"/>
                </a:solidFill>
                <a:cs typeface="Times New Roman" pitchFamily="18" charset="0"/>
              </a:rPr>
              <a:t>的减小将使放大电路输入电阻下降，致使源电压放大倍数降低。折中的方法是选用较小的</a:t>
            </a:r>
            <a:r>
              <a:rPr kumimoji="1" lang="en-US" altLang="zh-CN" i="1">
                <a:solidFill>
                  <a:schemeClr val="tx2"/>
                </a:solidFill>
                <a:cs typeface="Times New Roman" pitchFamily="18" charset="0"/>
                <a:sym typeface="Symbol" pitchFamily="18" charset="2"/>
              </a:rPr>
              <a:t>R</a:t>
            </a:r>
            <a:r>
              <a:rPr kumimoji="1" lang="en-US" altLang="zh-CN" baseline="-25000">
                <a:solidFill>
                  <a:schemeClr val="tx2"/>
                </a:solidFill>
                <a:cs typeface="Times New Roman" pitchFamily="18" charset="0"/>
                <a:sym typeface="Symbol" pitchFamily="18" charset="2"/>
              </a:rPr>
              <a:t>E</a:t>
            </a:r>
            <a:r>
              <a:rPr kumimoji="1" lang="en-US" altLang="zh-CN" i="1" baseline="-25000">
                <a:solidFill>
                  <a:schemeClr val="tx2"/>
                </a:solidFill>
                <a:cs typeface="Times New Roman" pitchFamily="18" charset="0"/>
                <a:sym typeface="Symbol" pitchFamily="18" charset="2"/>
              </a:rPr>
              <a:t> </a:t>
            </a:r>
            <a:r>
              <a:rPr kumimoji="1" lang="zh-CN" altLang="en-US">
                <a:solidFill>
                  <a:schemeClr val="tx2"/>
                </a:solidFill>
                <a:cs typeface="Times New Roman" pitchFamily="18" charset="0"/>
              </a:rPr>
              <a:t>。为了保持集电极工作点电流不太大，需要降低</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BB</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6677"/>
                                        </p:tgtEl>
                                        <p:attrNameLst>
                                          <p:attrName>style.visibility</p:attrName>
                                        </p:attrNameLst>
                                      </p:cBhvr>
                                      <p:to>
                                        <p:strVal val="visible"/>
                                      </p:to>
                                    </p:set>
                                    <p:animEffect transition="in" filter="wipe(left)">
                                      <p:cBhvr>
                                        <p:cTn id="7" dur="500"/>
                                        <p:tgtEl>
                                          <p:spTgt spid="156677"/>
                                        </p:tgtEl>
                                      </p:cBhvr>
                                    </p:animEffect>
                                  </p:childTnLst>
                                </p:cTn>
                              </p:par>
                            </p:childTnLst>
                          </p:cTn>
                        </p:par>
                        <p:par>
                          <p:cTn id="8" fill="hold" nodeType="afterGroup">
                            <p:stCondLst>
                              <p:cond delay="500"/>
                            </p:stCondLst>
                            <p:childTnLst>
                              <p:par>
                                <p:cTn id="9" presetID="1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Right)">
                                      <p:cBhvr>
                                        <p:cTn id="11" dur="500"/>
                                        <p:tgtEl>
                                          <p:spTgt spid="2"/>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iterate type="lt">
                                    <p:tmAbs val="75"/>
                                  </p:iterate>
                                  <p:childTnLst>
                                    <p:set>
                                      <p:cBhvr>
                                        <p:cTn id="14" dur="1" fill="hold">
                                          <p:stCondLst>
                                            <p:cond delay="74"/>
                                          </p:stCondLst>
                                        </p:cTn>
                                        <p:tgtEl>
                                          <p:spTgt spid="156721"/>
                                        </p:tgtEl>
                                        <p:attrNameLst>
                                          <p:attrName>style.visibility</p:attrName>
                                        </p:attrNameLst>
                                      </p:cBhvr>
                                      <p:to>
                                        <p:strVal val="visible"/>
                                      </p:to>
                                    </p:set>
                                  </p:childTnLst>
                                </p:cTn>
                              </p:par>
                            </p:childTnLst>
                          </p:cTn>
                        </p:par>
                        <p:par>
                          <p:cTn id="15" fill="hold" nodeType="afterGroup">
                            <p:stCondLst>
                              <p:cond delay="2200"/>
                            </p:stCondLst>
                            <p:childTnLst>
                              <p:par>
                                <p:cTn id="16" presetID="12" presetClass="entr" presetSubtype="2" fill="hold" nodeType="afterEffect">
                                  <p:stCondLst>
                                    <p:cond delay="0"/>
                                  </p:stCondLst>
                                  <p:childTnLst>
                                    <p:set>
                                      <p:cBhvr>
                                        <p:cTn id="17" dur="1" fill="hold">
                                          <p:stCondLst>
                                            <p:cond delay="0"/>
                                          </p:stCondLst>
                                        </p:cTn>
                                        <p:tgtEl>
                                          <p:spTgt spid="156722"/>
                                        </p:tgtEl>
                                        <p:attrNameLst>
                                          <p:attrName>style.visibility</p:attrName>
                                        </p:attrNameLst>
                                      </p:cBhvr>
                                      <p:to>
                                        <p:strVal val="visible"/>
                                      </p:to>
                                    </p:set>
                                    <p:animEffect transition="in" filter="slide(fromRight)">
                                      <p:cBhvr>
                                        <p:cTn id="18" dur="500"/>
                                        <p:tgtEl>
                                          <p:spTgt spid="15672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iterate type="lt">
                                    <p:tmAbs val="75"/>
                                  </p:iterate>
                                  <p:childTnLst>
                                    <p:set>
                                      <p:cBhvr>
                                        <p:cTn id="22" dur="1" fill="hold">
                                          <p:stCondLst>
                                            <p:cond delay="74"/>
                                          </p:stCondLst>
                                        </p:cTn>
                                        <p:tgtEl>
                                          <p:spTgt spid="1567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156724"/>
                                        </p:tgtEl>
                                        <p:attrNameLst>
                                          <p:attrName>style.visibility</p:attrName>
                                        </p:attrNameLst>
                                      </p:cBhvr>
                                      <p:to>
                                        <p:strVal val="visible"/>
                                      </p:to>
                                    </p:set>
                                  </p:childTnLst>
                                </p:cTn>
                              </p:par>
                            </p:childTnLst>
                          </p:cTn>
                        </p:par>
                        <p:par>
                          <p:cTn id="27" fill="hold" nodeType="afterGroup">
                            <p:stCondLst>
                              <p:cond delay="4275"/>
                            </p:stCondLst>
                            <p:childTnLst>
                              <p:par>
                                <p:cTn id="28" presetID="1" presetClass="entr" presetSubtype="0" fill="hold" grpId="0" nodeType="afterEffect">
                                  <p:stCondLst>
                                    <p:cond delay="0"/>
                                  </p:stCondLst>
                                  <p:iterate type="lt">
                                    <p:tmAbs val="75"/>
                                  </p:iterate>
                                  <p:childTnLst>
                                    <p:set>
                                      <p:cBhvr>
                                        <p:cTn id="29" dur="1" fill="hold">
                                          <p:stCondLst>
                                            <p:cond delay="74"/>
                                          </p:stCondLst>
                                        </p:cTn>
                                        <p:tgtEl>
                                          <p:spTgt spid="156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7" grpId="0"/>
      <p:bldP spid="156721" grpId="0" autoUpdateAnimBg="0"/>
      <p:bldP spid="156723" grpId="0" autoUpdateAnimBg="0"/>
      <p:bldP spid="156724" grpId="0" autoUpdateAnimBg="0"/>
      <p:bldP spid="156725"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2"/>
          <p:cNvSpPr>
            <a:spLocks noGrp="1" noChangeArrowheads="1"/>
          </p:cNvSpPr>
          <p:nvPr>
            <p:ph type="title"/>
          </p:nvPr>
        </p:nvSpPr>
        <p:spPr/>
        <p:txBody>
          <a:bodyPr>
            <a:spAutoFit/>
          </a:bodyPr>
          <a:lstStyle/>
          <a:p>
            <a:pPr eaLnBrk="1" hangingPunct="1"/>
            <a:r>
              <a:rPr lang="en-US" altLang="zh-CN" sz="3200" smtClean="0">
                <a:ea typeface="宋体" charset="-122"/>
              </a:rPr>
              <a:t>6.3.3   </a:t>
            </a:r>
            <a:r>
              <a:rPr lang="zh-CN" altLang="en-US" sz="3200" smtClean="0">
                <a:ea typeface="宋体" charset="-122"/>
              </a:rPr>
              <a:t>静态工作点稳定电路（续</a:t>
            </a:r>
            <a:r>
              <a:rPr lang="en-US" altLang="zh-CN" sz="3200" smtClean="0">
                <a:ea typeface="宋体" charset="-122"/>
              </a:rPr>
              <a:t>4</a:t>
            </a:r>
            <a:r>
              <a:rPr lang="zh-CN" altLang="en-US" sz="3200" smtClean="0">
                <a:ea typeface="宋体" charset="-122"/>
              </a:rPr>
              <a:t>）</a:t>
            </a:r>
            <a:endParaRPr lang="en-US" altLang="zh-CN" sz="320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59</a:t>
            </a:fld>
            <a:endParaRPr lang="zh-CN" altLang="en-US"/>
          </a:p>
        </p:txBody>
      </p:sp>
      <p:sp>
        <p:nvSpPr>
          <p:cNvPr id="157701" name="Text Box 5"/>
          <p:cNvSpPr txBox="1">
            <a:spLocks noChangeArrowheads="1"/>
          </p:cNvSpPr>
          <p:nvPr/>
        </p:nvSpPr>
        <p:spPr bwMode="auto">
          <a:xfrm>
            <a:off x="46038" y="766920"/>
            <a:ext cx="40830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chemeClr val="tx2"/>
                </a:solidFill>
                <a:cs typeface="Times New Roman" pitchFamily="18" charset="0"/>
              </a:rPr>
              <a:t>采用电阻分压方式降低</a:t>
            </a:r>
            <a:r>
              <a:rPr kumimoji="1" lang="en-US" altLang="zh-CN" i="1" dirty="0">
                <a:solidFill>
                  <a:schemeClr val="tx2"/>
                </a:solidFill>
                <a:cs typeface="Times New Roman" pitchFamily="18" charset="0"/>
              </a:rPr>
              <a:t>U</a:t>
            </a:r>
            <a:r>
              <a:rPr kumimoji="1" lang="en-US" altLang="zh-CN" baseline="-25000" dirty="0">
                <a:solidFill>
                  <a:schemeClr val="tx2"/>
                </a:solidFill>
                <a:cs typeface="Times New Roman" pitchFamily="18" charset="0"/>
              </a:rPr>
              <a:t>BB</a:t>
            </a:r>
            <a:r>
              <a:rPr kumimoji="1" lang="zh-CN" altLang="en-US" dirty="0">
                <a:solidFill>
                  <a:schemeClr val="tx2"/>
                </a:solidFill>
                <a:cs typeface="Times New Roman" pitchFamily="18" charset="0"/>
              </a:rPr>
              <a:t>：</a:t>
            </a:r>
          </a:p>
        </p:txBody>
      </p:sp>
      <p:grpSp>
        <p:nvGrpSpPr>
          <p:cNvPr id="2" name="Group 6"/>
          <p:cNvGrpSpPr>
            <a:grpSpLocks/>
          </p:cNvGrpSpPr>
          <p:nvPr/>
        </p:nvGrpSpPr>
        <p:grpSpPr bwMode="auto">
          <a:xfrm>
            <a:off x="5351150" y="832164"/>
            <a:ext cx="3479800" cy="2563813"/>
            <a:chOff x="1637" y="881"/>
            <a:chExt cx="2192" cy="1615"/>
          </a:xfrm>
        </p:grpSpPr>
        <p:grpSp>
          <p:nvGrpSpPr>
            <p:cNvPr id="26635" name="Group 7"/>
            <p:cNvGrpSpPr>
              <a:grpSpLocks/>
            </p:cNvGrpSpPr>
            <p:nvPr/>
          </p:nvGrpSpPr>
          <p:grpSpPr bwMode="auto">
            <a:xfrm>
              <a:off x="2460" y="1680"/>
              <a:ext cx="288" cy="336"/>
              <a:chOff x="3586" y="1847"/>
              <a:chExt cx="288" cy="336"/>
            </a:xfrm>
          </p:grpSpPr>
          <p:sp>
            <p:nvSpPr>
              <p:cNvPr id="26699" name="Line 8"/>
              <p:cNvSpPr>
                <a:spLocks noChangeShapeType="1"/>
              </p:cNvSpPr>
              <p:nvPr/>
            </p:nvSpPr>
            <p:spPr bwMode="auto">
              <a:xfrm>
                <a:off x="3730" y="1895"/>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700" name="Line 9"/>
              <p:cNvSpPr>
                <a:spLocks noChangeShapeType="1"/>
              </p:cNvSpPr>
              <p:nvPr/>
            </p:nvSpPr>
            <p:spPr bwMode="auto">
              <a:xfrm flipV="1">
                <a:off x="3730" y="1847"/>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701" name="Line 10"/>
              <p:cNvSpPr>
                <a:spLocks noChangeShapeType="1"/>
              </p:cNvSpPr>
              <p:nvPr/>
            </p:nvSpPr>
            <p:spPr bwMode="auto">
              <a:xfrm>
                <a:off x="3730" y="2039"/>
                <a:ext cx="144" cy="144"/>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702" name="Line 11"/>
              <p:cNvSpPr>
                <a:spLocks noChangeShapeType="1"/>
              </p:cNvSpPr>
              <p:nvPr/>
            </p:nvSpPr>
            <p:spPr bwMode="auto">
              <a:xfrm>
                <a:off x="3586" y="2013"/>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6636" name="Group 12"/>
            <p:cNvGrpSpPr>
              <a:grpSpLocks/>
            </p:cNvGrpSpPr>
            <p:nvPr/>
          </p:nvGrpSpPr>
          <p:grpSpPr bwMode="auto">
            <a:xfrm>
              <a:off x="2676" y="2400"/>
              <a:ext cx="144" cy="96"/>
              <a:chOff x="3802" y="2567"/>
              <a:chExt cx="144" cy="96"/>
            </a:xfrm>
          </p:grpSpPr>
          <p:sp>
            <p:nvSpPr>
              <p:cNvPr id="26697" name="Line 13"/>
              <p:cNvSpPr>
                <a:spLocks noChangeShapeType="1"/>
              </p:cNvSpPr>
              <p:nvPr/>
            </p:nvSpPr>
            <p:spPr bwMode="auto">
              <a:xfrm>
                <a:off x="3802" y="2663"/>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98" name="Line 14"/>
              <p:cNvSpPr>
                <a:spLocks noChangeShapeType="1"/>
              </p:cNvSpPr>
              <p:nvPr/>
            </p:nvSpPr>
            <p:spPr bwMode="auto">
              <a:xfrm flipV="1">
                <a:off x="3874" y="2567"/>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6637" name="Group 15"/>
            <p:cNvGrpSpPr>
              <a:grpSpLocks/>
            </p:cNvGrpSpPr>
            <p:nvPr/>
          </p:nvGrpSpPr>
          <p:grpSpPr bwMode="auto">
            <a:xfrm>
              <a:off x="2709" y="1206"/>
              <a:ext cx="77" cy="480"/>
              <a:chOff x="3835" y="1373"/>
              <a:chExt cx="77" cy="480"/>
            </a:xfrm>
          </p:grpSpPr>
          <p:sp>
            <p:nvSpPr>
              <p:cNvPr id="26694" name="Rectangle 16"/>
              <p:cNvSpPr>
                <a:spLocks noChangeAspect="1" noChangeArrowheads="1"/>
              </p:cNvSpPr>
              <p:nvPr/>
            </p:nvSpPr>
            <p:spPr bwMode="auto">
              <a:xfrm>
                <a:off x="3835" y="1517"/>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6695" name="Line 17"/>
              <p:cNvSpPr>
                <a:spLocks noChangeShapeType="1"/>
              </p:cNvSpPr>
              <p:nvPr/>
            </p:nvSpPr>
            <p:spPr bwMode="auto">
              <a:xfrm>
                <a:off x="3874" y="137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96" name="Line 18"/>
              <p:cNvSpPr>
                <a:spLocks noChangeShapeType="1"/>
              </p:cNvSpPr>
              <p:nvPr/>
            </p:nvSpPr>
            <p:spPr bwMode="auto">
              <a:xfrm>
                <a:off x="3874" y="1709"/>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6638" name="Group 19"/>
            <p:cNvGrpSpPr>
              <a:grpSpLocks/>
            </p:cNvGrpSpPr>
            <p:nvPr/>
          </p:nvGrpSpPr>
          <p:grpSpPr bwMode="auto">
            <a:xfrm>
              <a:off x="1877" y="1788"/>
              <a:ext cx="240" cy="117"/>
              <a:chOff x="3003" y="1955"/>
              <a:chExt cx="240" cy="117"/>
            </a:xfrm>
          </p:grpSpPr>
          <p:grpSp>
            <p:nvGrpSpPr>
              <p:cNvPr id="26685" name="Group 20"/>
              <p:cNvGrpSpPr>
                <a:grpSpLocks/>
              </p:cNvGrpSpPr>
              <p:nvPr/>
            </p:nvGrpSpPr>
            <p:grpSpPr bwMode="auto">
              <a:xfrm>
                <a:off x="3003" y="1955"/>
                <a:ext cx="240" cy="117"/>
                <a:chOff x="3003" y="1955"/>
                <a:chExt cx="240" cy="117"/>
              </a:xfrm>
            </p:grpSpPr>
            <p:grpSp>
              <p:nvGrpSpPr>
                <p:cNvPr id="26689" name="Group 21"/>
                <p:cNvGrpSpPr>
                  <a:grpSpLocks/>
                </p:cNvGrpSpPr>
                <p:nvPr/>
              </p:nvGrpSpPr>
              <p:grpSpPr bwMode="auto">
                <a:xfrm>
                  <a:off x="3098" y="1955"/>
                  <a:ext cx="49" cy="117"/>
                  <a:chOff x="3098" y="1955"/>
                  <a:chExt cx="49" cy="117"/>
                </a:xfrm>
              </p:grpSpPr>
              <p:sp>
                <p:nvSpPr>
                  <p:cNvPr id="26692" name="Line 22"/>
                  <p:cNvSpPr>
                    <a:spLocks noChangeAspect="1" noChangeShapeType="1"/>
                  </p:cNvSpPr>
                  <p:nvPr/>
                </p:nvSpPr>
                <p:spPr bwMode="auto">
                  <a:xfrm rot="5400000" flipH="1" flipV="1">
                    <a:off x="3041" y="2014"/>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93" name="Line 23"/>
                  <p:cNvSpPr>
                    <a:spLocks noChangeAspect="1" noChangeShapeType="1"/>
                  </p:cNvSpPr>
                  <p:nvPr/>
                </p:nvSpPr>
                <p:spPr bwMode="auto">
                  <a:xfrm rot="5400000" flipH="1" flipV="1">
                    <a:off x="3089" y="201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6690" name="Line 24"/>
                <p:cNvSpPr>
                  <a:spLocks noChangeShapeType="1"/>
                </p:cNvSpPr>
                <p:nvPr/>
              </p:nvSpPr>
              <p:spPr bwMode="auto">
                <a:xfrm rot="5400000" flipH="1">
                  <a:off x="3051" y="196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91" name="Line 25"/>
                <p:cNvSpPr>
                  <a:spLocks noChangeShapeType="1"/>
                </p:cNvSpPr>
                <p:nvPr/>
              </p:nvSpPr>
              <p:spPr bwMode="auto">
                <a:xfrm rot="5400000" flipH="1">
                  <a:off x="3195" y="1965"/>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6686" name="Group 26"/>
              <p:cNvGrpSpPr>
                <a:grpSpLocks/>
              </p:cNvGrpSpPr>
              <p:nvPr/>
            </p:nvGrpSpPr>
            <p:grpSpPr bwMode="auto">
              <a:xfrm>
                <a:off x="3163" y="1956"/>
                <a:ext cx="34" cy="34"/>
                <a:chOff x="3043" y="1956"/>
                <a:chExt cx="34" cy="34"/>
              </a:xfrm>
            </p:grpSpPr>
            <p:sp>
              <p:nvSpPr>
                <p:cNvPr id="26687" name="Line 27"/>
                <p:cNvSpPr>
                  <a:spLocks noChangeAspect="1" noChangeShapeType="1"/>
                </p:cNvSpPr>
                <p:nvPr/>
              </p:nvSpPr>
              <p:spPr bwMode="auto">
                <a:xfrm rot="5400000" flipH="1" flipV="1">
                  <a:off x="3042" y="1972"/>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88" name="Line 28"/>
                <p:cNvSpPr>
                  <a:spLocks noChangeAspect="1" noChangeShapeType="1"/>
                </p:cNvSpPr>
                <p:nvPr/>
              </p:nvSpPr>
              <p:spPr bwMode="auto">
                <a:xfrm rot="10800000" flipH="1" flipV="1">
                  <a:off x="3043" y="1973"/>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6639" name="Group 29"/>
            <p:cNvGrpSpPr>
              <a:grpSpLocks/>
            </p:cNvGrpSpPr>
            <p:nvPr/>
          </p:nvGrpSpPr>
          <p:grpSpPr bwMode="auto">
            <a:xfrm>
              <a:off x="2900" y="1552"/>
              <a:ext cx="240" cy="131"/>
              <a:chOff x="4026" y="1719"/>
              <a:chExt cx="240" cy="131"/>
            </a:xfrm>
          </p:grpSpPr>
          <p:grpSp>
            <p:nvGrpSpPr>
              <p:cNvPr id="26676" name="Group 30"/>
              <p:cNvGrpSpPr>
                <a:grpSpLocks/>
              </p:cNvGrpSpPr>
              <p:nvPr/>
            </p:nvGrpSpPr>
            <p:grpSpPr bwMode="auto">
              <a:xfrm>
                <a:off x="4026" y="1733"/>
                <a:ext cx="240" cy="117"/>
                <a:chOff x="4026" y="1739"/>
                <a:chExt cx="240" cy="117"/>
              </a:xfrm>
            </p:grpSpPr>
            <p:grpSp>
              <p:nvGrpSpPr>
                <p:cNvPr id="26680" name="Group 31"/>
                <p:cNvGrpSpPr>
                  <a:grpSpLocks/>
                </p:cNvGrpSpPr>
                <p:nvPr/>
              </p:nvGrpSpPr>
              <p:grpSpPr bwMode="auto">
                <a:xfrm rot="16200000" flipV="1">
                  <a:off x="4088" y="1773"/>
                  <a:ext cx="117" cy="49"/>
                  <a:chOff x="2064" y="672"/>
                  <a:chExt cx="117" cy="49"/>
                </a:xfrm>
              </p:grpSpPr>
              <p:sp>
                <p:nvSpPr>
                  <p:cNvPr id="26683" name="Line 32"/>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84" name="Line 33"/>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6681" name="Line 34"/>
                <p:cNvSpPr>
                  <a:spLocks noChangeShapeType="1"/>
                </p:cNvSpPr>
                <p:nvPr/>
              </p:nvSpPr>
              <p:spPr bwMode="auto">
                <a:xfrm rot="-5400000">
                  <a:off x="4218" y="175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82" name="Line 35"/>
                <p:cNvSpPr>
                  <a:spLocks noChangeShapeType="1"/>
                </p:cNvSpPr>
                <p:nvPr/>
              </p:nvSpPr>
              <p:spPr bwMode="auto">
                <a:xfrm rot="-5400000">
                  <a:off x="4074" y="1749"/>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6677" name="Group 36"/>
              <p:cNvGrpSpPr>
                <a:grpSpLocks/>
              </p:cNvGrpSpPr>
              <p:nvPr/>
            </p:nvGrpSpPr>
            <p:grpSpPr bwMode="auto">
              <a:xfrm>
                <a:off x="4043" y="1719"/>
                <a:ext cx="34" cy="34"/>
                <a:chOff x="4191" y="1743"/>
                <a:chExt cx="34" cy="34"/>
              </a:xfrm>
            </p:grpSpPr>
            <p:sp>
              <p:nvSpPr>
                <p:cNvPr id="26678" name="Line 37"/>
                <p:cNvSpPr>
                  <a:spLocks noChangeAspect="1" noChangeShapeType="1"/>
                </p:cNvSpPr>
                <p:nvPr/>
              </p:nvSpPr>
              <p:spPr bwMode="auto">
                <a:xfrm rot="16200000" flipV="1">
                  <a:off x="4191" y="1759"/>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79" name="Line 38"/>
                <p:cNvSpPr>
                  <a:spLocks noChangeAspect="1" noChangeShapeType="1"/>
                </p:cNvSpPr>
                <p:nvPr/>
              </p:nvSpPr>
              <p:spPr bwMode="auto">
                <a:xfrm rot="10800000" flipV="1">
                  <a:off x="4191" y="1760"/>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6640" name="Group 39"/>
            <p:cNvGrpSpPr>
              <a:grpSpLocks/>
            </p:cNvGrpSpPr>
            <p:nvPr/>
          </p:nvGrpSpPr>
          <p:grpSpPr bwMode="auto">
            <a:xfrm>
              <a:off x="2229" y="1248"/>
              <a:ext cx="77" cy="480"/>
              <a:chOff x="3355" y="1415"/>
              <a:chExt cx="77" cy="480"/>
            </a:xfrm>
          </p:grpSpPr>
          <p:sp>
            <p:nvSpPr>
              <p:cNvPr id="26673" name="Rectangle 40"/>
              <p:cNvSpPr>
                <a:spLocks noChangeAspect="1" noChangeArrowheads="1"/>
              </p:cNvSpPr>
              <p:nvPr/>
            </p:nvSpPr>
            <p:spPr bwMode="auto">
              <a:xfrm>
                <a:off x="3355" y="1559"/>
                <a:ext cx="77" cy="193"/>
              </a:xfrm>
              <a:prstGeom prst="rect">
                <a:avLst/>
              </a:prstGeom>
              <a:solidFill>
                <a:srgbClr val="00FF99"/>
              </a:solidFill>
              <a:ln w="28575">
                <a:solidFill>
                  <a:srgbClr val="FF0000"/>
                </a:solidFill>
                <a:miter lim="800000"/>
                <a:headEnd/>
                <a:tailEnd/>
              </a:ln>
            </p:spPr>
            <p:txBody>
              <a:bodyPr wrap="none" anchor="ctr">
                <a:spAutoFit/>
              </a:bodyPr>
              <a:lstStyle/>
              <a:p>
                <a:pPr algn="just">
                  <a:lnSpc>
                    <a:spcPct val="120000"/>
                  </a:lnSpc>
                  <a:spcBef>
                    <a:spcPct val="10000"/>
                  </a:spcBef>
                </a:pPr>
                <a:endParaRPr lang="zh-CN" altLang="en-US"/>
              </a:p>
            </p:txBody>
          </p:sp>
          <p:sp>
            <p:nvSpPr>
              <p:cNvPr id="26674" name="Line 41"/>
              <p:cNvSpPr>
                <a:spLocks noChangeShapeType="1"/>
              </p:cNvSpPr>
              <p:nvPr/>
            </p:nvSpPr>
            <p:spPr bwMode="auto">
              <a:xfrm>
                <a:off x="3394" y="1415"/>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75" name="Line 42"/>
              <p:cNvSpPr>
                <a:spLocks noChangeShapeType="1"/>
              </p:cNvSpPr>
              <p:nvPr/>
            </p:nvSpPr>
            <p:spPr bwMode="auto">
              <a:xfrm>
                <a:off x="3394" y="1751"/>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6641" name="Line 43"/>
            <p:cNvSpPr>
              <a:spLocks noChangeShapeType="1"/>
            </p:cNvSpPr>
            <p:nvPr/>
          </p:nvSpPr>
          <p:spPr bwMode="auto">
            <a:xfrm flipH="1">
              <a:off x="2037" y="1846"/>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42" name="Line 44"/>
            <p:cNvSpPr>
              <a:spLocks noChangeShapeType="1"/>
            </p:cNvSpPr>
            <p:nvPr/>
          </p:nvSpPr>
          <p:spPr bwMode="auto">
            <a:xfrm>
              <a:off x="2268" y="1677"/>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43" name="Freeform 45"/>
            <p:cNvSpPr>
              <a:spLocks/>
            </p:cNvSpPr>
            <p:nvPr/>
          </p:nvSpPr>
          <p:spPr bwMode="auto">
            <a:xfrm>
              <a:off x="2268" y="1056"/>
              <a:ext cx="960" cy="240"/>
            </a:xfrm>
            <a:custGeom>
              <a:avLst/>
              <a:gdLst>
                <a:gd name="T0" fmla="*/ 0 w 960"/>
                <a:gd name="T1" fmla="*/ 240 h 240"/>
                <a:gd name="T2" fmla="*/ 0 w 960"/>
                <a:gd name="T3" fmla="*/ 0 h 240"/>
                <a:gd name="T4" fmla="*/ 96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6644" name="Line 46"/>
            <p:cNvSpPr>
              <a:spLocks noChangeShapeType="1"/>
            </p:cNvSpPr>
            <p:nvPr/>
          </p:nvSpPr>
          <p:spPr bwMode="auto">
            <a:xfrm flipV="1">
              <a:off x="2748" y="1056"/>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45" name="Line 47"/>
            <p:cNvSpPr>
              <a:spLocks noChangeShapeType="1"/>
            </p:cNvSpPr>
            <p:nvPr/>
          </p:nvSpPr>
          <p:spPr bwMode="auto">
            <a:xfrm rot="5400000">
              <a:off x="2833" y="1538"/>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6646" name="Group 48"/>
            <p:cNvGrpSpPr>
              <a:grpSpLocks/>
            </p:cNvGrpSpPr>
            <p:nvPr/>
          </p:nvGrpSpPr>
          <p:grpSpPr bwMode="auto">
            <a:xfrm>
              <a:off x="3468" y="1776"/>
              <a:ext cx="77" cy="480"/>
              <a:chOff x="4594" y="1943"/>
              <a:chExt cx="77" cy="480"/>
            </a:xfrm>
          </p:grpSpPr>
          <p:sp>
            <p:nvSpPr>
              <p:cNvPr id="26670" name="Rectangle 49"/>
              <p:cNvSpPr>
                <a:spLocks noChangeAspect="1" noChangeArrowheads="1"/>
              </p:cNvSpPr>
              <p:nvPr/>
            </p:nvSpPr>
            <p:spPr bwMode="auto">
              <a:xfrm>
                <a:off x="4594" y="2087"/>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6671" name="Line 50"/>
              <p:cNvSpPr>
                <a:spLocks noChangeShapeType="1"/>
              </p:cNvSpPr>
              <p:nvPr/>
            </p:nvSpPr>
            <p:spPr bwMode="auto">
              <a:xfrm>
                <a:off x="4633" y="194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72" name="Line 51"/>
              <p:cNvSpPr>
                <a:spLocks noChangeShapeType="1"/>
              </p:cNvSpPr>
              <p:nvPr/>
            </p:nvSpPr>
            <p:spPr bwMode="auto">
              <a:xfrm>
                <a:off x="4633" y="2279"/>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6647" name="Freeform 52"/>
            <p:cNvSpPr>
              <a:spLocks/>
            </p:cNvSpPr>
            <p:nvPr/>
          </p:nvSpPr>
          <p:spPr bwMode="auto">
            <a:xfrm flipH="1">
              <a:off x="3105" y="1626"/>
              <a:ext cx="403" cy="240"/>
            </a:xfrm>
            <a:custGeom>
              <a:avLst/>
              <a:gdLst>
                <a:gd name="T0" fmla="*/ 0 w 960"/>
                <a:gd name="T1" fmla="*/ 240 h 240"/>
                <a:gd name="T2" fmla="*/ 0 w 960"/>
                <a:gd name="T3" fmla="*/ 0 h 240"/>
                <a:gd name="T4" fmla="*/ 71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6648" name="Freeform 53"/>
            <p:cNvSpPr>
              <a:spLocks/>
            </p:cNvSpPr>
            <p:nvPr/>
          </p:nvSpPr>
          <p:spPr bwMode="auto">
            <a:xfrm flipH="1" flipV="1">
              <a:off x="1877" y="2166"/>
              <a:ext cx="1630" cy="240"/>
            </a:xfrm>
            <a:custGeom>
              <a:avLst/>
              <a:gdLst>
                <a:gd name="T0" fmla="*/ 0 w 960"/>
                <a:gd name="T1" fmla="*/ 240 h 240"/>
                <a:gd name="T2" fmla="*/ 0 w 960"/>
                <a:gd name="T3" fmla="*/ 0 h 240"/>
                <a:gd name="T4" fmla="*/ 470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6649" name="Line 54"/>
            <p:cNvSpPr>
              <a:spLocks noChangeShapeType="1"/>
            </p:cNvSpPr>
            <p:nvPr/>
          </p:nvSpPr>
          <p:spPr bwMode="auto">
            <a:xfrm>
              <a:off x="2745" y="2016"/>
              <a:ext cx="0" cy="39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50" name="Oval 55"/>
            <p:cNvSpPr>
              <a:spLocks noChangeArrowheads="1"/>
            </p:cNvSpPr>
            <p:nvPr/>
          </p:nvSpPr>
          <p:spPr bwMode="auto">
            <a:xfrm>
              <a:off x="3219" y="1038"/>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6651" name="Text Box 56"/>
            <p:cNvSpPr txBox="1">
              <a:spLocks noChangeArrowheads="1"/>
            </p:cNvSpPr>
            <p:nvPr/>
          </p:nvSpPr>
          <p:spPr bwMode="auto">
            <a:xfrm>
              <a:off x="3257" y="881"/>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26652" name="Text Box 57"/>
            <p:cNvSpPr txBox="1">
              <a:spLocks noChangeArrowheads="1"/>
            </p:cNvSpPr>
            <p:nvPr/>
          </p:nvSpPr>
          <p:spPr bwMode="auto">
            <a:xfrm>
              <a:off x="3530" y="1866"/>
              <a:ext cx="29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26653" name="Text Box 58"/>
            <p:cNvSpPr txBox="1">
              <a:spLocks noChangeArrowheads="1"/>
            </p:cNvSpPr>
            <p:nvPr/>
          </p:nvSpPr>
          <p:spPr bwMode="auto">
            <a:xfrm>
              <a:off x="2762" y="1194"/>
              <a:ext cx="3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26654" name="Text Box 59"/>
            <p:cNvSpPr txBox="1">
              <a:spLocks noChangeArrowheads="1"/>
            </p:cNvSpPr>
            <p:nvPr/>
          </p:nvSpPr>
          <p:spPr bwMode="auto">
            <a:xfrm>
              <a:off x="2306" y="1329"/>
              <a:ext cx="3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B1</a:t>
              </a:r>
              <a:endParaRPr kumimoji="1" lang="en-US" altLang="zh-CN" sz="2000" i="1">
                <a:solidFill>
                  <a:schemeClr val="tx2"/>
                </a:solidFill>
                <a:cs typeface="Times New Roman" pitchFamily="18" charset="0"/>
              </a:endParaRPr>
            </a:p>
          </p:txBody>
        </p:sp>
        <p:sp>
          <p:nvSpPr>
            <p:cNvPr id="26655" name="Text Box 60"/>
            <p:cNvSpPr txBox="1">
              <a:spLocks noChangeArrowheads="1"/>
            </p:cNvSpPr>
            <p:nvPr/>
          </p:nvSpPr>
          <p:spPr bwMode="auto">
            <a:xfrm>
              <a:off x="1918" y="1521"/>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1</a:t>
              </a:r>
            </a:p>
          </p:txBody>
        </p:sp>
        <p:sp>
          <p:nvSpPr>
            <p:cNvPr id="26656" name="Text Box 61"/>
            <p:cNvSpPr txBox="1">
              <a:spLocks noChangeArrowheads="1"/>
            </p:cNvSpPr>
            <p:nvPr/>
          </p:nvSpPr>
          <p:spPr bwMode="auto">
            <a:xfrm>
              <a:off x="3023" y="1236"/>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2</a:t>
              </a:r>
            </a:p>
          </p:txBody>
        </p:sp>
        <p:sp>
          <p:nvSpPr>
            <p:cNvPr id="26657" name="Text Box 64"/>
            <p:cNvSpPr txBox="1">
              <a:spLocks noChangeArrowheads="1"/>
            </p:cNvSpPr>
            <p:nvPr/>
          </p:nvSpPr>
          <p:spPr bwMode="auto">
            <a:xfrm>
              <a:off x="1637" y="1673"/>
              <a:ext cx="236"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i</a:t>
              </a:r>
            </a:p>
            <a:p>
              <a:pPr algn="just" eaLnBrk="1" hangingPunct="1">
                <a:lnSpc>
                  <a:spcPct val="120000"/>
                </a:lnSpc>
                <a:spcBef>
                  <a:spcPct val="10000"/>
                </a:spcBef>
              </a:pPr>
              <a:r>
                <a:rPr kumimoji="1" lang="en-US" altLang="zh-CN" sz="2000">
                  <a:solidFill>
                    <a:schemeClr val="tx2"/>
                  </a:solidFill>
                  <a:cs typeface="Times New Roman" pitchFamily="18" charset="0"/>
                </a:rPr>
                <a:t>_</a:t>
              </a:r>
            </a:p>
          </p:txBody>
        </p:sp>
        <p:sp>
          <p:nvSpPr>
            <p:cNvPr id="26658" name="Text Box 65"/>
            <p:cNvSpPr txBox="1">
              <a:spLocks noChangeArrowheads="1"/>
            </p:cNvSpPr>
            <p:nvPr/>
          </p:nvSpPr>
          <p:spPr bwMode="auto">
            <a:xfrm>
              <a:off x="3270" y="1604"/>
              <a:ext cx="202"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o</a:t>
              </a:r>
            </a:p>
            <a:p>
              <a:pPr algn="just" eaLnBrk="1" hangingPunct="1">
                <a:lnSpc>
                  <a:spcPct val="120000"/>
                </a:lnSpc>
                <a:spcBef>
                  <a:spcPct val="10000"/>
                </a:spcBef>
              </a:pPr>
              <a:r>
                <a:rPr kumimoji="1" lang="en-US" altLang="zh-CN" sz="2000">
                  <a:solidFill>
                    <a:schemeClr val="tx2"/>
                  </a:solidFill>
                  <a:cs typeface="Times New Roman" pitchFamily="18" charset="0"/>
                </a:rPr>
                <a:t>_</a:t>
              </a:r>
            </a:p>
          </p:txBody>
        </p:sp>
        <p:grpSp>
          <p:nvGrpSpPr>
            <p:cNvPr id="26659" name="Group 66"/>
            <p:cNvGrpSpPr>
              <a:grpSpLocks/>
            </p:cNvGrpSpPr>
            <p:nvPr/>
          </p:nvGrpSpPr>
          <p:grpSpPr bwMode="auto">
            <a:xfrm>
              <a:off x="2227" y="1872"/>
              <a:ext cx="77" cy="480"/>
              <a:chOff x="1824" y="1344"/>
              <a:chExt cx="77" cy="480"/>
            </a:xfrm>
          </p:grpSpPr>
          <p:sp>
            <p:nvSpPr>
              <p:cNvPr id="26667" name="Rectangle 67"/>
              <p:cNvSpPr>
                <a:spLocks noChangeAspect="1" noChangeArrowheads="1"/>
              </p:cNvSpPr>
              <p:nvPr/>
            </p:nvSpPr>
            <p:spPr bwMode="auto">
              <a:xfrm>
                <a:off x="1824" y="1488"/>
                <a:ext cx="77" cy="193"/>
              </a:xfrm>
              <a:prstGeom prst="rect">
                <a:avLst/>
              </a:prstGeom>
              <a:solidFill>
                <a:srgbClr val="00FF99"/>
              </a:solidFill>
              <a:ln w="28575">
                <a:solidFill>
                  <a:srgbClr val="FF0000"/>
                </a:solidFill>
                <a:miter lim="800000"/>
                <a:headEnd/>
                <a:tailEnd/>
              </a:ln>
            </p:spPr>
            <p:txBody>
              <a:bodyPr wrap="none" anchor="ctr">
                <a:spAutoFit/>
              </a:bodyPr>
              <a:lstStyle/>
              <a:p>
                <a:pPr algn="just">
                  <a:lnSpc>
                    <a:spcPct val="120000"/>
                  </a:lnSpc>
                  <a:spcBef>
                    <a:spcPct val="10000"/>
                  </a:spcBef>
                </a:pPr>
                <a:endParaRPr lang="zh-CN" altLang="en-US"/>
              </a:p>
            </p:txBody>
          </p:sp>
          <p:sp>
            <p:nvSpPr>
              <p:cNvPr id="26668" name="Line 68"/>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69" name="Line 69"/>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6660" name="Line 70"/>
            <p:cNvSpPr>
              <a:spLocks noChangeShapeType="1"/>
            </p:cNvSpPr>
            <p:nvPr/>
          </p:nvSpPr>
          <p:spPr bwMode="auto">
            <a:xfrm>
              <a:off x="2265" y="2231"/>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6661" name="Group 71"/>
            <p:cNvGrpSpPr>
              <a:grpSpLocks/>
            </p:cNvGrpSpPr>
            <p:nvPr/>
          </p:nvGrpSpPr>
          <p:grpSpPr bwMode="auto">
            <a:xfrm>
              <a:off x="2704" y="1995"/>
              <a:ext cx="77" cy="480"/>
              <a:chOff x="1824" y="1344"/>
              <a:chExt cx="77" cy="480"/>
            </a:xfrm>
          </p:grpSpPr>
          <p:sp>
            <p:nvSpPr>
              <p:cNvPr id="26664" name="Rectangle 72"/>
              <p:cNvSpPr>
                <a:spLocks noChangeAspect="1" noChangeArrowheads="1"/>
              </p:cNvSpPr>
              <p:nvPr/>
            </p:nvSpPr>
            <p:spPr bwMode="auto">
              <a:xfrm>
                <a:off x="1824" y="1488"/>
                <a:ext cx="77" cy="193"/>
              </a:xfrm>
              <a:prstGeom prst="rect">
                <a:avLst/>
              </a:prstGeom>
              <a:solidFill>
                <a:srgbClr val="FF0000"/>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26665" name="Line 73"/>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666" name="Line 74"/>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6662" name="Rectangle 75"/>
            <p:cNvSpPr>
              <a:spLocks noChangeArrowheads="1"/>
            </p:cNvSpPr>
            <p:nvPr/>
          </p:nvSpPr>
          <p:spPr bwMode="auto">
            <a:xfrm>
              <a:off x="2448" y="2058"/>
              <a:ext cx="2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p>
              <a:pPr algn="just">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E</a:t>
              </a:r>
            </a:p>
          </p:txBody>
        </p:sp>
        <p:sp>
          <p:nvSpPr>
            <p:cNvPr id="26663" name="Rectangle 76"/>
            <p:cNvSpPr>
              <a:spLocks noChangeArrowheads="1"/>
            </p:cNvSpPr>
            <p:nvPr/>
          </p:nvSpPr>
          <p:spPr bwMode="auto">
            <a:xfrm>
              <a:off x="2295" y="1850"/>
              <a:ext cx="3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B2</a:t>
              </a:r>
            </a:p>
          </p:txBody>
        </p:sp>
      </p:grpSp>
      <p:graphicFrame>
        <p:nvGraphicFramePr>
          <p:cNvPr id="157773" name="Object 2"/>
          <p:cNvGraphicFramePr>
            <a:graphicFrameLocks noChangeAspect="1"/>
          </p:cNvGraphicFramePr>
          <p:nvPr>
            <p:extLst>
              <p:ext uri="{D42A27DB-BD31-4B8C-83A1-F6EECF244321}">
                <p14:modId xmlns:p14="http://schemas.microsoft.com/office/powerpoint/2010/main" val="4176264446"/>
              </p:ext>
            </p:extLst>
          </p:nvPr>
        </p:nvGraphicFramePr>
        <p:xfrm>
          <a:off x="413447" y="1328738"/>
          <a:ext cx="4568825" cy="863600"/>
        </p:xfrm>
        <a:graphic>
          <a:graphicData uri="http://schemas.openxmlformats.org/presentationml/2006/ole">
            <mc:AlternateContent xmlns:mc="http://schemas.openxmlformats.org/markup-compatibility/2006">
              <mc:Choice xmlns:v="urn:schemas-microsoft-com:vml" Requires="v">
                <p:oleObj spid="_x0000_s26991" name="Equation" r:id="rId3" imgW="2286000" imgH="431640" progId="Equation.DSMT4">
                  <p:embed/>
                </p:oleObj>
              </mc:Choice>
              <mc:Fallback>
                <p:oleObj name="Equation" r:id="rId3" imgW="2286000" imgH="431640" progId="Equation.DSMT4">
                  <p:embed/>
                  <p:pic>
                    <p:nvPicPr>
                      <p:cNvPr id="0" name="Object 2"/>
                      <p:cNvPicPr preferRelativeResize="0">
                        <a:picLocks noChangeAspect="1" noChangeArrowheads="1"/>
                      </p:cNvPicPr>
                      <p:nvPr/>
                    </p:nvPicPr>
                    <p:blipFill>
                      <a:blip r:embed="rId4"/>
                      <a:srcRect/>
                      <a:stretch>
                        <a:fillRect/>
                      </a:stretch>
                    </p:blipFill>
                    <p:spPr bwMode="auto">
                      <a:xfrm>
                        <a:off x="413447" y="1328738"/>
                        <a:ext cx="456882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7774" name="Object 3"/>
          <p:cNvGraphicFramePr>
            <a:graphicFrameLocks noChangeAspect="1"/>
          </p:cNvGraphicFramePr>
          <p:nvPr>
            <p:extLst>
              <p:ext uri="{D42A27DB-BD31-4B8C-83A1-F6EECF244321}">
                <p14:modId xmlns:p14="http://schemas.microsoft.com/office/powerpoint/2010/main" val="3941883335"/>
              </p:ext>
            </p:extLst>
          </p:nvPr>
        </p:nvGraphicFramePr>
        <p:xfrm>
          <a:off x="406554" y="2338702"/>
          <a:ext cx="4416425" cy="863600"/>
        </p:xfrm>
        <a:graphic>
          <a:graphicData uri="http://schemas.openxmlformats.org/presentationml/2006/ole">
            <mc:AlternateContent xmlns:mc="http://schemas.openxmlformats.org/markup-compatibility/2006">
              <mc:Choice xmlns:v="urn:schemas-microsoft-com:vml" Requires="v">
                <p:oleObj spid="_x0000_s26992" name="Equation" r:id="rId5" imgW="2209680" imgH="431640" progId="Equation.DSMT4">
                  <p:embed/>
                </p:oleObj>
              </mc:Choice>
              <mc:Fallback>
                <p:oleObj name="Equation" r:id="rId5" imgW="2209680" imgH="431640" progId="Equation.DSMT4">
                  <p:embed/>
                  <p:pic>
                    <p:nvPicPr>
                      <p:cNvPr id="0" name="Object 3"/>
                      <p:cNvPicPr preferRelativeResize="0">
                        <a:picLocks noChangeAspect="1" noChangeArrowheads="1"/>
                      </p:cNvPicPr>
                      <p:nvPr/>
                    </p:nvPicPr>
                    <p:blipFill>
                      <a:blip r:embed="rId6"/>
                      <a:srcRect/>
                      <a:stretch>
                        <a:fillRect/>
                      </a:stretch>
                    </p:blipFill>
                    <p:spPr bwMode="auto">
                      <a:xfrm>
                        <a:off x="406554" y="2338702"/>
                        <a:ext cx="441642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775" name="Text Box 79"/>
          <p:cNvSpPr txBox="1">
            <a:spLocks noChangeArrowheads="1"/>
          </p:cNvSpPr>
          <p:nvPr/>
        </p:nvSpPr>
        <p:spPr bwMode="auto">
          <a:xfrm>
            <a:off x="189415" y="3198079"/>
            <a:ext cx="44719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50000"/>
              </a:lnSpc>
              <a:spcBef>
                <a:spcPct val="10000"/>
              </a:spcBef>
            </a:pPr>
            <a:r>
              <a:rPr kumimoji="1" lang="en-US" altLang="zh-CN" i="1" dirty="0">
                <a:solidFill>
                  <a:schemeClr val="tx2"/>
                </a:solidFill>
                <a:cs typeface="Times New Roman" pitchFamily="18" charset="0"/>
              </a:rPr>
              <a:t>U</a:t>
            </a:r>
            <a:r>
              <a:rPr kumimoji="1" lang="en-US" altLang="zh-CN" baseline="-25000" dirty="0">
                <a:solidFill>
                  <a:schemeClr val="tx2"/>
                </a:solidFill>
                <a:cs typeface="Times New Roman" pitchFamily="18" charset="0"/>
              </a:rPr>
              <a:t>BB</a:t>
            </a:r>
            <a:r>
              <a:rPr kumimoji="1" lang="zh-CN" altLang="en-US" dirty="0">
                <a:solidFill>
                  <a:schemeClr val="tx2"/>
                </a:solidFill>
                <a:cs typeface="Times New Roman" pitchFamily="18" charset="0"/>
              </a:rPr>
              <a:t>不能太小，否则</a:t>
            </a:r>
            <a:r>
              <a:rPr kumimoji="1" lang="en-US" altLang="zh-CN" i="1" dirty="0">
                <a:solidFill>
                  <a:schemeClr val="tx2"/>
                </a:solidFill>
                <a:cs typeface="Times New Roman" pitchFamily="18" charset="0"/>
              </a:rPr>
              <a:t>U</a:t>
            </a:r>
            <a:r>
              <a:rPr kumimoji="1" lang="en-US" altLang="zh-CN" baseline="-25000" dirty="0">
                <a:solidFill>
                  <a:schemeClr val="tx2"/>
                </a:solidFill>
                <a:cs typeface="Times New Roman" pitchFamily="18" charset="0"/>
              </a:rPr>
              <a:t>BE</a:t>
            </a:r>
            <a:r>
              <a:rPr kumimoji="1" lang="en-US" altLang="zh-CN" i="1" baseline="-25000" dirty="0">
                <a:solidFill>
                  <a:schemeClr val="tx2"/>
                </a:solidFill>
                <a:cs typeface="Times New Roman" pitchFamily="18" charset="0"/>
              </a:rPr>
              <a:t> </a:t>
            </a:r>
            <a:r>
              <a:rPr kumimoji="1" lang="zh-CN" altLang="en-US" dirty="0">
                <a:solidFill>
                  <a:schemeClr val="tx2"/>
                </a:solidFill>
                <a:cs typeface="Times New Roman" pitchFamily="18" charset="0"/>
              </a:rPr>
              <a:t>随温度变化影响增大。通常选择：</a:t>
            </a:r>
          </a:p>
        </p:txBody>
      </p:sp>
      <p:graphicFrame>
        <p:nvGraphicFramePr>
          <p:cNvPr id="157776" name="Object 4"/>
          <p:cNvGraphicFramePr>
            <a:graphicFrameLocks noChangeAspect="1"/>
          </p:cNvGraphicFramePr>
          <p:nvPr>
            <p:extLst>
              <p:ext uri="{D42A27DB-BD31-4B8C-83A1-F6EECF244321}">
                <p14:modId xmlns:p14="http://schemas.microsoft.com/office/powerpoint/2010/main" val="995613536"/>
              </p:ext>
            </p:extLst>
          </p:nvPr>
        </p:nvGraphicFramePr>
        <p:xfrm>
          <a:off x="1136650" y="4359776"/>
          <a:ext cx="4208463" cy="788987"/>
        </p:xfrm>
        <a:graphic>
          <a:graphicData uri="http://schemas.openxmlformats.org/presentationml/2006/ole">
            <mc:AlternateContent xmlns:mc="http://schemas.openxmlformats.org/markup-compatibility/2006">
              <mc:Choice xmlns:v="urn:schemas-microsoft-com:vml" Requires="v">
                <p:oleObj spid="_x0000_s26993" name="Equation" r:id="rId7" imgW="2108160" imgH="393480" progId="Equation.DSMT4">
                  <p:embed/>
                </p:oleObj>
              </mc:Choice>
              <mc:Fallback>
                <p:oleObj name="Equation" r:id="rId7" imgW="2108160" imgH="393480" progId="Equation.DSMT4">
                  <p:embed/>
                  <p:pic>
                    <p:nvPicPr>
                      <p:cNvPr id="0" name="Object 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6650" y="4359776"/>
                        <a:ext cx="4208463"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777" name="Text Box 81"/>
          <p:cNvSpPr txBox="1">
            <a:spLocks noChangeArrowheads="1"/>
          </p:cNvSpPr>
          <p:nvPr/>
        </p:nvSpPr>
        <p:spPr bwMode="auto">
          <a:xfrm>
            <a:off x="227330" y="5102225"/>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chemeClr val="tx2"/>
                </a:solidFill>
                <a:cs typeface="Times New Roman" pitchFamily="18" charset="0"/>
              </a:rPr>
              <a:t>分压电阻的选取：</a:t>
            </a:r>
          </a:p>
        </p:txBody>
      </p:sp>
      <p:graphicFrame>
        <p:nvGraphicFramePr>
          <p:cNvPr id="157778" name="Object 5"/>
          <p:cNvGraphicFramePr>
            <a:graphicFrameLocks noChangeAspect="1"/>
          </p:cNvGraphicFramePr>
          <p:nvPr>
            <p:extLst>
              <p:ext uri="{D42A27DB-BD31-4B8C-83A1-F6EECF244321}">
                <p14:modId xmlns:p14="http://schemas.microsoft.com/office/powerpoint/2010/main" val="3402418802"/>
              </p:ext>
            </p:extLst>
          </p:nvPr>
        </p:nvGraphicFramePr>
        <p:xfrm>
          <a:off x="322744" y="5788475"/>
          <a:ext cx="4691063" cy="457200"/>
        </p:xfrm>
        <a:graphic>
          <a:graphicData uri="http://schemas.openxmlformats.org/presentationml/2006/ole">
            <mc:AlternateContent xmlns:mc="http://schemas.openxmlformats.org/markup-compatibility/2006">
              <mc:Choice xmlns:v="urn:schemas-microsoft-com:vml" Requires="v">
                <p:oleObj spid="_x0000_s26994" name="Equation" r:id="rId9" imgW="2349360" imgH="228600" progId="Equation.DSMT4">
                  <p:embed/>
                </p:oleObj>
              </mc:Choice>
              <mc:Fallback>
                <p:oleObj name="Equation" r:id="rId9" imgW="2349360" imgH="228600" progId="Equation.DSMT4">
                  <p:embed/>
                  <p:pic>
                    <p:nvPicPr>
                      <p:cNvPr id="0" name="Object 5"/>
                      <p:cNvPicPr preferRelativeResize="0">
                        <a:picLocks noChangeAspect="1" noChangeArrowheads="1"/>
                      </p:cNvPicPr>
                      <p:nvPr/>
                    </p:nvPicPr>
                    <p:blipFill>
                      <a:blip r:embed="rId10"/>
                      <a:srcRect/>
                      <a:stretch>
                        <a:fillRect/>
                      </a:stretch>
                    </p:blipFill>
                    <p:spPr bwMode="auto">
                      <a:xfrm>
                        <a:off x="322744" y="5788475"/>
                        <a:ext cx="46910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组合 10"/>
          <p:cNvGrpSpPr/>
          <p:nvPr/>
        </p:nvGrpSpPr>
        <p:grpSpPr>
          <a:xfrm>
            <a:off x="5538475" y="3471865"/>
            <a:ext cx="3479801" cy="2563813"/>
            <a:chOff x="5538475" y="3471865"/>
            <a:chExt cx="3479801" cy="2563813"/>
          </a:xfrm>
        </p:grpSpPr>
        <p:grpSp>
          <p:nvGrpSpPr>
            <p:cNvPr id="81" name="Group 7"/>
            <p:cNvGrpSpPr>
              <a:grpSpLocks/>
            </p:cNvGrpSpPr>
            <p:nvPr/>
          </p:nvGrpSpPr>
          <p:grpSpPr bwMode="auto">
            <a:xfrm>
              <a:off x="6844988" y="4740278"/>
              <a:ext cx="457200" cy="533400"/>
              <a:chOff x="3586" y="1847"/>
              <a:chExt cx="288" cy="336"/>
            </a:xfrm>
          </p:grpSpPr>
          <p:sp>
            <p:nvSpPr>
              <p:cNvPr id="145" name="Line 8"/>
              <p:cNvSpPr>
                <a:spLocks noChangeShapeType="1"/>
              </p:cNvSpPr>
              <p:nvPr/>
            </p:nvSpPr>
            <p:spPr bwMode="auto">
              <a:xfrm>
                <a:off x="3730" y="1895"/>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6" name="Line 9"/>
              <p:cNvSpPr>
                <a:spLocks noChangeShapeType="1"/>
              </p:cNvSpPr>
              <p:nvPr/>
            </p:nvSpPr>
            <p:spPr bwMode="auto">
              <a:xfrm flipV="1">
                <a:off x="3730" y="1847"/>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 name="Line 10"/>
              <p:cNvSpPr>
                <a:spLocks noChangeShapeType="1"/>
              </p:cNvSpPr>
              <p:nvPr/>
            </p:nvSpPr>
            <p:spPr bwMode="auto">
              <a:xfrm>
                <a:off x="3730" y="2039"/>
                <a:ext cx="144" cy="144"/>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8" name="Line 11"/>
              <p:cNvSpPr>
                <a:spLocks noChangeShapeType="1"/>
              </p:cNvSpPr>
              <p:nvPr/>
            </p:nvSpPr>
            <p:spPr bwMode="auto">
              <a:xfrm>
                <a:off x="3586" y="2013"/>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82" name="Group 12"/>
            <p:cNvGrpSpPr>
              <a:grpSpLocks/>
            </p:cNvGrpSpPr>
            <p:nvPr/>
          </p:nvGrpSpPr>
          <p:grpSpPr bwMode="auto">
            <a:xfrm>
              <a:off x="7187888" y="5883278"/>
              <a:ext cx="228600" cy="152400"/>
              <a:chOff x="3802" y="2567"/>
              <a:chExt cx="144" cy="96"/>
            </a:xfrm>
          </p:grpSpPr>
          <p:sp>
            <p:nvSpPr>
              <p:cNvPr id="143" name="Line 13"/>
              <p:cNvSpPr>
                <a:spLocks noChangeShapeType="1"/>
              </p:cNvSpPr>
              <p:nvPr/>
            </p:nvSpPr>
            <p:spPr bwMode="auto">
              <a:xfrm>
                <a:off x="3802" y="2663"/>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4" name="Line 14"/>
              <p:cNvSpPr>
                <a:spLocks noChangeShapeType="1"/>
              </p:cNvSpPr>
              <p:nvPr/>
            </p:nvSpPr>
            <p:spPr bwMode="auto">
              <a:xfrm flipV="1">
                <a:off x="3874" y="2567"/>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83" name="Group 15"/>
            <p:cNvGrpSpPr>
              <a:grpSpLocks/>
            </p:cNvGrpSpPr>
            <p:nvPr/>
          </p:nvGrpSpPr>
          <p:grpSpPr bwMode="auto">
            <a:xfrm>
              <a:off x="7240275" y="3987803"/>
              <a:ext cx="122238" cy="762000"/>
              <a:chOff x="3835" y="1373"/>
              <a:chExt cx="77" cy="480"/>
            </a:xfrm>
          </p:grpSpPr>
          <p:sp>
            <p:nvSpPr>
              <p:cNvPr id="140" name="Rectangle 16"/>
              <p:cNvSpPr>
                <a:spLocks noChangeAspect="1" noChangeArrowheads="1"/>
              </p:cNvSpPr>
              <p:nvPr/>
            </p:nvSpPr>
            <p:spPr bwMode="auto">
              <a:xfrm>
                <a:off x="3835" y="1517"/>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41" name="Line 17"/>
              <p:cNvSpPr>
                <a:spLocks noChangeShapeType="1"/>
              </p:cNvSpPr>
              <p:nvPr/>
            </p:nvSpPr>
            <p:spPr bwMode="auto">
              <a:xfrm>
                <a:off x="3874" y="137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2" name="Line 18"/>
              <p:cNvSpPr>
                <a:spLocks noChangeShapeType="1"/>
              </p:cNvSpPr>
              <p:nvPr/>
            </p:nvSpPr>
            <p:spPr bwMode="auto">
              <a:xfrm>
                <a:off x="3874" y="1709"/>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84" name="Group 19"/>
            <p:cNvGrpSpPr>
              <a:grpSpLocks/>
            </p:cNvGrpSpPr>
            <p:nvPr/>
          </p:nvGrpSpPr>
          <p:grpSpPr bwMode="auto">
            <a:xfrm>
              <a:off x="5919475" y="4911728"/>
              <a:ext cx="381000" cy="185738"/>
              <a:chOff x="3003" y="1955"/>
              <a:chExt cx="240" cy="117"/>
            </a:xfrm>
          </p:grpSpPr>
          <p:grpSp>
            <p:nvGrpSpPr>
              <p:cNvPr id="131" name="Group 20"/>
              <p:cNvGrpSpPr>
                <a:grpSpLocks/>
              </p:cNvGrpSpPr>
              <p:nvPr/>
            </p:nvGrpSpPr>
            <p:grpSpPr bwMode="auto">
              <a:xfrm>
                <a:off x="3003" y="1955"/>
                <a:ext cx="240" cy="117"/>
                <a:chOff x="3003" y="1955"/>
                <a:chExt cx="240" cy="117"/>
              </a:xfrm>
            </p:grpSpPr>
            <p:grpSp>
              <p:nvGrpSpPr>
                <p:cNvPr id="135" name="Group 21"/>
                <p:cNvGrpSpPr>
                  <a:grpSpLocks/>
                </p:cNvGrpSpPr>
                <p:nvPr/>
              </p:nvGrpSpPr>
              <p:grpSpPr bwMode="auto">
                <a:xfrm>
                  <a:off x="3098" y="1955"/>
                  <a:ext cx="49" cy="117"/>
                  <a:chOff x="3098" y="1955"/>
                  <a:chExt cx="49" cy="117"/>
                </a:xfrm>
              </p:grpSpPr>
              <p:sp>
                <p:nvSpPr>
                  <p:cNvPr id="138" name="Line 22"/>
                  <p:cNvSpPr>
                    <a:spLocks noChangeAspect="1" noChangeShapeType="1"/>
                  </p:cNvSpPr>
                  <p:nvPr/>
                </p:nvSpPr>
                <p:spPr bwMode="auto">
                  <a:xfrm rot="5400000" flipH="1" flipV="1">
                    <a:off x="3041" y="2014"/>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 name="Line 23"/>
                  <p:cNvSpPr>
                    <a:spLocks noChangeAspect="1" noChangeShapeType="1"/>
                  </p:cNvSpPr>
                  <p:nvPr/>
                </p:nvSpPr>
                <p:spPr bwMode="auto">
                  <a:xfrm rot="5400000" flipH="1" flipV="1">
                    <a:off x="3089" y="201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6" name="Line 24"/>
                <p:cNvSpPr>
                  <a:spLocks noChangeShapeType="1"/>
                </p:cNvSpPr>
                <p:nvPr/>
              </p:nvSpPr>
              <p:spPr bwMode="auto">
                <a:xfrm rot="5400000" flipH="1">
                  <a:off x="3051" y="196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7" name="Line 25"/>
                <p:cNvSpPr>
                  <a:spLocks noChangeShapeType="1"/>
                </p:cNvSpPr>
                <p:nvPr/>
              </p:nvSpPr>
              <p:spPr bwMode="auto">
                <a:xfrm rot="5400000" flipH="1">
                  <a:off x="3195" y="1965"/>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32" name="Group 26"/>
              <p:cNvGrpSpPr>
                <a:grpSpLocks/>
              </p:cNvGrpSpPr>
              <p:nvPr/>
            </p:nvGrpSpPr>
            <p:grpSpPr bwMode="auto">
              <a:xfrm>
                <a:off x="3163" y="1956"/>
                <a:ext cx="34" cy="34"/>
                <a:chOff x="3043" y="1956"/>
                <a:chExt cx="34" cy="34"/>
              </a:xfrm>
            </p:grpSpPr>
            <p:sp>
              <p:nvSpPr>
                <p:cNvPr id="133" name="Line 27"/>
                <p:cNvSpPr>
                  <a:spLocks noChangeAspect="1" noChangeShapeType="1"/>
                </p:cNvSpPr>
                <p:nvPr/>
              </p:nvSpPr>
              <p:spPr bwMode="auto">
                <a:xfrm rot="5400000" flipH="1" flipV="1">
                  <a:off x="3042" y="1972"/>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4" name="Line 28"/>
                <p:cNvSpPr>
                  <a:spLocks noChangeAspect="1" noChangeShapeType="1"/>
                </p:cNvSpPr>
                <p:nvPr/>
              </p:nvSpPr>
              <p:spPr bwMode="auto">
                <a:xfrm rot="10800000" flipH="1" flipV="1">
                  <a:off x="3043" y="1973"/>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85" name="Group 29"/>
            <p:cNvGrpSpPr>
              <a:grpSpLocks/>
            </p:cNvGrpSpPr>
            <p:nvPr/>
          </p:nvGrpSpPr>
          <p:grpSpPr bwMode="auto">
            <a:xfrm>
              <a:off x="7543488" y="4537078"/>
              <a:ext cx="381000" cy="207963"/>
              <a:chOff x="4026" y="1719"/>
              <a:chExt cx="240" cy="131"/>
            </a:xfrm>
          </p:grpSpPr>
          <p:grpSp>
            <p:nvGrpSpPr>
              <p:cNvPr id="122" name="Group 30"/>
              <p:cNvGrpSpPr>
                <a:grpSpLocks/>
              </p:cNvGrpSpPr>
              <p:nvPr/>
            </p:nvGrpSpPr>
            <p:grpSpPr bwMode="auto">
              <a:xfrm>
                <a:off x="4026" y="1733"/>
                <a:ext cx="240" cy="117"/>
                <a:chOff x="4026" y="1739"/>
                <a:chExt cx="240" cy="117"/>
              </a:xfrm>
            </p:grpSpPr>
            <p:grpSp>
              <p:nvGrpSpPr>
                <p:cNvPr id="126" name="Group 31"/>
                <p:cNvGrpSpPr>
                  <a:grpSpLocks/>
                </p:cNvGrpSpPr>
                <p:nvPr/>
              </p:nvGrpSpPr>
              <p:grpSpPr bwMode="auto">
                <a:xfrm rot="16200000" flipV="1">
                  <a:off x="4088" y="1773"/>
                  <a:ext cx="117" cy="49"/>
                  <a:chOff x="2064" y="672"/>
                  <a:chExt cx="117" cy="49"/>
                </a:xfrm>
              </p:grpSpPr>
              <p:sp>
                <p:nvSpPr>
                  <p:cNvPr id="129" name="Line 32"/>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0" name="Line 33"/>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27" name="Line 34"/>
                <p:cNvSpPr>
                  <a:spLocks noChangeShapeType="1"/>
                </p:cNvSpPr>
                <p:nvPr/>
              </p:nvSpPr>
              <p:spPr bwMode="auto">
                <a:xfrm rot="-5400000">
                  <a:off x="4218" y="175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8" name="Line 35"/>
                <p:cNvSpPr>
                  <a:spLocks noChangeShapeType="1"/>
                </p:cNvSpPr>
                <p:nvPr/>
              </p:nvSpPr>
              <p:spPr bwMode="auto">
                <a:xfrm rot="-5400000">
                  <a:off x="4074" y="1749"/>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23" name="Group 36"/>
              <p:cNvGrpSpPr>
                <a:grpSpLocks/>
              </p:cNvGrpSpPr>
              <p:nvPr/>
            </p:nvGrpSpPr>
            <p:grpSpPr bwMode="auto">
              <a:xfrm>
                <a:off x="4043" y="1719"/>
                <a:ext cx="34" cy="34"/>
                <a:chOff x="4191" y="1743"/>
                <a:chExt cx="34" cy="34"/>
              </a:xfrm>
            </p:grpSpPr>
            <p:sp>
              <p:nvSpPr>
                <p:cNvPr id="124" name="Line 37"/>
                <p:cNvSpPr>
                  <a:spLocks noChangeAspect="1" noChangeShapeType="1"/>
                </p:cNvSpPr>
                <p:nvPr/>
              </p:nvSpPr>
              <p:spPr bwMode="auto">
                <a:xfrm rot="16200000" flipV="1">
                  <a:off x="4191" y="1759"/>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5" name="Line 38"/>
                <p:cNvSpPr>
                  <a:spLocks noChangeAspect="1" noChangeShapeType="1"/>
                </p:cNvSpPr>
                <p:nvPr/>
              </p:nvSpPr>
              <p:spPr bwMode="auto">
                <a:xfrm rot="10800000" flipV="1">
                  <a:off x="4191" y="1760"/>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86" name="Group 39"/>
            <p:cNvGrpSpPr>
              <a:grpSpLocks/>
            </p:cNvGrpSpPr>
            <p:nvPr/>
          </p:nvGrpSpPr>
          <p:grpSpPr bwMode="auto">
            <a:xfrm>
              <a:off x="6478275" y="4054478"/>
              <a:ext cx="122238" cy="762000"/>
              <a:chOff x="3355" y="1415"/>
              <a:chExt cx="77" cy="480"/>
            </a:xfrm>
          </p:grpSpPr>
          <p:sp>
            <p:nvSpPr>
              <p:cNvPr id="119" name="Rectangle 40"/>
              <p:cNvSpPr>
                <a:spLocks noChangeAspect="1" noChangeArrowheads="1"/>
              </p:cNvSpPr>
              <p:nvPr/>
            </p:nvSpPr>
            <p:spPr bwMode="auto">
              <a:xfrm>
                <a:off x="3355" y="1559"/>
                <a:ext cx="77" cy="193"/>
              </a:xfrm>
              <a:prstGeom prst="rect">
                <a:avLst/>
              </a:prstGeom>
              <a:solidFill>
                <a:srgbClr val="00FF99"/>
              </a:solidFill>
              <a:ln w="28575">
                <a:solidFill>
                  <a:srgbClr val="FF0000"/>
                </a:solidFill>
                <a:miter lim="800000"/>
                <a:headEnd/>
                <a:tailEnd/>
              </a:ln>
            </p:spPr>
            <p:txBody>
              <a:bodyPr wrap="none" anchor="ctr">
                <a:spAutoFit/>
              </a:bodyPr>
              <a:lstStyle/>
              <a:p>
                <a:pPr algn="just">
                  <a:lnSpc>
                    <a:spcPct val="120000"/>
                  </a:lnSpc>
                  <a:spcBef>
                    <a:spcPct val="10000"/>
                  </a:spcBef>
                </a:pPr>
                <a:endParaRPr lang="zh-CN" altLang="en-US"/>
              </a:p>
            </p:txBody>
          </p:sp>
          <p:sp>
            <p:nvSpPr>
              <p:cNvPr id="120" name="Line 41"/>
              <p:cNvSpPr>
                <a:spLocks noChangeShapeType="1"/>
              </p:cNvSpPr>
              <p:nvPr/>
            </p:nvSpPr>
            <p:spPr bwMode="auto">
              <a:xfrm>
                <a:off x="3394" y="1415"/>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1" name="Line 42"/>
              <p:cNvSpPr>
                <a:spLocks noChangeShapeType="1"/>
              </p:cNvSpPr>
              <p:nvPr/>
            </p:nvSpPr>
            <p:spPr bwMode="auto">
              <a:xfrm>
                <a:off x="3394" y="1751"/>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87" name="Line 43"/>
            <p:cNvSpPr>
              <a:spLocks noChangeShapeType="1"/>
            </p:cNvSpPr>
            <p:nvPr/>
          </p:nvSpPr>
          <p:spPr bwMode="auto">
            <a:xfrm flipH="1">
              <a:off x="6173475" y="5003803"/>
              <a:ext cx="685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8" name="Line 44"/>
            <p:cNvSpPr>
              <a:spLocks noChangeShapeType="1"/>
            </p:cNvSpPr>
            <p:nvPr/>
          </p:nvSpPr>
          <p:spPr bwMode="auto">
            <a:xfrm>
              <a:off x="6540188" y="4735515"/>
              <a:ext cx="0" cy="268288"/>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0" name="Line 46"/>
            <p:cNvSpPr>
              <a:spLocks noChangeShapeType="1"/>
            </p:cNvSpPr>
            <p:nvPr/>
          </p:nvSpPr>
          <p:spPr bwMode="auto">
            <a:xfrm flipV="1">
              <a:off x="7302188" y="3749678"/>
              <a:ext cx="0" cy="268288"/>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1" name="Line 47"/>
            <p:cNvSpPr>
              <a:spLocks noChangeShapeType="1"/>
            </p:cNvSpPr>
            <p:nvPr/>
          </p:nvSpPr>
          <p:spPr bwMode="auto">
            <a:xfrm rot="5400000">
              <a:off x="7437125" y="4514853"/>
              <a:ext cx="0" cy="268288"/>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92" name="Group 48"/>
            <p:cNvGrpSpPr>
              <a:grpSpLocks/>
            </p:cNvGrpSpPr>
            <p:nvPr/>
          </p:nvGrpSpPr>
          <p:grpSpPr bwMode="auto">
            <a:xfrm>
              <a:off x="8445188" y="4892678"/>
              <a:ext cx="122238" cy="762000"/>
              <a:chOff x="4594" y="1943"/>
              <a:chExt cx="77" cy="480"/>
            </a:xfrm>
          </p:grpSpPr>
          <p:sp>
            <p:nvSpPr>
              <p:cNvPr id="116" name="Rectangle 49"/>
              <p:cNvSpPr>
                <a:spLocks noChangeAspect="1" noChangeArrowheads="1"/>
              </p:cNvSpPr>
              <p:nvPr/>
            </p:nvSpPr>
            <p:spPr bwMode="auto">
              <a:xfrm>
                <a:off x="4594" y="2087"/>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117" name="Line 50"/>
              <p:cNvSpPr>
                <a:spLocks noChangeShapeType="1"/>
              </p:cNvSpPr>
              <p:nvPr/>
            </p:nvSpPr>
            <p:spPr bwMode="auto">
              <a:xfrm>
                <a:off x="4633" y="1943"/>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8" name="Line 51"/>
              <p:cNvSpPr>
                <a:spLocks noChangeShapeType="1"/>
              </p:cNvSpPr>
              <p:nvPr/>
            </p:nvSpPr>
            <p:spPr bwMode="auto">
              <a:xfrm>
                <a:off x="4633" y="2279"/>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93" name="Freeform 52"/>
            <p:cNvSpPr>
              <a:spLocks/>
            </p:cNvSpPr>
            <p:nvPr/>
          </p:nvSpPr>
          <p:spPr bwMode="auto">
            <a:xfrm flipH="1">
              <a:off x="7868925" y="4654553"/>
              <a:ext cx="639763" cy="381000"/>
            </a:xfrm>
            <a:custGeom>
              <a:avLst/>
              <a:gdLst>
                <a:gd name="T0" fmla="*/ 0 w 960"/>
                <a:gd name="T1" fmla="*/ 240 h 240"/>
                <a:gd name="T2" fmla="*/ 0 w 960"/>
                <a:gd name="T3" fmla="*/ 0 h 240"/>
                <a:gd name="T4" fmla="*/ 71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94" name="Freeform 53"/>
            <p:cNvSpPr>
              <a:spLocks/>
            </p:cNvSpPr>
            <p:nvPr/>
          </p:nvSpPr>
          <p:spPr bwMode="auto">
            <a:xfrm flipH="1" flipV="1">
              <a:off x="5919475" y="5511803"/>
              <a:ext cx="2587625" cy="381000"/>
            </a:xfrm>
            <a:custGeom>
              <a:avLst/>
              <a:gdLst>
                <a:gd name="T0" fmla="*/ 0 w 960"/>
                <a:gd name="T1" fmla="*/ 240 h 240"/>
                <a:gd name="T2" fmla="*/ 0 w 960"/>
                <a:gd name="T3" fmla="*/ 0 h 240"/>
                <a:gd name="T4" fmla="*/ 470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95" name="Line 54"/>
            <p:cNvSpPr>
              <a:spLocks noChangeShapeType="1"/>
            </p:cNvSpPr>
            <p:nvPr/>
          </p:nvSpPr>
          <p:spPr bwMode="auto">
            <a:xfrm>
              <a:off x="7297425" y="5273678"/>
              <a:ext cx="0" cy="619125"/>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6" name="Oval 55"/>
            <p:cNvSpPr>
              <a:spLocks noChangeArrowheads="1"/>
            </p:cNvSpPr>
            <p:nvPr/>
          </p:nvSpPr>
          <p:spPr bwMode="auto">
            <a:xfrm>
              <a:off x="8049900" y="3721103"/>
              <a:ext cx="76200" cy="762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97" name="Text Box 56"/>
            <p:cNvSpPr txBox="1">
              <a:spLocks noChangeArrowheads="1"/>
            </p:cNvSpPr>
            <p:nvPr/>
          </p:nvSpPr>
          <p:spPr bwMode="auto">
            <a:xfrm>
              <a:off x="8110225" y="3471865"/>
              <a:ext cx="6175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98" name="Text Box 57"/>
            <p:cNvSpPr txBox="1">
              <a:spLocks noChangeArrowheads="1"/>
            </p:cNvSpPr>
            <p:nvPr/>
          </p:nvSpPr>
          <p:spPr bwMode="auto">
            <a:xfrm>
              <a:off x="8543613" y="5035553"/>
              <a:ext cx="474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99" name="Text Box 58"/>
            <p:cNvSpPr txBox="1">
              <a:spLocks noChangeArrowheads="1"/>
            </p:cNvSpPr>
            <p:nvPr/>
          </p:nvSpPr>
          <p:spPr bwMode="auto">
            <a:xfrm>
              <a:off x="7324413" y="3968753"/>
              <a:ext cx="49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100" name="Text Box 59"/>
            <p:cNvSpPr txBox="1">
              <a:spLocks noChangeArrowheads="1"/>
            </p:cNvSpPr>
            <p:nvPr/>
          </p:nvSpPr>
          <p:spPr bwMode="auto">
            <a:xfrm>
              <a:off x="6643325" y="4183065"/>
              <a:ext cx="470000" cy="42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dirty="0" smtClean="0">
                  <a:solidFill>
                    <a:schemeClr val="tx2"/>
                  </a:solidFill>
                  <a:cs typeface="Times New Roman" pitchFamily="18" charset="0"/>
                </a:rPr>
                <a:t>R</a:t>
              </a:r>
              <a:r>
                <a:rPr kumimoji="1" lang="en-US" altLang="zh-CN" sz="2000" baseline="-25000" dirty="0" smtClean="0">
                  <a:solidFill>
                    <a:schemeClr val="tx2"/>
                  </a:solidFill>
                  <a:cs typeface="Times New Roman" pitchFamily="18" charset="0"/>
                </a:rPr>
                <a:t>B</a:t>
              </a:r>
              <a:endParaRPr kumimoji="1" lang="en-US" altLang="zh-CN" sz="2000" i="1" dirty="0">
                <a:solidFill>
                  <a:schemeClr val="tx2"/>
                </a:solidFill>
                <a:cs typeface="Times New Roman" pitchFamily="18" charset="0"/>
              </a:endParaRPr>
            </a:p>
          </p:txBody>
        </p:sp>
        <p:sp>
          <p:nvSpPr>
            <p:cNvPr id="101" name="Text Box 60"/>
            <p:cNvSpPr txBox="1">
              <a:spLocks noChangeArrowheads="1"/>
            </p:cNvSpPr>
            <p:nvPr/>
          </p:nvSpPr>
          <p:spPr bwMode="auto">
            <a:xfrm>
              <a:off x="5984563" y="4487865"/>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1</a:t>
              </a:r>
            </a:p>
          </p:txBody>
        </p:sp>
        <p:sp>
          <p:nvSpPr>
            <p:cNvPr id="102" name="Text Box 61"/>
            <p:cNvSpPr txBox="1">
              <a:spLocks noChangeArrowheads="1"/>
            </p:cNvSpPr>
            <p:nvPr/>
          </p:nvSpPr>
          <p:spPr bwMode="auto">
            <a:xfrm>
              <a:off x="7738750" y="4035428"/>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2</a:t>
              </a:r>
            </a:p>
          </p:txBody>
        </p:sp>
        <p:sp>
          <p:nvSpPr>
            <p:cNvPr id="103" name="Text Box 64"/>
            <p:cNvSpPr txBox="1">
              <a:spLocks noChangeArrowheads="1"/>
            </p:cNvSpPr>
            <p:nvPr/>
          </p:nvSpPr>
          <p:spPr bwMode="auto">
            <a:xfrm>
              <a:off x="5538475" y="4729165"/>
              <a:ext cx="37465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i</a:t>
              </a:r>
            </a:p>
            <a:p>
              <a:pPr algn="just" eaLnBrk="1" hangingPunct="1">
                <a:lnSpc>
                  <a:spcPct val="120000"/>
                </a:lnSpc>
                <a:spcBef>
                  <a:spcPct val="10000"/>
                </a:spcBef>
              </a:pPr>
              <a:r>
                <a:rPr kumimoji="1" lang="en-US" altLang="zh-CN" sz="2000">
                  <a:solidFill>
                    <a:schemeClr val="tx2"/>
                  </a:solidFill>
                  <a:cs typeface="Times New Roman" pitchFamily="18" charset="0"/>
                </a:rPr>
                <a:t>_</a:t>
              </a:r>
            </a:p>
          </p:txBody>
        </p:sp>
        <p:sp>
          <p:nvSpPr>
            <p:cNvPr id="104" name="Text Box 65"/>
            <p:cNvSpPr txBox="1">
              <a:spLocks noChangeArrowheads="1"/>
            </p:cNvSpPr>
            <p:nvPr/>
          </p:nvSpPr>
          <p:spPr bwMode="auto">
            <a:xfrm>
              <a:off x="8130863" y="4619628"/>
              <a:ext cx="320675"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o</a:t>
              </a:r>
            </a:p>
            <a:p>
              <a:pPr algn="just" eaLnBrk="1" hangingPunct="1">
                <a:lnSpc>
                  <a:spcPct val="120000"/>
                </a:lnSpc>
                <a:spcBef>
                  <a:spcPct val="10000"/>
                </a:spcBef>
              </a:pPr>
              <a:r>
                <a:rPr kumimoji="1" lang="en-US" altLang="zh-CN" sz="2000">
                  <a:solidFill>
                    <a:schemeClr val="tx2"/>
                  </a:solidFill>
                  <a:cs typeface="Times New Roman" pitchFamily="18" charset="0"/>
                </a:rPr>
                <a:t>_</a:t>
              </a:r>
            </a:p>
          </p:txBody>
        </p:sp>
        <p:grpSp>
          <p:nvGrpSpPr>
            <p:cNvPr id="107" name="Group 71"/>
            <p:cNvGrpSpPr>
              <a:grpSpLocks/>
            </p:cNvGrpSpPr>
            <p:nvPr/>
          </p:nvGrpSpPr>
          <p:grpSpPr bwMode="auto">
            <a:xfrm>
              <a:off x="7232338" y="5240340"/>
              <a:ext cx="122238" cy="762000"/>
              <a:chOff x="1824" y="1344"/>
              <a:chExt cx="77" cy="480"/>
            </a:xfrm>
          </p:grpSpPr>
          <p:sp>
            <p:nvSpPr>
              <p:cNvPr id="110" name="Rectangle 72"/>
              <p:cNvSpPr>
                <a:spLocks noChangeAspect="1" noChangeArrowheads="1"/>
              </p:cNvSpPr>
              <p:nvPr/>
            </p:nvSpPr>
            <p:spPr bwMode="auto">
              <a:xfrm>
                <a:off x="1824" y="1488"/>
                <a:ext cx="77" cy="193"/>
              </a:xfrm>
              <a:prstGeom prst="rect">
                <a:avLst/>
              </a:prstGeom>
              <a:solidFill>
                <a:srgbClr val="FF0000"/>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111" name="Line 73"/>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2" name="Line 74"/>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8" name="Rectangle 75"/>
            <p:cNvSpPr>
              <a:spLocks noChangeArrowheads="1"/>
            </p:cNvSpPr>
            <p:nvPr/>
          </p:nvSpPr>
          <p:spPr bwMode="auto">
            <a:xfrm>
              <a:off x="6825938" y="5340353"/>
              <a:ext cx="392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p>
              <a:pPr algn="just">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E</a:t>
              </a:r>
            </a:p>
          </p:txBody>
        </p:sp>
        <p:cxnSp>
          <p:nvCxnSpPr>
            <p:cNvPr id="7" name="直接连接符 6"/>
            <p:cNvCxnSpPr>
              <a:stCxn id="90" idx="1"/>
              <a:endCxn id="96" idx="2"/>
            </p:cNvCxnSpPr>
            <p:nvPr/>
          </p:nvCxnSpPr>
          <p:spPr>
            <a:xfrm>
              <a:off x="7302189" y="3749678"/>
              <a:ext cx="747711" cy="95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4" name="Text Box 56"/>
            <p:cNvSpPr txBox="1">
              <a:spLocks noChangeArrowheads="1"/>
            </p:cNvSpPr>
            <p:nvPr/>
          </p:nvSpPr>
          <p:spPr bwMode="auto">
            <a:xfrm>
              <a:off x="5955309" y="3602271"/>
              <a:ext cx="6175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dirty="0" smtClean="0">
                  <a:solidFill>
                    <a:schemeClr val="tx2"/>
                  </a:solidFill>
                  <a:cs typeface="Times New Roman" pitchFamily="18" charset="0"/>
                </a:rPr>
                <a:t>U</a:t>
              </a:r>
              <a:r>
                <a:rPr kumimoji="1" lang="en-US" altLang="zh-CN" sz="2000" baseline="-25000" dirty="0" smtClean="0">
                  <a:solidFill>
                    <a:schemeClr val="tx2"/>
                  </a:solidFill>
                  <a:cs typeface="Times New Roman" pitchFamily="18" charset="0"/>
                </a:rPr>
                <a:t>BB</a:t>
              </a:r>
              <a:endParaRPr kumimoji="1" lang="en-US" altLang="zh-CN" sz="2000" dirty="0">
                <a:solidFill>
                  <a:schemeClr val="tx2"/>
                </a:solidFill>
                <a:cs typeface="Times New Roman" pitchFamily="18" charset="0"/>
              </a:endParaRPr>
            </a:p>
          </p:txBody>
        </p:sp>
        <p:cxnSp>
          <p:nvCxnSpPr>
            <p:cNvPr id="10" name="直接连接符 9"/>
            <p:cNvCxnSpPr/>
            <p:nvPr/>
          </p:nvCxnSpPr>
          <p:spPr>
            <a:xfrm flipV="1">
              <a:off x="6540307" y="3804176"/>
              <a:ext cx="0" cy="37680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7" name="Oval 55"/>
            <p:cNvSpPr>
              <a:spLocks noChangeArrowheads="1"/>
            </p:cNvSpPr>
            <p:nvPr/>
          </p:nvSpPr>
          <p:spPr bwMode="auto">
            <a:xfrm>
              <a:off x="6496162" y="3728537"/>
              <a:ext cx="76200" cy="762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701"/>
                                        </p:tgtEl>
                                        <p:attrNameLst>
                                          <p:attrName>style.visibility</p:attrName>
                                        </p:attrNameLst>
                                      </p:cBhvr>
                                      <p:to>
                                        <p:strVal val="visible"/>
                                      </p:to>
                                    </p:set>
                                    <p:animEffect transition="in" filter="wipe(left)">
                                      <p:cBhvr>
                                        <p:cTn id="7" dur="500"/>
                                        <p:tgtEl>
                                          <p:spTgt spid="15770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7773"/>
                                        </p:tgtEl>
                                        <p:attrNameLst>
                                          <p:attrName>style.visibility</p:attrName>
                                        </p:attrNameLst>
                                      </p:cBhvr>
                                      <p:to>
                                        <p:strVal val="visible"/>
                                      </p:to>
                                    </p:set>
                                    <p:animEffect transition="in" filter="wipe(left)">
                                      <p:cBhvr>
                                        <p:cTn id="16" dur="500"/>
                                        <p:tgtEl>
                                          <p:spTgt spid="15777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7774"/>
                                        </p:tgtEl>
                                        <p:attrNameLst>
                                          <p:attrName>style.visibility</p:attrName>
                                        </p:attrNameLst>
                                      </p:cBhvr>
                                      <p:to>
                                        <p:strVal val="visible"/>
                                      </p:to>
                                    </p:set>
                                    <p:animEffect transition="in" filter="wipe(left)">
                                      <p:cBhvr>
                                        <p:cTn id="25" dur="500"/>
                                        <p:tgtEl>
                                          <p:spTgt spid="15777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7775"/>
                                        </p:tgtEl>
                                        <p:attrNameLst>
                                          <p:attrName>style.visibility</p:attrName>
                                        </p:attrNameLst>
                                      </p:cBhvr>
                                      <p:to>
                                        <p:strVal val="visible"/>
                                      </p:to>
                                    </p:set>
                                    <p:animEffect transition="in" filter="wipe(left)">
                                      <p:cBhvr>
                                        <p:cTn id="30" dur="500"/>
                                        <p:tgtEl>
                                          <p:spTgt spid="15777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57776"/>
                                        </p:tgtEl>
                                        <p:attrNameLst>
                                          <p:attrName>style.visibility</p:attrName>
                                        </p:attrNameLst>
                                      </p:cBhvr>
                                      <p:to>
                                        <p:strVal val="visible"/>
                                      </p:to>
                                    </p:set>
                                    <p:animEffect transition="in" filter="wipe(left)">
                                      <p:cBhvr>
                                        <p:cTn id="34" dur="500"/>
                                        <p:tgtEl>
                                          <p:spTgt spid="15777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7777"/>
                                        </p:tgtEl>
                                        <p:attrNameLst>
                                          <p:attrName>style.visibility</p:attrName>
                                        </p:attrNameLst>
                                      </p:cBhvr>
                                      <p:to>
                                        <p:strVal val="visible"/>
                                      </p:to>
                                    </p:set>
                                    <p:animEffect transition="in" filter="wipe(left)">
                                      <p:cBhvr>
                                        <p:cTn id="39" dur="500"/>
                                        <p:tgtEl>
                                          <p:spTgt spid="157777"/>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7778"/>
                                        </p:tgtEl>
                                        <p:attrNameLst>
                                          <p:attrName>style.visibility</p:attrName>
                                        </p:attrNameLst>
                                      </p:cBhvr>
                                      <p:to>
                                        <p:strVal val="visible"/>
                                      </p:to>
                                    </p:set>
                                    <p:animEffect transition="in" filter="wipe(left)">
                                      <p:cBhvr>
                                        <p:cTn id="43" dur="500"/>
                                        <p:tgtEl>
                                          <p:spTgt spid="157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1" grpId="0" autoUpdateAnimBg="0"/>
      <p:bldP spid="157775" grpId="0" autoUpdateAnimBg="0"/>
      <p:bldP spid="157777"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smtClean="0">
                <a:ea typeface="宋体" charset="-122"/>
              </a:rPr>
              <a:t>6.1 </a:t>
            </a:r>
            <a:r>
              <a:rPr lang="zh-CN" altLang="en-US" smtClean="0">
                <a:ea typeface="宋体" charset="-122"/>
              </a:rPr>
              <a:t>放大电路的基本概念（续</a:t>
            </a:r>
            <a:r>
              <a:rPr lang="en-US" altLang="zh-CN" smtClean="0">
                <a:ea typeface="宋体" charset="-122"/>
              </a:rPr>
              <a:t>2</a:t>
            </a:r>
            <a:r>
              <a:rPr lang="zh-CN" altLang="en-US" smtClean="0">
                <a:ea typeface="宋体" charset="-122"/>
              </a:rPr>
              <a:t>）</a:t>
            </a: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6</a:t>
            </a:fld>
            <a:endParaRPr lang="zh-CN" altLang="en-US"/>
          </a:p>
        </p:txBody>
      </p:sp>
      <p:sp>
        <p:nvSpPr>
          <p:cNvPr id="83971" name="Rectangle 3"/>
          <p:cNvSpPr>
            <a:spLocks noGrp="1" noChangeArrowheads="1"/>
          </p:cNvSpPr>
          <p:nvPr>
            <p:ph sz="quarter" idx="11"/>
          </p:nvPr>
        </p:nvSpPr>
        <p:spPr/>
        <p:txBody>
          <a:bodyPr/>
          <a:lstStyle/>
          <a:p>
            <a:pPr eaLnBrk="1" hangingPunct="1">
              <a:buFont typeface="Wingdings" pitchFamily="2" charset="2"/>
              <a:buNone/>
            </a:pPr>
            <a:r>
              <a:rPr lang="en-US" altLang="zh-CN" smtClean="0">
                <a:ea typeface="宋体" charset="-122"/>
              </a:rPr>
              <a:t>6.1.1</a:t>
            </a:r>
            <a:r>
              <a:rPr lang="zh-CN" altLang="en-US" smtClean="0">
                <a:ea typeface="宋体" charset="-122"/>
              </a:rPr>
              <a:t>线性受控电源模型</a:t>
            </a:r>
            <a:endParaRPr lang="en-US" altLang="zh-CN" smtClean="0">
              <a:ea typeface="宋体" charset="-122"/>
            </a:endParaRPr>
          </a:p>
          <a:p>
            <a:pPr eaLnBrk="1" hangingPunct="1">
              <a:lnSpc>
                <a:spcPct val="130000"/>
              </a:lnSpc>
              <a:spcBef>
                <a:spcPct val="0"/>
              </a:spcBef>
            </a:pPr>
            <a:r>
              <a:rPr lang="zh-CN" altLang="en-US" sz="2400" smtClean="0">
                <a:ea typeface="宋体" charset="-122"/>
              </a:rPr>
              <a:t>受控电源是另一类电源模型，它的输出端具有理想电源的特征，但其参数却受到电路中其他变量的控制。</a:t>
            </a:r>
          </a:p>
          <a:p>
            <a:pPr eaLnBrk="1" hangingPunct="1">
              <a:lnSpc>
                <a:spcPct val="130000"/>
              </a:lnSpc>
              <a:spcBef>
                <a:spcPct val="0"/>
              </a:spcBef>
            </a:pPr>
            <a:r>
              <a:rPr lang="zh-CN" altLang="en-US" sz="2400" smtClean="0">
                <a:ea typeface="宋体" charset="-122"/>
              </a:rPr>
              <a:t>受控电源是为了描述电子器件的特性而提出的电路元件模型。</a:t>
            </a:r>
          </a:p>
          <a:p>
            <a:pPr eaLnBrk="1" hangingPunct="1">
              <a:lnSpc>
                <a:spcPct val="130000"/>
              </a:lnSpc>
              <a:spcBef>
                <a:spcPct val="0"/>
              </a:spcBef>
            </a:pPr>
            <a:r>
              <a:rPr lang="zh-CN" altLang="en-US" sz="2400" smtClean="0">
                <a:ea typeface="宋体" charset="-122"/>
              </a:rPr>
              <a:t>按照受控电源输出端表现的电压源特性或电流源特性，以及控制其参数的变量为电压或电流，受控电源共分</a:t>
            </a:r>
            <a:r>
              <a:rPr lang="en-US" altLang="zh-CN" sz="2400" smtClean="0">
                <a:ea typeface="宋体" charset="-122"/>
              </a:rPr>
              <a:t>4</a:t>
            </a:r>
            <a:r>
              <a:rPr lang="zh-CN" altLang="en-US" sz="2400" smtClean="0">
                <a:ea typeface="宋体" charset="-122"/>
              </a:rPr>
              <a:t>种：</a:t>
            </a:r>
          </a:p>
          <a:p>
            <a:pPr lvl="1" eaLnBrk="1" hangingPunct="1">
              <a:lnSpc>
                <a:spcPct val="120000"/>
              </a:lnSpc>
            </a:pPr>
            <a:r>
              <a:rPr lang="zh-CN" altLang="en-US" smtClean="0"/>
              <a:t>电压控制电压源</a:t>
            </a:r>
            <a:r>
              <a:rPr lang="en-US" altLang="zh-CN" smtClean="0"/>
              <a:t>VCVS</a:t>
            </a:r>
            <a:r>
              <a:rPr lang="zh-CN" altLang="en-US" smtClean="0"/>
              <a:t>；</a:t>
            </a:r>
          </a:p>
          <a:p>
            <a:pPr lvl="1" eaLnBrk="1" hangingPunct="1">
              <a:lnSpc>
                <a:spcPct val="120000"/>
              </a:lnSpc>
            </a:pPr>
            <a:r>
              <a:rPr lang="zh-CN" altLang="en-US" smtClean="0"/>
              <a:t>电压控制电流源</a:t>
            </a:r>
            <a:r>
              <a:rPr lang="en-US" altLang="zh-CN" smtClean="0"/>
              <a:t>VCCS</a:t>
            </a:r>
            <a:r>
              <a:rPr lang="zh-CN" altLang="en-US" smtClean="0"/>
              <a:t>；</a:t>
            </a:r>
          </a:p>
          <a:p>
            <a:pPr lvl="1" eaLnBrk="1" hangingPunct="1">
              <a:lnSpc>
                <a:spcPct val="120000"/>
              </a:lnSpc>
            </a:pPr>
            <a:r>
              <a:rPr lang="zh-CN" altLang="en-US" smtClean="0"/>
              <a:t>电流控制电压源</a:t>
            </a:r>
            <a:r>
              <a:rPr lang="en-US" altLang="zh-CN" smtClean="0"/>
              <a:t>CCVS</a:t>
            </a:r>
            <a:r>
              <a:rPr lang="zh-CN" altLang="en-US" smtClean="0"/>
              <a:t>；</a:t>
            </a:r>
          </a:p>
          <a:p>
            <a:pPr lvl="1" eaLnBrk="1" hangingPunct="1">
              <a:lnSpc>
                <a:spcPct val="120000"/>
              </a:lnSpc>
            </a:pPr>
            <a:r>
              <a:rPr lang="zh-CN" altLang="en-US" smtClean="0"/>
              <a:t>电流控制电流源</a:t>
            </a:r>
            <a:r>
              <a:rPr lang="en-US" altLang="zh-CN" smtClean="0"/>
              <a:t>CCCS</a:t>
            </a:r>
            <a:r>
              <a:rPr lang="zh-CN" altLang="en-US" smtClean="0"/>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
                                  </p:stCondLst>
                                  <p:childTnLst>
                                    <p:set>
                                      <p:cBhvr>
                                        <p:cTn id="10" dur="1" fill="hold">
                                          <p:stCondLst>
                                            <p:cond delay="0"/>
                                          </p:stCondLst>
                                        </p:cTn>
                                        <p:tgtEl>
                                          <p:spTgt spid="83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
                                  </p:stCondLst>
                                  <p:childTnLst>
                                    <p:set>
                                      <p:cBhvr>
                                        <p:cTn id="14"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
                                  </p:stCondLst>
                                  <p:childTnLst>
                                    <p:set>
                                      <p:cBhvr>
                                        <p:cTn id="18" dur="1" fill="hold">
                                          <p:stCondLst>
                                            <p:cond delay="0"/>
                                          </p:stCondLst>
                                        </p:cTn>
                                        <p:tgtEl>
                                          <p:spTgt spid="83971">
                                            <p:txEl>
                                              <p:pRg st="3" end="3"/>
                                            </p:txEl>
                                          </p:spTgt>
                                        </p:tgtEl>
                                        <p:attrNameLst>
                                          <p:attrName>style.visibility</p:attrName>
                                        </p:attrNameLst>
                                      </p:cBhvr>
                                      <p:to>
                                        <p:strVal val="visible"/>
                                      </p:to>
                                    </p:set>
                                  </p:childTnLst>
                                </p:cTn>
                              </p:par>
                            </p:childTnLst>
                          </p:cTn>
                        </p:par>
                        <p:par>
                          <p:cTn id="19" fill="hold">
                            <p:stCondLst>
                              <p:cond delay="100"/>
                            </p:stCondLst>
                            <p:childTnLst>
                              <p:par>
                                <p:cTn id="20" presetID="1" presetClass="entr" presetSubtype="0" fill="hold" grpId="0" nodeType="afterEffect">
                                  <p:stCondLst>
                                    <p:cond delay="0"/>
                                  </p:stCondLst>
                                  <p:childTnLst>
                                    <p:set>
                                      <p:cBhvr>
                                        <p:cTn id="21" dur="1" fill="hold">
                                          <p:stCondLst>
                                            <p:cond delay="0"/>
                                          </p:stCondLst>
                                        </p:cTn>
                                        <p:tgtEl>
                                          <p:spTgt spid="83971">
                                            <p:txEl>
                                              <p:pRg st="4" end="4"/>
                                            </p:txEl>
                                          </p:spTgt>
                                        </p:tgtEl>
                                        <p:attrNameLst>
                                          <p:attrName>style.visibility</p:attrName>
                                        </p:attrNameLst>
                                      </p:cBhvr>
                                      <p:to>
                                        <p:strVal val="visible"/>
                                      </p:to>
                                    </p:set>
                                  </p:childTnLst>
                                </p:cTn>
                              </p:par>
                            </p:childTnLst>
                          </p:cTn>
                        </p:par>
                        <p:par>
                          <p:cTn id="22" fill="hold">
                            <p:stCondLst>
                              <p:cond delay="100"/>
                            </p:stCondLst>
                            <p:childTnLst>
                              <p:par>
                                <p:cTn id="23" presetID="1" presetClass="entr" presetSubtype="0" fill="hold" grpId="0" nodeType="afterEffect">
                                  <p:stCondLst>
                                    <p:cond delay="0"/>
                                  </p:stCondLst>
                                  <p:childTnLst>
                                    <p:set>
                                      <p:cBhvr>
                                        <p:cTn id="24" dur="1" fill="hold">
                                          <p:stCondLst>
                                            <p:cond delay="0"/>
                                          </p:stCondLst>
                                        </p:cTn>
                                        <p:tgtEl>
                                          <p:spTgt spid="83971">
                                            <p:txEl>
                                              <p:pRg st="5" end="5"/>
                                            </p:txEl>
                                          </p:spTgt>
                                        </p:tgtEl>
                                        <p:attrNameLst>
                                          <p:attrName>style.visibility</p:attrName>
                                        </p:attrNameLst>
                                      </p:cBhvr>
                                      <p:to>
                                        <p:strVal val="visible"/>
                                      </p:to>
                                    </p:set>
                                  </p:childTnLst>
                                </p:cTn>
                              </p:par>
                            </p:childTnLst>
                          </p:cTn>
                        </p:par>
                        <p:par>
                          <p:cTn id="25" fill="hold">
                            <p:stCondLst>
                              <p:cond delay="100"/>
                            </p:stCondLst>
                            <p:childTnLst>
                              <p:par>
                                <p:cTn id="26" presetID="1" presetClass="entr" presetSubtype="0" fill="hold" grpId="0" nodeType="afterEffect">
                                  <p:stCondLst>
                                    <p:cond delay="0"/>
                                  </p:stCondLst>
                                  <p:childTnLst>
                                    <p:set>
                                      <p:cBhvr>
                                        <p:cTn id="27" dur="1" fill="hold">
                                          <p:stCondLst>
                                            <p:cond delay="0"/>
                                          </p:stCondLst>
                                        </p:cTn>
                                        <p:tgtEl>
                                          <p:spTgt spid="83971">
                                            <p:txEl>
                                              <p:pRg st="6" end="6"/>
                                            </p:txEl>
                                          </p:spTgt>
                                        </p:tgtEl>
                                        <p:attrNameLst>
                                          <p:attrName>style.visibility</p:attrName>
                                        </p:attrNameLst>
                                      </p:cBhvr>
                                      <p:to>
                                        <p:strVal val="visible"/>
                                      </p:to>
                                    </p:set>
                                  </p:childTnLst>
                                </p:cTn>
                              </p:par>
                            </p:childTnLst>
                          </p:cTn>
                        </p:par>
                        <p:par>
                          <p:cTn id="28" fill="hold">
                            <p:stCondLst>
                              <p:cond delay="100"/>
                            </p:stCondLst>
                            <p:childTnLst>
                              <p:par>
                                <p:cTn id="29" presetID="1" presetClass="entr" presetSubtype="0" fill="hold" grpId="0" nodeType="after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p:txBody>
          <a:bodyPr>
            <a:spAutoFit/>
          </a:bodyPr>
          <a:lstStyle/>
          <a:p>
            <a:pPr eaLnBrk="1" hangingPunct="1"/>
            <a:r>
              <a:rPr lang="en-US" altLang="zh-CN" sz="3200" smtClean="0">
                <a:ea typeface="宋体" charset="-122"/>
              </a:rPr>
              <a:t>6.3.3   </a:t>
            </a:r>
            <a:r>
              <a:rPr lang="zh-CN" altLang="en-US" sz="3200" smtClean="0">
                <a:ea typeface="宋体" charset="-122"/>
              </a:rPr>
              <a:t>静态工作点稳定电路（续</a:t>
            </a:r>
            <a:r>
              <a:rPr lang="en-US" altLang="zh-CN" sz="3200" smtClean="0">
                <a:ea typeface="宋体" charset="-122"/>
              </a:rPr>
              <a:t>5</a:t>
            </a:r>
            <a:r>
              <a:rPr lang="zh-CN" altLang="en-US" sz="3200" smtClean="0">
                <a:ea typeface="宋体" charset="-122"/>
              </a:rPr>
              <a:t>）</a:t>
            </a:r>
            <a:endParaRPr lang="en-US" altLang="zh-CN" sz="320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60</a:t>
            </a:fld>
            <a:endParaRPr lang="zh-CN" altLang="en-US"/>
          </a:p>
        </p:txBody>
      </p:sp>
      <p:grpSp>
        <p:nvGrpSpPr>
          <p:cNvPr id="2" name="Group 5"/>
          <p:cNvGrpSpPr>
            <a:grpSpLocks/>
          </p:cNvGrpSpPr>
          <p:nvPr/>
        </p:nvGrpSpPr>
        <p:grpSpPr bwMode="auto">
          <a:xfrm>
            <a:off x="5592763" y="827088"/>
            <a:ext cx="3392487" cy="2003425"/>
            <a:chOff x="651" y="1486"/>
            <a:chExt cx="2137" cy="1262"/>
          </a:xfrm>
        </p:grpSpPr>
        <p:grpSp>
          <p:nvGrpSpPr>
            <p:cNvPr id="27743" name="Group 6"/>
            <p:cNvGrpSpPr>
              <a:grpSpLocks/>
            </p:cNvGrpSpPr>
            <p:nvPr/>
          </p:nvGrpSpPr>
          <p:grpSpPr bwMode="auto">
            <a:xfrm>
              <a:off x="1653" y="2652"/>
              <a:ext cx="144" cy="96"/>
              <a:chOff x="1056" y="1392"/>
              <a:chExt cx="144" cy="96"/>
            </a:xfrm>
          </p:grpSpPr>
          <p:sp>
            <p:nvSpPr>
              <p:cNvPr id="27780" name="Line 7"/>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81" name="Line 8"/>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7744" name="Group 9"/>
            <p:cNvGrpSpPr>
              <a:grpSpLocks/>
            </p:cNvGrpSpPr>
            <p:nvPr/>
          </p:nvGrpSpPr>
          <p:grpSpPr bwMode="auto">
            <a:xfrm>
              <a:off x="1486" y="1680"/>
              <a:ext cx="77" cy="480"/>
              <a:chOff x="1824" y="1344"/>
              <a:chExt cx="77" cy="480"/>
            </a:xfrm>
          </p:grpSpPr>
          <p:sp>
            <p:nvSpPr>
              <p:cNvPr id="27777" name="Rectangle 10"/>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7778" name="Line 11"/>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79" name="Line 12"/>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7745" name="Group 13"/>
            <p:cNvGrpSpPr>
              <a:grpSpLocks/>
            </p:cNvGrpSpPr>
            <p:nvPr/>
          </p:nvGrpSpPr>
          <p:grpSpPr bwMode="auto">
            <a:xfrm>
              <a:off x="2445" y="1725"/>
              <a:ext cx="77" cy="480"/>
              <a:chOff x="1824" y="1344"/>
              <a:chExt cx="77" cy="480"/>
            </a:xfrm>
          </p:grpSpPr>
          <p:sp>
            <p:nvSpPr>
              <p:cNvPr id="27774" name="Rectangle 14"/>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7775" name="Line 15"/>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76" name="Line 16"/>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7746" name="Freeform 17"/>
            <p:cNvSpPr>
              <a:spLocks/>
            </p:cNvSpPr>
            <p:nvPr/>
          </p:nvSpPr>
          <p:spPr bwMode="auto">
            <a:xfrm flipH="1" flipV="1">
              <a:off x="2245" y="2064"/>
              <a:ext cx="240" cy="579"/>
            </a:xfrm>
            <a:custGeom>
              <a:avLst/>
              <a:gdLst>
                <a:gd name="T0" fmla="*/ 0 w 240"/>
                <a:gd name="T1" fmla="*/ 3370 h 240"/>
                <a:gd name="T2" fmla="*/ 0 w 240"/>
                <a:gd name="T3" fmla="*/ 0 h 240"/>
                <a:gd name="T4" fmla="*/ 24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7747" name="Freeform 18"/>
            <p:cNvSpPr>
              <a:spLocks/>
            </p:cNvSpPr>
            <p:nvPr/>
          </p:nvSpPr>
          <p:spPr bwMode="auto">
            <a:xfrm flipH="1">
              <a:off x="749" y="1572"/>
              <a:ext cx="774" cy="240"/>
            </a:xfrm>
            <a:custGeom>
              <a:avLst/>
              <a:gdLst>
                <a:gd name="T0" fmla="*/ 0 w 240"/>
                <a:gd name="T1" fmla="*/ 240 h 240"/>
                <a:gd name="T2" fmla="*/ 0 w 240"/>
                <a:gd name="T3" fmla="*/ 0 h 240"/>
                <a:gd name="T4" fmla="*/ 805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7748" name="Freeform 19"/>
            <p:cNvSpPr>
              <a:spLocks/>
            </p:cNvSpPr>
            <p:nvPr/>
          </p:nvSpPr>
          <p:spPr bwMode="auto">
            <a:xfrm>
              <a:off x="1929" y="1572"/>
              <a:ext cx="332" cy="240"/>
            </a:xfrm>
            <a:custGeom>
              <a:avLst/>
              <a:gdLst>
                <a:gd name="T0" fmla="*/ 0 w 240"/>
                <a:gd name="T1" fmla="*/ 240 h 240"/>
                <a:gd name="T2" fmla="*/ 0 w 240"/>
                <a:gd name="T3" fmla="*/ 0 h 240"/>
                <a:gd name="T4" fmla="*/ 635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7749" name="Freeform 20"/>
            <p:cNvSpPr>
              <a:spLocks/>
            </p:cNvSpPr>
            <p:nvPr/>
          </p:nvSpPr>
          <p:spPr bwMode="auto">
            <a:xfrm flipH="1">
              <a:off x="2245" y="1572"/>
              <a:ext cx="240" cy="240"/>
            </a:xfrm>
            <a:custGeom>
              <a:avLst/>
              <a:gdLst>
                <a:gd name="T0" fmla="*/ 0 w 240"/>
                <a:gd name="T1" fmla="*/ 240 h 240"/>
                <a:gd name="T2" fmla="*/ 0 w 240"/>
                <a:gd name="T3" fmla="*/ 0 h 240"/>
                <a:gd name="T4" fmla="*/ 24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7750" name="Text Box 22"/>
            <p:cNvSpPr txBox="1">
              <a:spLocks noChangeArrowheads="1"/>
            </p:cNvSpPr>
            <p:nvPr/>
          </p:nvSpPr>
          <p:spPr bwMode="auto">
            <a:xfrm>
              <a:off x="651" y="1538"/>
              <a:ext cx="261"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i</a:t>
              </a:r>
            </a:p>
            <a:p>
              <a:pPr algn="just" eaLnBrk="1" hangingPunct="1">
                <a:lnSpc>
                  <a:spcPct val="120000"/>
                </a:lnSpc>
                <a:spcBef>
                  <a:spcPct val="10000"/>
                </a:spcBef>
              </a:pPr>
              <a:r>
                <a:rPr kumimoji="1" lang="en-US" altLang="zh-CN">
                  <a:solidFill>
                    <a:schemeClr val="tx2"/>
                  </a:solidFill>
                  <a:cs typeface="Times New Roman" pitchFamily="18" charset="0"/>
                </a:rPr>
                <a:t>_</a:t>
              </a:r>
            </a:p>
          </p:txBody>
        </p:sp>
        <p:sp>
          <p:nvSpPr>
            <p:cNvPr id="27751" name="Text Box 23"/>
            <p:cNvSpPr txBox="1">
              <a:spLocks noChangeArrowheads="1"/>
            </p:cNvSpPr>
            <p:nvPr/>
          </p:nvSpPr>
          <p:spPr bwMode="auto">
            <a:xfrm>
              <a:off x="1521" y="1776"/>
              <a:ext cx="3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be</a:t>
              </a:r>
            </a:p>
          </p:txBody>
        </p:sp>
        <p:graphicFrame>
          <p:nvGraphicFramePr>
            <p:cNvPr id="27652" name="Object 4"/>
            <p:cNvGraphicFramePr>
              <a:graphicFrameLocks noChangeAspect="1"/>
            </p:cNvGraphicFramePr>
            <p:nvPr/>
          </p:nvGraphicFramePr>
          <p:xfrm>
            <a:off x="2015" y="1809"/>
            <a:ext cx="246" cy="232"/>
          </p:xfrm>
          <a:graphic>
            <a:graphicData uri="http://schemas.openxmlformats.org/presentationml/2006/ole">
              <mc:AlternateContent xmlns:mc="http://schemas.openxmlformats.org/markup-compatibility/2006">
                <mc:Choice xmlns:v="urn:schemas-microsoft-com:vml" Requires="v">
                  <p:oleObj spid="_x0000_s28001" name="Equation" r:id="rId3" imgW="241200" imgH="228600" progId="Equation.DSMT4">
                    <p:embed/>
                  </p:oleObj>
                </mc:Choice>
                <mc:Fallback>
                  <p:oleObj name="Equation" r:id="rId3" imgW="241200" imgH="228600" progId="Equation.DSMT4">
                    <p:embed/>
                    <p:pic>
                      <p:nvPicPr>
                        <p:cNvPr id="0" name="Object 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 y="1809"/>
                          <a:ext cx="24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27752" name="Text Box 25"/>
            <p:cNvSpPr txBox="1">
              <a:spLocks noChangeArrowheads="1"/>
            </p:cNvSpPr>
            <p:nvPr/>
          </p:nvSpPr>
          <p:spPr bwMode="auto">
            <a:xfrm>
              <a:off x="2140" y="1982"/>
              <a:ext cx="38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L</a:t>
              </a:r>
              <a:endParaRPr kumimoji="1" lang="en-US" altLang="zh-CN">
                <a:solidFill>
                  <a:schemeClr val="tx2"/>
                </a:solidFill>
                <a:cs typeface="Times New Roman" pitchFamily="18" charset="0"/>
              </a:endParaRPr>
            </a:p>
          </p:txBody>
        </p:sp>
        <p:sp>
          <p:nvSpPr>
            <p:cNvPr id="27753" name="Text Box 27"/>
            <p:cNvSpPr txBox="1">
              <a:spLocks noChangeArrowheads="1"/>
            </p:cNvSpPr>
            <p:nvPr/>
          </p:nvSpPr>
          <p:spPr bwMode="auto">
            <a:xfrm>
              <a:off x="2499" y="1486"/>
              <a:ext cx="289"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o</a:t>
              </a:r>
            </a:p>
            <a:p>
              <a:pPr algn="just" eaLnBrk="1" hangingPunct="1">
                <a:lnSpc>
                  <a:spcPct val="120000"/>
                </a:lnSpc>
                <a:spcBef>
                  <a:spcPct val="10000"/>
                </a:spcBef>
              </a:pPr>
              <a:r>
                <a:rPr kumimoji="1" lang="en-US" altLang="zh-CN">
                  <a:solidFill>
                    <a:schemeClr val="tx2"/>
                  </a:solidFill>
                  <a:cs typeface="Times New Roman" pitchFamily="18" charset="0"/>
                </a:rPr>
                <a:t>_</a:t>
              </a:r>
            </a:p>
          </p:txBody>
        </p:sp>
        <p:sp>
          <p:nvSpPr>
            <p:cNvPr id="27754" name="Text Box 28"/>
            <p:cNvSpPr txBox="1">
              <a:spLocks noChangeArrowheads="1"/>
            </p:cNvSpPr>
            <p:nvPr/>
          </p:nvSpPr>
          <p:spPr bwMode="auto">
            <a:xfrm>
              <a:off x="1440" y="2256"/>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t>R</a:t>
              </a:r>
              <a:r>
                <a:rPr kumimoji="1" lang="en-US" altLang="zh-CN" i="1" baseline="-25000"/>
                <a:t>E</a:t>
              </a:r>
              <a:endParaRPr kumimoji="1" lang="en-US" altLang="zh-CN" i="1"/>
            </a:p>
          </p:txBody>
        </p:sp>
        <p:sp>
          <p:nvSpPr>
            <p:cNvPr id="27755" name="Line 29"/>
            <p:cNvSpPr>
              <a:spLocks noChangeShapeType="1"/>
            </p:cNvSpPr>
            <p:nvPr/>
          </p:nvSpPr>
          <p:spPr bwMode="auto">
            <a:xfrm>
              <a:off x="1525" y="2159"/>
              <a:ext cx="40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7756" name="Group 30"/>
            <p:cNvGrpSpPr>
              <a:grpSpLocks/>
            </p:cNvGrpSpPr>
            <p:nvPr/>
          </p:nvGrpSpPr>
          <p:grpSpPr bwMode="auto">
            <a:xfrm>
              <a:off x="1868" y="1743"/>
              <a:ext cx="147" cy="420"/>
              <a:chOff x="2304" y="3240"/>
              <a:chExt cx="186" cy="507"/>
            </a:xfrm>
          </p:grpSpPr>
          <p:sp>
            <p:nvSpPr>
              <p:cNvPr id="27769" name="AutoShape 31"/>
              <p:cNvSpPr>
                <a:spLocks noChangeArrowheads="1"/>
              </p:cNvSpPr>
              <p:nvPr/>
            </p:nvSpPr>
            <p:spPr bwMode="auto">
              <a:xfrm>
                <a:off x="2304" y="3345"/>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7770" name="Line 32"/>
              <p:cNvSpPr>
                <a:spLocks noChangeAspect="1" noChangeShapeType="1"/>
              </p:cNvSpPr>
              <p:nvPr/>
            </p:nvSpPr>
            <p:spPr bwMode="auto">
              <a:xfrm flipV="1">
                <a:off x="2377" y="3240"/>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71" name="Line 33"/>
              <p:cNvSpPr>
                <a:spLocks noChangeAspect="1" noChangeShapeType="1"/>
              </p:cNvSpPr>
              <p:nvPr/>
            </p:nvSpPr>
            <p:spPr bwMode="auto">
              <a:xfrm flipV="1">
                <a:off x="2377" y="3627"/>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72" name="Line 34"/>
              <p:cNvSpPr>
                <a:spLocks noChangeAspect="1" noChangeShapeType="1"/>
              </p:cNvSpPr>
              <p:nvPr/>
            </p:nvSpPr>
            <p:spPr bwMode="auto">
              <a:xfrm rot="5400000" flipV="1">
                <a:off x="2376" y="3417"/>
                <a:ext cx="1" cy="1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73" name="Line 35"/>
              <p:cNvSpPr>
                <a:spLocks noChangeShapeType="1"/>
              </p:cNvSpPr>
              <p:nvPr/>
            </p:nvSpPr>
            <p:spPr bwMode="auto">
              <a:xfrm>
                <a:off x="2490" y="3366"/>
                <a:ext cx="0" cy="2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7757" name="Group 36"/>
            <p:cNvGrpSpPr>
              <a:grpSpLocks/>
            </p:cNvGrpSpPr>
            <p:nvPr/>
          </p:nvGrpSpPr>
          <p:grpSpPr bwMode="auto">
            <a:xfrm>
              <a:off x="1684" y="2163"/>
              <a:ext cx="77" cy="480"/>
              <a:chOff x="1824" y="1344"/>
              <a:chExt cx="77" cy="480"/>
            </a:xfrm>
          </p:grpSpPr>
          <p:sp>
            <p:nvSpPr>
              <p:cNvPr id="27766" name="Rectangle 37"/>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7767" name="Line 38"/>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68" name="Line 39"/>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7758" name="Line 40"/>
            <p:cNvSpPr>
              <a:spLocks noChangeShapeType="1"/>
            </p:cNvSpPr>
            <p:nvPr/>
          </p:nvSpPr>
          <p:spPr bwMode="auto">
            <a:xfrm>
              <a:off x="762" y="2643"/>
              <a:ext cx="168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7759" name="Group 41"/>
            <p:cNvGrpSpPr>
              <a:grpSpLocks/>
            </p:cNvGrpSpPr>
            <p:nvPr/>
          </p:nvGrpSpPr>
          <p:grpSpPr bwMode="auto">
            <a:xfrm>
              <a:off x="1008" y="1869"/>
              <a:ext cx="77" cy="480"/>
              <a:chOff x="1824" y="1344"/>
              <a:chExt cx="77" cy="480"/>
            </a:xfrm>
          </p:grpSpPr>
          <p:sp>
            <p:nvSpPr>
              <p:cNvPr id="27763" name="Rectangle 42"/>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7764" name="Line 43"/>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65" name="Line 44"/>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7760" name="Line 45"/>
            <p:cNvSpPr>
              <a:spLocks noChangeShapeType="1"/>
            </p:cNvSpPr>
            <p:nvPr/>
          </p:nvSpPr>
          <p:spPr bwMode="auto">
            <a:xfrm flipV="1">
              <a:off x="1047" y="1568"/>
              <a:ext cx="0" cy="3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61" name="Line 46"/>
            <p:cNvSpPr>
              <a:spLocks noChangeShapeType="1"/>
            </p:cNvSpPr>
            <p:nvPr/>
          </p:nvSpPr>
          <p:spPr bwMode="auto">
            <a:xfrm flipV="1">
              <a:off x="1047" y="2343"/>
              <a:ext cx="0" cy="3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62" name="Text Box 47"/>
            <p:cNvSpPr txBox="1">
              <a:spLocks noChangeArrowheads="1"/>
            </p:cNvSpPr>
            <p:nvPr/>
          </p:nvSpPr>
          <p:spPr bwMode="auto">
            <a:xfrm>
              <a:off x="1056" y="1968"/>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grpSp>
      <p:graphicFrame>
        <p:nvGraphicFramePr>
          <p:cNvPr id="158768" name="Object 2"/>
          <p:cNvGraphicFramePr>
            <a:graphicFrameLocks noChangeAspect="1"/>
          </p:cNvGraphicFramePr>
          <p:nvPr>
            <p:extLst>
              <p:ext uri="{D42A27DB-BD31-4B8C-83A1-F6EECF244321}">
                <p14:modId xmlns:p14="http://schemas.microsoft.com/office/powerpoint/2010/main" val="2040400695"/>
              </p:ext>
            </p:extLst>
          </p:nvPr>
        </p:nvGraphicFramePr>
        <p:xfrm>
          <a:off x="1066800" y="1897955"/>
          <a:ext cx="2868613" cy="863600"/>
        </p:xfrm>
        <a:graphic>
          <a:graphicData uri="http://schemas.openxmlformats.org/presentationml/2006/ole">
            <mc:AlternateContent xmlns:mc="http://schemas.openxmlformats.org/markup-compatibility/2006">
              <mc:Choice xmlns:v="urn:schemas-microsoft-com:vml" Requires="v">
                <p:oleObj spid="_x0000_s28002" name="Equation" r:id="rId5" imgW="1434960" imgH="431640" progId="Equation.DSMT4">
                  <p:embed/>
                </p:oleObj>
              </mc:Choice>
              <mc:Fallback>
                <p:oleObj name="Equation" r:id="rId5" imgW="1434960" imgH="431640" progId="Equation.DSMT4">
                  <p:embed/>
                  <p:pic>
                    <p:nvPicPr>
                      <p:cNvPr id="0" name="Object 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897955"/>
                        <a:ext cx="28686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8769" name="Rectangle 49"/>
          <p:cNvSpPr>
            <a:spLocks noChangeArrowheads="1"/>
          </p:cNvSpPr>
          <p:nvPr/>
        </p:nvSpPr>
        <p:spPr bwMode="auto">
          <a:xfrm>
            <a:off x="285750" y="948902"/>
            <a:ext cx="37988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spcBef>
                <a:spcPct val="10000"/>
              </a:spcBef>
            </a:pPr>
            <a:r>
              <a:rPr kumimoji="1" lang="zh-CN" altLang="en-US" dirty="0">
                <a:solidFill>
                  <a:schemeClr val="tx2"/>
                </a:solidFill>
                <a:cs typeface="Times New Roman" pitchFamily="18" charset="0"/>
              </a:rPr>
              <a:t>发射极电阻</a:t>
            </a:r>
            <a:r>
              <a:rPr kumimoji="1" lang="en-US" altLang="zh-CN" i="1" dirty="0">
                <a:solidFill>
                  <a:schemeClr val="tx2"/>
                </a:solidFill>
                <a:cs typeface="Times New Roman" pitchFamily="18" charset="0"/>
              </a:rPr>
              <a:t>R</a:t>
            </a:r>
            <a:r>
              <a:rPr kumimoji="1" lang="en-US" altLang="zh-CN" baseline="-25000" dirty="0">
                <a:solidFill>
                  <a:schemeClr val="tx2"/>
                </a:solidFill>
                <a:cs typeface="Times New Roman" pitchFamily="18" charset="0"/>
              </a:rPr>
              <a:t>E</a:t>
            </a:r>
            <a:r>
              <a:rPr kumimoji="1" lang="en-US" altLang="zh-CN" i="1" baseline="-25000" dirty="0">
                <a:solidFill>
                  <a:schemeClr val="tx2"/>
                </a:solidFill>
                <a:cs typeface="Times New Roman" pitchFamily="18" charset="0"/>
              </a:rPr>
              <a:t> </a:t>
            </a:r>
            <a:r>
              <a:rPr kumimoji="1" lang="zh-CN" altLang="en-US" dirty="0">
                <a:solidFill>
                  <a:schemeClr val="tx2"/>
                </a:solidFill>
                <a:cs typeface="Times New Roman" pitchFamily="18" charset="0"/>
              </a:rPr>
              <a:t>降低放大电路的放大倍数</a:t>
            </a:r>
          </a:p>
        </p:txBody>
      </p:sp>
      <p:sp>
        <p:nvSpPr>
          <p:cNvPr id="158770" name="Rectangle 50"/>
          <p:cNvSpPr>
            <a:spLocks noChangeArrowheads="1"/>
          </p:cNvSpPr>
          <p:nvPr/>
        </p:nvSpPr>
        <p:spPr bwMode="auto">
          <a:xfrm>
            <a:off x="263448" y="2907915"/>
            <a:ext cx="5349875"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spcBef>
                <a:spcPct val="10000"/>
              </a:spcBef>
            </a:pPr>
            <a:r>
              <a:rPr kumimoji="1" lang="zh-CN" altLang="en-US" dirty="0">
                <a:solidFill>
                  <a:schemeClr val="tx2"/>
                </a:solidFill>
                <a:cs typeface="Times New Roman" pitchFamily="18" charset="0"/>
              </a:rPr>
              <a:t>如果给发射极电阻</a:t>
            </a:r>
            <a:r>
              <a:rPr kumimoji="1" lang="en-US" altLang="zh-CN" i="1" dirty="0">
                <a:solidFill>
                  <a:schemeClr val="tx2"/>
                </a:solidFill>
                <a:cs typeface="Times New Roman" pitchFamily="18" charset="0"/>
              </a:rPr>
              <a:t>R</a:t>
            </a:r>
            <a:r>
              <a:rPr kumimoji="1" lang="en-US" altLang="zh-CN" baseline="-25000" dirty="0">
                <a:solidFill>
                  <a:schemeClr val="tx2"/>
                </a:solidFill>
                <a:cs typeface="Times New Roman" pitchFamily="18" charset="0"/>
              </a:rPr>
              <a:t>E</a:t>
            </a:r>
            <a:r>
              <a:rPr kumimoji="1" lang="en-US" altLang="zh-CN" i="1" baseline="-25000" dirty="0">
                <a:solidFill>
                  <a:schemeClr val="tx2"/>
                </a:solidFill>
                <a:cs typeface="Times New Roman" pitchFamily="18" charset="0"/>
              </a:rPr>
              <a:t> </a:t>
            </a:r>
            <a:r>
              <a:rPr kumimoji="1" lang="zh-CN" altLang="en-US" dirty="0">
                <a:solidFill>
                  <a:schemeClr val="tx2"/>
                </a:solidFill>
                <a:cs typeface="Times New Roman" pitchFamily="18" charset="0"/>
              </a:rPr>
              <a:t>设置旁路电容（几十</a:t>
            </a:r>
            <a:r>
              <a:rPr kumimoji="1" lang="zh-CN" altLang="en-US" dirty="0">
                <a:solidFill>
                  <a:schemeClr val="tx2"/>
                </a:solidFill>
                <a:cs typeface="Times New Roman" pitchFamily="18" charset="0"/>
                <a:sym typeface="Symbol" pitchFamily="18" charset="2"/>
              </a:rPr>
              <a:t>微法</a:t>
            </a:r>
            <a:r>
              <a:rPr kumimoji="1" lang="zh-CN" altLang="en-US" dirty="0">
                <a:solidFill>
                  <a:schemeClr val="tx2"/>
                </a:solidFill>
                <a:cs typeface="Times New Roman" pitchFamily="18" charset="0"/>
              </a:rPr>
              <a:t>）交流工作时，旁路电容等效为短路：</a:t>
            </a:r>
          </a:p>
        </p:txBody>
      </p:sp>
      <p:grpSp>
        <p:nvGrpSpPr>
          <p:cNvPr id="9" name="Group 51"/>
          <p:cNvGrpSpPr>
            <a:grpSpLocks/>
          </p:cNvGrpSpPr>
          <p:nvPr/>
        </p:nvGrpSpPr>
        <p:grpSpPr bwMode="auto">
          <a:xfrm>
            <a:off x="5838825" y="3059113"/>
            <a:ext cx="3381375" cy="3124200"/>
            <a:chOff x="1750" y="912"/>
            <a:chExt cx="2130" cy="1968"/>
          </a:xfrm>
        </p:grpSpPr>
        <p:grpSp>
          <p:nvGrpSpPr>
            <p:cNvPr id="27662" name="Group 52"/>
            <p:cNvGrpSpPr>
              <a:grpSpLocks/>
            </p:cNvGrpSpPr>
            <p:nvPr/>
          </p:nvGrpSpPr>
          <p:grpSpPr bwMode="auto">
            <a:xfrm>
              <a:off x="2460" y="1680"/>
              <a:ext cx="288" cy="336"/>
              <a:chOff x="2460" y="1680"/>
              <a:chExt cx="288" cy="336"/>
            </a:xfrm>
          </p:grpSpPr>
          <p:sp>
            <p:nvSpPr>
              <p:cNvPr id="27739" name="Line 53"/>
              <p:cNvSpPr>
                <a:spLocks noChangeShapeType="1"/>
              </p:cNvSpPr>
              <p:nvPr/>
            </p:nvSpPr>
            <p:spPr bwMode="auto">
              <a:xfrm>
                <a:off x="2604"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40" name="Line 54"/>
              <p:cNvSpPr>
                <a:spLocks noChangeShapeType="1"/>
              </p:cNvSpPr>
              <p:nvPr/>
            </p:nvSpPr>
            <p:spPr bwMode="auto">
              <a:xfrm flipV="1">
                <a:off x="2604"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41" name="Line 55"/>
              <p:cNvSpPr>
                <a:spLocks noChangeShapeType="1"/>
              </p:cNvSpPr>
              <p:nvPr/>
            </p:nvSpPr>
            <p:spPr bwMode="auto">
              <a:xfrm>
                <a:off x="2604"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42" name="Line 56"/>
              <p:cNvSpPr>
                <a:spLocks noChangeShapeType="1"/>
              </p:cNvSpPr>
              <p:nvPr/>
            </p:nvSpPr>
            <p:spPr bwMode="auto">
              <a:xfrm>
                <a:off x="2460"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7663" name="Group 57"/>
            <p:cNvGrpSpPr>
              <a:grpSpLocks/>
            </p:cNvGrpSpPr>
            <p:nvPr/>
          </p:nvGrpSpPr>
          <p:grpSpPr bwMode="auto">
            <a:xfrm>
              <a:off x="2676" y="2784"/>
              <a:ext cx="144" cy="96"/>
              <a:chOff x="2676" y="2400"/>
              <a:chExt cx="144" cy="96"/>
            </a:xfrm>
          </p:grpSpPr>
          <p:sp>
            <p:nvSpPr>
              <p:cNvPr id="27737" name="Line 58"/>
              <p:cNvSpPr>
                <a:spLocks noChangeShapeType="1"/>
              </p:cNvSpPr>
              <p:nvPr/>
            </p:nvSpPr>
            <p:spPr bwMode="auto">
              <a:xfrm>
                <a:off x="2676" y="249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38" name="Line 59"/>
              <p:cNvSpPr>
                <a:spLocks noChangeShapeType="1"/>
              </p:cNvSpPr>
              <p:nvPr/>
            </p:nvSpPr>
            <p:spPr bwMode="auto">
              <a:xfrm flipV="1">
                <a:off x="2748" y="240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7664" name="Group 60"/>
            <p:cNvGrpSpPr>
              <a:grpSpLocks/>
            </p:cNvGrpSpPr>
            <p:nvPr/>
          </p:nvGrpSpPr>
          <p:grpSpPr bwMode="auto">
            <a:xfrm>
              <a:off x="2709" y="1206"/>
              <a:ext cx="77" cy="480"/>
              <a:chOff x="2709" y="1206"/>
              <a:chExt cx="77" cy="480"/>
            </a:xfrm>
          </p:grpSpPr>
          <p:sp>
            <p:nvSpPr>
              <p:cNvPr id="27734" name="Rectangle 61"/>
              <p:cNvSpPr>
                <a:spLocks noChangeAspect="1" noChangeArrowheads="1"/>
              </p:cNvSpPr>
              <p:nvPr/>
            </p:nvSpPr>
            <p:spPr bwMode="auto">
              <a:xfrm>
                <a:off x="2709" y="135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7735" name="Line 62"/>
              <p:cNvSpPr>
                <a:spLocks noChangeShapeType="1"/>
              </p:cNvSpPr>
              <p:nvPr/>
            </p:nvSpPr>
            <p:spPr bwMode="auto">
              <a:xfrm>
                <a:off x="2748" y="120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36" name="Line 63"/>
              <p:cNvSpPr>
                <a:spLocks noChangeShapeType="1"/>
              </p:cNvSpPr>
              <p:nvPr/>
            </p:nvSpPr>
            <p:spPr bwMode="auto">
              <a:xfrm>
                <a:off x="2748" y="154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7665" name="Group 64"/>
            <p:cNvGrpSpPr>
              <a:grpSpLocks noChangeAspect="1"/>
            </p:cNvGrpSpPr>
            <p:nvPr/>
          </p:nvGrpSpPr>
          <p:grpSpPr bwMode="auto">
            <a:xfrm>
              <a:off x="1841" y="1779"/>
              <a:ext cx="286" cy="140"/>
              <a:chOff x="1877" y="1788"/>
              <a:chExt cx="240" cy="117"/>
            </a:xfrm>
          </p:grpSpPr>
          <p:grpSp>
            <p:nvGrpSpPr>
              <p:cNvPr id="27725" name="Group 65"/>
              <p:cNvGrpSpPr>
                <a:grpSpLocks noChangeAspect="1"/>
              </p:cNvGrpSpPr>
              <p:nvPr/>
            </p:nvGrpSpPr>
            <p:grpSpPr bwMode="auto">
              <a:xfrm>
                <a:off x="1877" y="1788"/>
                <a:ext cx="240" cy="117"/>
                <a:chOff x="3003" y="1955"/>
                <a:chExt cx="240" cy="117"/>
              </a:xfrm>
            </p:grpSpPr>
            <p:grpSp>
              <p:nvGrpSpPr>
                <p:cNvPr id="27729" name="Group 66"/>
                <p:cNvGrpSpPr>
                  <a:grpSpLocks noChangeAspect="1"/>
                </p:cNvGrpSpPr>
                <p:nvPr/>
              </p:nvGrpSpPr>
              <p:grpSpPr bwMode="auto">
                <a:xfrm>
                  <a:off x="3098" y="1955"/>
                  <a:ext cx="49" cy="117"/>
                  <a:chOff x="3098" y="1955"/>
                  <a:chExt cx="49" cy="117"/>
                </a:xfrm>
              </p:grpSpPr>
              <p:sp>
                <p:nvSpPr>
                  <p:cNvPr id="27732" name="Line 67"/>
                  <p:cNvSpPr>
                    <a:spLocks noChangeAspect="1" noChangeShapeType="1"/>
                  </p:cNvSpPr>
                  <p:nvPr/>
                </p:nvSpPr>
                <p:spPr bwMode="auto">
                  <a:xfrm rot="5400000" flipH="1" flipV="1">
                    <a:off x="3041" y="2014"/>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33" name="Line 68"/>
                  <p:cNvSpPr>
                    <a:spLocks noChangeAspect="1" noChangeShapeType="1"/>
                  </p:cNvSpPr>
                  <p:nvPr/>
                </p:nvSpPr>
                <p:spPr bwMode="auto">
                  <a:xfrm rot="5400000" flipH="1" flipV="1">
                    <a:off x="3089" y="201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7730" name="Line 69"/>
                <p:cNvSpPr>
                  <a:spLocks noChangeAspect="1" noChangeShapeType="1"/>
                </p:cNvSpPr>
                <p:nvPr/>
              </p:nvSpPr>
              <p:spPr bwMode="auto">
                <a:xfrm rot="5400000" flipH="1">
                  <a:off x="3051" y="196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31" name="Line 70"/>
                <p:cNvSpPr>
                  <a:spLocks noChangeAspect="1" noChangeShapeType="1"/>
                </p:cNvSpPr>
                <p:nvPr/>
              </p:nvSpPr>
              <p:spPr bwMode="auto">
                <a:xfrm rot="5400000" flipH="1">
                  <a:off x="3195" y="1965"/>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7726" name="Group 71"/>
              <p:cNvGrpSpPr>
                <a:grpSpLocks noChangeAspect="1"/>
              </p:cNvGrpSpPr>
              <p:nvPr/>
            </p:nvGrpSpPr>
            <p:grpSpPr bwMode="auto">
              <a:xfrm>
                <a:off x="2037" y="1789"/>
                <a:ext cx="34" cy="34"/>
                <a:chOff x="3043" y="1956"/>
                <a:chExt cx="34" cy="34"/>
              </a:xfrm>
            </p:grpSpPr>
            <p:sp>
              <p:nvSpPr>
                <p:cNvPr id="27727" name="Line 72"/>
                <p:cNvSpPr>
                  <a:spLocks noChangeAspect="1" noChangeShapeType="1"/>
                </p:cNvSpPr>
                <p:nvPr/>
              </p:nvSpPr>
              <p:spPr bwMode="auto">
                <a:xfrm rot="5400000" flipH="1" flipV="1">
                  <a:off x="3042" y="1972"/>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28" name="Line 73"/>
                <p:cNvSpPr>
                  <a:spLocks noChangeAspect="1" noChangeShapeType="1"/>
                </p:cNvSpPr>
                <p:nvPr/>
              </p:nvSpPr>
              <p:spPr bwMode="auto">
                <a:xfrm rot="10800000" flipH="1" flipV="1">
                  <a:off x="3043" y="1973"/>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7666" name="Group 74"/>
            <p:cNvGrpSpPr>
              <a:grpSpLocks noChangeAspect="1"/>
            </p:cNvGrpSpPr>
            <p:nvPr/>
          </p:nvGrpSpPr>
          <p:grpSpPr bwMode="auto">
            <a:xfrm>
              <a:off x="2900" y="1538"/>
              <a:ext cx="290" cy="158"/>
              <a:chOff x="2900" y="1552"/>
              <a:chExt cx="240" cy="131"/>
            </a:xfrm>
          </p:grpSpPr>
          <p:grpSp>
            <p:nvGrpSpPr>
              <p:cNvPr id="27716" name="Group 75"/>
              <p:cNvGrpSpPr>
                <a:grpSpLocks noChangeAspect="1"/>
              </p:cNvGrpSpPr>
              <p:nvPr/>
            </p:nvGrpSpPr>
            <p:grpSpPr bwMode="auto">
              <a:xfrm>
                <a:off x="2900" y="1566"/>
                <a:ext cx="240" cy="117"/>
                <a:chOff x="4026" y="1739"/>
                <a:chExt cx="240" cy="117"/>
              </a:xfrm>
            </p:grpSpPr>
            <p:grpSp>
              <p:nvGrpSpPr>
                <p:cNvPr id="27720" name="Group 76"/>
                <p:cNvGrpSpPr>
                  <a:grpSpLocks noChangeAspect="1"/>
                </p:cNvGrpSpPr>
                <p:nvPr/>
              </p:nvGrpSpPr>
              <p:grpSpPr bwMode="auto">
                <a:xfrm rot="16200000" flipV="1">
                  <a:off x="4088" y="1773"/>
                  <a:ext cx="117" cy="49"/>
                  <a:chOff x="2064" y="672"/>
                  <a:chExt cx="117" cy="49"/>
                </a:xfrm>
              </p:grpSpPr>
              <p:sp>
                <p:nvSpPr>
                  <p:cNvPr id="27723" name="Line 77"/>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24" name="Line 78"/>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7721" name="Line 79"/>
                <p:cNvSpPr>
                  <a:spLocks noChangeAspect="1" noChangeShapeType="1"/>
                </p:cNvSpPr>
                <p:nvPr/>
              </p:nvSpPr>
              <p:spPr bwMode="auto">
                <a:xfrm rot="-5400000">
                  <a:off x="4218" y="175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22" name="Line 80"/>
                <p:cNvSpPr>
                  <a:spLocks noChangeAspect="1" noChangeShapeType="1"/>
                </p:cNvSpPr>
                <p:nvPr/>
              </p:nvSpPr>
              <p:spPr bwMode="auto">
                <a:xfrm rot="-5400000">
                  <a:off x="4074" y="1749"/>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7717" name="Group 81"/>
              <p:cNvGrpSpPr>
                <a:grpSpLocks noChangeAspect="1"/>
              </p:cNvGrpSpPr>
              <p:nvPr/>
            </p:nvGrpSpPr>
            <p:grpSpPr bwMode="auto">
              <a:xfrm>
                <a:off x="2917" y="1552"/>
                <a:ext cx="34" cy="34"/>
                <a:chOff x="4191" y="1743"/>
                <a:chExt cx="34" cy="34"/>
              </a:xfrm>
            </p:grpSpPr>
            <p:sp>
              <p:nvSpPr>
                <p:cNvPr id="27718" name="Line 82"/>
                <p:cNvSpPr>
                  <a:spLocks noChangeAspect="1" noChangeShapeType="1"/>
                </p:cNvSpPr>
                <p:nvPr/>
              </p:nvSpPr>
              <p:spPr bwMode="auto">
                <a:xfrm rot="16200000" flipV="1">
                  <a:off x="4191" y="1759"/>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19" name="Line 83"/>
                <p:cNvSpPr>
                  <a:spLocks noChangeAspect="1" noChangeShapeType="1"/>
                </p:cNvSpPr>
                <p:nvPr/>
              </p:nvSpPr>
              <p:spPr bwMode="auto">
                <a:xfrm rot="10800000" flipV="1">
                  <a:off x="4191" y="1760"/>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7667" name="Group 84"/>
            <p:cNvGrpSpPr>
              <a:grpSpLocks/>
            </p:cNvGrpSpPr>
            <p:nvPr/>
          </p:nvGrpSpPr>
          <p:grpSpPr bwMode="auto">
            <a:xfrm>
              <a:off x="2229" y="1248"/>
              <a:ext cx="77" cy="480"/>
              <a:chOff x="2229" y="1248"/>
              <a:chExt cx="77" cy="480"/>
            </a:xfrm>
          </p:grpSpPr>
          <p:sp>
            <p:nvSpPr>
              <p:cNvPr id="27713" name="Rectangle 85"/>
              <p:cNvSpPr>
                <a:spLocks noChangeAspect="1" noChangeArrowheads="1"/>
              </p:cNvSpPr>
              <p:nvPr/>
            </p:nvSpPr>
            <p:spPr bwMode="auto">
              <a:xfrm>
                <a:off x="2229" y="1392"/>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7714" name="Line 86"/>
              <p:cNvSpPr>
                <a:spLocks noChangeShapeType="1"/>
              </p:cNvSpPr>
              <p:nvPr/>
            </p:nvSpPr>
            <p:spPr bwMode="auto">
              <a:xfrm>
                <a:off x="2268" y="124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15" name="Line 87"/>
              <p:cNvSpPr>
                <a:spLocks noChangeShapeType="1"/>
              </p:cNvSpPr>
              <p:nvPr/>
            </p:nvSpPr>
            <p:spPr bwMode="auto">
              <a:xfrm>
                <a:off x="2268" y="158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7668" name="Line 88"/>
            <p:cNvSpPr>
              <a:spLocks noChangeShapeType="1"/>
            </p:cNvSpPr>
            <p:nvPr/>
          </p:nvSpPr>
          <p:spPr bwMode="auto">
            <a:xfrm flipH="1">
              <a:off x="2037" y="1846"/>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69" name="Line 89"/>
            <p:cNvSpPr>
              <a:spLocks noChangeShapeType="1"/>
            </p:cNvSpPr>
            <p:nvPr/>
          </p:nvSpPr>
          <p:spPr bwMode="auto">
            <a:xfrm>
              <a:off x="2268" y="1677"/>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70" name="Freeform 90"/>
            <p:cNvSpPr>
              <a:spLocks/>
            </p:cNvSpPr>
            <p:nvPr/>
          </p:nvSpPr>
          <p:spPr bwMode="auto">
            <a:xfrm>
              <a:off x="2268" y="1056"/>
              <a:ext cx="960" cy="240"/>
            </a:xfrm>
            <a:custGeom>
              <a:avLst/>
              <a:gdLst>
                <a:gd name="T0" fmla="*/ 0 w 960"/>
                <a:gd name="T1" fmla="*/ 240 h 240"/>
                <a:gd name="T2" fmla="*/ 0 w 960"/>
                <a:gd name="T3" fmla="*/ 0 h 240"/>
                <a:gd name="T4" fmla="*/ 96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7671" name="Line 91"/>
            <p:cNvSpPr>
              <a:spLocks noChangeShapeType="1"/>
            </p:cNvSpPr>
            <p:nvPr/>
          </p:nvSpPr>
          <p:spPr bwMode="auto">
            <a:xfrm flipV="1">
              <a:off x="2748" y="1056"/>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72" name="Line 92"/>
            <p:cNvSpPr>
              <a:spLocks noChangeShapeType="1"/>
            </p:cNvSpPr>
            <p:nvPr/>
          </p:nvSpPr>
          <p:spPr bwMode="auto">
            <a:xfrm rot="5400000">
              <a:off x="2833" y="1538"/>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7673" name="Group 93"/>
            <p:cNvGrpSpPr>
              <a:grpSpLocks/>
            </p:cNvGrpSpPr>
            <p:nvPr/>
          </p:nvGrpSpPr>
          <p:grpSpPr bwMode="auto">
            <a:xfrm>
              <a:off x="3468" y="1896"/>
              <a:ext cx="77" cy="480"/>
              <a:chOff x="3468" y="1776"/>
              <a:chExt cx="77" cy="480"/>
            </a:xfrm>
          </p:grpSpPr>
          <p:sp>
            <p:nvSpPr>
              <p:cNvPr id="27710" name="Rectangle 94"/>
              <p:cNvSpPr>
                <a:spLocks noChangeAspect="1" noChangeArrowheads="1"/>
              </p:cNvSpPr>
              <p:nvPr/>
            </p:nvSpPr>
            <p:spPr bwMode="auto">
              <a:xfrm>
                <a:off x="3468" y="192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7711" name="Line 95"/>
              <p:cNvSpPr>
                <a:spLocks noChangeShapeType="1"/>
              </p:cNvSpPr>
              <p:nvPr/>
            </p:nvSpPr>
            <p:spPr bwMode="auto">
              <a:xfrm>
                <a:off x="3507" y="177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12" name="Line 96"/>
              <p:cNvSpPr>
                <a:spLocks noChangeShapeType="1"/>
              </p:cNvSpPr>
              <p:nvPr/>
            </p:nvSpPr>
            <p:spPr bwMode="auto">
              <a:xfrm>
                <a:off x="3507" y="211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7674" name="Freeform 97"/>
            <p:cNvSpPr>
              <a:spLocks/>
            </p:cNvSpPr>
            <p:nvPr/>
          </p:nvSpPr>
          <p:spPr bwMode="auto">
            <a:xfrm flipH="1">
              <a:off x="3105" y="1629"/>
              <a:ext cx="403" cy="290"/>
            </a:xfrm>
            <a:custGeom>
              <a:avLst/>
              <a:gdLst>
                <a:gd name="T0" fmla="*/ 0 w 960"/>
                <a:gd name="T1" fmla="*/ 423 h 240"/>
                <a:gd name="T2" fmla="*/ 0 w 960"/>
                <a:gd name="T3" fmla="*/ 0 h 240"/>
                <a:gd name="T4" fmla="*/ 71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7675" name="Freeform 98"/>
            <p:cNvSpPr>
              <a:spLocks/>
            </p:cNvSpPr>
            <p:nvPr/>
          </p:nvSpPr>
          <p:spPr bwMode="auto">
            <a:xfrm flipH="1" flipV="1">
              <a:off x="1877" y="2231"/>
              <a:ext cx="1630" cy="553"/>
            </a:xfrm>
            <a:custGeom>
              <a:avLst/>
              <a:gdLst>
                <a:gd name="T0" fmla="*/ 0 w 960"/>
                <a:gd name="T1" fmla="*/ 2936 h 240"/>
                <a:gd name="T2" fmla="*/ 0 w 960"/>
                <a:gd name="T3" fmla="*/ 0 h 240"/>
                <a:gd name="T4" fmla="*/ 470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7676" name="Line 99"/>
            <p:cNvSpPr>
              <a:spLocks noChangeShapeType="1"/>
            </p:cNvSpPr>
            <p:nvPr/>
          </p:nvSpPr>
          <p:spPr bwMode="auto">
            <a:xfrm flipH="1">
              <a:off x="2743" y="2016"/>
              <a:ext cx="2" cy="768"/>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77" name="Oval 100"/>
            <p:cNvSpPr>
              <a:spLocks noChangeArrowheads="1"/>
            </p:cNvSpPr>
            <p:nvPr/>
          </p:nvSpPr>
          <p:spPr bwMode="auto">
            <a:xfrm>
              <a:off x="3219" y="1038"/>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7678" name="Text Box 101"/>
            <p:cNvSpPr txBox="1">
              <a:spLocks noChangeArrowheads="1"/>
            </p:cNvSpPr>
            <p:nvPr/>
          </p:nvSpPr>
          <p:spPr bwMode="auto">
            <a:xfrm>
              <a:off x="3257" y="912"/>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t>U</a:t>
              </a:r>
              <a:r>
                <a:rPr kumimoji="1" lang="en-US" altLang="zh-CN" sz="2000" baseline="-25000"/>
                <a:t>CC</a:t>
              </a:r>
              <a:endParaRPr kumimoji="1" lang="en-US" altLang="zh-CN" sz="2000"/>
            </a:p>
          </p:txBody>
        </p:sp>
        <p:sp>
          <p:nvSpPr>
            <p:cNvPr id="27679" name="Text Box 102"/>
            <p:cNvSpPr txBox="1">
              <a:spLocks noChangeArrowheads="1"/>
            </p:cNvSpPr>
            <p:nvPr/>
          </p:nvSpPr>
          <p:spPr bwMode="auto">
            <a:xfrm>
              <a:off x="3545" y="1981"/>
              <a:ext cx="3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L</a:t>
              </a:r>
              <a:endParaRPr kumimoji="1" lang="en-US" altLang="zh-CN">
                <a:solidFill>
                  <a:schemeClr val="tx2"/>
                </a:solidFill>
                <a:cs typeface="Times New Roman" pitchFamily="18" charset="0"/>
              </a:endParaRPr>
            </a:p>
          </p:txBody>
        </p:sp>
        <p:sp>
          <p:nvSpPr>
            <p:cNvPr id="27680" name="Text Box 103"/>
            <p:cNvSpPr txBox="1">
              <a:spLocks noChangeArrowheads="1"/>
            </p:cNvSpPr>
            <p:nvPr/>
          </p:nvSpPr>
          <p:spPr bwMode="auto">
            <a:xfrm>
              <a:off x="2762" y="1225"/>
              <a:ext cx="35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C</a:t>
              </a:r>
              <a:endParaRPr kumimoji="1" lang="en-US" altLang="zh-CN">
                <a:solidFill>
                  <a:schemeClr val="tx2"/>
                </a:solidFill>
                <a:cs typeface="Times New Roman" pitchFamily="18" charset="0"/>
              </a:endParaRPr>
            </a:p>
          </p:txBody>
        </p:sp>
        <p:sp>
          <p:nvSpPr>
            <p:cNvPr id="27681" name="Text Box 104"/>
            <p:cNvSpPr txBox="1">
              <a:spLocks noChangeArrowheads="1"/>
            </p:cNvSpPr>
            <p:nvPr/>
          </p:nvSpPr>
          <p:spPr bwMode="auto">
            <a:xfrm>
              <a:off x="2306" y="1360"/>
              <a:ext cx="3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B1</a:t>
              </a:r>
              <a:endParaRPr kumimoji="1" lang="en-US" altLang="zh-CN" i="1">
                <a:solidFill>
                  <a:schemeClr val="tx2"/>
                </a:solidFill>
                <a:cs typeface="Times New Roman" pitchFamily="18" charset="0"/>
              </a:endParaRPr>
            </a:p>
          </p:txBody>
        </p:sp>
        <p:sp>
          <p:nvSpPr>
            <p:cNvPr id="27682" name="Text Box 105"/>
            <p:cNvSpPr txBox="1">
              <a:spLocks noChangeArrowheads="1"/>
            </p:cNvSpPr>
            <p:nvPr/>
          </p:nvSpPr>
          <p:spPr bwMode="auto">
            <a:xfrm>
              <a:off x="1918" y="1543"/>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C</a:t>
              </a:r>
              <a:r>
                <a:rPr kumimoji="1" lang="en-US" altLang="zh-CN" baseline="-25000">
                  <a:solidFill>
                    <a:schemeClr val="tx2"/>
                  </a:solidFill>
                  <a:cs typeface="Times New Roman" pitchFamily="18" charset="0"/>
                </a:rPr>
                <a:t>1</a:t>
              </a:r>
            </a:p>
          </p:txBody>
        </p:sp>
        <p:sp>
          <p:nvSpPr>
            <p:cNvPr id="27683" name="Text Box 106"/>
            <p:cNvSpPr txBox="1">
              <a:spLocks noChangeArrowheads="1"/>
            </p:cNvSpPr>
            <p:nvPr/>
          </p:nvSpPr>
          <p:spPr bwMode="auto">
            <a:xfrm>
              <a:off x="3023" y="1267"/>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C</a:t>
              </a:r>
              <a:r>
                <a:rPr kumimoji="1" lang="en-US" altLang="zh-CN" baseline="-25000">
                  <a:solidFill>
                    <a:schemeClr val="tx2"/>
                  </a:solidFill>
                  <a:cs typeface="Times New Roman" pitchFamily="18" charset="0"/>
                </a:rPr>
                <a:t>2</a:t>
              </a:r>
            </a:p>
          </p:txBody>
        </p:sp>
        <p:sp>
          <p:nvSpPr>
            <p:cNvPr id="27684" name="Text Box 109"/>
            <p:cNvSpPr txBox="1">
              <a:spLocks noChangeArrowheads="1"/>
            </p:cNvSpPr>
            <p:nvPr/>
          </p:nvSpPr>
          <p:spPr bwMode="auto">
            <a:xfrm>
              <a:off x="1750" y="1803"/>
              <a:ext cx="261"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i</a:t>
              </a:r>
            </a:p>
            <a:p>
              <a:pPr algn="just" eaLnBrk="1" hangingPunct="1">
                <a:lnSpc>
                  <a:spcPct val="120000"/>
                </a:lnSpc>
                <a:spcBef>
                  <a:spcPct val="10000"/>
                </a:spcBef>
              </a:pPr>
              <a:r>
                <a:rPr kumimoji="1" lang="en-US" altLang="zh-CN">
                  <a:solidFill>
                    <a:schemeClr val="tx2"/>
                  </a:solidFill>
                  <a:cs typeface="Times New Roman" pitchFamily="18" charset="0"/>
                </a:rPr>
                <a:t>_</a:t>
              </a:r>
            </a:p>
          </p:txBody>
        </p:sp>
        <p:sp>
          <p:nvSpPr>
            <p:cNvPr id="27685" name="Text Box 110"/>
            <p:cNvSpPr txBox="1">
              <a:spLocks noChangeArrowheads="1"/>
            </p:cNvSpPr>
            <p:nvPr/>
          </p:nvSpPr>
          <p:spPr bwMode="auto">
            <a:xfrm>
              <a:off x="3215" y="1719"/>
              <a:ext cx="289"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o</a:t>
              </a:r>
            </a:p>
            <a:p>
              <a:pPr algn="just" eaLnBrk="1" hangingPunct="1">
                <a:lnSpc>
                  <a:spcPct val="120000"/>
                </a:lnSpc>
                <a:spcBef>
                  <a:spcPct val="10000"/>
                </a:spcBef>
              </a:pPr>
              <a:r>
                <a:rPr kumimoji="1" lang="en-US" altLang="zh-CN">
                  <a:solidFill>
                    <a:schemeClr val="tx2"/>
                  </a:solidFill>
                  <a:cs typeface="Times New Roman" pitchFamily="18" charset="0"/>
                </a:rPr>
                <a:t>_</a:t>
              </a:r>
            </a:p>
          </p:txBody>
        </p:sp>
        <p:grpSp>
          <p:nvGrpSpPr>
            <p:cNvPr id="27686" name="Group 111"/>
            <p:cNvGrpSpPr>
              <a:grpSpLocks/>
            </p:cNvGrpSpPr>
            <p:nvPr/>
          </p:nvGrpSpPr>
          <p:grpSpPr bwMode="auto">
            <a:xfrm>
              <a:off x="2223" y="1860"/>
              <a:ext cx="77" cy="480"/>
              <a:chOff x="2227" y="1872"/>
              <a:chExt cx="77" cy="480"/>
            </a:xfrm>
          </p:grpSpPr>
          <p:sp>
            <p:nvSpPr>
              <p:cNvPr id="27707" name="Rectangle 112"/>
              <p:cNvSpPr>
                <a:spLocks noChangeAspect="1" noChangeArrowheads="1"/>
              </p:cNvSpPr>
              <p:nvPr/>
            </p:nvSpPr>
            <p:spPr bwMode="auto">
              <a:xfrm>
                <a:off x="2227" y="2016"/>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7708" name="Line 113"/>
              <p:cNvSpPr>
                <a:spLocks noChangeShapeType="1"/>
              </p:cNvSpPr>
              <p:nvPr/>
            </p:nvSpPr>
            <p:spPr bwMode="auto">
              <a:xfrm>
                <a:off x="2266" y="187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09" name="Line 114"/>
              <p:cNvSpPr>
                <a:spLocks noChangeShapeType="1"/>
              </p:cNvSpPr>
              <p:nvPr/>
            </p:nvSpPr>
            <p:spPr bwMode="auto">
              <a:xfrm>
                <a:off x="2266" y="220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7687" name="Line 115"/>
            <p:cNvSpPr>
              <a:spLocks noChangeShapeType="1"/>
            </p:cNvSpPr>
            <p:nvPr/>
          </p:nvSpPr>
          <p:spPr bwMode="auto">
            <a:xfrm>
              <a:off x="2265" y="2231"/>
              <a:ext cx="0" cy="553"/>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7688" name="Group 116"/>
            <p:cNvGrpSpPr>
              <a:grpSpLocks/>
            </p:cNvGrpSpPr>
            <p:nvPr/>
          </p:nvGrpSpPr>
          <p:grpSpPr bwMode="auto">
            <a:xfrm>
              <a:off x="2704" y="2160"/>
              <a:ext cx="77" cy="480"/>
              <a:chOff x="2704" y="1995"/>
              <a:chExt cx="77" cy="480"/>
            </a:xfrm>
          </p:grpSpPr>
          <p:sp>
            <p:nvSpPr>
              <p:cNvPr id="27704" name="Rectangle 117"/>
              <p:cNvSpPr>
                <a:spLocks noChangeAspect="1" noChangeArrowheads="1"/>
              </p:cNvSpPr>
              <p:nvPr/>
            </p:nvSpPr>
            <p:spPr bwMode="auto">
              <a:xfrm>
                <a:off x="2704" y="2139"/>
                <a:ext cx="77" cy="193"/>
              </a:xfrm>
              <a:prstGeom prst="rect">
                <a:avLst/>
              </a:prstGeom>
              <a:solidFill>
                <a:srgbClr val="FF0000"/>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27705" name="Line 118"/>
              <p:cNvSpPr>
                <a:spLocks noChangeShapeType="1"/>
              </p:cNvSpPr>
              <p:nvPr/>
            </p:nvSpPr>
            <p:spPr bwMode="auto">
              <a:xfrm>
                <a:off x="2743" y="1995"/>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06" name="Line 119"/>
              <p:cNvSpPr>
                <a:spLocks noChangeShapeType="1"/>
              </p:cNvSpPr>
              <p:nvPr/>
            </p:nvSpPr>
            <p:spPr bwMode="auto">
              <a:xfrm>
                <a:off x="2743" y="2331"/>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7689" name="Rectangle 120"/>
            <p:cNvSpPr>
              <a:spLocks noChangeArrowheads="1"/>
            </p:cNvSpPr>
            <p:nvPr/>
          </p:nvSpPr>
          <p:spPr bwMode="auto">
            <a:xfrm>
              <a:off x="2431" y="2294"/>
              <a:ext cx="34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E</a:t>
              </a:r>
            </a:p>
          </p:txBody>
        </p:sp>
        <p:sp>
          <p:nvSpPr>
            <p:cNvPr id="27690" name="Rectangle 121"/>
            <p:cNvSpPr>
              <a:spLocks noChangeArrowheads="1"/>
            </p:cNvSpPr>
            <p:nvPr/>
          </p:nvSpPr>
          <p:spPr bwMode="auto">
            <a:xfrm>
              <a:off x="2295" y="1881"/>
              <a:ext cx="3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B2</a:t>
              </a:r>
            </a:p>
          </p:txBody>
        </p:sp>
        <p:grpSp>
          <p:nvGrpSpPr>
            <p:cNvPr id="27691" name="Group 122"/>
            <p:cNvGrpSpPr>
              <a:grpSpLocks noChangeAspect="1"/>
            </p:cNvGrpSpPr>
            <p:nvPr/>
          </p:nvGrpSpPr>
          <p:grpSpPr bwMode="auto">
            <a:xfrm>
              <a:off x="2910" y="2265"/>
              <a:ext cx="141" cy="290"/>
              <a:chOff x="3120" y="864"/>
              <a:chExt cx="117" cy="240"/>
            </a:xfrm>
          </p:grpSpPr>
          <p:grpSp>
            <p:nvGrpSpPr>
              <p:cNvPr id="27695" name="Group 123"/>
              <p:cNvGrpSpPr>
                <a:grpSpLocks noChangeAspect="1"/>
              </p:cNvGrpSpPr>
              <p:nvPr/>
            </p:nvGrpSpPr>
            <p:grpSpPr bwMode="auto">
              <a:xfrm>
                <a:off x="3120" y="864"/>
                <a:ext cx="117" cy="240"/>
                <a:chOff x="2064" y="576"/>
                <a:chExt cx="117" cy="240"/>
              </a:xfrm>
            </p:grpSpPr>
            <p:grpSp>
              <p:nvGrpSpPr>
                <p:cNvPr id="27699" name="Group 124"/>
                <p:cNvGrpSpPr>
                  <a:grpSpLocks noChangeAspect="1"/>
                </p:cNvGrpSpPr>
                <p:nvPr/>
              </p:nvGrpSpPr>
              <p:grpSpPr bwMode="auto">
                <a:xfrm>
                  <a:off x="2064" y="672"/>
                  <a:ext cx="117" cy="49"/>
                  <a:chOff x="2064" y="672"/>
                  <a:chExt cx="117" cy="49"/>
                </a:xfrm>
              </p:grpSpPr>
              <p:sp>
                <p:nvSpPr>
                  <p:cNvPr id="27702" name="Line 125"/>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03" name="Line 126"/>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7700" name="Line 127"/>
                <p:cNvSpPr>
                  <a:spLocks noChangeAspect="1"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01" name="Line 128"/>
                <p:cNvSpPr>
                  <a:spLocks noChangeAspect="1"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7696" name="Group 129"/>
              <p:cNvGrpSpPr>
                <a:grpSpLocks noChangeAspect="1"/>
              </p:cNvGrpSpPr>
              <p:nvPr/>
            </p:nvGrpSpPr>
            <p:grpSpPr bwMode="auto">
              <a:xfrm>
                <a:off x="3198" y="905"/>
                <a:ext cx="34" cy="34"/>
                <a:chOff x="3552" y="1000"/>
                <a:chExt cx="34" cy="34"/>
              </a:xfrm>
            </p:grpSpPr>
            <p:sp>
              <p:nvSpPr>
                <p:cNvPr id="27697" name="Line 130"/>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98" name="Line 131"/>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27692" name="Freeform 132"/>
            <p:cNvSpPr>
              <a:spLocks/>
            </p:cNvSpPr>
            <p:nvPr/>
          </p:nvSpPr>
          <p:spPr bwMode="auto">
            <a:xfrm>
              <a:off x="2740" y="2160"/>
              <a:ext cx="240" cy="192"/>
            </a:xfrm>
            <a:custGeom>
              <a:avLst/>
              <a:gdLst>
                <a:gd name="T0" fmla="*/ 240 w 240"/>
                <a:gd name="T1" fmla="*/ 192 h 192"/>
                <a:gd name="T2" fmla="*/ 240 w 240"/>
                <a:gd name="T3" fmla="*/ 0 h 192"/>
                <a:gd name="T4" fmla="*/ 0 w 240"/>
                <a:gd name="T5" fmla="*/ 0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192"/>
                  </a:moveTo>
                  <a:lnTo>
                    <a:pt x="240" y="0"/>
                  </a:lnTo>
                  <a:lnTo>
                    <a:pt x="0" y="0"/>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7693" name="Line 133"/>
            <p:cNvSpPr>
              <a:spLocks noChangeShapeType="1"/>
            </p:cNvSpPr>
            <p:nvPr/>
          </p:nvSpPr>
          <p:spPr bwMode="auto">
            <a:xfrm flipH="1">
              <a:off x="2976" y="2497"/>
              <a:ext cx="4" cy="287"/>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694" name="Text Box 134"/>
            <p:cNvSpPr txBox="1">
              <a:spLocks noChangeArrowheads="1"/>
            </p:cNvSpPr>
            <p:nvPr/>
          </p:nvSpPr>
          <p:spPr bwMode="auto">
            <a:xfrm>
              <a:off x="2931" y="2015"/>
              <a:ext cx="34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C</a:t>
              </a:r>
              <a:r>
                <a:rPr kumimoji="1" lang="en-US" altLang="zh-CN" baseline="-25000">
                  <a:solidFill>
                    <a:schemeClr val="tx2"/>
                  </a:solidFill>
                  <a:cs typeface="Times New Roman" pitchFamily="18" charset="0"/>
                </a:rPr>
                <a:t>E</a:t>
              </a:r>
              <a:endParaRPr kumimoji="1" lang="en-US" altLang="zh-CN">
                <a:solidFill>
                  <a:schemeClr val="tx2"/>
                </a:solidFill>
                <a:cs typeface="Times New Roman" pitchFamily="18" charset="0"/>
              </a:endParaRPr>
            </a:p>
          </p:txBody>
        </p:sp>
      </p:grpSp>
      <p:grpSp>
        <p:nvGrpSpPr>
          <p:cNvPr id="29" name="Group 135"/>
          <p:cNvGrpSpPr>
            <a:grpSpLocks/>
          </p:cNvGrpSpPr>
          <p:nvPr/>
        </p:nvGrpSpPr>
        <p:grpSpPr bwMode="auto">
          <a:xfrm>
            <a:off x="6861175" y="1900238"/>
            <a:ext cx="914400" cy="762000"/>
            <a:chOff x="4176" y="1344"/>
            <a:chExt cx="576" cy="480"/>
          </a:xfrm>
        </p:grpSpPr>
        <p:sp>
          <p:nvSpPr>
            <p:cNvPr id="27660" name="Rectangle 136"/>
            <p:cNvSpPr>
              <a:spLocks noChangeArrowheads="1"/>
            </p:cNvSpPr>
            <p:nvPr/>
          </p:nvSpPr>
          <p:spPr bwMode="auto">
            <a:xfrm>
              <a:off x="4176" y="1392"/>
              <a:ext cx="576" cy="336"/>
            </a:xfrm>
            <a:prstGeom prst="rect">
              <a:avLst/>
            </a:prstGeom>
            <a:solidFill>
              <a:srgbClr val="EAEAEA"/>
            </a:solidFill>
            <a:ln w="9525">
              <a:solidFill>
                <a:srgbClr val="EAEAEA"/>
              </a:solidFill>
              <a:miter lim="800000"/>
              <a:headEnd/>
              <a:tailEnd/>
            </a:ln>
          </p:spPr>
          <p:txBody>
            <a:bodyPr wrap="none" anchor="ctr">
              <a:spAutoFit/>
            </a:bodyPr>
            <a:lstStyle/>
            <a:p>
              <a:pPr algn="just">
                <a:lnSpc>
                  <a:spcPct val="120000"/>
                </a:lnSpc>
                <a:spcBef>
                  <a:spcPct val="10000"/>
                </a:spcBef>
              </a:pPr>
              <a:endParaRPr lang="zh-CN" altLang="en-US"/>
            </a:p>
          </p:txBody>
        </p:sp>
        <p:sp>
          <p:nvSpPr>
            <p:cNvPr id="27661" name="Line 137"/>
            <p:cNvSpPr>
              <a:spLocks noChangeShapeType="1"/>
            </p:cNvSpPr>
            <p:nvPr/>
          </p:nvSpPr>
          <p:spPr bwMode="auto">
            <a:xfrm>
              <a:off x="4455" y="1344"/>
              <a:ext cx="0" cy="48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aphicFrame>
        <p:nvGraphicFramePr>
          <p:cNvPr id="158858" name="Object 3"/>
          <p:cNvGraphicFramePr>
            <a:graphicFrameLocks noChangeAspect="1"/>
          </p:cNvGraphicFramePr>
          <p:nvPr/>
        </p:nvGraphicFramePr>
        <p:xfrm>
          <a:off x="1079500" y="4552950"/>
          <a:ext cx="1571625" cy="862013"/>
        </p:xfrm>
        <a:graphic>
          <a:graphicData uri="http://schemas.openxmlformats.org/presentationml/2006/ole">
            <mc:AlternateContent xmlns:mc="http://schemas.openxmlformats.org/markup-compatibility/2006">
              <mc:Choice xmlns:v="urn:schemas-microsoft-com:vml" Requires="v">
                <p:oleObj spid="_x0000_s28003" name="Equation" r:id="rId7" imgW="787320" imgH="431640" progId="Equation.DSMT4">
                  <p:embed/>
                </p:oleObj>
              </mc:Choice>
              <mc:Fallback>
                <p:oleObj name="Equation" r:id="rId7" imgW="787320" imgH="431640" progId="Equation.DSMT4">
                  <p:embed/>
                  <p:pic>
                    <p:nvPicPr>
                      <p:cNvPr id="0" name="Object 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4552950"/>
                        <a:ext cx="1571625"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8859" name="Rectangle 139"/>
          <p:cNvSpPr>
            <a:spLocks noChangeArrowheads="1"/>
          </p:cNvSpPr>
          <p:nvPr/>
        </p:nvSpPr>
        <p:spPr bwMode="auto">
          <a:xfrm>
            <a:off x="285750" y="5410200"/>
            <a:ext cx="5262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spcBef>
                <a:spcPct val="10000"/>
              </a:spcBef>
            </a:pPr>
            <a:r>
              <a:rPr kumimoji="1" lang="zh-CN" altLang="en-US">
                <a:solidFill>
                  <a:schemeClr val="tx2"/>
                </a:solidFill>
                <a:cs typeface="Times New Roman" pitchFamily="18" charset="0"/>
              </a:rPr>
              <a:t>放大倍数与未加发射极电阻时相同。</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769"/>
                                        </p:tgtEl>
                                        <p:attrNameLst>
                                          <p:attrName>style.visibility</p:attrName>
                                        </p:attrNameLst>
                                      </p:cBhvr>
                                      <p:to>
                                        <p:strVal val="visible"/>
                                      </p:to>
                                    </p:set>
                                    <p:animEffect transition="in" filter="wipe(left)">
                                      <p:cBhvr>
                                        <p:cTn id="7" dur="500"/>
                                        <p:tgtEl>
                                          <p:spTgt spid="15876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8768"/>
                                        </p:tgtEl>
                                        <p:attrNameLst>
                                          <p:attrName>style.visibility</p:attrName>
                                        </p:attrNameLst>
                                      </p:cBhvr>
                                      <p:to>
                                        <p:strVal val="visible"/>
                                      </p:to>
                                    </p:set>
                                    <p:animEffect transition="in" filter="wipe(left)">
                                      <p:cBhvr>
                                        <p:cTn id="15" dur="500"/>
                                        <p:tgtEl>
                                          <p:spTgt spid="15876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8770"/>
                                        </p:tgtEl>
                                        <p:attrNameLst>
                                          <p:attrName>style.visibility</p:attrName>
                                        </p:attrNameLst>
                                      </p:cBhvr>
                                      <p:to>
                                        <p:strVal val="visible"/>
                                      </p:to>
                                    </p:set>
                                    <p:animEffect transition="in" filter="wipe(left)">
                                      <p:cBhvr>
                                        <p:cTn id="20" dur="500"/>
                                        <p:tgtEl>
                                          <p:spTgt spid="15877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nodeType="after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158858"/>
                                        </p:tgtEl>
                                        <p:attrNameLst>
                                          <p:attrName>style.visibility</p:attrName>
                                        </p:attrNameLst>
                                      </p:cBhvr>
                                      <p:to>
                                        <p:strVal val="visible"/>
                                      </p:to>
                                    </p:set>
                                    <p:animEffect transition="in" filter="wipe(left)">
                                      <p:cBhvr>
                                        <p:cTn id="33" dur="500"/>
                                        <p:tgtEl>
                                          <p:spTgt spid="15885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8859"/>
                                        </p:tgtEl>
                                        <p:attrNameLst>
                                          <p:attrName>style.visibility</p:attrName>
                                        </p:attrNameLst>
                                      </p:cBhvr>
                                      <p:to>
                                        <p:strVal val="visible"/>
                                      </p:to>
                                    </p:set>
                                    <p:animEffect transition="in" filter="wipe(left)">
                                      <p:cBhvr>
                                        <p:cTn id="38" dur="500"/>
                                        <p:tgtEl>
                                          <p:spTgt spid="158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69" grpId="0"/>
      <p:bldP spid="158770" grpId="0" autoUpdateAnimBg="0"/>
      <p:bldP spid="15885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2"/>
          <p:cNvSpPr>
            <a:spLocks noGrp="1" noChangeArrowheads="1"/>
          </p:cNvSpPr>
          <p:nvPr>
            <p:ph type="title"/>
          </p:nvPr>
        </p:nvSpPr>
        <p:spPr/>
        <p:txBody>
          <a:bodyPr>
            <a:spAutoFit/>
          </a:bodyPr>
          <a:lstStyle/>
          <a:p>
            <a:pPr eaLnBrk="1" hangingPunct="1"/>
            <a:r>
              <a:rPr lang="en-US" altLang="zh-CN" sz="3200" smtClean="0">
                <a:ea typeface="宋体" charset="-122"/>
              </a:rPr>
              <a:t>6.3.3   </a:t>
            </a:r>
            <a:r>
              <a:rPr lang="zh-CN" altLang="en-US" sz="3200" smtClean="0">
                <a:ea typeface="宋体" charset="-122"/>
              </a:rPr>
              <a:t>静态工作点稳定电路（续</a:t>
            </a:r>
            <a:r>
              <a:rPr lang="en-US" altLang="zh-CN" sz="3200" smtClean="0">
                <a:ea typeface="宋体" charset="-122"/>
              </a:rPr>
              <a:t>6</a:t>
            </a:r>
            <a:r>
              <a:rPr lang="zh-CN" altLang="en-US" sz="3200" smtClean="0">
                <a:ea typeface="宋体" charset="-122"/>
              </a:rPr>
              <a:t>）</a:t>
            </a:r>
            <a:endParaRPr lang="en-US" altLang="zh-CN" sz="320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61</a:t>
            </a:fld>
            <a:endParaRPr lang="zh-CN" altLang="en-US"/>
          </a:p>
        </p:txBody>
      </p:sp>
      <p:sp>
        <p:nvSpPr>
          <p:cNvPr id="159749" name="Text Box 5"/>
          <p:cNvSpPr txBox="1">
            <a:spLocks noChangeArrowheads="1"/>
          </p:cNvSpPr>
          <p:nvPr/>
        </p:nvSpPr>
        <p:spPr bwMode="auto">
          <a:xfrm>
            <a:off x="606425" y="862689"/>
            <a:ext cx="695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chemeClr val="tx2"/>
                </a:solidFill>
                <a:cs typeface="Times New Roman" pitchFamily="18" charset="0"/>
              </a:rPr>
              <a:t>但是，发射极电阻的存在对提高输入电阻有好处：</a:t>
            </a:r>
          </a:p>
        </p:txBody>
      </p:sp>
      <p:graphicFrame>
        <p:nvGraphicFramePr>
          <p:cNvPr id="159750" name="Object 2"/>
          <p:cNvGraphicFramePr>
            <a:graphicFrameLocks noChangeAspect="1"/>
          </p:cNvGraphicFramePr>
          <p:nvPr/>
        </p:nvGraphicFramePr>
        <p:xfrm>
          <a:off x="1006475" y="1543050"/>
          <a:ext cx="4160838" cy="508000"/>
        </p:xfrm>
        <a:graphic>
          <a:graphicData uri="http://schemas.openxmlformats.org/presentationml/2006/ole">
            <mc:AlternateContent xmlns:mc="http://schemas.openxmlformats.org/markup-compatibility/2006">
              <mc:Choice xmlns:v="urn:schemas-microsoft-com:vml" Requires="v">
                <p:oleObj spid="_x0000_s29090" name="Equation" r:id="rId3" imgW="2082600" imgH="253800" progId="Equation.DSMT4">
                  <p:embed/>
                </p:oleObj>
              </mc:Choice>
              <mc:Fallback>
                <p:oleObj name="Equation" r:id="rId3" imgW="2082600" imgH="25380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475" y="1543050"/>
                        <a:ext cx="4160838"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7"/>
          <p:cNvGrpSpPr>
            <a:grpSpLocks/>
          </p:cNvGrpSpPr>
          <p:nvPr/>
        </p:nvGrpSpPr>
        <p:grpSpPr bwMode="auto">
          <a:xfrm>
            <a:off x="5332413" y="1766888"/>
            <a:ext cx="3406775" cy="3124200"/>
            <a:chOff x="1698" y="912"/>
            <a:chExt cx="2146" cy="1968"/>
          </a:xfrm>
        </p:grpSpPr>
        <p:grpSp>
          <p:nvGrpSpPr>
            <p:cNvPr id="28717" name="Group 8"/>
            <p:cNvGrpSpPr>
              <a:grpSpLocks/>
            </p:cNvGrpSpPr>
            <p:nvPr/>
          </p:nvGrpSpPr>
          <p:grpSpPr bwMode="auto">
            <a:xfrm>
              <a:off x="2460" y="1680"/>
              <a:ext cx="288" cy="336"/>
              <a:chOff x="2460" y="1680"/>
              <a:chExt cx="288" cy="336"/>
            </a:xfrm>
          </p:grpSpPr>
          <p:sp>
            <p:nvSpPr>
              <p:cNvPr id="28794" name="Line 9"/>
              <p:cNvSpPr>
                <a:spLocks noChangeShapeType="1"/>
              </p:cNvSpPr>
              <p:nvPr/>
            </p:nvSpPr>
            <p:spPr bwMode="auto">
              <a:xfrm>
                <a:off x="2604"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95" name="Line 10"/>
              <p:cNvSpPr>
                <a:spLocks noChangeShapeType="1"/>
              </p:cNvSpPr>
              <p:nvPr/>
            </p:nvSpPr>
            <p:spPr bwMode="auto">
              <a:xfrm flipV="1">
                <a:off x="2604"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96" name="Line 11"/>
              <p:cNvSpPr>
                <a:spLocks noChangeShapeType="1"/>
              </p:cNvSpPr>
              <p:nvPr/>
            </p:nvSpPr>
            <p:spPr bwMode="auto">
              <a:xfrm>
                <a:off x="2604"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97" name="Line 12"/>
              <p:cNvSpPr>
                <a:spLocks noChangeShapeType="1"/>
              </p:cNvSpPr>
              <p:nvPr/>
            </p:nvSpPr>
            <p:spPr bwMode="auto">
              <a:xfrm>
                <a:off x="2460"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8718" name="Group 13"/>
            <p:cNvGrpSpPr>
              <a:grpSpLocks/>
            </p:cNvGrpSpPr>
            <p:nvPr/>
          </p:nvGrpSpPr>
          <p:grpSpPr bwMode="auto">
            <a:xfrm>
              <a:off x="2676" y="2784"/>
              <a:ext cx="144" cy="96"/>
              <a:chOff x="2676" y="2400"/>
              <a:chExt cx="144" cy="96"/>
            </a:xfrm>
          </p:grpSpPr>
          <p:sp>
            <p:nvSpPr>
              <p:cNvPr id="28792" name="Line 14"/>
              <p:cNvSpPr>
                <a:spLocks noChangeShapeType="1"/>
              </p:cNvSpPr>
              <p:nvPr/>
            </p:nvSpPr>
            <p:spPr bwMode="auto">
              <a:xfrm>
                <a:off x="2676" y="249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93" name="Line 15"/>
              <p:cNvSpPr>
                <a:spLocks noChangeShapeType="1"/>
              </p:cNvSpPr>
              <p:nvPr/>
            </p:nvSpPr>
            <p:spPr bwMode="auto">
              <a:xfrm flipV="1">
                <a:off x="2748" y="240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8719" name="Group 16"/>
            <p:cNvGrpSpPr>
              <a:grpSpLocks/>
            </p:cNvGrpSpPr>
            <p:nvPr/>
          </p:nvGrpSpPr>
          <p:grpSpPr bwMode="auto">
            <a:xfrm>
              <a:off x="2709" y="1206"/>
              <a:ext cx="77" cy="480"/>
              <a:chOff x="2709" y="1206"/>
              <a:chExt cx="77" cy="480"/>
            </a:xfrm>
          </p:grpSpPr>
          <p:sp>
            <p:nvSpPr>
              <p:cNvPr id="28789" name="Rectangle 17"/>
              <p:cNvSpPr>
                <a:spLocks noChangeAspect="1" noChangeArrowheads="1"/>
              </p:cNvSpPr>
              <p:nvPr/>
            </p:nvSpPr>
            <p:spPr bwMode="auto">
              <a:xfrm>
                <a:off x="2709" y="135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8790" name="Line 18"/>
              <p:cNvSpPr>
                <a:spLocks noChangeShapeType="1"/>
              </p:cNvSpPr>
              <p:nvPr/>
            </p:nvSpPr>
            <p:spPr bwMode="auto">
              <a:xfrm>
                <a:off x="2748" y="120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91" name="Line 19"/>
              <p:cNvSpPr>
                <a:spLocks noChangeShapeType="1"/>
              </p:cNvSpPr>
              <p:nvPr/>
            </p:nvSpPr>
            <p:spPr bwMode="auto">
              <a:xfrm>
                <a:off x="2748" y="154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8720" name="Group 20"/>
            <p:cNvGrpSpPr>
              <a:grpSpLocks noChangeAspect="1"/>
            </p:cNvGrpSpPr>
            <p:nvPr/>
          </p:nvGrpSpPr>
          <p:grpSpPr bwMode="auto">
            <a:xfrm>
              <a:off x="1841" y="1779"/>
              <a:ext cx="286" cy="140"/>
              <a:chOff x="1877" y="1788"/>
              <a:chExt cx="240" cy="117"/>
            </a:xfrm>
          </p:grpSpPr>
          <p:grpSp>
            <p:nvGrpSpPr>
              <p:cNvPr id="28780" name="Group 21"/>
              <p:cNvGrpSpPr>
                <a:grpSpLocks noChangeAspect="1"/>
              </p:cNvGrpSpPr>
              <p:nvPr/>
            </p:nvGrpSpPr>
            <p:grpSpPr bwMode="auto">
              <a:xfrm>
                <a:off x="1877" y="1788"/>
                <a:ext cx="240" cy="117"/>
                <a:chOff x="3003" y="1955"/>
                <a:chExt cx="240" cy="117"/>
              </a:xfrm>
            </p:grpSpPr>
            <p:grpSp>
              <p:nvGrpSpPr>
                <p:cNvPr id="28784" name="Group 22"/>
                <p:cNvGrpSpPr>
                  <a:grpSpLocks noChangeAspect="1"/>
                </p:cNvGrpSpPr>
                <p:nvPr/>
              </p:nvGrpSpPr>
              <p:grpSpPr bwMode="auto">
                <a:xfrm>
                  <a:off x="3098" y="1955"/>
                  <a:ext cx="49" cy="117"/>
                  <a:chOff x="3098" y="1955"/>
                  <a:chExt cx="49" cy="117"/>
                </a:xfrm>
              </p:grpSpPr>
              <p:sp>
                <p:nvSpPr>
                  <p:cNvPr id="28787" name="Line 23"/>
                  <p:cNvSpPr>
                    <a:spLocks noChangeAspect="1" noChangeShapeType="1"/>
                  </p:cNvSpPr>
                  <p:nvPr/>
                </p:nvSpPr>
                <p:spPr bwMode="auto">
                  <a:xfrm rot="5400000" flipH="1" flipV="1">
                    <a:off x="3041" y="2014"/>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88" name="Line 24"/>
                  <p:cNvSpPr>
                    <a:spLocks noChangeAspect="1" noChangeShapeType="1"/>
                  </p:cNvSpPr>
                  <p:nvPr/>
                </p:nvSpPr>
                <p:spPr bwMode="auto">
                  <a:xfrm rot="5400000" flipH="1" flipV="1">
                    <a:off x="3089" y="201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8785" name="Line 25"/>
                <p:cNvSpPr>
                  <a:spLocks noChangeAspect="1" noChangeShapeType="1"/>
                </p:cNvSpPr>
                <p:nvPr/>
              </p:nvSpPr>
              <p:spPr bwMode="auto">
                <a:xfrm rot="5400000" flipH="1">
                  <a:off x="3051" y="196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86" name="Line 26"/>
                <p:cNvSpPr>
                  <a:spLocks noChangeAspect="1" noChangeShapeType="1"/>
                </p:cNvSpPr>
                <p:nvPr/>
              </p:nvSpPr>
              <p:spPr bwMode="auto">
                <a:xfrm rot="5400000" flipH="1">
                  <a:off x="3195" y="1965"/>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8781" name="Group 27"/>
              <p:cNvGrpSpPr>
                <a:grpSpLocks noChangeAspect="1"/>
              </p:cNvGrpSpPr>
              <p:nvPr/>
            </p:nvGrpSpPr>
            <p:grpSpPr bwMode="auto">
              <a:xfrm>
                <a:off x="2037" y="1789"/>
                <a:ext cx="34" cy="34"/>
                <a:chOff x="3043" y="1956"/>
                <a:chExt cx="34" cy="34"/>
              </a:xfrm>
            </p:grpSpPr>
            <p:sp>
              <p:nvSpPr>
                <p:cNvPr id="28782" name="Line 28"/>
                <p:cNvSpPr>
                  <a:spLocks noChangeAspect="1" noChangeShapeType="1"/>
                </p:cNvSpPr>
                <p:nvPr/>
              </p:nvSpPr>
              <p:spPr bwMode="auto">
                <a:xfrm rot="5400000" flipH="1" flipV="1">
                  <a:off x="3042" y="1972"/>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83" name="Line 29"/>
                <p:cNvSpPr>
                  <a:spLocks noChangeAspect="1" noChangeShapeType="1"/>
                </p:cNvSpPr>
                <p:nvPr/>
              </p:nvSpPr>
              <p:spPr bwMode="auto">
                <a:xfrm rot="10800000" flipH="1" flipV="1">
                  <a:off x="3043" y="1973"/>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8721" name="Group 30"/>
            <p:cNvGrpSpPr>
              <a:grpSpLocks noChangeAspect="1"/>
            </p:cNvGrpSpPr>
            <p:nvPr/>
          </p:nvGrpSpPr>
          <p:grpSpPr bwMode="auto">
            <a:xfrm>
              <a:off x="2900" y="1538"/>
              <a:ext cx="290" cy="158"/>
              <a:chOff x="2900" y="1552"/>
              <a:chExt cx="240" cy="131"/>
            </a:xfrm>
          </p:grpSpPr>
          <p:grpSp>
            <p:nvGrpSpPr>
              <p:cNvPr id="28771" name="Group 31"/>
              <p:cNvGrpSpPr>
                <a:grpSpLocks noChangeAspect="1"/>
              </p:cNvGrpSpPr>
              <p:nvPr/>
            </p:nvGrpSpPr>
            <p:grpSpPr bwMode="auto">
              <a:xfrm>
                <a:off x="2900" y="1566"/>
                <a:ext cx="240" cy="117"/>
                <a:chOff x="4026" y="1739"/>
                <a:chExt cx="240" cy="117"/>
              </a:xfrm>
            </p:grpSpPr>
            <p:grpSp>
              <p:nvGrpSpPr>
                <p:cNvPr id="28775" name="Group 32"/>
                <p:cNvGrpSpPr>
                  <a:grpSpLocks noChangeAspect="1"/>
                </p:cNvGrpSpPr>
                <p:nvPr/>
              </p:nvGrpSpPr>
              <p:grpSpPr bwMode="auto">
                <a:xfrm rot="16200000" flipV="1">
                  <a:off x="4088" y="1773"/>
                  <a:ext cx="117" cy="49"/>
                  <a:chOff x="2064" y="672"/>
                  <a:chExt cx="117" cy="49"/>
                </a:xfrm>
              </p:grpSpPr>
              <p:sp>
                <p:nvSpPr>
                  <p:cNvPr id="28778" name="Line 33"/>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79" name="Line 34"/>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8776" name="Line 35"/>
                <p:cNvSpPr>
                  <a:spLocks noChangeAspect="1" noChangeShapeType="1"/>
                </p:cNvSpPr>
                <p:nvPr/>
              </p:nvSpPr>
              <p:spPr bwMode="auto">
                <a:xfrm rot="-5400000">
                  <a:off x="4218" y="175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77" name="Line 36"/>
                <p:cNvSpPr>
                  <a:spLocks noChangeAspect="1" noChangeShapeType="1"/>
                </p:cNvSpPr>
                <p:nvPr/>
              </p:nvSpPr>
              <p:spPr bwMode="auto">
                <a:xfrm rot="-5400000">
                  <a:off x="4074" y="1749"/>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8772" name="Group 37"/>
              <p:cNvGrpSpPr>
                <a:grpSpLocks noChangeAspect="1"/>
              </p:cNvGrpSpPr>
              <p:nvPr/>
            </p:nvGrpSpPr>
            <p:grpSpPr bwMode="auto">
              <a:xfrm>
                <a:off x="2917" y="1552"/>
                <a:ext cx="34" cy="34"/>
                <a:chOff x="4191" y="1743"/>
                <a:chExt cx="34" cy="34"/>
              </a:xfrm>
            </p:grpSpPr>
            <p:sp>
              <p:nvSpPr>
                <p:cNvPr id="28773" name="Line 38"/>
                <p:cNvSpPr>
                  <a:spLocks noChangeAspect="1" noChangeShapeType="1"/>
                </p:cNvSpPr>
                <p:nvPr/>
              </p:nvSpPr>
              <p:spPr bwMode="auto">
                <a:xfrm rot="16200000" flipV="1">
                  <a:off x="4191" y="1759"/>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74" name="Line 39"/>
                <p:cNvSpPr>
                  <a:spLocks noChangeAspect="1" noChangeShapeType="1"/>
                </p:cNvSpPr>
                <p:nvPr/>
              </p:nvSpPr>
              <p:spPr bwMode="auto">
                <a:xfrm rot="10800000" flipV="1">
                  <a:off x="4191" y="1760"/>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8722" name="Group 40"/>
            <p:cNvGrpSpPr>
              <a:grpSpLocks/>
            </p:cNvGrpSpPr>
            <p:nvPr/>
          </p:nvGrpSpPr>
          <p:grpSpPr bwMode="auto">
            <a:xfrm>
              <a:off x="2229" y="1248"/>
              <a:ext cx="77" cy="480"/>
              <a:chOff x="2229" y="1248"/>
              <a:chExt cx="77" cy="480"/>
            </a:xfrm>
          </p:grpSpPr>
          <p:sp>
            <p:nvSpPr>
              <p:cNvPr id="28768" name="Rectangle 41"/>
              <p:cNvSpPr>
                <a:spLocks noChangeAspect="1" noChangeArrowheads="1"/>
              </p:cNvSpPr>
              <p:nvPr/>
            </p:nvSpPr>
            <p:spPr bwMode="auto">
              <a:xfrm>
                <a:off x="2229" y="1392"/>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8769" name="Line 42"/>
              <p:cNvSpPr>
                <a:spLocks noChangeShapeType="1"/>
              </p:cNvSpPr>
              <p:nvPr/>
            </p:nvSpPr>
            <p:spPr bwMode="auto">
              <a:xfrm>
                <a:off x="2268" y="124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70" name="Line 43"/>
              <p:cNvSpPr>
                <a:spLocks noChangeShapeType="1"/>
              </p:cNvSpPr>
              <p:nvPr/>
            </p:nvSpPr>
            <p:spPr bwMode="auto">
              <a:xfrm>
                <a:off x="2268" y="158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8723" name="Line 44"/>
            <p:cNvSpPr>
              <a:spLocks noChangeShapeType="1"/>
            </p:cNvSpPr>
            <p:nvPr/>
          </p:nvSpPr>
          <p:spPr bwMode="auto">
            <a:xfrm flipH="1">
              <a:off x="2037" y="1846"/>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24" name="Line 45"/>
            <p:cNvSpPr>
              <a:spLocks noChangeShapeType="1"/>
            </p:cNvSpPr>
            <p:nvPr/>
          </p:nvSpPr>
          <p:spPr bwMode="auto">
            <a:xfrm>
              <a:off x="2268" y="1677"/>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25" name="Freeform 46"/>
            <p:cNvSpPr>
              <a:spLocks/>
            </p:cNvSpPr>
            <p:nvPr/>
          </p:nvSpPr>
          <p:spPr bwMode="auto">
            <a:xfrm>
              <a:off x="2268" y="1056"/>
              <a:ext cx="960" cy="240"/>
            </a:xfrm>
            <a:custGeom>
              <a:avLst/>
              <a:gdLst>
                <a:gd name="T0" fmla="*/ 0 w 960"/>
                <a:gd name="T1" fmla="*/ 240 h 240"/>
                <a:gd name="T2" fmla="*/ 0 w 960"/>
                <a:gd name="T3" fmla="*/ 0 h 240"/>
                <a:gd name="T4" fmla="*/ 96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8726" name="Line 47"/>
            <p:cNvSpPr>
              <a:spLocks noChangeShapeType="1"/>
            </p:cNvSpPr>
            <p:nvPr/>
          </p:nvSpPr>
          <p:spPr bwMode="auto">
            <a:xfrm flipV="1">
              <a:off x="2748" y="1056"/>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27" name="Line 48"/>
            <p:cNvSpPr>
              <a:spLocks noChangeShapeType="1"/>
            </p:cNvSpPr>
            <p:nvPr/>
          </p:nvSpPr>
          <p:spPr bwMode="auto">
            <a:xfrm rot="5400000">
              <a:off x="2833" y="1538"/>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8728" name="Group 49"/>
            <p:cNvGrpSpPr>
              <a:grpSpLocks/>
            </p:cNvGrpSpPr>
            <p:nvPr/>
          </p:nvGrpSpPr>
          <p:grpSpPr bwMode="auto">
            <a:xfrm>
              <a:off x="3468" y="1896"/>
              <a:ext cx="77" cy="480"/>
              <a:chOff x="3468" y="1776"/>
              <a:chExt cx="77" cy="480"/>
            </a:xfrm>
          </p:grpSpPr>
          <p:sp>
            <p:nvSpPr>
              <p:cNvPr id="28765" name="Rectangle 50"/>
              <p:cNvSpPr>
                <a:spLocks noChangeAspect="1" noChangeArrowheads="1"/>
              </p:cNvSpPr>
              <p:nvPr/>
            </p:nvSpPr>
            <p:spPr bwMode="auto">
              <a:xfrm>
                <a:off x="3468" y="192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8766" name="Line 51"/>
              <p:cNvSpPr>
                <a:spLocks noChangeShapeType="1"/>
              </p:cNvSpPr>
              <p:nvPr/>
            </p:nvSpPr>
            <p:spPr bwMode="auto">
              <a:xfrm>
                <a:off x="3507" y="177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67" name="Line 52"/>
              <p:cNvSpPr>
                <a:spLocks noChangeShapeType="1"/>
              </p:cNvSpPr>
              <p:nvPr/>
            </p:nvSpPr>
            <p:spPr bwMode="auto">
              <a:xfrm>
                <a:off x="3507" y="211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8729" name="Freeform 53"/>
            <p:cNvSpPr>
              <a:spLocks/>
            </p:cNvSpPr>
            <p:nvPr/>
          </p:nvSpPr>
          <p:spPr bwMode="auto">
            <a:xfrm flipH="1">
              <a:off x="3105" y="1629"/>
              <a:ext cx="403" cy="290"/>
            </a:xfrm>
            <a:custGeom>
              <a:avLst/>
              <a:gdLst>
                <a:gd name="T0" fmla="*/ 0 w 960"/>
                <a:gd name="T1" fmla="*/ 423 h 240"/>
                <a:gd name="T2" fmla="*/ 0 w 960"/>
                <a:gd name="T3" fmla="*/ 0 h 240"/>
                <a:gd name="T4" fmla="*/ 71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8730" name="Freeform 54"/>
            <p:cNvSpPr>
              <a:spLocks/>
            </p:cNvSpPr>
            <p:nvPr/>
          </p:nvSpPr>
          <p:spPr bwMode="auto">
            <a:xfrm flipH="1" flipV="1">
              <a:off x="1877" y="2231"/>
              <a:ext cx="1630" cy="553"/>
            </a:xfrm>
            <a:custGeom>
              <a:avLst/>
              <a:gdLst>
                <a:gd name="T0" fmla="*/ 0 w 960"/>
                <a:gd name="T1" fmla="*/ 2936 h 240"/>
                <a:gd name="T2" fmla="*/ 0 w 960"/>
                <a:gd name="T3" fmla="*/ 0 h 240"/>
                <a:gd name="T4" fmla="*/ 470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8731" name="Line 55"/>
            <p:cNvSpPr>
              <a:spLocks noChangeShapeType="1"/>
            </p:cNvSpPr>
            <p:nvPr/>
          </p:nvSpPr>
          <p:spPr bwMode="auto">
            <a:xfrm flipH="1">
              <a:off x="2743" y="2016"/>
              <a:ext cx="2" cy="768"/>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32" name="Oval 56"/>
            <p:cNvSpPr>
              <a:spLocks noChangeArrowheads="1"/>
            </p:cNvSpPr>
            <p:nvPr/>
          </p:nvSpPr>
          <p:spPr bwMode="auto">
            <a:xfrm>
              <a:off x="3219" y="1038"/>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8733" name="Text Box 57"/>
            <p:cNvSpPr txBox="1">
              <a:spLocks noChangeArrowheads="1"/>
            </p:cNvSpPr>
            <p:nvPr/>
          </p:nvSpPr>
          <p:spPr bwMode="auto">
            <a:xfrm>
              <a:off x="3257" y="912"/>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28734" name="Text Box 58"/>
            <p:cNvSpPr txBox="1">
              <a:spLocks noChangeArrowheads="1"/>
            </p:cNvSpPr>
            <p:nvPr/>
          </p:nvSpPr>
          <p:spPr bwMode="auto">
            <a:xfrm>
              <a:off x="3545" y="1981"/>
              <a:ext cx="29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28735" name="Text Box 59"/>
            <p:cNvSpPr txBox="1">
              <a:spLocks noChangeArrowheads="1"/>
            </p:cNvSpPr>
            <p:nvPr/>
          </p:nvSpPr>
          <p:spPr bwMode="auto">
            <a:xfrm>
              <a:off x="2762" y="1225"/>
              <a:ext cx="3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28736" name="Text Box 60"/>
            <p:cNvSpPr txBox="1">
              <a:spLocks noChangeArrowheads="1"/>
            </p:cNvSpPr>
            <p:nvPr/>
          </p:nvSpPr>
          <p:spPr bwMode="auto">
            <a:xfrm>
              <a:off x="2306" y="1360"/>
              <a:ext cx="3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B1</a:t>
              </a:r>
              <a:endParaRPr kumimoji="1" lang="en-US" altLang="zh-CN" sz="2000" i="1">
                <a:solidFill>
                  <a:schemeClr val="tx2"/>
                </a:solidFill>
                <a:cs typeface="Times New Roman" pitchFamily="18" charset="0"/>
              </a:endParaRPr>
            </a:p>
          </p:txBody>
        </p:sp>
        <p:sp>
          <p:nvSpPr>
            <p:cNvPr id="28737" name="Text Box 61"/>
            <p:cNvSpPr txBox="1">
              <a:spLocks noChangeArrowheads="1"/>
            </p:cNvSpPr>
            <p:nvPr/>
          </p:nvSpPr>
          <p:spPr bwMode="auto">
            <a:xfrm>
              <a:off x="1918" y="1543"/>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1</a:t>
              </a:r>
            </a:p>
          </p:txBody>
        </p:sp>
        <p:sp>
          <p:nvSpPr>
            <p:cNvPr id="28738" name="Text Box 62"/>
            <p:cNvSpPr txBox="1">
              <a:spLocks noChangeArrowheads="1"/>
            </p:cNvSpPr>
            <p:nvPr/>
          </p:nvSpPr>
          <p:spPr bwMode="auto">
            <a:xfrm>
              <a:off x="3023" y="1267"/>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2</a:t>
              </a:r>
            </a:p>
          </p:txBody>
        </p:sp>
        <p:sp>
          <p:nvSpPr>
            <p:cNvPr id="28739" name="Text Box 65"/>
            <p:cNvSpPr txBox="1">
              <a:spLocks noChangeArrowheads="1"/>
            </p:cNvSpPr>
            <p:nvPr/>
          </p:nvSpPr>
          <p:spPr bwMode="auto">
            <a:xfrm>
              <a:off x="1698" y="1762"/>
              <a:ext cx="261"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i</a:t>
              </a:r>
            </a:p>
            <a:p>
              <a:pPr algn="just" eaLnBrk="1" hangingPunct="1">
                <a:lnSpc>
                  <a:spcPct val="120000"/>
                </a:lnSpc>
                <a:spcBef>
                  <a:spcPct val="10000"/>
                </a:spcBef>
              </a:pPr>
              <a:r>
                <a:rPr kumimoji="1" lang="en-US" altLang="zh-CN">
                  <a:solidFill>
                    <a:schemeClr val="tx2"/>
                  </a:solidFill>
                  <a:cs typeface="Times New Roman" pitchFamily="18" charset="0"/>
                </a:rPr>
                <a:t>_</a:t>
              </a:r>
            </a:p>
          </p:txBody>
        </p:sp>
        <p:sp>
          <p:nvSpPr>
            <p:cNvPr id="28740" name="Text Box 66"/>
            <p:cNvSpPr txBox="1">
              <a:spLocks noChangeArrowheads="1"/>
            </p:cNvSpPr>
            <p:nvPr/>
          </p:nvSpPr>
          <p:spPr bwMode="auto">
            <a:xfrm>
              <a:off x="3205" y="1678"/>
              <a:ext cx="289"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o</a:t>
              </a:r>
            </a:p>
            <a:p>
              <a:pPr algn="just" eaLnBrk="1" hangingPunct="1">
                <a:lnSpc>
                  <a:spcPct val="120000"/>
                </a:lnSpc>
                <a:spcBef>
                  <a:spcPct val="10000"/>
                </a:spcBef>
              </a:pPr>
              <a:r>
                <a:rPr kumimoji="1" lang="en-US" altLang="zh-CN">
                  <a:solidFill>
                    <a:schemeClr val="tx2"/>
                  </a:solidFill>
                  <a:cs typeface="Times New Roman" pitchFamily="18" charset="0"/>
                </a:rPr>
                <a:t>_</a:t>
              </a:r>
            </a:p>
          </p:txBody>
        </p:sp>
        <p:grpSp>
          <p:nvGrpSpPr>
            <p:cNvPr id="28741" name="Group 67"/>
            <p:cNvGrpSpPr>
              <a:grpSpLocks/>
            </p:cNvGrpSpPr>
            <p:nvPr/>
          </p:nvGrpSpPr>
          <p:grpSpPr bwMode="auto">
            <a:xfrm>
              <a:off x="2223" y="1860"/>
              <a:ext cx="77" cy="480"/>
              <a:chOff x="2227" y="1872"/>
              <a:chExt cx="77" cy="480"/>
            </a:xfrm>
          </p:grpSpPr>
          <p:sp>
            <p:nvSpPr>
              <p:cNvPr id="28762" name="Rectangle 68"/>
              <p:cNvSpPr>
                <a:spLocks noChangeAspect="1" noChangeArrowheads="1"/>
              </p:cNvSpPr>
              <p:nvPr/>
            </p:nvSpPr>
            <p:spPr bwMode="auto">
              <a:xfrm>
                <a:off x="2227" y="2016"/>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8763" name="Line 69"/>
              <p:cNvSpPr>
                <a:spLocks noChangeShapeType="1"/>
              </p:cNvSpPr>
              <p:nvPr/>
            </p:nvSpPr>
            <p:spPr bwMode="auto">
              <a:xfrm>
                <a:off x="2266" y="187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64" name="Line 70"/>
              <p:cNvSpPr>
                <a:spLocks noChangeShapeType="1"/>
              </p:cNvSpPr>
              <p:nvPr/>
            </p:nvSpPr>
            <p:spPr bwMode="auto">
              <a:xfrm>
                <a:off x="2266" y="220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8742" name="Line 71"/>
            <p:cNvSpPr>
              <a:spLocks noChangeShapeType="1"/>
            </p:cNvSpPr>
            <p:nvPr/>
          </p:nvSpPr>
          <p:spPr bwMode="auto">
            <a:xfrm>
              <a:off x="2265" y="2231"/>
              <a:ext cx="0" cy="553"/>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8743" name="Group 72"/>
            <p:cNvGrpSpPr>
              <a:grpSpLocks/>
            </p:cNvGrpSpPr>
            <p:nvPr/>
          </p:nvGrpSpPr>
          <p:grpSpPr bwMode="auto">
            <a:xfrm>
              <a:off x="2704" y="2160"/>
              <a:ext cx="77" cy="480"/>
              <a:chOff x="2704" y="1995"/>
              <a:chExt cx="77" cy="480"/>
            </a:xfrm>
          </p:grpSpPr>
          <p:sp>
            <p:nvSpPr>
              <p:cNvPr id="28759" name="Rectangle 73"/>
              <p:cNvSpPr>
                <a:spLocks noChangeAspect="1" noChangeArrowheads="1"/>
              </p:cNvSpPr>
              <p:nvPr/>
            </p:nvSpPr>
            <p:spPr bwMode="auto">
              <a:xfrm>
                <a:off x="2704" y="2139"/>
                <a:ext cx="77" cy="193"/>
              </a:xfrm>
              <a:prstGeom prst="rect">
                <a:avLst/>
              </a:prstGeom>
              <a:solidFill>
                <a:schemeClr val="accent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28760" name="Line 74"/>
              <p:cNvSpPr>
                <a:spLocks noChangeShapeType="1"/>
              </p:cNvSpPr>
              <p:nvPr/>
            </p:nvSpPr>
            <p:spPr bwMode="auto">
              <a:xfrm>
                <a:off x="2743" y="1995"/>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61" name="Line 75"/>
              <p:cNvSpPr>
                <a:spLocks noChangeShapeType="1"/>
              </p:cNvSpPr>
              <p:nvPr/>
            </p:nvSpPr>
            <p:spPr bwMode="auto">
              <a:xfrm>
                <a:off x="2743" y="2331"/>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8744" name="Rectangle 76"/>
            <p:cNvSpPr>
              <a:spLocks noChangeArrowheads="1"/>
            </p:cNvSpPr>
            <p:nvPr/>
          </p:nvSpPr>
          <p:spPr bwMode="auto">
            <a:xfrm>
              <a:off x="2431" y="2294"/>
              <a:ext cx="3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sz="2000" i="1">
                  <a:solidFill>
                    <a:schemeClr val="tx2"/>
                  </a:solidFill>
                  <a:cs typeface="Times New Roman" pitchFamily="18" charset="0"/>
                </a:rPr>
                <a:t>R</a:t>
              </a:r>
              <a:r>
                <a:rPr kumimoji="1" lang="en-US" altLang="zh-CN" sz="2000" i="1" baseline="-25000">
                  <a:solidFill>
                    <a:schemeClr val="tx2"/>
                  </a:solidFill>
                  <a:cs typeface="Times New Roman" pitchFamily="18" charset="0"/>
                </a:rPr>
                <a:t>E</a:t>
              </a:r>
            </a:p>
          </p:txBody>
        </p:sp>
        <p:sp>
          <p:nvSpPr>
            <p:cNvPr id="28745" name="Rectangle 77"/>
            <p:cNvSpPr>
              <a:spLocks noChangeArrowheads="1"/>
            </p:cNvSpPr>
            <p:nvPr/>
          </p:nvSpPr>
          <p:spPr bwMode="auto">
            <a:xfrm>
              <a:off x="2295" y="1881"/>
              <a:ext cx="3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B2</a:t>
              </a:r>
            </a:p>
          </p:txBody>
        </p:sp>
        <p:grpSp>
          <p:nvGrpSpPr>
            <p:cNvPr id="28746" name="Group 78"/>
            <p:cNvGrpSpPr>
              <a:grpSpLocks noChangeAspect="1"/>
            </p:cNvGrpSpPr>
            <p:nvPr/>
          </p:nvGrpSpPr>
          <p:grpSpPr bwMode="auto">
            <a:xfrm>
              <a:off x="2910" y="2265"/>
              <a:ext cx="141" cy="290"/>
              <a:chOff x="3120" y="864"/>
              <a:chExt cx="117" cy="240"/>
            </a:xfrm>
          </p:grpSpPr>
          <p:grpSp>
            <p:nvGrpSpPr>
              <p:cNvPr id="28750" name="Group 79"/>
              <p:cNvGrpSpPr>
                <a:grpSpLocks noChangeAspect="1"/>
              </p:cNvGrpSpPr>
              <p:nvPr/>
            </p:nvGrpSpPr>
            <p:grpSpPr bwMode="auto">
              <a:xfrm>
                <a:off x="3120" y="864"/>
                <a:ext cx="117" cy="240"/>
                <a:chOff x="2064" y="576"/>
                <a:chExt cx="117" cy="240"/>
              </a:xfrm>
            </p:grpSpPr>
            <p:grpSp>
              <p:nvGrpSpPr>
                <p:cNvPr id="28754" name="Group 80"/>
                <p:cNvGrpSpPr>
                  <a:grpSpLocks noChangeAspect="1"/>
                </p:cNvGrpSpPr>
                <p:nvPr/>
              </p:nvGrpSpPr>
              <p:grpSpPr bwMode="auto">
                <a:xfrm>
                  <a:off x="2064" y="672"/>
                  <a:ext cx="117" cy="49"/>
                  <a:chOff x="2064" y="672"/>
                  <a:chExt cx="117" cy="49"/>
                </a:xfrm>
              </p:grpSpPr>
              <p:sp>
                <p:nvSpPr>
                  <p:cNvPr id="28757" name="Line 81"/>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58" name="Line 82"/>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8755" name="Line 83"/>
                <p:cNvSpPr>
                  <a:spLocks noChangeAspect="1"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56" name="Line 84"/>
                <p:cNvSpPr>
                  <a:spLocks noChangeAspect="1"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8751" name="Group 85"/>
              <p:cNvGrpSpPr>
                <a:grpSpLocks noChangeAspect="1"/>
              </p:cNvGrpSpPr>
              <p:nvPr/>
            </p:nvGrpSpPr>
            <p:grpSpPr bwMode="auto">
              <a:xfrm>
                <a:off x="3198" y="905"/>
                <a:ext cx="34" cy="34"/>
                <a:chOff x="3552" y="1000"/>
                <a:chExt cx="34" cy="34"/>
              </a:xfrm>
            </p:grpSpPr>
            <p:sp>
              <p:nvSpPr>
                <p:cNvPr id="28752" name="Line 86"/>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53" name="Line 87"/>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28747" name="Freeform 88"/>
            <p:cNvSpPr>
              <a:spLocks/>
            </p:cNvSpPr>
            <p:nvPr/>
          </p:nvSpPr>
          <p:spPr bwMode="auto">
            <a:xfrm>
              <a:off x="2740" y="2160"/>
              <a:ext cx="240" cy="192"/>
            </a:xfrm>
            <a:custGeom>
              <a:avLst/>
              <a:gdLst>
                <a:gd name="T0" fmla="*/ 240 w 240"/>
                <a:gd name="T1" fmla="*/ 192 h 192"/>
                <a:gd name="T2" fmla="*/ 240 w 240"/>
                <a:gd name="T3" fmla="*/ 0 h 192"/>
                <a:gd name="T4" fmla="*/ 0 w 240"/>
                <a:gd name="T5" fmla="*/ 0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192"/>
                  </a:moveTo>
                  <a:lnTo>
                    <a:pt x="240" y="0"/>
                  </a:lnTo>
                  <a:lnTo>
                    <a:pt x="0" y="0"/>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8748" name="Line 89"/>
            <p:cNvSpPr>
              <a:spLocks noChangeShapeType="1"/>
            </p:cNvSpPr>
            <p:nvPr/>
          </p:nvSpPr>
          <p:spPr bwMode="auto">
            <a:xfrm flipH="1">
              <a:off x="2976" y="2497"/>
              <a:ext cx="4" cy="287"/>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49" name="Text Box 90"/>
            <p:cNvSpPr txBox="1">
              <a:spLocks noChangeArrowheads="1"/>
            </p:cNvSpPr>
            <p:nvPr/>
          </p:nvSpPr>
          <p:spPr bwMode="auto">
            <a:xfrm>
              <a:off x="3024" y="2313"/>
              <a:ext cx="3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i="1" baseline="-25000">
                  <a:solidFill>
                    <a:schemeClr val="tx2"/>
                  </a:solidFill>
                  <a:cs typeface="Times New Roman" pitchFamily="18" charset="0"/>
                </a:rPr>
                <a:t>E</a:t>
              </a:r>
              <a:endParaRPr kumimoji="1" lang="en-US" altLang="zh-CN" sz="2000" i="1">
                <a:solidFill>
                  <a:schemeClr val="tx2"/>
                </a:solidFill>
                <a:cs typeface="Times New Roman" pitchFamily="18" charset="0"/>
              </a:endParaRPr>
            </a:p>
          </p:txBody>
        </p:sp>
      </p:grpSp>
      <p:sp>
        <p:nvSpPr>
          <p:cNvPr id="159835" name="Text Box 91"/>
          <p:cNvSpPr txBox="1">
            <a:spLocks noChangeArrowheads="1"/>
          </p:cNvSpPr>
          <p:nvPr/>
        </p:nvSpPr>
        <p:spPr bwMode="auto">
          <a:xfrm>
            <a:off x="606425" y="2098675"/>
            <a:ext cx="3948113"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10000"/>
              </a:spcBef>
            </a:pPr>
            <a:r>
              <a:rPr kumimoji="1" lang="zh-CN" altLang="en-US">
                <a:solidFill>
                  <a:schemeClr val="tx2"/>
                </a:solidFill>
                <a:cs typeface="Times New Roman" pitchFamily="18" charset="0"/>
              </a:rPr>
              <a:t>实际组成电路时常在交流通路中保留部分发射极电阻：</a:t>
            </a:r>
          </a:p>
        </p:txBody>
      </p:sp>
      <p:grpSp>
        <p:nvGrpSpPr>
          <p:cNvPr id="22" name="Group 92"/>
          <p:cNvGrpSpPr>
            <a:grpSpLocks/>
          </p:cNvGrpSpPr>
          <p:nvPr/>
        </p:nvGrpSpPr>
        <p:grpSpPr bwMode="auto">
          <a:xfrm>
            <a:off x="6380163" y="3459163"/>
            <a:ext cx="1733550" cy="1703387"/>
            <a:chOff x="1392" y="3024"/>
            <a:chExt cx="1092" cy="1073"/>
          </a:xfrm>
        </p:grpSpPr>
        <p:sp>
          <p:nvSpPr>
            <p:cNvPr id="28684" name="Rectangle 93"/>
            <p:cNvSpPr>
              <a:spLocks noChangeArrowheads="1"/>
            </p:cNvSpPr>
            <p:nvPr/>
          </p:nvSpPr>
          <p:spPr bwMode="auto">
            <a:xfrm>
              <a:off x="1506" y="3184"/>
              <a:ext cx="636" cy="913"/>
            </a:xfrm>
            <a:prstGeom prst="rect">
              <a:avLst/>
            </a:prstGeom>
            <a:solidFill>
              <a:srgbClr val="EAEAEA"/>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anchor="ctr">
              <a:spAutoFit/>
            </a:bodyPr>
            <a:lstStyle/>
            <a:p>
              <a:pPr algn="just">
                <a:lnSpc>
                  <a:spcPct val="120000"/>
                </a:lnSpc>
                <a:spcBef>
                  <a:spcPct val="10000"/>
                </a:spcBef>
              </a:pPr>
              <a:endParaRPr lang="zh-CN" altLang="en-US"/>
            </a:p>
          </p:txBody>
        </p:sp>
        <p:sp>
          <p:nvSpPr>
            <p:cNvPr id="28685" name="Rectangle 94"/>
            <p:cNvSpPr>
              <a:spLocks noChangeArrowheads="1"/>
            </p:cNvSpPr>
            <p:nvPr/>
          </p:nvSpPr>
          <p:spPr bwMode="auto">
            <a:xfrm>
              <a:off x="1968" y="3312"/>
              <a:ext cx="322" cy="327"/>
            </a:xfrm>
            <a:prstGeom prst="rect">
              <a:avLst/>
            </a:prstGeom>
            <a:solidFill>
              <a:srgbClr val="EAEAEA"/>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anchor="ctr">
              <a:spAutoFit/>
            </a:bodyPr>
            <a:lstStyle/>
            <a:p>
              <a:pPr algn="just">
                <a:lnSpc>
                  <a:spcPct val="120000"/>
                </a:lnSpc>
                <a:spcBef>
                  <a:spcPct val="10000"/>
                </a:spcBef>
              </a:pPr>
              <a:endParaRPr lang="zh-CN" altLang="en-US"/>
            </a:p>
          </p:txBody>
        </p:sp>
        <p:grpSp>
          <p:nvGrpSpPr>
            <p:cNvPr id="28686" name="Group 95"/>
            <p:cNvGrpSpPr>
              <a:grpSpLocks/>
            </p:cNvGrpSpPr>
            <p:nvPr/>
          </p:nvGrpSpPr>
          <p:grpSpPr bwMode="auto">
            <a:xfrm>
              <a:off x="1392" y="3024"/>
              <a:ext cx="1092" cy="873"/>
              <a:chOff x="2028" y="3044"/>
              <a:chExt cx="1092" cy="873"/>
            </a:xfrm>
          </p:grpSpPr>
          <p:grpSp>
            <p:nvGrpSpPr>
              <p:cNvPr id="28687" name="Group 96"/>
              <p:cNvGrpSpPr>
                <a:grpSpLocks/>
              </p:cNvGrpSpPr>
              <p:nvPr/>
            </p:nvGrpSpPr>
            <p:grpSpPr bwMode="auto">
              <a:xfrm>
                <a:off x="2028" y="3044"/>
                <a:ext cx="1092" cy="873"/>
                <a:chOff x="2028" y="3044"/>
                <a:chExt cx="1092" cy="873"/>
              </a:xfrm>
            </p:grpSpPr>
            <p:grpSp>
              <p:nvGrpSpPr>
                <p:cNvPr id="28691" name="Group 97"/>
                <p:cNvGrpSpPr>
                  <a:grpSpLocks/>
                </p:cNvGrpSpPr>
                <p:nvPr/>
              </p:nvGrpSpPr>
              <p:grpSpPr bwMode="auto">
                <a:xfrm>
                  <a:off x="2383" y="3044"/>
                  <a:ext cx="341" cy="820"/>
                  <a:chOff x="2383" y="3044"/>
                  <a:chExt cx="341" cy="820"/>
                </a:xfrm>
              </p:grpSpPr>
              <p:grpSp>
                <p:nvGrpSpPr>
                  <p:cNvPr id="28697" name="Group 98"/>
                  <p:cNvGrpSpPr>
                    <a:grpSpLocks/>
                  </p:cNvGrpSpPr>
                  <p:nvPr/>
                </p:nvGrpSpPr>
                <p:grpSpPr bwMode="auto">
                  <a:xfrm>
                    <a:off x="2383" y="3044"/>
                    <a:ext cx="77" cy="480"/>
                    <a:chOff x="1824" y="1344"/>
                    <a:chExt cx="77" cy="480"/>
                  </a:xfrm>
                </p:grpSpPr>
                <p:sp>
                  <p:nvSpPr>
                    <p:cNvPr id="28714" name="Rectangle 99"/>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anchor="ctr">
                      <a:spAutoFit/>
                    </a:bodyPr>
                    <a:lstStyle/>
                    <a:p>
                      <a:pPr algn="just">
                        <a:lnSpc>
                          <a:spcPct val="120000"/>
                        </a:lnSpc>
                        <a:spcBef>
                          <a:spcPct val="10000"/>
                        </a:spcBef>
                      </a:pPr>
                      <a:endParaRPr lang="zh-CN" altLang="en-US"/>
                    </a:p>
                  </p:txBody>
                </p:sp>
                <p:sp>
                  <p:nvSpPr>
                    <p:cNvPr id="28715" name="Line 100"/>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sp>
                  <p:nvSpPr>
                    <p:cNvPr id="28716" name="Line 101"/>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grpSp>
              <p:grpSp>
                <p:nvGrpSpPr>
                  <p:cNvPr id="28698" name="Group 102"/>
                  <p:cNvGrpSpPr>
                    <a:grpSpLocks noChangeAspect="1"/>
                  </p:cNvGrpSpPr>
                  <p:nvPr/>
                </p:nvGrpSpPr>
                <p:grpSpPr bwMode="auto">
                  <a:xfrm>
                    <a:off x="2583" y="3526"/>
                    <a:ext cx="141" cy="290"/>
                    <a:chOff x="3120" y="864"/>
                    <a:chExt cx="117" cy="240"/>
                  </a:xfrm>
                </p:grpSpPr>
                <p:grpSp>
                  <p:nvGrpSpPr>
                    <p:cNvPr id="28705" name="Group 103"/>
                    <p:cNvGrpSpPr>
                      <a:grpSpLocks noChangeAspect="1"/>
                    </p:cNvGrpSpPr>
                    <p:nvPr/>
                  </p:nvGrpSpPr>
                  <p:grpSpPr bwMode="auto">
                    <a:xfrm>
                      <a:off x="3120" y="864"/>
                      <a:ext cx="117" cy="240"/>
                      <a:chOff x="2064" y="576"/>
                      <a:chExt cx="117" cy="240"/>
                    </a:xfrm>
                  </p:grpSpPr>
                  <p:grpSp>
                    <p:nvGrpSpPr>
                      <p:cNvPr id="28709" name="Group 104"/>
                      <p:cNvGrpSpPr>
                        <a:grpSpLocks noChangeAspect="1"/>
                      </p:cNvGrpSpPr>
                      <p:nvPr/>
                    </p:nvGrpSpPr>
                    <p:grpSpPr bwMode="auto">
                      <a:xfrm>
                        <a:off x="2064" y="672"/>
                        <a:ext cx="117" cy="49"/>
                        <a:chOff x="2064" y="672"/>
                        <a:chExt cx="117" cy="49"/>
                      </a:xfrm>
                    </p:grpSpPr>
                    <p:sp>
                      <p:nvSpPr>
                        <p:cNvPr id="28712" name="Line 105"/>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sp>
                      <p:nvSpPr>
                        <p:cNvPr id="28713" name="Line 106"/>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grpSp>
                  <p:sp>
                    <p:nvSpPr>
                      <p:cNvPr id="28710" name="Line 107"/>
                      <p:cNvSpPr>
                        <a:spLocks noChangeAspect="1"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sp>
                    <p:nvSpPr>
                      <p:cNvPr id="28711" name="Line 108"/>
                      <p:cNvSpPr>
                        <a:spLocks noChangeAspect="1"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grpSp>
                <p:grpSp>
                  <p:nvGrpSpPr>
                    <p:cNvPr id="28706" name="Group 109"/>
                    <p:cNvGrpSpPr>
                      <a:grpSpLocks noChangeAspect="1"/>
                    </p:cNvGrpSpPr>
                    <p:nvPr/>
                  </p:nvGrpSpPr>
                  <p:grpSpPr bwMode="auto">
                    <a:xfrm>
                      <a:off x="3198" y="905"/>
                      <a:ext cx="34" cy="34"/>
                      <a:chOff x="3552" y="1000"/>
                      <a:chExt cx="34" cy="34"/>
                    </a:xfrm>
                  </p:grpSpPr>
                  <p:sp>
                    <p:nvSpPr>
                      <p:cNvPr id="28707" name="Line 110"/>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sp>
                    <p:nvSpPr>
                      <p:cNvPr id="28708" name="Line 111"/>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grpSp>
              </p:grpSp>
              <p:grpSp>
                <p:nvGrpSpPr>
                  <p:cNvPr id="28699" name="Group 112"/>
                  <p:cNvGrpSpPr>
                    <a:grpSpLocks/>
                  </p:cNvGrpSpPr>
                  <p:nvPr/>
                </p:nvGrpSpPr>
                <p:grpSpPr bwMode="auto">
                  <a:xfrm>
                    <a:off x="2383" y="3384"/>
                    <a:ext cx="77" cy="480"/>
                    <a:chOff x="1824" y="1344"/>
                    <a:chExt cx="77" cy="480"/>
                  </a:xfrm>
                </p:grpSpPr>
                <p:sp>
                  <p:nvSpPr>
                    <p:cNvPr id="28702" name="Rectangle 113"/>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anchor="ctr">
                      <a:spAutoFit/>
                    </a:bodyPr>
                    <a:lstStyle/>
                    <a:p>
                      <a:pPr algn="just">
                        <a:lnSpc>
                          <a:spcPct val="120000"/>
                        </a:lnSpc>
                        <a:spcBef>
                          <a:spcPct val="10000"/>
                        </a:spcBef>
                      </a:pPr>
                      <a:endParaRPr lang="zh-CN" altLang="en-US"/>
                    </a:p>
                  </p:txBody>
                </p:sp>
                <p:sp>
                  <p:nvSpPr>
                    <p:cNvPr id="28703" name="Line 114"/>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sp>
                  <p:nvSpPr>
                    <p:cNvPr id="28704" name="Line 115"/>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grpSp>
              <p:sp>
                <p:nvSpPr>
                  <p:cNvPr id="28700" name="Freeform 116"/>
                  <p:cNvSpPr>
                    <a:spLocks/>
                  </p:cNvSpPr>
                  <p:nvPr/>
                </p:nvSpPr>
                <p:spPr bwMode="auto">
                  <a:xfrm>
                    <a:off x="2418" y="3434"/>
                    <a:ext cx="240" cy="118"/>
                  </a:xfrm>
                  <a:custGeom>
                    <a:avLst/>
                    <a:gdLst>
                      <a:gd name="T0" fmla="*/ 240 w 240"/>
                      <a:gd name="T1" fmla="*/ 45 h 192"/>
                      <a:gd name="T2" fmla="*/ 240 w 240"/>
                      <a:gd name="T3" fmla="*/ 0 h 192"/>
                      <a:gd name="T4" fmla="*/ 0 w 240"/>
                      <a:gd name="T5" fmla="*/ 0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192"/>
                        </a:moveTo>
                        <a:lnTo>
                          <a:pt x="240" y="0"/>
                        </a:lnTo>
                        <a:lnTo>
                          <a:pt x="0" y="0"/>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lIns="0">
                    <a:spAutoFit/>
                  </a:bodyPr>
                  <a:lstStyle/>
                  <a:p>
                    <a:pPr algn="just">
                      <a:lnSpc>
                        <a:spcPct val="120000"/>
                      </a:lnSpc>
                      <a:spcBef>
                        <a:spcPct val="10000"/>
                      </a:spcBef>
                    </a:pPr>
                    <a:endParaRPr lang="zh-CN" altLang="en-US"/>
                  </a:p>
                </p:txBody>
              </p:sp>
              <p:sp>
                <p:nvSpPr>
                  <p:cNvPr id="28701" name="Line 117"/>
                  <p:cNvSpPr>
                    <a:spLocks noChangeShapeType="1"/>
                  </p:cNvSpPr>
                  <p:nvPr/>
                </p:nvSpPr>
                <p:spPr bwMode="auto">
                  <a:xfrm flipH="1">
                    <a:off x="2655" y="3712"/>
                    <a:ext cx="3" cy="138"/>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lIns="0">
                    <a:spAutoFit/>
                  </a:bodyPr>
                  <a:lstStyle/>
                  <a:p>
                    <a:endParaRPr lang="zh-CN" altLang="en-US"/>
                  </a:p>
                </p:txBody>
              </p:sp>
            </p:grpSp>
            <p:sp>
              <p:nvSpPr>
                <p:cNvPr id="28692" name="Line 118"/>
                <p:cNvSpPr>
                  <a:spLocks noChangeShapeType="1"/>
                </p:cNvSpPr>
                <p:nvPr/>
              </p:nvSpPr>
              <p:spPr bwMode="auto">
                <a:xfrm>
                  <a:off x="2028" y="3850"/>
                  <a:ext cx="10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sp>
              <p:nvSpPr>
                <p:cNvPr id="28693" name="Oval 119"/>
                <p:cNvSpPr>
                  <a:spLocks noChangeAspect="1" noChangeArrowheads="1"/>
                </p:cNvSpPr>
                <p:nvPr/>
              </p:nvSpPr>
              <p:spPr bwMode="auto">
                <a:xfrm>
                  <a:off x="2407" y="3840"/>
                  <a:ext cx="29" cy="29"/>
                </a:xfrm>
                <a:prstGeom prst="ellipse">
                  <a:avLst/>
                </a:prstGeom>
                <a:solidFill>
                  <a:schemeClr val="tx1"/>
                </a:solidFill>
                <a:ln w="28575">
                  <a:solidFill>
                    <a:schemeClr val="tx1"/>
                  </a:solidFill>
                  <a:round/>
                  <a:headEnd/>
                  <a:tailEnd/>
                </a:ln>
              </p:spPr>
              <p:txBody>
                <a:bodyPr wrap="none" lIns="0" anchor="ctr">
                  <a:spAutoFit/>
                </a:bodyPr>
                <a:lstStyle/>
                <a:p>
                  <a:pPr algn="just">
                    <a:lnSpc>
                      <a:spcPct val="120000"/>
                    </a:lnSpc>
                    <a:spcBef>
                      <a:spcPct val="10000"/>
                    </a:spcBef>
                  </a:pPr>
                  <a:endParaRPr lang="zh-CN" altLang="en-US"/>
                </a:p>
              </p:txBody>
            </p:sp>
            <p:grpSp>
              <p:nvGrpSpPr>
                <p:cNvPr id="28694" name="Group 120"/>
                <p:cNvGrpSpPr>
                  <a:grpSpLocks/>
                </p:cNvGrpSpPr>
                <p:nvPr/>
              </p:nvGrpSpPr>
              <p:grpSpPr bwMode="auto">
                <a:xfrm>
                  <a:off x="2346" y="3821"/>
                  <a:ext cx="144" cy="96"/>
                  <a:chOff x="1056" y="1392"/>
                  <a:chExt cx="144" cy="96"/>
                </a:xfrm>
              </p:grpSpPr>
              <p:sp>
                <p:nvSpPr>
                  <p:cNvPr id="28695" name="Line 121"/>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sp>
                <p:nvSpPr>
                  <p:cNvPr id="28696" name="Line 122"/>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a:spAutoFit/>
                  </a:bodyPr>
                  <a:lstStyle/>
                  <a:p>
                    <a:endParaRPr lang="zh-CN" altLang="en-US"/>
                  </a:p>
                </p:txBody>
              </p:sp>
            </p:grpSp>
          </p:grpSp>
          <p:sp>
            <p:nvSpPr>
              <p:cNvPr id="28688" name="Text Box 123"/>
              <p:cNvSpPr txBox="1">
                <a:spLocks noChangeArrowheads="1"/>
              </p:cNvSpPr>
              <p:nvPr/>
            </p:nvSpPr>
            <p:spPr bwMode="auto">
              <a:xfrm>
                <a:off x="2689" y="3537"/>
                <a:ext cx="2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E</a:t>
                </a:r>
                <a:endParaRPr kumimoji="1" lang="en-US" altLang="zh-CN" sz="2000">
                  <a:solidFill>
                    <a:schemeClr val="tx2"/>
                  </a:solidFill>
                  <a:cs typeface="Times New Roman" pitchFamily="18" charset="0"/>
                </a:endParaRPr>
              </a:p>
            </p:txBody>
          </p:sp>
          <p:sp>
            <p:nvSpPr>
              <p:cNvPr id="28689" name="Text Box 124"/>
              <p:cNvSpPr txBox="1">
                <a:spLocks noChangeArrowheads="1"/>
              </p:cNvSpPr>
              <p:nvPr/>
            </p:nvSpPr>
            <p:spPr bwMode="auto">
              <a:xfrm>
                <a:off x="2122" y="3507"/>
                <a:ext cx="26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E2</a:t>
                </a:r>
                <a:endParaRPr kumimoji="1" lang="en-US" altLang="zh-CN">
                  <a:solidFill>
                    <a:schemeClr val="tx2"/>
                  </a:solidFill>
                  <a:cs typeface="Times New Roman" pitchFamily="18" charset="0"/>
                </a:endParaRPr>
              </a:p>
            </p:txBody>
          </p:sp>
          <p:sp>
            <p:nvSpPr>
              <p:cNvPr id="28690" name="Text Box 125"/>
              <p:cNvSpPr txBox="1">
                <a:spLocks noChangeArrowheads="1"/>
              </p:cNvSpPr>
              <p:nvPr/>
            </p:nvSpPr>
            <p:spPr bwMode="auto">
              <a:xfrm>
                <a:off x="2140" y="3183"/>
                <a:ext cx="26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E1</a:t>
                </a:r>
                <a:endParaRPr kumimoji="1" lang="en-US" altLang="zh-CN">
                  <a:solidFill>
                    <a:schemeClr val="tx2"/>
                  </a:solidFill>
                  <a:cs typeface="Times New Roman" pitchFamily="18" charset="0"/>
                </a:endParaRPr>
              </a:p>
            </p:txBody>
          </p:sp>
        </p:grpSp>
      </p:grpSp>
      <p:graphicFrame>
        <p:nvGraphicFramePr>
          <p:cNvPr id="159870" name="Object 3"/>
          <p:cNvGraphicFramePr>
            <a:graphicFrameLocks noChangeAspect="1"/>
          </p:cNvGraphicFramePr>
          <p:nvPr/>
        </p:nvGraphicFramePr>
        <p:xfrm>
          <a:off x="876300" y="3222625"/>
          <a:ext cx="2081213" cy="863600"/>
        </p:xfrm>
        <a:graphic>
          <a:graphicData uri="http://schemas.openxmlformats.org/presentationml/2006/ole">
            <mc:AlternateContent xmlns:mc="http://schemas.openxmlformats.org/markup-compatibility/2006">
              <mc:Choice xmlns:v="urn:schemas-microsoft-com:vml" Requires="v">
                <p:oleObj spid="_x0000_s29091" name="Equation" r:id="rId5" imgW="1041120" imgH="431640" progId="Equation.DSMT4">
                  <p:embed/>
                </p:oleObj>
              </mc:Choice>
              <mc:Fallback>
                <p:oleObj name="Equation" r:id="rId5" imgW="1041120" imgH="431640" progId="Equation.DSMT4">
                  <p:embed/>
                  <p:pic>
                    <p:nvPicPr>
                      <p:cNvPr id="0" name="Object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 y="3222625"/>
                        <a:ext cx="20812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9871" name="Object 4"/>
          <p:cNvGraphicFramePr>
            <a:graphicFrameLocks noChangeAspect="1"/>
          </p:cNvGraphicFramePr>
          <p:nvPr/>
        </p:nvGraphicFramePr>
        <p:xfrm>
          <a:off x="919163" y="4156075"/>
          <a:ext cx="2943225" cy="863600"/>
        </p:xfrm>
        <a:graphic>
          <a:graphicData uri="http://schemas.openxmlformats.org/presentationml/2006/ole">
            <mc:AlternateContent xmlns:mc="http://schemas.openxmlformats.org/markup-compatibility/2006">
              <mc:Choice xmlns:v="urn:schemas-microsoft-com:vml" Requires="v">
                <p:oleObj spid="_x0000_s29092" name="Equation" r:id="rId7" imgW="1473120" imgH="431640" progId="Equation.DSMT4">
                  <p:embed/>
                </p:oleObj>
              </mc:Choice>
              <mc:Fallback>
                <p:oleObj name="Equation" r:id="rId7" imgW="1473120" imgH="431640" progId="Equation.DSMT4">
                  <p:embed/>
                  <p:pic>
                    <p:nvPicPr>
                      <p:cNvPr id="0" name="Object 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63" y="4156075"/>
                        <a:ext cx="294322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9872" name="Object 5"/>
          <p:cNvGraphicFramePr>
            <a:graphicFrameLocks noChangeAspect="1"/>
          </p:cNvGraphicFramePr>
          <p:nvPr/>
        </p:nvGraphicFramePr>
        <p:xfrm>
          <a:off x="830263" y="5097463"/>
          <a:ext cx="3803650" cy="508000"/>
        </p:xfrm>
        <a:graphic>
          <a:graphicData uri="http://schemas.openxmlformats.org/presentationml/2006/ole">
            <mc:AlternateContent xmlns:mc="http://schemas.openxmlformats.org/markup-compatibility/2006">
              <mc:Choice xmlns:v="urn:schemas-microsoft-com:vml" Requires="v">
                <p:oleObj spid="_x0000_s29093" name="Equation" r:id="rId9" imgW="1904760" imgH="253800" progId="Equation.DSMT4">
                  <p:embed/>
                </p:oleObj>
              </mc:Choice>
              <mc:Fallback>
                <p:oleObj name="Equation" r:id="rId9" imgW="1904760" imgH="253800" progId="Equation.DSMT4">
                  <p:embed/>
                  <p:pic>
                    <p:nvPicPr>
                      <p:cNvPr id="0" name="Object 5"/>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263" y="5097463"/>
                        <a:ext cx="380365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873" name="Text Box 129"/>
          <p:cNvSpPr txBox="1">
            <a:spLocks noChangeArrowheads="1"/>
          </p:cNvSpPr>
          <p:nvPr/>
        </p:nvSpPr>
        <p:spPr bwMode="auto">
          <a:xfrm>
            <a:off x="606425" y="5663430"/>
            <a:ext cx="4856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chemeClr val="tx2"/>
                </a:solidFill>
                <a:cs typeface="Times New Roman" pitchFamily="18" charset="0"/>
              </a:rPr>
              <a:t>通常，</a:t>
            </a:r>
            <a:r>
              <a:rPr kumimoji="1" lang="en-US" altLang="zh-CN" i="1" dirty="0">
                <a:solidFill>
                  <a:schemeClr val="tx2"/>
                </a:solidFill>
                <a:cs typeface="Times New Roman" pitchFamily="18" charset="0"/>
              </a:rPr>
              <a:t>R</a:t>
            </a:r>
            <a:r>
              <a:rPr kumimoji="1" lang="en-US" altLang="zh-CN" baseline="-25000" dirty="0">
                <a:solidFill>
                  <a:schemeClr val="tx2"/>
                </a:solidFill>
                <a:cs typeface="Times New Roman" pitchFamily="18" charset="0"/>
              </a:rPr>
              <a:t>E1</a:t>
            </a:r>
            <a:r>
              <a:rPr kumimoji="1" lang="en-US" altLang="zh-CN" dirty="0">
                <a:solidFill>
                  <a:schemeClr val="tx2"/>
                </a:solidFill>
                <a:cs typeface="Times New Roman" pitchFamily="18" charset="0"/>
              </a:rPr>
              <a:t>=10~100</a:t>
            </a:r>
            <a:r>
              <a:rPr kumimoji="1" lang="en-US" altLang="zh-CN" dirty="0">
                <a:solidFill>
                  <a:schemeClr val="tx2"/>
                </a:solidFill>
                <a:cs typeface="Times New Roman" pitchFamily="18" charset="0"/>
                <a:sym typeface="Symbol" pitchFamily="18" charset="2"/>
              </a:rPr>
              <a:t>,   </a:t>
            </a:r>
            <a:r>
              <a:rPr kumimoji="1" lang="en-US" altLang="zh-CN" i="1" dirty="0">
                <a:solidFill>
                  <a:schemeClr val="tx2"/>
                </a:solidFill>
                <a:cs typeface="Times New Roman" pitchFamily="18" charset="0"/>
              </a:rPr>
              <a:t>R</a:t>
            </a:r>
            <a:r>
              <a:rPr kumimoji="1" lang="en-US" altLang="zh-CN" baseline="-25000" dirty="0">
                <a:solidFill>
                  <a:schemeClr val="tx2"/>
                </a:solidFill>
                <a:cs typeface="Times New Roman" pitchFamily="18" charset="0"/>
              </a:rPr>
              <a:t>E2</a:t>
            </a:r>
            <a:r>
              <a:rPr kumimoji="1" lang="en-US" altLang="zh-CN" dirty="0">
                <a:solidFill>
                  <a:schemeClr val="tx2"/>
                </a:solidFill>
                <a:cs typeface="Times New Roman" pitchFamily="18" charset="0"/>
              </a:rPr>
              <a:t>=1~10k</a:t>
            </a:r>
            <a:r>
              <a:rPr kumimoji="1" lang="en-US" altLang="zh-CN" dirty="0">
                <a:solidFill>
                  <a:schemeClr val="tx2"/>
                </a:solidFill>
                <a:cs typeface="Times New Roman" pitchFamily="18" charset="0"/>
                <a:sym typeface="Symbol" pitchFamily="18" charset="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9749"/>
                                        </p:tgtEl>
                                        <p:attrNameLst>
                                          <p:attrName>style.visibility</p:attrName>
                                        </p:attrNameLst>
                                      </p:cBhvr>
                                      <p:to>
                                        <p:strVal val="visible"/>
                                      </p:to>
                                    </p:set>
                                    <p:animEffect transition="in" filter="wipe(left)">
                                      <p:cBhvr>
                                        <p:cTn id="7" dur="500"/>
                                        <p:tgtEl>
                                          <p:spTgt spid="1597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9750"/>
                                        </p:tgtEl>
                                        <p:attrNameLst>
                                          <p:attrName>style.visibility</p:attrName>
                                        </p:attrNameLst>
                                      </p:cBhvr>
                                      <p:to>
                                        <p:strVal val="visible"/>
                                      </p:to>
                                    </p:set>
                                    <p:animEffect transition="in" filter="wipe(left)">
                                      <p:cBhvr>
                                        <p:cTn id="17" dur="500"/>
                                        <p:tgtEl>
                                          <p:spTgt spid="1597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9835"/>
                                        </p:tgtEl>
                                        <p:attrNameLst>
                                          <p:attrName>style.visibility</p:attrName>
                                        </p:attrNameLst>
                                      </p:cBhvr>
                                      <p:to>
                                        <p:strVal val="visible"/>
                                      </p:to>
                                    </p:set>
                                    <p:animEffect transition="in" filter="wipe(left)">
                                      <p:cBhvr>
                                        <p:cTn id="22" dur="500"/>
                                        <p:tgtEl>
                                          <p:spTgt spid="1598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nodeType="after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9870"/>
                                        </p:tgtEl>
                                        <p:attrNameLst>
                                          <p:attrName>style.visibility</p:attrName>
                                        </p:attrNameLst>
                                      </p:cBhvr>
                                      <p:to>
                                        <p:strVal val="visible"/>
                                      </p:to>
                                    </p:set>
                                    <p:animEffect transition="in" filter="wipe(left)">
                                      <p:cBhvr>
                                        <p:cTn id="32" dur="500"/>
                                        <p:tgtEl>
                                          <p:spTgt spid="159870"/>
                                        </p:tgtEl>
                                      </p:cBhvr>
                                    </p:animEffect>
                                  </p:childTnLst>
                                </p:cTn>
                              </p:par>
                            </p:childTnLst>
                          </p:cTn>
                        </p:par>
                      </p:childTnLst>
                    </p:cTn>
                  </p:par>
                  <p:par>
                    <p:cTn id="33" fill="hold">
                      <p:stCondLst>
                        <p:cond delay="indefinite"/>
                      </p:stCondLst>
                      <p:childTnLst>
                        <p:par>
                          <p:cTn id="34" fill="hold" nodeType="after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9871"/>
                                        </p:tgtEl>
                                        <p:attrNameLst>
                                          <p:attrName>style.visibility</p:attrName>
                                        </p:attrNameLst>
                                      </p:cBhvr>
                                      <p:to>
                                        <p:strVal val="visible"/>
                                      </p:to>
                                    </p:set>
                                    <p:animEffect transition="in" filter="wipe(left)">
                                      <p:cBhvr>
                                        <p:cTn id="37" dur="500"/>
                                        <p:tgtEl>
                                          <p:spTgt spid="159871"/>
                                        </p:tgtEl>
                                      </p:cBhvr>
                                    </p:animEffect>
                                  </p:childTnLst>
                                </p:cTn>
                              </p:par>
                            </p:childTnLst>
                          </p:cTn>
                        </p:par>
                      </p:childTnLst>
                    </p:cTn>
                  </p:par>
                  <p:par>
                    <p:cTn id="38" fill="hold">
                      <p:stCondLst>
                        <p:cond delay="indefinite"/>
                      </p:stCondLst>
                      <p:childTnLst>
                        <p:par>
                          <p:cTn id="39" fill="hold" nodeType="after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59872"/>
                                        </p:tgtEl>
                                        <p:attrNameLst>
                                          <p:attrName>style.visibility</p:attrName>
                                        </p:attrNameLst>
                                      </p:cBhvr>
                                      <p:to>
                                        <p:strVal val="visible"/>
                                      </p:to>
                                    </p:set>
                                    <p:animEffect transition="in" filter="wipe(left)">
                                      <p:cBhvr>
                                        <p:cTn id="42" dur="500"/>
                                        <p:tgtEl>
                                          <p:spTgt spid="159872"/>
                                        </p:tgtEl>
                                      </p:cBhvr>
                                    </p:animEffect>
                                  </p:childTnLst>
                                </p:cTn>
                              </p:par>
                            </p:childTnLst>
                          </p:cTn>
                        </p:par>
                      </p:childTnLst>
                    </p:cTn>
                  </p:par>
                  <p:par>
                    <p:cTn id="43" fill="hold">
                      <p:stCondLst>
                        <p:cond delay="indefinite"/>
                      </p:stCondLst>
                      <p:childTnLst>
                        <p:par>
                          <p:cTn id="44" fill="hold" nodeType="after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9873"/>
                                        </p:tgtEl>
                                        <p:attrNameLst>
                                          <p:attrName>style.visibility</p:attrName>
                                        </p:attrNameLst>
                                      </p:cBhvr>
                                      <p:to>
                                        <p:strVal val="visible"/>
                                      </p:to>
                                    </p:set>
                                    <p:animEffect transition="in" filter="wipe(left)">
                                      <p:cBhvr>
                                        <p:cTn id="47" dur="500"/>
                                        <p:tgtEl>
                                          <p:spTgt spid="159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9" grpId="0" autoUpdateAnimBg="0"/>
      <p:bldP spid="159835" grpId="0" autoUpdateAnimBg="0"/>
      <p:bldP spid="159873"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spAutoFit/>
          </a:bodyPr>
          <a:lstStyle/>
          <a:p>
            <a:pPr eaLnBrk="1" hangingPunct="1"/>
            <a:r>
              <a:rPr lang="en-US" altLang="zh-CN" sz="3200" smtClean="0">
                <a:ea typeface="宋体" charset="-122"/>
              </a:rPr>
              <a:t>6.3.3   </a:t>
            </a:r>
            <a:r>
              <a:rPr lang="zh-CN" altLang="en-US" sz="3200" smtClean="0">
                <a:ea typeface="宋体" charset="-122"/>
              </a:rPr>
              <a:t>静态工作点稳定电路（续</a:t>
            </a:r>
            <a:r>
              <a:rPr lang="en-US" altLang="zh-CN" sz="3200" smtClean="0">
                <a:ea typeface="宋体" charset="-122"/>
              </a:rPr>
              <a:t>7</a:t>
            </a:r>
            <a:r>
              <a:rPr lang="zh-CN" altLang="en-US" sz="3200" smtClean="0">
                <a:ea typeface="宋体" charset="-122"/>
              </a:rPr>
              <a:t>）</a:t>
            </a:r>
            <a:endParaRPr lang="en-US" altLang="zh-CN" sz="320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62</a:t>
            </a:fld>
            <a:endParaRPr lang="zh-CN" altLang="en-US"/>
          </a:p>
        </p:txBody>
      </p:sp>
      <p:sp>
        <p:nvSpPr>
          <p:cNvPr id="160773" name="Text Box 5"/>
          <p:cNvSpPr txBox="1">
            <a:spLocks noChangeArrowheads="1"/>
          </p:cNvSpPr>
          <p:nvPr/>
        </p:nvSpPr>
        <p:spPr bwMode="auto">
          <a:xfrm>
            <a:off x="15876" y="807471"/>
            <a:ext cx="6956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chemeClr val="tx2"/>
                </a:solidFill>
                <a:cs typeface="Times New Roman" pitchFamily="18" charset="0"/>
              </a:rPr>
              <a:t>例：共发射极放大电路如图，分析该电路的特性。</a:t>
            </a:r>
          </a:p>
        </p:txBody>
      </p:sp>
      <p:grpSp>
        <p:nvGrpSpPr>
          <p:cNvPr id="2" name="Group 6"/>
          <p:cNvGrpSpPr>
            <a:grpSpLocks/>
          </p:cNvGrpSpPr>
          <p:nvPr/>
        </p:nvGrpSpPr>
        <p:grpSpPr bwMode="auto">
          <a:xfrm>
            <a:off x="4014788" y="1387475"/>
            <a:ext cx="4876800" cy="3124200"/>
            <a:chOff x="923" y="912"/>
            <a:chExt cx="3072" cy="1968"/>
          </a:xfrm>
        </p:grpSpPr>
        <p:grpSp>
          <p:nvGrpSpPr>
            <p:cNvPr id="29705" name="Group 7"/>
            <p:cNvGrpSpPr>
              <a:grpSpLocks/>
            </p:cNvGrpSpPr>
            <p:nvPr/>
          </p:nvGrpSpPr>
          <p:grpSpPr bwMode="auto">
            <a:xfrm>
              <a:off x="2460" y="1680"/>
              <a:ext cx="288" cy="336"/>
              <a:chOff x="2460" y="1680"/>
              <a:chExt cx="288" cy="336"/>
            </a:xfrm>
          </p:grpSpPr>
          <p:sp>
            <p:nvSpPr>
              <p:cNvPr id="29808" name="Line 8"/>
              <p:cNvSpPr>
                <a:spLocks noChangeShapeType="1"/>
              </p:cNvSpPr>
              <p:nvPr/>
            </p:nvSpPr>
            <p:spPr bwMode="auto">
              <a:xfrm>
                <a:off x="2604"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809" name="Line 9"/>
              <p:cNvSpPr>
                <a:spLocks noChangeShapeType="1"/>
              </p:cNvSpPr>
              <p:nvPr/>
            </p:nvSpPr>
            <p:spPr bwMode="auto">
              <a:xfrm flipV="1">
                <a:off x="2604"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810" name="Line 10"/>
              <p:cNvSpPr>
                <a:spLocks noChangeShapeType="1"/>
              </p:cNvSpPr>
              <p:nvPr/>
            </p:nvSpPr>
            <p:spPr bwMode="auto">
              <a:xfrm>
                <a:off x="2604" y="1872"/>
                <a:ext cx="144" cy="144"/>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811" name="Line 11"/>
              <p:cNvSpPr>
                <a:spLocks noChangeShapeType="1"/>
              </p:cNvSpPr>
              <p:nvPr/>
            </p:nvSpPr>
            <p:spPr bwMode="auto">
              <a:xfrm>
                <a:off x="2460"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9706" name="Group 12"/>
            <p:cNvGrpSpPr>
              <a:grpSpLocks/>
            </p:cNvGrpSpPr>
            <p:nvPr/>
          </p:nvGrpSpPr>
          <p:grpSpPr bwMode="auto">
            <a:xfrm>
              <a:off x="2676" y="2784"/>
              <a:ext cx="144" cy="96"/>
              <a:chOff x="2676" y="2400"/>
              <a:chExt cx="144" cy="96"/>
            </a:xfrm>
          </p:grpSpPr>
          <p:sp>
            <p:nvSpPr>
              <p:cNvPr id="29806" name="Line 13"/>
              <p:cNvSpPr>
                <a:spLocks noChangeShapeType="1"/>
              </p:cNvSpPr>
              <p:nvPr/>
            </p:nvSpPr>
            <p:spPr bwMode="auto">
              <a:xfrm>
                <a:off x="2676" y="249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807" name="Line 14"/>
              <p:cNvSpPr>
                <a:spLocks noChangeShapeType="1"/>
              </p:cNvSpPr>
              <p:nvPr/>
            </p:nvSpPr>
            <p:spPr bwMode="auto">
              <a:xfrm flipV="1">
                <a:off x="2748" y="240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9707" name="Group 15"/>
            <p:cNvGrpSpPr>
              <a:grpSpLocks/>
            </p:cNvGrpSpPr>
            <p:nvPr/>
          </p:nvGrpSpPr>
          <p:grpSpPr bwMode="auto">
            <a:xfrm>
              <a:off x="2709" y="1206"/>
              <a:ext cx="77" cy="480"/>
              <a:chOff x="2709" y="1206"/>
              <a:chExt cx="77" cy="480"/>
            </a:xfrm>
          </p:grpSpPr>
          <p:sp>
            <p:nvSpPr>
              <p:cNvPr id="29803" name="Rectangle 16"/>
              <p:cNvSpPr>
                <a:spLocks noChangeAspect="1" noChangeArrowheads="1"/>
              </p:cNvSpPr>
              <p:nvPr/>
            </p:nvSpPr>
            <p:spPr bwMode="auto">
              <a:xfrm>
                <a:off x="2709" y="135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9804" name="Line 17"/>
              <p:cNvSpPr>
                <a:spLocks noChangeShapeType="1"/>
              </p:cNvSpPr>
              <p:nvPr/>
            </p:nvSpPr>
            <p:spPr bwMode="auto">
              <a:xfrm>
                <a:off x="2748" y="120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805" name="Line 18"/>
              <p:cNvSpPr>
                <a:spLocks noChangeShapeType="1"/>
              </p:cNvSpPr>
              <p:nvPr/>
            </p:nvSpPr>
            <p:spPr bwMode="auto">
              <a:xfrm>
                <a:off x="2748" y="154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9708" name="Group 19"/>
            <p:cNvGrpSpPr>
              <a:grpSpLocks noChangeAspect="1"/>
            </p:cNvGrpSpPr>
            <p:nvPr/>
          </p:nvGrpSpPr>
          <p:grpSpPr bwMode="auto">
            <a:xfrm>
              <a:off x="1841" y="1779"/>
              <a:ext cx="286" cy="140"/>
              <a:chOff x="1877" y="1788"/>
              <a:chExt cx="240" cy="117"/>
            </a:xfrm>
          </p:grpSpPr>
          <p:grpSp>
            <p:nvGrpSpPr>
              <p:cNvPr id="29794" name="Group 20"/>
              <p:cNvGrpSpPr>
                <a:grpSpLocks noChangeAspect="1"/>
              </p:cNvGrpSpPr>
              <p:nvPr/>
            </p:nvGrpSpPr>
            <p:grpSpPr bwMode="auto">
              <a:xfrm>
                <a:off x="1877" y="1788"/>
                <a:ext cx="240" cy="117"/>
                <a:chOff x="3003" y="1955"/>
                <a:chExt cx="240" cy="117"/>
              </a:xfrm>
            </p:grpSpPr>
            <p:grpSp>
              <p:nvGrpSpPr>
                <p:cNvPr id="29798" name="Group 21"/>
                <p:cNvGrpSpPr>
                  <a:grpSpLocks noChangeAspect="1"/>
                </p:cNvGrpSpPr>
                <p:nvPr/>
              </p:nvGrpSpPr>
              <p:grpSpPr bwMode="auto">
                <a:xfrm>
                  <a:off x="3098" y="1955"/>
                  <a:ext cx="49" cy="117"/>
                  <a:chOff x="3098" y="1955"/>
                  <a:chExt cx="49" cy="117"/>
                </a:xfrm>
              </p:grpSpPr>
              <p:sp>
                <p:nvSpPr>
                  <p:cNvPr id="29801" name="Line 22"/>
                  <p:cNvSpPr>
                    <a:spLocks noChangeAspect="1" noChangeShapeType="1"/>
                  </p:cNvSpPr>
                  <p:nvPr/>
                </p:nvSpPr>
                <p:spPr bwMode="auto">
                  <a:xfrm rot="5400000" flipH="1" flipV="1">
                    <a:off x="3041" y="2014"/>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802" name="Line 23"/>
                  <p:cNvSpPr>
                    <a:spLocks noChangeAspect="1" noChangeShapeType="1"/>
                  </p:cNvSpPr>
                  <p:nvPr/>
                </p:nvSpPr>
                <p:spPr bwMode="auto">
                  <a:xfrm rot="5400000" flipH="1" flipV="1">
                    <a:off x="3089" y="201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9799" name="Line 24"/>
                <p:cNvSpPr>
                  <a:spLocks noChangeAspect="1" noChangeShapeType="1"/>
                </p:cNvSpPr>
                <p:nvPr/>
              </p:nvSpPr>
              <p:spPr bwMode="auto">
                <a:xfrm rot="5400000" flipH="1">
                  <a:off x="3051" y="196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800" name="Line 25"/>
                <p:cNvSpPr>
                  <a:spLocks noChangeAspect="1" noChangeShapeType="1"/>
                </p:cNvSpPr>
                <p:nvPr/>
              </p:nvSpPr>
              <p:spPr bwMode="auto">
                <a:xfrm rot="5400000" flipH="1">
                  <a:off x="3195" y="1965"/>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9795" name="Group 26"/>
              <p:cNvGrpSpPr>
                <a:grpSpLocks noChangeAspect="1"/>
              </p:cNvGrpSpPr>
              <p:nvPr/>
            </p:nvGrpSpPr>
            <p:grpSpPr bwMode="auto">
              <a:xfrm>
                <a:off x="2037" y="1789"/>
                <a:ext cx="34" cy="34"/>
                <a:chOff x="3043" y="1956"/>
                <a:chExt cx="34" cy="34"/>
              </a:xfrm>
            </p:grpSpPr>
            <p:sp>
              <p:nvSpPr>
                <p:cNvPr id="29796" name="Line 27"/>
                <p:cNvSpPr>
                  <a:spLocks noChangeAspect="1" noChangeShapeType="1"/>
                </p:cNvSpPr>
                <p:nvPr/>
              </p:nvSpPr>
              <p:spPr bwMode="auto">
                <a:xfrm rot="5400000" flipH="1" flipV="1">
                  <a:off x="3042" y="1972"/>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97" name="Line 28"/>
                <p:cNvSpPr>
                  <a:spLocks noChangeAspect="1" noChangeShapeType="1"/>
                </p:cNvSpPr>
                <p:nvPr/>
              </p:nvSpPr>
              <p:spPr bwMode="auto">
                <a:xfrm rot="10800000" flipH="1" flipV="1">
                  <a:off x="3043" y="1973"/>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9709" name="Group 29"/>
            <p:cNvGrpSpPr>
              <a:grpSpLocks noChangeAspect="1"/>
            </p:cNvGrpSpPr>
            <p:nvPr/>
          </p:nvGrpSpPr>
          <p:grpSpPr bwMode="auto">
            <a:xfrm>
              <a:off x="2900" y="1538"/>
              <a:ext cx="290" cy="158"/>
              <a:chOff x="2900" y="1552"/>
              <a:chExt cx="240" cy="131"/>
            </a:xfrm>
          </p:grpSpPr>
          <p:grpSp>
            <p:nvGrpSpPr>
              <p:cNvPr id="29785" name="Group 30"/>
              <p:cNvGrpSpPr>
                <a:grpSpLocks noChangeAspect="1"/>
              </p:cNvGrpSpPr>
              <p:nvPr/>
            </p:nvGrpSpPr>
            <p:grpSpPr bwMode="auto">
              <a:xfrm>
                <a:off x="2900" y="1566"/>
                <a:ext cx="240" cy="117"/>
                <a:chOff x="4026" y="1739"/>
                <a:chExt cx="240" cy="117"/>
              </a:xfrm>
            </p:grpSpPr>
            <p:grpSp>
              <p:nvGrpSpPr>
                <p:cNvPr id="29789" name="Group 31"/>
                <p:cNvGrpSpPr>
                  <a:grpSpLocks noChangeAspect="1"/>
                </p:cNvGrpSpPr>
                <p:nvPr/>
              </p:nvGrpSpPr>
              <p:grpSpPr bwMode="auto">
                <a:xfrm rot="16200000" flipV="1">
                  <a:off x="4088" y="1773"/>
                  <a:ext cx="117" cy="49"/>
                  <a:chOff x="2064" y="672"/>
                  <a:chExt cx="117" cy="49"/>
                </a:xfrm>
              </p:grpSpPr>
              <p:sp>
                <p:nvSpPr>
                  <p:cNvPr id="29792" name="Line 32"/>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93" name="Line 33"/>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9790" name="Line 34"/>
                <p:cNvSpPr>
                  <a:spLocks noChangeAspect="1" noChangeShapeType="1"/>
                </p:cNvSpPr>
                <p:nvPr/>
              </p:nvSpPr>
              <p:spPr bwMode="auto">
                <a:xfrm rot="-5400000">
                  <a:off x="4218" y="175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91" name="Line 35"/>
                <p:cNvSpPr>
                  <a:spLocks noChangeAspect="1" noChangeShapeType="1"/>
                </p:cNvSpPr>
                <p:nvPr/>
              </p:nvSpPr>
              <p:spPr bwMode="auto">
                <a:xfrm rot="-5400000">
                  <a:off x="4074" y="1749"/>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9786" name="Group 36"/>
              <p:cNvGrpSpPr>
                <a:grpSpLocks noChangeAspect="1"/>
              </p:cNvGrpSpPr>
              <p:nvPr/>
            </p:nvGrpSpPr>
            <p:grpSpPr bwMode="auto">
              <a:xfrm>
                <a:off x="2917" y="1552"/>
                <a:ext cx="34" cy="34"/>
                <a:chOff x="4191" y="1743"/>
                <a:chExt cx="34" cy="34"/>
              </a:xfrm>
            </p:grpSpPr>
            <p:sp>
              <p:nvSpPr>
                <p:cNvPr id="29787" name="Line 37"/>
                <p:cNvSpPr>
                  <a:spLocks noChangeAspect="1" noChangeShapeType="1"/>
                </p:cNvSpPr>
                <p:nvPr/>
              </p:nvSpPr>
              <p:spPr bwMode="auto">
                <a:xfrm rot="16200000" flipV="1">
                  <a:off x="4191" y="1759"/>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88" name="Line 38"/>
                <p:cNvSpPr>
                  <a:spLocks noChangeAspect="1" noChangeShapeType="1"/>
                </p:cNvSpPr>
                <p:nvPr/>
              </p:nvSpPr>
              <p:spPr bwMode="auto">
                <a:xfrm rot="10800000" flipV="1">
                  <a:off x="4191" y="1760"/>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29710" name="Group 39"/>
            <p:cNvGrpSpPr>
              <a:grpSpLocks/>
            </p:cNvGrpSpPr>
            <p:nvPr/>
          </p:nvGrpSpPr>
          <p:grpSpPr bwMode="auto">
            <a:xfrm>
              <a:off x="2229" y="1248"/>
              <a:ext cx="77" cy="480"/>
              <a:chOff x="2229" y="1248"/>
              <a:chExt cx="77" cy="480"/>
            </a:xfrm>
          </p:grpSpPr>
          <p:sp>
            <p:nvSpPr>
              <p:cNvPr id="29782" name="Rectangle 40"/>
              <p:cNvSpPr>
                <a:spLocks noChangeAspect="1" noChangeArrowheads="1"/>
              </p:cNvSpPr>
              <p:nvPr/>
            </p:nvSpPr>
            <p:spPr bwMode="auto">
              <a:xfrm>
                <a:off x="2229" y="1392"/>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9783" name="Line 41"/>
              <p:cNvSpPr>
                <a:spLocks noChangeShapeType="1"/>
              </p:cNvSpPr>
              <p:nvPr/>
            </p:nvSpPr>
            <p:spPr bwMode="auto">
              <a:xfrm>
                <a:off x="2268" y="124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84" name="Line 42"/>
              <p:cNvSpPr>
                <a:spLocks noChangeShapeType="1"/>
              </p:cNvSpPr>
              <p:nvPr/>
            </p:nvSpPr>
            <p:spPr bwMode="auto">
              <a:xfrm>
                <a:off x="2268" y="158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9711" name="Line 43"/>
            <p:cNvSpPr>
              <a:spLocks noChangeShapeType="1"/>
            </p:cNvSpPr>
            <p:nvPr/>
          </p:nvSpPr>
          <p:spPr bwMode="auto">
            <a:xfrm flipH="1">
              <a:off x="2037" y="1846"/>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12" name="Line 44"/>
            <p:cNvSpPr>
              <a:spLocks noChangeShapeType="1"/>
            </p:cNvSpPr>
            <p:nvPr/>
          </p:nvSpPr>
          <p:spPr bwMode="auto">
            <a:xfrm>
              <a:off x="2268" y="1677"/>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13" name="Freeform 45"/>
            <p:cNvSpPr>
              <a:spLocks/>
            </p:cNvSpPr>
            <p:nvPr/>
          </p:nvSpPr>
          <p:spPr bwMode="auto">
            <a:xfrm>
              <a:off x="2268" y="1056"/>
              <a:ext cx="960" cy="240"/>
            </a:xfrm>
            <a:custGeom>
              <a:avLst/>
              <a:gdLst>
                <a:gd name="T0" fmla="*/ 0 w 960"/>
                <a:gd name="T1" fmla="*/ 240 h 240"/>
                <a:gd name="T2" fmla="*/ 0 w 960"/>
                <a:gd name="T3" fmla="*/ 0 h 240"/>
                <a:gd name="T4" fmla="*/ 96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9714" name="Line 46"/>
            <p:cNvSpPr>
              <a:spLocks noChangeShapeType="1"/>
            </p:cNvSpPr>
            <p:nvPr/>
          </p:nvSpPr>
          <p:spPr bwMode="auto">
            <a:xfrm flipV="1">
              <a:off x="2748" y="1056"/>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15" name="Line 47"/>
            <p:cNvSpPr>
              <a:spLocks noChangeShapeType="1"/>
            </p:cNvSpPr>
            <p:nvPr/>
          </p:nvSpPr>
          <p:spPr bwMode="auto">
            <a:xfrm rot="5400000">
              <a:off x="2833" y="1538"/>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9716" name="Group 48"/>
            <p:cNvGrpSpPr>
              <a:grpSpLocks/>
            </p:cNvGrpSpPr>
            <p:nvPr/>
          </p:nvGrpSpPr>
          <p:grpSpPr bwMode="auto">
            <a:xfrm>
              <a:off x="3468" y="1896"/>
              <a:ext cx="77" cy="480"/>
              <a:chOff x="3468" y="1776"/>
              <a:chExt cx="77" cy="480"/>
            </a:xfrm>
          </p:grpSpPr>
          <p:sp>
            <p:nvSpPr>
              <p:cNvPr id="29779" name="Rectangle 49"/>
              <p:cNvSpPr>
                <a:spLocks noChangeAspect="1" noChangeArrowheads="1"/>
              </p:cNvSpPr>
              <p:nvPr/>
            </p:nvSpPr>
            <p:spPr bwMode="auto">
              <a:xfrm>
                <a:off x="3468" y="192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9780" name="Line 50"/>
              <p:cNvSpPr>
                <a:spLocks noChangeShapeType="1"/>
              </p:cNvSpPr>
              <p:nvPr/>
            </p:nvSpPr>
            <p:spPr bwMode="auto">
              <a:xfrm>
                <a:off x="3507" y="177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81" name="Line 51"/>
              <p:cNvSpPr>
                <a:spLocks noChangeShapeType="1"/>
              </p:cNvSpPr>
              <p:nvPr/>
            </p:nvSpPr>
            <p:spPr bwMode="auto">
              <a:xfrm>
                <a:off x="3507" y="211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9717" name="Freeform 52"/>
            <p:cNvSpPr>
              <a:spLocks/>
            </p:cNvSpPr>
            <p:nvPr/>
          </p:nvSpPr>
          <p:spPr bwMode="auto">
            <a:xfrm flipH="1">
              <a:off x="3105" y="1629"/>
              <a:ext cx="403" cy="290"/>
            </a:xfrm>
            <a:custGeom>
              <a:avLst/>
              <a:gdLst>
                <a:gd name="T0" fmla="*/ 0 w 960"/>
                <a:gd name="T1" fmla="*/ 423 h 240"/>
                <a:gd name="T2" fmla="*/ 0 w 960"/>
                <a:gd name="T3" fmla="*/ 0 h 240"/>
                <a:gd name="T4" fmla="*/ 71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9718" name="Freeform 53"/>
            <p:cNvSpPr>
              <a:spLocks/>
            </p:cNvSpPr>
            <p:nvPr/>
          </p:nvSpPr>
          <p:spPr bwMode="auto">
            <a:xfrm flipH="1" flipV="1">
              <a:off x="1877" y="2231"/>
              <a:ext cx="1630" cy="553"/>
            </a:xfrm>
            <a:custGeom>
              <a:avLst/>
              <a:gdLst>
                <a:gd name="T0" fmla="*/ 0 w 960"/>
                <a:gd name="T1" fmla="*/ 2936 h 240"/>
                <a:gd name="T2" fmla="*/ 0 w 960"/>
                <a:gd name="T3" fmla="*/ 0 h 240"/>
                <a:gd name="T4" fmla="*/ 470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9719" name="Line 54"/>
            <p:cNvSpPr>
              <a:spLocks noChangeShapeType="1"/>
            </p:cNvSpPr>
            <p:nvPr/>
          </p:nvSpPr>
          <p:spPr bwMode="auto">
            <a:xfrm flipH="1">
              <a:off x="2743" y="2016"/>
              <a:ext cx="2" cy="768"/>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20" name="Oval 55"/>
            <p:cNvSpPr>
              <a:spLocks noChangeArrowheads="1"/>
            </p:cNvSpPr>
            <p:nvPr/>
          </p:nvSpPr>
          <p:spPr bwMode="auto">
            <a:xfrm>
              <a:off x="3219" y="1038"/>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9721" name="Text Box 56"/>
            <p:cNvSpPr txBox="1">
              <a:spLocks noChangeArrowheads="1"/>
            </p:cNvSpPr>
            <p:nvPr/>
          </p:nvSpPr>
          <p:spPr bwMode="auto">
            <a:xfrm>
              <a:off x="3257" y="912"/>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29722" name="Text Box 57"/>
            <p:cNvSpPr txBox="1">
              <a:spLocks noChangeArrowheads="1"/>
            </p:cNvSpPr>
            <p:nvPr/>
          </p:nvSpPr>
          <p:spPr bwMode="auto">
            <a:xfrm>
              <a:off x="3545" y="1981"/>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29723" name="Text Box 58"/>
            <p:cNvSpPr txBox="1">
              <a:spLocks noChangeArrowheads="1"/>
            </p:cNvSpPr>
            <p:nvPr/>
          </p:nvSpPr>
          <p:spPr bwMode="auto">
            <a:xfrm>
              <a:off x="2762" y="1056"/>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29724" name="Text Box 59"/>
            <p:cNvSpPr txBox="1">
              <a:spLocks noChangeArrowheads="1"/>
            </p:cNvSpPr>
            <p:nvPr/>
          </p:nvSpPr>
          <p:spPr bwMode="auto">
            <a:xfrm>
              <a:off x="1859" y="1162"/>
              <a:ext cx="3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B1</a:t>
              </a:r>
              <a:endParaRPr kumimoji="1" lang="en-US" altLang="zh-CN" sz="2000" i="1">
                <a:solidFill>
                  <a:schemeClr val="tx2"/>
                </a:solidFill>
                <a:cs typeface="Times New Roman" pitchFamily="18" charset="0"/>
              </a:endParaRPr>
            </a:p>
          </p:txBody>
        </p:sp>
        <p:sp>
          <p:nvSpPr>
            <p:cNvPr id="29725" name="Text Box 60"/>
            <p:cNvSpPr txBox="1">
              <a:spLocks noChangeArrowheads="1"/>
            </p:cNvSpPr>
            <p:nvPr/>
          </p:nvSpPr>
          <p:spPr bwMode="auto">
            <a:xfrm>
              <a:off x="1918" y="1543"/>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1</a:t>
              </a:r>
            </a:p>
          </p:txBody>
        </p:sp>
        <p:sp>
          <p:nvSpPr>
            <p:cNvPr id="29726" name="Text Box 61"/>
            <p:cNvSpPr txBox="1">
              <a:spLocks noChangeArrowheads="1"/>
            </p:cNvSpPr>
            <p:nvPr/>
          </p:nvSpPr>
          <p:spPr bwMode="auto">
            <a:xfrm>
              <a:off x="2907" y="167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2</a:t>
              </a:r>
            </a:p>
          </p:txBody>
        </p:sp>
        <p:sp>
          <p:nvSpPr>
            <p:cNvPr id="29727" name="Text Box 64"/>
            <p:cNvSpPr txBox="1">
              <a:spLocks noChangeArrowheads="1"/>
            </p:cNvSpPr>
            <p:nvPr/>
          </p:nvSpPr>
          <p:spPr bwMode="auto">
            <a:xfrm>
              <a:off x="1578" y="1896"/>
              <a:ext cx="236"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i</a:t>
              </a:r>
            </a:p>
            <a:p>
              <a:pPr algn="just" eaLnBrk="1" hangingPunct="1">
                <a:lnSpc>
                  <a:spcPct val="120000"/>
                </a:lnSpc>
                <a:spcBef>
                  <a:spcPct val="10000"/>
                </a:spcBef>
              </a:pPr>
              <a:r>
                <a:rPr kumimoji="1" lang="en-US" altLang="zh-CN" sz="2000">
                  <a:solidFill>
                    <a:schemeClr val="tx2"/>
                  </a:solidFill>
                  <a:cs typeface="Times New Roman" pitchFamily="18" charset="0"/>
                </a:rPr>
                <a:t>_</a:t>
              </a:r>
            </a:p>
          </p:txBody>
        </p:sp>
        <p:sp>
          <p:nvSpPr>
            <p:cNvPr id="29728" name="Text Box 65"/>
            <p:cNvSpPr txBox="1">
              <a:spLocks noChangeArrowheads="1"/>
            </p:cNvSpPr>
            <p:nvPr/>
          </p:nvSpPr>
          <p:spPr bwMode="auto">
            <a:xfrm>
              <a:off x="3267" y="1812"/>
              <a:ext cx="260"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o</a:t>
              </a:r>
            </a:p>
            <a:p>
              <a:pPr algn="just" eaLnBrk="1" hangingPunct="1">
                <a:lnSpc>
                  <a:spcPct val="120000"/>
                </a:lnSpc>
                <a:spcBef>
                  <a:spcPct val="10000"/>
                </a:spcBef>
              </a:pPr>
              <a:r>
                <a:rPr kumimoji="1" lang="en-US" altLang="zh-CN" sz="2000">
                  <a:solidFill>
                    <a:schemeClr val="tx2"/>
                  </a:solidFill>
                  <a:cs typeface="Times New Roman" pitchFamily="18" charset="0"/>
                </a:rPr>
                <a:t>_</a:t>
              </a:r>
            </a:p>
          </p:txBody>
        </p:sp>
        <p:grpSp>
          <p:nvGrpSpPr>
            <p:cNvPr id="29729" name="Group 66"/>
            <p:cNvGrpSpPr>
              <a:grpSpLocks/>
            </p:cNvGrpSpPr>
            <p:nvPr/>
          </p:nvGrpSpPr>
          <p:grpSpPr bwMode="auto">
            <a:xfrm>
              <a:off x="2223" y="1860"/>
              <a:ext cx="77" cy="480"/>
              <a:chOff x="2227" y="1872"/>
              <a:chExt cx="77" cy="480"/>
            </a:xfrm>
          </p:grpSpPr>
          <p:sp>
            <p:nvSpPr>
              <p:cNvPr id="29776" name="Rectangle 67"/>
              <p:cNvSpPr>
                <a:spLocks noChangeAspect="1" noChangeArrowheads="1"/>
              </p:cNvSpPr>
              <p:nvPr/>
            </p:nvSpPr>
            <p:spPr bwMode="auto">
              <a:xfrm>
                <a:off x="2227" y="2016"/>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9777" name="Line 68"/>
              <p:cNvSpPr>
                <a:spLocks noChangeShapeType="1"/>
              </p:cNvSpPr>
              <p:nvPr/>
            </p:nvSpPr>
            <p:spPr bwMode="auto">
              <a:xfrm>
                <a:off x="2266" y="187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78" name="Line 69"/>
              <p:cNvSpPr>
                <a:spLocks noChangeShapeType="1"/>
              </p:cNvSpPr>
              <p:nvPr/>
            </p:nvSpPr>
            <p:spPr bwMode="auto">
              <a:xfrm>
                <a:off x="2266" y="220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9730" name="Line 70"/>
            <p:cNvSpPr>
              <a:spLocks noChangeShapeType="1"/>
            </p:cNvSpPr>
            <p:nvPr/>
          </p:nvSpPr>
          <p:spPr bwMode="auto">
            <a:xfrm>
              <a:off x="2265" y="2231"/>
              <a:ext cx="0" cy="553"/>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9731" name="Group 71"/>
            <p:cNvGrpSpPr>
              <a:grpSpLocks/>
            </p:cNvGrpSpPr>
            <p:nvPr/>
          </p:nvGrpSpPr>
          <p:grpSpPr bwMode="auto">
            <a:xfrm>
              <a:off x="2704" y="2352"/>
              <a:ext cx="77" cy="480"/>
              <a:chOff x="2704" y="2352"/>
              <a:chExt cx="77" cy="480"/>
            </a:xfrm>
          </p:grpSpPr>
          <p:sp>
            <p:nvSpPr>
              <p:cNvPr id="29773" name="Rectangle 72"/>
              <p:cNvSpPr>
                <a:spLocks noChangeAspect="1" noChangeArrowheads="1"/>
              </p:cNvSpPr>
              <p:nvPr/>
            </p:nvSpPr>
            <p:spPr bwMode="auto">
              <a:xfrm>
                <a:off x="2704" y="2496"/>
                <a:ext cx="77" cy="193"/>
              </a:xfrm>
              <a:prstGeom prst="rect">
                <a:avLst/>
              </a:prstGeom>
              <a:solidFill>
                <a:schemeClr val="accent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29774" name="Line 73"/>
              <p:cNvSpPr>
                <a:spLocks noChangeShapeType="1"/>
              </p:cNvSpPr>
              <p:nvPr/>
            </p:nvSpPr>
            <p:spPr bwMode="auto">
              <a:xfrm>
                <a:off x="2743" y="235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75" name="Line 74"/>
              <p:cNvSpPr>
                <a:spLocks noChangeShapeType="1"/>
              </p:cNvSpPr>
              <p:nvPr/>
            </p:nvSpPr>
            <p:spPr bwMode="auto">
              <a:xfrm>
                <a:off x="2743" y="268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9732" name="Rectangle 75"/>
            <p:cNvSpPr>
              <a:spLocks noChangeArrowheads="1"/>
            </p:cNvSpPr>
            <p:nvPr/>
          </p:nvSpPr>
          <p:spPr bwMode="auto">
            <a:xfrm>
              <a:off x="2400" y="2352"/>
              <a:ext cx="3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E2</a:t>
              </a:r>
              <a:endParaRPr kumimoji="1" lang="en-US" altLang="zh-CN" sz="2000" i="1" baseline="-25000">
                <a:solidFill>
                  <a:schemeClr val="tx2"/>
                </a:solidFill>
                <a:cs typeface="Times New Roman" pitchFamily="18" charset="0"/>
              </a:endParaRPr>
            </a:p>
          </p:txBody>
        </p:sp>
        <p:sp>
          <p:nvSpPr>
            <p:cNvPr id="29733" name="Rectangle 76"/>
            <p:cNvSpPr>
              <a:spLocks noChangeArrowheads="1"/>
            </p:cNvSpPr>
            <p:nvPr/>
          </p:nvSpPr>
          <p:spPr bwMode="auto">
            <a:xfrm>
              <a:off x="1859" y="1958"/>
              <a:ext cx="3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B2</a:t>
              </a:r>
            </a:p>
          </p:txBody>
        </p:sp>
        <p:grpSp>
          <p:nvGrpSpPr>
            <p:cNvPr id="29734" name="Group 77"/>
            <p:cNvGrpSpPr>
              <a:grpSpLocks noChangeAspect="1"/>
            </p:cNvGrpSpPr>
            <p:nvPr/>
          </p:nvGrpSpPr>
          <p:grpSpPr bwMode="auto">
            <a:xfrm>
              <a:off x="2910" y="2448"/>
              <a:ext cx="141" cy="290"/>
              <a:chOff x="3120" y="864"/>
              <a:chExt cx="117" cy="240"/>
            </a:xfrm>
          </p:grpSpPr>
          <p:grpSp>
            <p:nvGrpSpPr>
              <p:cNvPr id="29764" name="Group 78"/>
              <p:cNvGrpSpPr>
                <a:grpSpLocks noChangeAspect="1"/>
              </p:cNvGrpSpPr>
              <p:nvPr/>
            </p:nvGrpSpPr>
            <p:grpSpPr bwMode="auto">
              <a:xfrm>
                <a:off x="3120" y="864"/>
                <a:ext cx="117" cy="240"/>
                <a:chOff x="2064" y="576"/>
                <a:chExt cx="117" cy="240"/>
              </a:xfrm>
            </p:grpSpPr>
            <p:grpSp>
              <p:nvGrpSpPr>
                <p:cNvPr id="29768" name="Group 79"/>
                <p:cNvGrpSpPr>
                  <a:grpSpLocks noChangeAspect="1"/>
                </p:cNvGrpSpPr>
                <p:nvPr/>
              </p:nvGrpSpPr>
              <p:grpSpPr bwMode="auto">
                <a:xfrm>
                  <a:off x="2064" y="672"/>
                  <a:ext cx="117" cy="49"/>
                  <a:chOff x="2064" y="672"/>
                  <a:chExt cx="117" cy="49"/>
                </a:xfrm>
              </p:grpSpPr>
              <p:sp>
                <p:nvSpPr>
                  <p:cNvPr id="29771" name="Line 80"/>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72" name="Line 81"/>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29769" name="Line 82"/>
                <p:cNvSpPr>
                  <a:spLocks noChangeAspect="1"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70" name="Line 83"/>
                <p:cNvSpPr>
                  <a:spLocks noChangeAspect="1"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9765" name="Group 84"/>
              <p:cNvGrpSpPr>
                <a:grpSpLocks noChangeAspect="1"/>
              </p:cNvGrpSpPr>
              <p:nvPr/>
            </p:nvGrpSpPr>
            <p:grpSpPr bwMode="auto">
              <a:xfrm>
                <a:off x="3198" y="905"/>
                <a:ext cx="34" cy="34"/>
                <a:chOff x="3552" y="1000"/>
                <a:chExt cx="34" cy="34"/>
              </a:xfrm>
            </p:grpSpPr>
            <p:sp>
              <p:nvSpPr>
                <p:cNvPr id="29766" name="Line 85"/>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67" name="Line 86"/>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29735" name="Freeform 87"/>
            <p:cNvSpPr>
              <a:spLocks/>
            </p:cNvSpPr>
            <p:nvPr/>
          </p:nvSpPr>
          <p:spPr bwMode="auto">
            <a:xfrm>
              <a:off x="2740" y="2409"/>
              <a:ext cx="240" cy="87"/>
            </a:xfrm>
            <a:custGeom>
              <a:avLst/>
              <a:gdLst>
                <a:gd name="T0" fmla="*/ 240 w 240"/>
                <a:gd name="T1" fmla="*/ 18 h 192"/>
                <a:gd name="T2" fmla="*/ 240 w 240"/>
                <a:gd name="T3" fmla="*/ 0 h 192"/>
                <a:gd name="T4" fmla="*/ 0 w 240"/>
                <a:gd name="T5" fmla="*/ 0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192"/>
                  </a:moveTo>
                  <a:lnTo>
                    <a:pt x="240" y="0"/>
                  </a:lnTo>
                  <a:lnTo>
                    <a:pt x="0" y="0"/>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9736" name="Line 88"/>
            <p:cNvSpPr>
              <a:spLocks noChangeShapeType="1"/>
            </p:cNvSpPr>
            <p:nvPr/>
          </p:nvSpPr>
          <p:spPr bwMode="auto">
            <a:xfrm flipH="1">
              <a:off x="2976" y="2623"/>
              <a:ext cx="4" cy="161"/>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37" name="Text Box 89"/>
            <p:cNvSpPr txBox="1">
              <a:spLocks noChangeArrowheads="1"/>
            </p:cNvSpPr>
            <p:nvPr/>
          </p:nvSpPr>
          <p:spPr bwMode="auto">
            <a:xfrm>
              <a:off x="3024" y="2313"/>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C</a:t>
              </a:r>
              <a:r>
                <a:rPr kumimoji="1" lang="en-US" altLang="zh-CN" sz="2000" baseline="-25000">
                  <a:solidFill>
                    <a:schemeClr val="tx2"/>
                  </a:solidFill>
                  <a:cs typeface="Times New Roman" pitchFamily="18" charset="0"/>
                </a:rPr>
                <a:t>E</a:t>
              </a:r>
              <a:endParaRPr kumimoji="1" lang="en-US" altLang="zh-CN" sz="2000">
                <a:solidFill>
                  <a:schemeClr val="tx2"/>
                </a:solidFill>
                <a:cs typeface="Times New Roman" pitchFamily="18" charset="0"/>
              </a:endParaRPr>
            </a:p>
          </p:txBody>
        </p:sp>
        <p:sp>
          <p:nvSpPr>
            <p:cNvPr id="29738" name="Rectangle 90"/>
            <p:cNvSpPr>
              <a:spLocks noChangeAspect="1" noChangeArrowheads="1"/>
            </p:cNvSpPr>
            <p:nvPr/>
          </p:nvSpPr>
          <p:spPr bwMode="auto">
            <a:xfrm>
              <a:off x="2704" y="2112"/>
              <a:ext cx="77" cy="193"/>
            </a:xfrm>
            <a:prstGeom prst="rect">
              <a:avLst/>
            </a:prstGeom>
            <a:solidFill>
              <a:schemeClr val="accent1"/>
            </a:solidFill>
            <a:ln w="2857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29739" name="Rectangle 91"/>
            <p:cNvSpPr>
              <a:spLocks noChangeArrowheads="1"/>
            </p:cNvSpPr>
            <p:nvPr/>
          </p:nvSpPr>
          <p:spPr bwMode="auto">
            <a:xfrm>
              <a:off x="2400" y="2102"/>
              <a:ext cx="3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E1</a:t>
              </a:r>
            </a:p>
          </p:txBody>
        </p:sp>
        <p:sp>
          <p:nvSpPr>
            <p:cNvPr id="29740" name="Text Box 92"/>
            <p:cNvSpPr txBox="1">
              <a:spLocks noChangeArrowheads="1"/>
            </p:cNvSpPr>
            <p:nvPr/>
          </p:nvSpPr>
          <p:spPr bwMode="auto">
            <a:xfrm>
              <a:off x="3336" y="1113"/>
              <a:ext cx="48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rPr>
                <a:t>+12V</a:t>
              </a:r>
            </a:p>
          </p:txBody>
        </p:sp>
        <p:sp>
          <p:nvSpPr>
            <p:cNvPr id="29741" name="Text Box 93"/>
            <p:cNvSpPr txBox="1">
              <a:spLocks noChangeArrowheads="1"/>
            </p:cNvSpPr>
            <p:nvPr/>
          </p:nvSpPr>
          <p:spPr bwMode="auto">
            <a:xfrm>
              <a:off x="3504" y="2169"/>
              <a:ext cx="49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800">
                  <a:solidFill>
                    <a:schemeClr val="tx2"/>
                  </a:solidFill>
                  <a:cs typeface="Times New Roman" pitchFamily="18" charset="0"/>
                </a:rPr>
                <a:t>4.7k</a:t>
              </a:r>
              <a:r>
                <a:rPr kumimoji="1" lang="en-US" altLang="zh-CN" sz="1800">
                  <a:solidFill>
                    <a:schemeClr val="tx2"/>
                  </a:solidFill>
                  <a:cs typeface="Times New Roman" pitchFamily="18" charset="0"/>
                  <a:sym typeface="Symbol" pitchFamily="18" charset="2"/>
                </a:rPr>
                <a:t></a:t>
              </a:r>
              <a:endParaRPr kumimoji="1" lang="en-US" altLang="zh-CN" sz="1800">
                <a:solidFill>
                  <a:schemeClr val="tx2"/>
                </a:solidFill>
                <a:cs typeface="Times New Roman" pitchFamily="18" charset="0"/>
              </a:endParaRPr>
            </a:p>
          </p:txBody>
        </p:sp>
        <p:sp>
          <p:nvSpPr>
            <p:cNvPr id="29742" name="Text Box 94"/>
            <p:cNvSpPr txBox="1">
              <a:spLocks noChangeArrowheads="1"/>
            </p:cNvSpPr>
            <p:nvPr/>
          </p:nvSpPr>
          <p:spPr bwMode="auto">
            <a:xfrm>
              <a:off x="2785" y="1296"/>
              <a:ext cx="49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800">
                  <a:solidFill>
                    <a:schemeClr val="tx2"/>
                  </a:solidFill>
                  <a:cs typeface="Times New Roman" pitchFamily="18" charset="0"/>
                </a:rPr>
                <a:t>6.8k</a:t>
              </a:r>
              <a:r>
                <a:rPr kumimoji="1" lang="en-US" altLang="zh-CN" sz="1800">
                  <a:solidFill>
                    <a:schemeClr val="tx2"/>
                  </a:solidFill>
                  <a:cs typeface="Times New Roman" pitchFamily="18" charset="0"/>
                  <a:sym typeface="Symbol" pitchFamily="18" charset="2"/>
                </a:rPr>
                <a:t></a:t>
              </a:r>
              <a:endParaRPr kumimoji="1" lang="en-US" altLang="zh-CN" sz="1800">
                <a:solidFill>
                  <a:schemeClr val="tx2"/>
                </a:solidFill>
                <a:cs typeface="Times New Roman" pitchFamily="18" charset="0"/>
              </a:endParaRPr>
            </a:p>
          </p:txBody>
        </p:sp>
        <p:sp>
          <p:nvSpPr>
            <p:cNvPr id="29743" name="Text Box 95"/>
            <p:cNvSpPr txBox="1">
              <a:spLocks noChangeArrowheads="1"/>
            </p:cNvSpPr>
            <p:nvPr/>
          </p:nvSpPr>
          <p:spPr bwMode="auto">
            <a:xfrm>
              <a:off x="1741" y="1392"/>
              <a:ext cx="52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800">
                  <a:solidFill>
                    <a:schemeClr val="tx2"/>
                  </a:solidFill>
                  <a:cs typeface="Times New Roman" pitchFamily="18" charset="0"/>
                </a:rPr>
                <a:t>160k</a:t>
              </a:r>
              <a:r>
                <a:rPr kumimoji="1" lang="en-US" altLang="zh-CN" sz="1800">
                  <a:solidFill>
                    <a:schemeClr val="tx2"/>
                  </a:solidFill>
                  <a:cs typeface="Times New Roman" pitchFamily="18" charset="0"/>
                  <a:sym typeface="Symbol" pitchFamily="18" charset="2"/>
                </a:rPr>
                <a:t></a:t>
              </a:r>
              <a:endParaRPr kumimoji="1" lang="en-US" altLang="zh-CN" sz="1800">
                <a:solidFill>
                  <a:schemeClr val="tx2"/>
                </a:solidFill>
                <a:cs typeface="Times New Roman" pitchFamily="18" charset="0"/>
              </a:endParaRPr>
            </a:p>
          </p:txBody>
        </p:sp>
        <p:sp>
          <p:nvSpPr>
            <p:cNvPr id="29744" name="Text Box 96"/>
            <p:cNvSpPr txBox="1">
              <a:spLocks noChangeArrowheads="1"/>
            </p:cNvSpPr>
            <p:nvPr/>
          </p:nvSpPr>
          <p:spPr bwMode="auto">
            <a:xfrm>
              <a:off x="1810" y="2178"/>
              <a:ext cx="455"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800">
                  <a:solidFill>
                    <a:schemeClr val="tx2"/>
                  </a:solidFill>
                  <a:cs typeface="Times New Roman" pitchFamily="18" charset="0"/>
                </a:rPr>
                <a:t>51k</a:t>
              </a:r>
              <a:r>
                <a:rPr kumimoji="1" lang="en-US" altLang="zh-CN" sz="1800">
                  <a:solidFill>
                    <a:schemeClr val="tx2"/>
                  </a:solidFill>
                  <a:cs typeface="Times New Roman" pitchFamily="18" charset="0"/>
                  <a:sym typeface="Symbol" pitchFamily="18" charset="2"/>
                </a:rPr>
                <a:t></a:t>
              </a:r>
              <a:endParaRPr kumimoji="1" lang="en-US" altLang="zh-CN" sz="1800">
                <a:solidFill>
                  <a:schemeClr val="tx2"/>
                </a:solidFill>
                <a:cs typeface="Times New Roman" pitchFamily="18" charset="0"/>
              </a:endParaRPr>
            </a:p>
          </p:txBody>
        </p:sp>
        <p:sp>
          <p:nvSpPr>
            <p:cNvPr id="29745" name="Text Box 97"/>
            <p:cNvSpPr txBox="1">
              <a:spLocks noChangeArrowheads="1"/>
            </p:cNvSpPr>
            <p:nvPr/>
          </p:nvSpPr>
          <p:spPr bwMode="auto">
            <a:xfrm>
              <a:off x="2334" y="2553"/>
              <a:ext cx="38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800">
                  <a:solidFill>
                    <a:schemeClr val="tx2"/>
                  </a:solidFill>
                  <a:cs typeface="Times New Roman" pitchFamily="18" charset="0"/>
                </a:rPr>
                <a:t>2k</a:t>
              </a:r>
              <a:r>
                <a:rPr kumimoji="1" lang="en-US" altLang="zh-CN" sz="1800">
                  <a:solidFill>
                    <a:schemeClr val="tx2"/>
                  </a:solidFill>
                  <a:cs typeface="Times New Roman" pitchFamily="18" charset="0"/>
                  <a:sym typeface="Symbol" pitchFamily="18" charset="2"/>
                </a:rPr>
                <a:t></a:t>
              </a:r>
              <a:endParaRPr kumimoji="1" lang="en-US" altLang="zh-CN" sz="1800">
                <a:solidFill>
                  <a:schemeClr val="tx2"/>
                </a:solidFill>
                <a:cs typeface="Times New Roman" pitchFamily="18" charset="0"/>
              </a:endParaRPr>
            </a:p>
          </p:txBody>
        </p:sp>
        <p:sp>
          <p:nvSpPr>
            <p:cNvPr id="29746" name="Text Box 98"/>
            <p:cNvSpPr txBox="1">
              <a:spLocks noChangeArrowheads="1"/>
            </p:cNvSpPr>
            <p:nvPr/>
          </p:nvSpPr>
          <p:spPr bwMode="auto">
            <a:xfrm>
              <a:off x="2762" y="2109"/>
              <a:ext cx="37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800">
                  <a:solidFill>
                    <a:schemeClr val="tx2"/>
                  </a:solidFill>
                  <a:cs typeface="Times New Roman" pitchFamily="18" charset="0"/>
                </a:rPr>
                <a:t>51</a:t>
              </a:r>
              <a:r>
                <a:rPr kumimoji="1" lang="en-US" altLang="zh-CN" sz="1800">
                  <a:solidFill>
                    <a:schemeClr val="tx2"/>
                  </a:solidFill>
                  <a:cs typeface="Times New Roman" pitchFamily="18" charset="0"/>
                  <a:sym typeface="Symbol" pitchFamily="18" charset="2"/>
                </a:rPr>
                <a:t></a:t>
              </a:r>
              <a:endParaRPr kumimoji="1" lang="en-US" altLang="zh-CN" sz="1800">
                <a:solidFill>
                  <a:schemeClr val="tx2"/>
                </a:solidFill>
                <a:cs typeface="Times New Roman" pitchFamily="18" charset="0"/>
              </a:endParaRPr>
            </a:p>
          </p:txBody>
        </p:sp>
        <p:sp>
          <p:nvSpPr>
            <p:cNvPr id="29747" name="Text Box 99"/>
            <p:cNvSpPr txBox="1">
              <a:spLocks noChangeArrowheads="1"/>
            </p:cNvSpPr>
            <p:nvPr/>
          </p:nvSpPr>
          <p:spPr bwMode="auto">
            <a:xfrm>
              <a:off x="2741" y="1830"/>
              <a:ext cx="53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a:solidFill>
                    <a:schemeClr val="tx2"/>
                  </a:solidFill>
                  <a:cs typeface="Times New Roman" pitchFamily="18" charset="0"/>
                  <a:sym typeface="Symbol" pitchFamily="18" charset="2"/>
                </a:rPr>
                <a:t>=100</a:t>
              </a:r>
              <a:endParaRPr kumimoji="1" lang="en-US" altLang="zh-CN" sz="2000">
                <a:solidFill>
                  <a:schemeClr val="tx2"/>
                </a:solidFill>
                <a:cs typeface="Times New Roman" pitchFamily="18" charset="0"/>
              </a:endParaRPr>
            </a:p>
          </p:txBody>
        </p:sp>
        <p:grpSp>
          <p:nvGrpSpPr>
            <p:cNvPr id="29748" name="Group 100"/>
            <p:cNvGrpSpPr>
              <a:grpSpLocks/>
            </p:cNvGrpSpPr>
            <p:nvPr/>
          </p:nvGrpSpPr>
          <p:grpSpPr bwMode="auto">
            <a:xfrm>
              <a:off x="1305" y="1925"/>
              <a:ext cx="157" cy="715"/>
              <a:chOff x="2832" y="2549"/>
              <a:chExt cx="157" cy="715"/>
            </a:xfrm>
          </p:grpSpPr>
          <p:grpSp>
            <p:nvGrpSpPr>
              <p:cNvPr id="29754" name="Group 101"/>
              <p:cNvGrpSpPr>
                <a:grpSpLocks/>
              </p:cNvGrpSpPr>
              <p:nvPr/>
            </p:nvGrpSpPr>
            <p:grpSpPr bwMode="auto">
              <a:xfrm>
                <a:off x="2880" y="2549"/>
                <a:ext cx="77" cy="480"/>
                <a:chOff x="1824" y="1344"/>
                <a:chExt cx="77" cy="480"/>
              </a:xfrm>
            </p:grpSpPr>
            <p:sp>
              <p:nvSpPr>
                <p:cNvPr id="29761" name="Rectangle 102"/>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9762" name="Line 103"/>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63" name="Line 104"/>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9755" name="Group 105"/>
              <p:cNvGrpSpPr>
                <a:grpSpLocks/>
              </p:cNvGrpSpPr>
              <p:nvPr/>
            </p:nvGrpSpPr>
            <p:grpSpPr bwMode="auto">
              <a:xfrm>
                <a:off x="2832" y="2901"/>
                <a:ext cx="157" cy="363"/>
                <a:chOff x="1248" y="230"/>
                <a:chExt cx="157" cy="363"/>
              </a:xfrm>
            </p:grpSpPr>
            <p:sp>
              <p:nvSpPr>
                <p:cNvPr id="29756" name="Oval 106"/>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29757" name="Line 107"/>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58" name="Line 108"/>
                <p:cNvSpPr>
                  <a:spLocks noChangeAspect="1" noChangeShapeType="1"/>
                </p:cNvSpPr>
                <p:nvPr/>
              </p:nvSpPr>
              <p:spPr bwMode="auto">
                <a:xfrm>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59" name="Line 109"/>
                <p:cNvSpPr>
                  <a:spLocks noChangeAspect="1" noChangeShapeType="1"/>
                </p:cNvSpPr>
                <p:nvPr/>
              </p:nvSpPr>
              <p:spPr bwMode="auto">
                <a:xfrm rot="-5400000">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760" name="Line 110"/>
                <p:cNvSpPr>
                  <a:spLocks noChangeAspect="1" noChangeShapeType="1"/>
                </p:cNvSpPr>
                <p:nvPr/>
              </p:nvSpPr>
              <p:spPr bwMode="auto">
                <a:xfrm>
                  <a:off x="1252" y="52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29749" name="Freeform 111"/>
            <p:cNvSpPr>
              <a:spLocks/>
            </p:cNvSpPr>
            <p:nvPr/>
          </p:nvSpPr>
          <p:spPr bwMode="auto">
            <a:xfrm>
              <a:off x="1392" y="1850"/>
              <a:ext cx="519" cy="190"/>
            </a:xfrm>
            <a:custGeom>
              <a:avLst/>
              <a:gdLst>
                <a:gd name="T0" fmla="*/ 0 w 960"/>
                <a:gd name="T1" fmla="*/ 119 h 240"/>
                <a:gd name="T2" fmla="*/ 0 w 960"/>
                <a:gd name="T3" fmla="*/ 0 h 240"/>
                <a:gd name="T4" fmla="*/ 152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9750" name="Freeform 112"/>
            <p:cNvSpPr>
              <a:spLocks/>
            </p:cNvSpPr>
            <p:nvPr/>
          </p:nvSpPr>
          <p:spPr bwMode="auto">
            <a:xfrm flipV="1">
              <a:off x="1392" y="2594"/>
              <a:ext cx="519" cy="190"/>
            </a:xfrm>
            <a:custGeom>
              <a:avLst/>
              <a:gdLst>
                <a:gd name="T0" fmla="*/ 0 w 960"/>
                <a:gd name="T1" fmla="*/ 119 h 240"/>
                <a:gd name="T2" fmla="*/ 0 w 960"/>
                <a:gd name="T3" fmla="*/ 0 h 240"/>
                <a:gd name="T4" fmla="*/ 152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29751" name="Text Box 113"/>
            <p:cNvSpPr txBox="1">
              <a:spLocks noChangeArrowheads="1"/>
            </p:cNvSpPr>
            <p:nvPr/>
          </p:nvSpPr>
          <p:spPr bwMode="auto">
            <a:xfrm>
              <a:off x="923" y="2043"/>
              <a:ext cx="44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800">
                  <a:solidFill>
                    <a:schemeClr val="tx2"/>
                  </a:solidFill>
                  <a:cs typeface="Times New Roman" pitchFamily="18" charset="0"/>
                </a:rPr>
                <a:t>680</a:t>
              </a:r>
              <a:r>
                <a:rPr kumimoji="1" lang="en-US" altLang="zh-CN" sz="1800">
                  <a:solidFill>
                    <a:schemeClr val="tx2"/>
                  </a:solidFill>
                  <a:cs typeface="Times New Roman" pitchFamily="18" charset="0"/>
                  <a:sym typeface="Symbol" pitchFamily="18" charset="2"/>
                </a:rPr>
                <a:t></a:t>
              </a:r>
              <a:endParaRPr kumimoji="1" lang="en-US" altLang="zh-CN" sz="1800">
                <a:solidFill>
                  <a:schemeClr val="tx2"/>
                </a:solidFill>
                <a:cs typeface="Times New Roman" pitchFamily="18" charset="0"/>
              </a:endParaRPr>
            </a:p>
          </p:txBody>
        </p:sp>
        <p:sp>
          <p:nvSpPr>
            <p:cNvPr id="29752" name="Rectangle 114"/>
            <p:cNvSpPr>
              <a:spLocks noChangeArrowheads="1"/>
            </p:cNvSpPr>
            <p:nvPr/>
          </p:nvSpPr>
          <p:spPr bwMode="auto">
            <a:xfrm>
              <a:off x="1440" y="2054"/>
              <a:ext cx="25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sz="1600" i="1">
                  <a:solidFill>
                    <a:schemeClr val="tx2"/>
                  </a:solidFill>
                  <a:cs typeface="Times New Roman" pitchFamily="18" charset="0"/>
                </a:rPr>
                <a:t>R</a:t>
              </a:r>
              <a:r>
                <a:rPr kumimoji="1" lang="en-US" altLang="zh-CN" sz="1600" baseline="-25000">
                  <a:solidFill>
                    <a:schemeClr val="tx2"/>
                  </a:solidFill>
                  <a:cs typeface="Times New Roman" pitchFamily="18" charset="0"/>
                </a:rPr>
                <a:t>S</a:t>
              </a:r>
            </a:p>
          </p:txBody>
        </p:sp>
        <p:sp>
          <p:nvSpPr>
            <p:cNvPr id="29753" name="Rectangle 115"/>
            <p:cNvSpPr>
              <a:spLocks noChangeArrowheads="1"/>
            </p:cNvSpPr>
            <p:nvPr/>
          </p:nvSpPr>
          <p:spPr bwMode="auto">
            <a:xfrm>
              <a:off x="989" y="2274"/>
              <a:ext cx="2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S</a:t>
              </a:r>
            </a:p>
          </p:txBody>
        </p:sp>
      </p:grpSp>
      <p:sp>
        <p:nvSpPr>
          <p:cNvPr id="160884" name="Text Box 116"/>
          <p:cNvSpPr txBox="1">
            <a:spLocks noChangeArrowheads="1"/>
          </p:cNvSpPr>
          <p:nvPr/>
        </p:nvSpPr>
        <p:spPr bwMode="auto">
          <a:xfrm>
            <a:off x="385989" y="1392237"/>
            <a:ext cx="2065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dirty="0">
                <a:solidFill>
                  <a:schemeClr val="tx2"/>
                </a:solidFill>
                <a:cs typeface="Times New Roman" pitchFamily="18" charset="0"/>
              </a:rPr>
              <a:t>1. </a:t>
            </a:r>
            <a:r>
              <a:rPr kumimoji="1" lang="zh-CN" altLang="en-US" dirty="0">
                <a:solidFill>
                  <a:schemeClr val="tx2"/>
                </a:solidFill>
                <a:cs typeface="Times New Roman" pitchFamily="18" charset="0"/>
              </a:rPr>
              <a:t>静态分析：</a:t>
            </a:r>
          </a:p>
        </p:txBody>
      </p:sp>
      <p:graphicFrame>
        <p:nvGraphicFramePr>
          <p:cNvPr id="160885" name="Object 2"/>
          <p:cNvGraphicFramePr>
            <a:graphicFrameLocks noChangeAspect="1"/>
          </p:cNvGraphicFramePr>
          <p:nvPr/>
        </p:nvGraphicFramePr>
        <p:xfrm>
          <a:off x="457200" y="3997325"/>
          <a:ext cx="3702050" cy="1676400"/>
        </p:xfrm>
        <a:graphic>
          <a:graphicData uri="http://schemas.openxmlformats.org/presentationml/2006/ole">
            <mc:AlternateContent xmlns:mc="http://schemas.openxmlformats.org/markup-compatibility/2006">
              <mc:Choice xmlns:v="urn:schemas-microsoft-com:vml" Requires="v">
                <p:oleObj spid="_x0000_s30028" name="Equation" r:id="rId3" imgW="1854000" imgH="838080" progId="Equation.DSMT4">
                  <p:embed/>
                </p:oleObj>
              </mc:Choice>
              <mc:Fallback>
                <p:oleObj name="Equation" r:id="rId3" imgW="1854000" imgH="83808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997325"/>
                        <a:ext cx="370205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0886" name="Object 3"/>
          <p:cNvGraphicFramePr>
            <a:graphicFrameLocks noChangeAspect="1"/>
          </p:cNvGraphicFramePr>
          <p:nvPr/>
        </p:nvGraphicFramePr>
        <p:xfrm>
          <a:off x="571500" y="2127250"/>
          <a:ext cx="3068638" cy="1676400"/>
        </p:xfrm>
        <a:graphic>
          <a:graphicData uri="http://schemas.openxmlformats.org/presentationml/2006/ole">
            <mc:AlternateContent xmlns:mc="http://schemas.openxmlformats.org/markup-compatibility/2006">
              <mc:Choice xmlns:v="urn:schemas-microsoft-com:vml" Requires="v">
                <p:oleObj spid="_x0000_s30029" name="Equation" r:id="rId5" imgW="1536480" imgH="838080" progId="Equation.DSMT4">
                  <p:embed/>
                </p:oleObj>
              </mc:Choice>
              <mc:Fallback>
                <p:oleObj name="Equation" r:id="rId5" imgW="1536480" imgH="838080" progId="Equation.DSMT4">
                  <p:embed/>
                  <p:pic>
                    <p:nvPicPr>
                      <p:cNvPr id="0" name="Object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 y="2127250"/>
                        <a:ext cx="3068638"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0887" name="Object 4"/>
          <p:cNvGraphicFramePr>
            <a:graphicFrameLocks noChangeAspect="1"/>
          </p:cNvGraphicFramePr>
          <p:nvPr/>
        </p:nvGraphicFramePr>
        <p:xfrm>
          <a:off x="490538" y="5822950"/>
          <a:ext cx="6389687" cy="482600"/>
        </p:xfrm>
        <a:graphic>
          <a:graphicData uri="http://schemas.openxmlformats.org/presentationml/2006/ole">
            <mc:AlternateContent xmlns:mc="http://schemas.openxmlformats.org/markup-compatibility/2006">
              <mc:Choice xmlns:v="urn:schemas-microsoft-com:vml" Requires="v">
                <p:oleObj spid="_x0000_s30030" name="Equation" r:id="rId7" imgW="3200400" imgH="241200" progId="Equation.DSMT4">
                  <p:embed/>
                </p:oleObj>
              </mc:Choice>
              <mc:Fallback>
                <p:oleObj name="Equation" r:id="rId7" imgW="3200400" imgH="241200" progId="Equation.DSMT4">
                  <p:embed/>
                  <p:pic>
                    <p:nvPicPr>
                      <p:cNvPr id="0" name="Object 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38" y="5822950"/>
                        <a:ext cx="638968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0773"/>
                                        </p:tgtEl>
                                        <p:attrNameLst>
                                          <p:attrName>style.visibility</p:attrName>
                                        </p:attrNameLst>
                                      </p:cBhvr>
                                      <p:to>
                                        <p:strVal val="visible"/>
                                      </p:to>
                                    </p:set>
                                    <p:animEffect transition="in" filter="wipe(left)">
                                      <p:cBhvr>
                                        <p:cTn id="7" dur="500"/>
                                        <p:tgtEl>
                                          <p:spTgt spid="1607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0884"/>
                                        </p:tgtEl>
                                        <p:attrNameLst>
                                          <p:attrName>style.visibility</p:attrName>
                                        </p:attrNameLst>
                                      </p:cBhvr>
                                      <p:to>
                                        <p:strVal val="visible"/>
                                      </p:to>
                                    </p:set>
                                    <p:animEffect transition="in" filter="wipe(left)">
                                      <p:cBhvr>
                                        <p:cTn id="17" dur="500"/>
                                        <p:tgtEl>
                                          <p:spTgt spid="160884"/>
                                        </p:tgtEl>
                                      </p:cBhvr>
                                    </p:animEffect>
                                  </p:childTnLst>
                                </p:cTn>
                              </p:par>
                            </p:childTnLst>
                          </p:cTn>
                        </p:par>
                      </p:childTnLst>
                    </p:cTn>
                  </p:par>
                  <p:par>
                    <p:cTn id="18" fill="hold">
                      <p:stCondLst>
                        <p:cond delay="indefinite"/>
                      </p:stCondLst>
                      <p:childTnLst>
                        <p:par>
                          <p:cTn id="19" fill="hold" nodeType="after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0886"/>
                                        </p:tgtEl>
                                        <p:attrNameLst>
                                          <p:attrName>style.visibility</p:attrName>
                                        </p:attrNameLst>
                                      </p:cBhvr>
                                      <p:to>
                                        <p:strVal val="visible"/>
                                      </p:to>
                                    </p:set>
                                    <p:animEffect transition="in" filter="wipe(left)">
                                      <p:cBhvr>
                                        <p:cTn id="22" dur="500"/>
                                        <p:tgtEl>
                                          <p:spTgt spid="160886"/>
                                        </p:tgtEl>
                                      </p:cBhvr>
                                    </p:animEffect>
                                  </p:childTnLst>
                                </p:cTn>
                              </p:par>
                            </p:childTnLst>
                          </p:cTn>
                        </p:par>
                      </p:childTnLst>
                    </p:cTn>
                  </p:par>
                  <p:par>
                    <p:cTn id="23" fill="hold">
                      <p:stCondLst>
                        <p:cond delay="indefinite"/>
                      </p:stCondLst>
                      <p:childTnLst>
                        <p:par>
                          <p:cTn id="24" fill="hold" nodeType="after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0885"/>
                                        </p:tgtEl>
                                        <p:attrNameLst>
                                          <p:attrName>style.visibility</p:attrName>
                                        </p:attrNameLst>
                                      </p:cBhvr>
                                      <p:to>
                                        <p:strVal val="visible"/>
                                      </p:to>
                                    </p:set>
                                    <p:animEffect transition="in" filter="wipe(left)">
                                      <p:cBhvr>
                                        <p:cTn id="27" dur="500"/>
                                        <p:tgtEl>
                                          <p:spTgt spid="160885"/>
                                        </p:tgtEl>
                                      </p:cBhvr>
                                    </p:animEffect>
                                  </p:childTnLst>
                                </p:cTn>
                              </p:par>
                            </p:childTnLst>
                          </p:cTn>
                        </p:par>
                      </p:childTnLst>
                    </p:cTn>
                  </p:par>
                  <p:par>
                    <p:cTn id="28" fill="hold">
                      <p:stCondLst>
                        <p:cond delay="indefinite"/>
                      </p:stCondLst>
                      <p:childTnLst>
                        <p:par>
                          <p:cTn id="29" fill="hold" nodeType="after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60887"/>
                                        </p:tgtEl>
                                        <p:attrNameLst>
                                          <p:attrName>style.visibility</p:attrName>
                                        </p:attrNameLst>
                                      </p:cBhvr>
                                      <p:to>
                                        <p:strVal val="visible"/>
                                      </p:to>
                                    </p:set>
                                    <p:animEffect transition="in" filter="wipe(left)">
                                      <p:cBhvr>
                                        <p:cTn id="32" dur="500"/>
                                        <p:tgtEl>
                                          <p:spTgt spid="160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3" grpId="0"/>
      <p:bldP spid="16088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Rectangle 2"/>
          <p:cNvSpPr>
            <a:spLocks noGrp="1" noChangeArrowheads="1"/>
          </p:cNvSpPr>
          <p:nvPr>
            <p:ph type="title"/>
          </p:nvPr>
        </p:nvSpPr>
        <p:spPr/>
        <p:txBody>
          <a:bodyPr>
            <a:spAutoFit/>
          </a:bodyPr>
          <a:lstStyle/>
          <a:p>
            <a:pPr eaLnBrk="1" hangingPunct="1"/>
            <a:r>
              <a:rPr lang="en-US" altLang="zh-CN" sz="3200" smtClean="0">
                <a:ea typeface="宋体" charset="-122"/>
              </a:rPr>
              <a:t>6.3.3   </a:t>
            </a:r>
            <a:r>
              <a:rPr lang="zh-CN" altLang="en-US" sz="3200" smtClean="0">
                <a:ea typeface="宋体" charset="-122"/>
              </a:rPr>
              <a:t>静态工作点稳定电路（续</a:t>
            </a:r>
            <a:r>
              <a:rPr lang="en-US" altLang="zh-CN" sz="3200" smtClean="0">
                <a:ea typeface="宋体" charset="-122"/>
              </a:rPr>
              <a:t>8</a:t>
            </a:r>
            <a:r>
              <a:rPr lang="zh-CN" altLang="en-US" sz="3200" smtClean="0">
                <a:ea typeface="宋体" charset="-122"/>
              </a:rPr>
              <a:t>）</a:t>
            </a:r>
            <a:endParaRPr lang="en-US" altLang="zh-CN" sz="320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63</a:t>
            </a:fld>
            <a:endParaRPr lang="zh-CN" altLang="en-US"/>
          </a:p>
        </p:txBody>
      </p:sp>
      <p:sp>
        <p:nvSpPr>
          <p:cNvPr id="161797" name="Text Box 5"/>
          <p:cNvSpPr txBox="1">
            <a:spLocks noChangeArrowheads="1"/>
          </p:cNvSpPr>
          <p:nvPr/>
        </p:nvSpPr>
        <p:spPr bwMode="auto">
          <a:xfrm>
            <a:off x="137318" y="933451"/>
            <a:ext cx="2065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dirty="0">
                <a:solidFill>
                  <a:schemeClr val="tx2"/>
                </a:solidFill>
                <a:cs typeface="Times New Roman" pitchFamily="18" charset="0"/>
              </a:rPr>
              <a:t>2. </a:t>
            </a:r>
            <a:r>
              <a:rPr kumimoji="1" lang="zh-CN" altLang="en-US" dirty="0">
                <a:solidFill>
                  <a:schemeClr val="tx2"/>
                </a:solidFill>
                <a:cs typeface="Times New Roman" pitchFamily="18" charset="0"/>
              </a:rPr>
              <a:t>动态分析：</a:t>
            </a:r>
          </a:p>
        </p:txBody>
      </p:sp>
      <p:grpSp>
        <p:nvGrpSpPr>
          <p:cNvPr id="2" name="Group 6"/>
          <p:cNvGrpSpPr>
            <a:grpSpLocks/>
          </p:cNvGrpSpPr>
          <p:nvPr/>
        </p:nvGrpSpPr>
        <p:grpSpPr bwMode="auto">
          <a:xfrm>
            <a:off x="5459413" y="1008063"/>
            <a:ext cx="3689350" cy="1873250"/>
            <a:chOff x="528" y="1568"/>
            <a:chExt cx="2324" cy="1180"/>
          </a:xfrm>
        </p:grpSpPr>
        <p:grpSp>
          <p:nvGrpSpPr>
            <p:cNvPr id="30732" name="Group 7"/>
            <p:cNvGrpSpPr>
              <a:grpSpLocks/>
            </p:cNvGrpSpPr>
            <p:nvPr/>
          </p:nvGrpSpPr>
          <p:grpSpPr bwMode="auto">
            <a:xfrm>
              <a:off x="1653" y="2652"/>
              <a:ext cx="144" cy="96"/>
              <a:chOff x="1056" y="1392"/>
              <a:chExt cx="144" cy="96"/>
            </a:xfrm>
          </p:grpSpPr>
          <p:sp>
            <p:nvSpPr>
              <p:cNvPr id="30771" name="Line 8"/>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72" name="Line 9"/>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0733" name="Group 10"/>
            <p:cNvGrpSpPr>
              <a:grpSpLocks/>
            </p:cNvGrpSpPr>
            <p:nvPr/>
          </p:nvGrpSpPr>
          <p:grpSpPr bwMode="auto">
            <a:xfrm>
              <a:off x="1486" y="1680"/>
              <a:ext cx="77" cy="480"/>
              <a:chOff x="1824" y="1344"/>
              <a:chExt cx="77" cy="480"/>
            </a:xfrm>
          </p:grpSpPr>
          <p:sp>
            <p:nvSpPr>
              <p:cNvPr id="30768" name="Rectangle 11"/>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0769" name="Line 12"/>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70" name="Line 13"/>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0734" name="Group 14"/>
            <p:cNvGrpSpPr>
              <a:grpSpLocks/>
            </p:cNvGrpSpPr>
            <p:nvPr/>
          </p:nvGrpSpPr>
          <p:grpSpPr bwMode="auto">
            <a:xfrm>
              <a:off x="2445" y="1725"/>
              <a:ext cx="77" cy="480"/>
              <a:chOff x="1824" y="1344"/>
              <a:chExt cx="77" cy="480"/>
            </a:xfrm>
          </p:grpSpPr>
          <p:sp>
            <p:nvSpPr>
              <p:cNvPr id="30765" name="Rectangle 15"/>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0766" name="Line 16"/>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67" name="Line 17"/>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0735" name="Freeform 18"/>
            <p:cNvSpPr>
              <a:spLocks/>
            </p:cNvSpPr>
            <p:nvPr/>
          </p:nvSpPr>
          <p:spPr bwMode="auto">
            <a:xfrm flipH="1" flipV="1">
              <a:off x="2245" y="2064"/>
              <a:ext cx="240" cy="579"/>
            </a:xfrm>
            <a:custGeom>
              <a:avLst/>
              <a:gdLst>
                <a:gd name="T0" fmla="*/ 0 w 240"/>
                <a:gd name="T1" fmla="*/ 3370 h 240"/>
                <a:gd name="T2" fmla="*/ 0 w 240"/>
                <a:gd name="T3" fmla="*/ 0 h 240"/>
                <a:gd name="T4" fmla="*/ 24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0736" name="Freeform 19"/>
            <p:cNvSpPr>
              <a:spLocks/>
            </p:cNvSpPr>
            <p:nvPr/>
          </p:nvSpPr>
          <p:spPr bwMode="auto">
            <a:xfrm flipH="1">
              <a:off x="749" y="1572"/>
              <a:ext cx="774" cy="240"/>
            </a:xfrm>
            <a:custGeom>
              <a:avLst/>
              <a:gdLst>
                <a:gd name="T0" fmla="*/ 0 w 240"/>
                <a:gd name="T1" fmla="*/ 240 h 240"/>
                <a:gd name="T2" fmla="*/ 0 w 240"/>
                <a:gd name="T3" fmla="*/ 0 h 240"/>
                <a:gd name="T4" fmla="*/ 805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0737" name="Freeform 20"/>
            <p:cNvSpPr>
              <a:spLocks/>
            </p:cNvSpPr>
            <p:nvPr/>
          </p:nvSpPr>
          <p:spPr bwMode="auto">
            <a:xfrm>
              <a:off x="1929" y="1572"/>
              <a:ext cx="332" cy="240"/>
            </a:xfrm>
            <a:custGeom>
              <a:avLst/>
              <a:gdLst>
                <a:gd name="T0" fmla="*/ 0 w 240"/>
                <a:gd name="T1" fmla="*/ 240 h 240"/>
                <a:gd name="T2" fmla="*/ 0 w 240"/>
                <a:gd name="T3" fmla="*/ 0 h 240"/>
                <a:gd name="T4" fmla="*/ 635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0738" name="Freeform 21"/>
            <p:cNvSpPr>
              <a:spLocks/>
            </p:cNvSpPr>
            <p:nvPr/>
          </p:nvSpPr>
          <p:spPr bwMode="auto">
            <a:xfrm flipH="1">
              <a:off x="2245" y="1572"/>
              <a:ext cx="240" cy="240"/>
            </a:xfrm>
            <a:custGeom>
              <a:avLst/>
              <a:gdLst>
                <a:gd name="T0" fmla="*/ 0 w 240"/>
                <a:gd name="T1" fmla="*/ 240 h 240"/>
                <a:gd name="T2" fmla="*/ 0 w 240"/>
                <a:gd name="T3" fmla="*/ 0 h 240"/>
                <a:gd name="T4" fmla="*/ 240 w 240"/>
                <a:gd name="T5" fmla="*/ 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0" y="0"/>
                  </a:lnTo>
                  <a:lnTo>
                    <a:pt x="24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0739" name="Line 22"/>
            <p:cNvSpPr>
              <a:spLocks noChangeShapeType="1"/>
            </p:cNvSpPr>
            <p:nvPr/>
          </p:nvSpPr>
          <p:spPr bwMode="auto">
            <a:xfrm>
              <a:off x="762" y="1743"/>
              <a:ext cx="0" cy="52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40" name="Text Box 23"/>
            <p:cNvSpPr txBox="1">
              <a:spLocks noChangeArrowheads="1"/>
            </p:cNvSpPr>
            <p:nvPr/>
          </p:nvSpPr>
          <p:spPr bwMode="auto">
            <a:xfrm>
              <a:off x="528" y="1847"/>
              <a:ext cx="2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i</a:t>
              </a:r>
              <a:endParaRPr kumimoji="1" lang="en-US" altLang="zh-CN" sz="2000">
                <a:solidFill>
                  <a:schemeClr val="tx2"/>
                </a:solidFill>
                <a:cs typeface="Times New Roman" pitchFamily="18" charset="0"/>
              </a:endParaRPr>
            </a:p>
          </p:txBody>
        </p:sp>
        <p:sp>
          <p:nvSpPr>
            <p:cNvPr id="30741" name="Text Box 24"/>
            <p:cNvSpPr txBox="1">
              <a:spLocks noChangeArrowheads="1"/>
            </p:cNvSpPr>
            <p:nvPr/>
          </p:nvSpPr>
          <p:spPr bwMode="auto">
            <a:xfrm>
              <a:off x="1521" y="1776"/>
              <a:ext cx="2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be</a:t>
              </a:r>
            </a:p>
          </p:txBody>
        </p:sp>
        <p:graphicFrame>
          <p:nvGraphicFramePr>
            <p:cNvPr id="30727" name="Object 7"/>
            <p:cNvGraphicFramePr>
              <a:graphicFrameLocks noChangeAspect="1"/>
            </p:cNvGraphicFramePr>
            <p:nvPr/>
          </p:nvGraphicFramePr>
          <p:xfrm>
            <a:off x="2015" y="1809"/>
            <a:ext cx="246" cy="232"/>
          </p:xfrm>
          <a:graphic>
            <a:graphicData uri="http://schemas.openxmlformats.org/presentationml/2006/ole">
              <mc:AlternateContent xmlns:mc="http://schemas.openxmlformats.org/markup-compatibility/2006">
                <mc:Choice xmlns:v="urn:schemas-microsoft-com:vml" Requires="v">
                  <p:oleObj spid="_x0000_s31205" name="Equation" r:id="rId3" imgW="241200" imgH="228600" progId="Equation.DSMT4">
                    <p:embed/>
                  </p:oleObj>
                </mc:Choice>
                <mc:Fallback>
                  <p:oleObj name="Equation" r:id="rId3" imgW="241200" imgH="228600" progId="Equation.DSMT4">
                    <p:embed/>
                    <p:pic>
                      <p:nvPicPr>
                        <p:cNvPr id="0" name="Object 7"/>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 y="1809"/>
                          <a:ext cx="24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30742" name="Text Box 26"/>
            <p:cNvSpPr txBox="1">
              <a:spLocks noChangeArrowheads="1"/>
            </p:cNvSpPr>
            <p:nvPr/>
          </p:nvSpPr>
          <p:spPr bwMode="auto">
            <a:xfrm>
              <a:off x="2202" y="2044"/>
              <a:ext cx="30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R</a:t>
              </a:r>
              <a:r>
                <a:rPr kumimoji="1" lang="en-US" altLang="zh-CN" sz="1600">
                  <a:solidFill>
                    <a:schemeClr val="tx2"/>
                  </a:solidFill>
                  <a:cs typeface="Times New Roman" pitchFamily="18" charset="0"/>
                </a:rPr>
                <a:t>’</a:t>
              </a:r>
              <a:r>
                <a:rPr kumimoji="1" lang="en-US" altLang="zh-CN" sz="1600" baseline="-25000">
                  <a:solidFill>
                    <a:schemeClr val="tx2"/>
                  </a:solidFill>
                  <a:cs typeface="Times New Roman" pitchFamily="18" charset="0"/>
                </a:rPr>
                <a:t>L</a:t>
              </a:r>
              <a:endParaRPr kumimoji="1" lang="en-US" altLang="zh-CN" sz="1600">
                <a:solidFill>
                  <a:schemeClr val="tx2"/>
                </a:solidFill>
                <a:cs typeface="Times New Roman" pitchFamily="18" charset="0"/>
              </a:endParaRPr>
            </a:p>
          </p:txBody>
        </p:sp>
        <p:sp>
          <p:nvSpPr>
            <p:cNvPr id="30743" name="Line 27"/>
            <p:cNvSpPr>
              <a:spLocks noChangeShapeType="1"/>
            </p:cNvSpPr>
            <p:nvPr/>
          </p:nvSpPr>
          <p:spPr bwMode="auto">
            <a:xfrm>
              <a:off x="2592" y="1798"/>
              <a:ext cx="0" cy="52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44" name="Text Box 28"/>
            <p:cNvSpPr txBox="1">
              <a:spLocks noChangeArrowheads="1"/>
            </p:cNvSpPr>
            <p:nvPr/>
          </p:nvSpPr>
          <p:spPr bwMode="auto">
            <a:xfrm>
              <a:off x="2592" y="1836"/>
              <a:ext cx="2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o</a:t>
              </a:r>
              <a:endParaRPr kumimoji="1" lang="en-US" altLang="zh-CN" sz="2000">
                <a:solidFill>
                  <a:schemeClr val="tx2"/>
                </a:solidFill>
                <a:cs typeface="Times New Roman" pitchFamily="18" charset="0"/>
              </a:endParaRPr>
            </a:p>
          </p:txBody>
        </p:sp>
        <p:sp>
          <p:nvSpPr>
            <p:cNvPr id="30745" name="Text Box 29"/>
            <p:cNvSpPr txBox="1">
              <a:spLocks noChangeArrowheads="1"/>
            </p:cNvSpPr>
            <p:nvPr/>
          </p:nvSpPr>
          <p:spPr bwMode="auto">
            <a:xfrm>
              <a:off x="1440" y="2271"/>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1600" i="1">
                  <a:solidFill>
                    <a:schemeClr val="tx2"/>
                  </a:solidFill>
                  <a:cs typeface="Times New Roman" pitchFamily="18" charset="0"/>
                </a:rPr>
                <a:t>R</a:t>
              </a:r>
              <a:r>
                <a:rPr kumimoji="1" lang="en-US" altLang="zh-CN" sz="1600" baseline="-25000">
                  <a:solidFill>
                    <a:schemeClr val="tx2"/>
                  </a:solidFill>
                  <a:cs typeface="Times New Roman" pitchFamily="18" charset="0"/>
                </a:rPr>
                <a:t>E2</a:t>
              </a:r>
              <a:endParaRPr kumimoji="1" lang="en-US" altLang="zh-CN" sz="1600">
                <a:solidFill>
                  <a:schemeClr val="tx2"/>
                </a:solidFill>
                <a:cs typeface="Times New Roman" pitchFamily="18" charset="0"/>
              </a:endParaRPr>
            </a:p>
          </p:txBody>
        </p:sp>
        <p:sp>
          <p:nvSpPr>
            <p:cNvPr id="30746" name="Line 30"/>
            <p:cNvSpPr>
              <a:spLocks noChangeShapeType="1"/>
            </p:cNvSpPr>
            <p:nvPr/>
          </p:nvSpPr>
          <p:spPr bwMode="auto">
            <a:xfrm>
              <a:off x="1525" y="2159"/>
              <a:ext cx="40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30747" name="Group 31"/>
            <p:cNvGrpSpPr>
              <a:grpSpLocks/>
            </p:cNvGrpSpPr>
            <p:nvPr/>
          </p:nvGrpSpPr>
          <p:grpSpPr bwMode="auto">
            <a:xfrm>
              <a:off x="1868" y="1743"/>
              <a:ext cx="147" cy="420"/>
              <a:chOff x="2304" y="3240"/>
              <a:chExt cx="186" cy="507"/>
            </a:xfrm>
          </p:grpSpPr>
          <p:sp>
            <p:nvSpPr>
              <p:cNvPr id="30760" name="AutoShape 32"/>
              <p:cNvSpPr>
                <a:spLocks noChangeArrowheads="1"/>
              </p:cNvSpPr>
              <p:nvPr/>
            </p:nvSpPr>
            <p:spPr bwMode="auto">
              <a:xfrm>
                <a:off x="2304" y="3345"/>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0761" name="Line 33"/>
              <p:cNvSpPr>
                <a:spLocks noChangeAspect="1" noChangeShapeType="1"/>
              </p:cNvSpPr>
              <p:nvPr/>
            </p:nvSpPr>
            <p:spPr bwMode="auto">
              <a:xfrm flipV="1">
                <a:off x="2377" y="3240"/>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62" name="Line 34"/>
              <p:cNvSpPr>
                <a:spLocks noChangeAspect="1" noChangeShapeType="1"/>
              </p:cNvSpPr>
              <p:nvPr/>
            </p:nvSpPr>
            <p:spPr bwMode="auto">
              <a:xfrm flipV="1">
                <a:off x="2377" y="3627"/>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63" name="Line 35"/>
              <p:cNvSpPr>
                <a:spLocks noChangeAspect="1" noChangeShapeType="1"/>
              </p:cNvSpPr>
              <p:nvPr/>
            </p:nvSpPr>
            <p:spPr bwMode="auto">
              <a:xfrm rot="5400000" flipV="1">
                <a:off x="2376" y="3417"/>
                <a:ext cx="1" cy="1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64" name="Line 36"/>
              <p:cNvSpPr>
                <a:spLocks noChangeShapeType="1"/>
              </p:cNvSpPr>
              <p:nvPr/>
            </p:nvSpPr>
            <p:spPr bwMode="auto">
              <a:xfrm>
                <a:off x="2490" y="3366"/>
                <a:ext cx="0" cy="2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0748" name="Group 37"/>
            <p:cNvGrpSpPr>
              <a:grpSpLocks/>
            </p:cNvGrpSpPr>
            <p:nvPr/>
          </p:nvGrpSpPr>
          <p:grpSpPr bwMode="auto">
            <a:xfrm>
              <a:off x="1684" y="2163"/>
              <a:ext cx="77" cy="480"/>
              <a:chOff x="1824" y="1344"/>
              <a:chExt cx="77" cy="480"/>
            </a:xfrm>
          </p:grpSpPr>
          <p:sp>
            <p:nvSpPr>
              <p:cNvPr id="30757" name="Rectangle 38"/>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0758" name="Line 39"/>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59" name="Line 40"/>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0749" name="Line 41"/>
            <p:cNvSpPr>
              <a:spLocks noChangeShapeType="1"/>
            </p:cNvSpPr>
            <p:nvPr/>
          </p:nvSpPr>
          <p:spPr bwMode="auto">
            <a:xfrm>
              <a:off x="762" y="2643"/>
              <a:ext cx="168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30750" name="Group 42"/>
            <p:cNvGrpSpPr>
              <a:grpSpLocks/>
            </p:cNvGrpSpPr>
            <p:nvPr/>
          </p:nvGrpSpPr>
          <p:grpSpPr bwMode="auto">
            <a:xfrm>
              <a:off x="1008" y="1869"/>
              <a:ext cx="77" cy="480"/>
              <a:chOff x="1824" y="1344"/>
              <a:chExt cx="77" cy="480"/>
            </a:xfrm>
          </p:grpSpPr>
          <p:sp>
            <p:nvSpPr>
              <p:cNvPr id="30754" name="Rectangle 43"/>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0755" name="Line 44"/>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56" name="Line 45"/>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0751" name="Line 46"/>
            <p:cNvSpPr>
              <a:spLocks noChangeShapeType="1"/>
            </p:cNvSpPr>
            <p:nvPr/>
          </p:nvSpPr>
          <p:spPr bwMode="auto">
            <a:xfrm flipV="1">
              <a:off x="1047" y="1568"/>
              <a:ext cx="0" cy="3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52" name="Line 47"/>
            <p:cNvSpPr>
              <a:spLocks noChangeShapeType="1"/>
            </p:cNvSpPr>
            <p:nvPr/>
          </p:nvSpPr>
          <p:spPr bwMode="auto">
            <a:xfrm flipV="1">
              <a:off x="1047" y="2343"/>
              <a:ext cx="0" cy="30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753" name="Text Box 48"/>
            <p:cNvSpPr txBox="1">
              <a:spLocks noChangeArrowheads="1"/>
            </p:cNvSpPr>
            <p:nvPr/>
          </p:nvSpPr>
          <p:spPr bwMode="auto">
            <a:xfrm>
              <a:off x="1056" y="1968"/>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a:t>
              </a:r>
              <a:endParaRPr kumimoji="1" lang="en-US" altLang="zh-CN">
                <a:solidFill>
                  <a:schemeClr val="tx2"/>
                </a:solidFill>
                <a:cs typeface="Times New Roman" pitchFamily="18" charset="0"/>
              </a:endParaRPr>
            </a:p>
          </p:txBody>
        </p:sp>
      </p:grpSp>
      <p:graphicFrame>
        <p:nvGraphicFramePr>
          <p:cNvPr id="161841" name="Object 2"/>
          <p:cNvGraphicFramePr>
            <a:graphicFrameLocks noChangeAspect="1"/>
          </p:cNvGraphicFramePr>
          <p:nvPr/>
        </p:nvGraphicFramePr>
        <p:xfrm>
          <a:off x="706438" y="1847850"/>
          <a:ext cx="2992437" cy="482600"/>
        </p:xfrm>
        <a:graphic>
          <a:graphicData uri="http://schemas.openxmlformats.org/presentationml/2006/ole">
            <mc:AlternateContent xmlns:mc="http://schemas.openxmlformats.org/markup-compatibility/2006">
              <mc:Choice xmlns:v="urn:schemas-microsoft-com:vml" Requires="v">
                <p:oleObj spid="_x0000_s31206" name="Equation" r:id="rId5" imgW="1498320" imgH="241200" progId="Equation.DSMT4">
                  <p:embed/>
                </p:oleObj>
              </mc:Choice>
              <mc:Fallback>
                <p:oleObj name="Equation" r:id="rId5" imgW="1498320" imgH="241200" progId="Equation.DSMT4">
                  <p:embed/>
                  <p:pic>
                    <p:nvPicPr>
                      <p:cNvPr id="0" name="Object 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438" y="1847850"/>
                        <a:ext cx="299243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42" name="Object 3"/>
          <p:cNvGraphicFramePr>
            <a:graphicFrameLocks noChangeAspect="1"/>
          </p:cNvGraphicFramePr>
          <p:nvPr/>
        </p:nvGraphicFramePr>
        <p:xfrm>
          <a:off x="708025" y="2560638"/>
          <a:ext cx="4848225" cy="508000"/>
        </p:xfrm>
        <a:graphic>
          <a:graphicData uri="http://schemas.openxmlformats.org/presentationml/2006/ole">
            <mc:AlternateContent xmlns:mc="http://schemas.openxmlformats.org/markup-compatibility/2006">
              <mc:Choice xmlns:v="urn:schemas-microsoft-com:vml" Requires="v">
                <p:oleObj spid="_x0000_s31207" name="Equation" r:id="rId7" imgW="2438280" imgH="253800" progId="Equation.DSMT4">
                  <p:embed/>
                </p:oleObj>
              </mc:Choice>
              <mc:Fallback>
                <p:oleObj name="Equation" r:id="rId7" imgW="2438280" imgH="253800" progId="Equation.DSMT4">
                  <p:embed/>
                  <p:pic>
                    <p:nvPicPr>
                      <p:cNvPr id="0" name="Object 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025" y="2560638"/>
                        <a:ext cx="4848225"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43" name="Object 4"/>
          <p:cNvGraphicFramePr>
            <a:graphicFrameLocks noChangeAspect="1"/>
          </p:cNvGraphicFramePr>
          <p:nvPr/>
        </p:nvGraphicFramePr>
        <p:xfrm>
          <a:off x="708025" y="4086225"/>
          <a:ext cx="2914650" cy="863600"/>
        </p:xfrm>
        <a:graphic>
          <a:graphicData uri="http://schemas.openxmlformats.org/presentationml/2006/ole">
            <mc:AlternateContent xmlns:mc="http://schemas.openxmlformats.org/markup-compatibility/2006">
              <mc:Choice xmlns:v="urn:schemas-microsoft-com:vml" Requires="v">
                <p:oleObj spid="_x0000_s31208" name="Equation" r:id="rId9" imgW="1460160" imgH="431640" progId="Equation.DSMT4">
                  <p:embed/>
                </p:oleObj>
              </mc:Choice>
              <mc:Fallback>
                <p:oleObj name="Equation" r:id="rId9" imgW="1460160" imgH="431640" progId="Equation.DSMT4">
                  <p:embed/>
                  <p:pic>
                    <p:nvPicPr>
                      <p:cNvPr id="0" name="Object 4"/>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025" y="4086225"/>
                        <a:ext cx="29146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44" name="Object 5"/>
          <p:cNvGraphicFramePr>
            <a:graphicFrameLocks noChangeAspect="1"/>
          </p:cNvGraphicFramePr>
          <p:nvPr/>
        </p:nvGraphicFramePr>
        <p:xfrm>
          <a:off x="708025" y="3111500"/>
          <a:ext cx="3732213" cy="863600"/>
        </p:xfrm>
        <a:graphic>
          <a:graphicData uri="http://schemas.openxmlformats.org/presentationml/2006/ole">
            <mc:AlternateContent xmlns:mc="http://schemas.openxmlformats.org/markup-compatibility/2006">
              <mc:Choice xmlns:v="urn:schemas-microsoft-com:vml" Requires="v">
                <p:oleObj spid="_x0000_s31209" name="Equation" r:id="rId11" imgW="1866600" imgH="431640" progId="Equation.DSMT4">
                  <p:embed/>
                </p:oleObj>
              </mc:Choice>
              <mc:Fallback>
                <p:oleObj name="Equation" r:id="rId11" imgW="1866600" imgH="431640" progId="Equation.DSMT4">
                  <p:embed/>
                  <p:pic>
                    <p:nvPicPr>
                      <p:cNvPr id="0" name="Object 5"/>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025" y="3111500"/>
                        <a:ext cx="37322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45" name="Text Box 53"/>
          <p:cNvSpPr txBox="1">
            <a:spLocks noChangeArrowheads="1"/>
          </p:cNvSpPr>
          <p:nvPr/>
        </p:nvSpPr>
        <p:spPr bwMode="auto">
          <a:xfrm>
            <a:off x="571500" y="4943475"/>
            <a:ext cx="3262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最大不失真输出幅度：</a:t>
            </a:r>
          </a:p>
        </p:txBody>
      </p:sp>
      <p:graphicFrame>
        <p:nvGraphicFramePr>
          <p:cNvPr id="161846" name="Object 6"/>
          <p:cNvGraphicFramePr>
            <a:graphicFrameLocks noChangeAspect="1"/>
          </p:cNvGraphicFramePr>
          <p:nvPr/>
        </p:nvGraphicFramePr>
        <p:xfrm>
          <a:off x="695325" y="5511800"/>
          <a:ext cx="6865938" cy="557213"/>
        </p:xfrm>
        <a:graphic>
          <a:graphicData uri="http://schemas.openxmlformats.org/presentationml/2006/ole">
            <mc:AlternateContent xmlns:mc="http://schemas.openxmlformats.org/markup-compatibility/2006">
              <mc:Choice xmlns:v="urn:schemas-microsoft-com:vml" Requires="v">
                <p:oleObj spid="_x0000_s31210" name="Equation" r:id="rId13" imgW="3454200" imgH="279360" progId="Equation.DSMT4">
                  <p:embed/>
                </p:oleObj>
              </mc:Choice>
              <mc:Fallback>
                <p:oleObj name="Equation" r:id="rId13" imgW="3454200" imgH="279360" progId="Equation.DSMT4">
                  <p:embed/>
                  <p:pic>
                    <p:nvPicPr>
                      <p:cNvPr id="0" name="Object 6"/>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5325" y="5511800"/>
                        <a:ext cx="6865938"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797"/>
                                        </p:tgtEl>
                                        <p:attrNameLst>
                                          <p:attrName>style.visibility</p:attrName>
                                        </p:attrNameLst>
                                      </p:cBhvr>
                                      <p:to>
                                        <p:strVal val="visible"/>
                                      </p:to>
                                    </p:set>
                                    <p:animEffect transition="in" filter="wipe(left)">
                                      <p:cBhvr>
                                        <p:cTn id="7" dur="500"/>
                                        <p:tgtEl>
                                          <p:spTgt spid="161797"/>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1841"/>
                                        </p:tgtEl>
                                        <p:attrNameLst>
                                          <p:attrName>style.visibility</p:attrName>
                                        </p:attrNameLst>
                                      </p:cBhvr>
                                      <p:to>
                                        <p:strVal val="visible"/>
                                      </p:to>
                                    </p:set>
                                    <p:animEffect transition="in" filter="wipe(left)">
                                      <p:cBhvr>
                                        <p:cTn id="17" dur="500"/>
                                        <p:tgtEl>
                                          <p:spTgt spid="161841"/>
                                        </p:tgtEl>
                                      </p:cBhvr>
                                    </p:animEffect>
                                  </p:childTnLst>
                                </p:cTn>
                              </p:par>
                            </p:childTnLst>
                          </p:cTn>
                        </p:par>
                      </p:childTnLst>
                    </p:cTn>
                  </p:par>
                  <p:par>
                    <p:cTn id="18" fill="hold">
                      <p:stCondLst>
                        <p:cond delay="indefinite"/>
                      </p:stCondLst>
                      <p:childTnLst>
                        <p:par>
                          <p:cTn id="19" fill="hold" nodeType="after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1842"/>
                                        </p:tgtEl>
                                        <p:attrNameLst>
                                          <p:attrName>style.visibility</p:attrName>
                                        </p:attrNameLst>
                                      </p:cBhvr>
                                      <p:to>
                                        <p:strVal val="visible"/>
                                      </p:to>
                                    </p:set>
                                    <p:animEffect transition="in" filter="wipe(left)">
                                      <p:cBhvr>
                                        <p:cTn id="22" dur="500"/>
                                        <p:tgtEl>
                                          <p:spTgt spid="161842"/>
                                        </p:tgtEl>
                                      </p:cBhvr>
                                    </p:animEffect>
                                  </p:childTnLst>
                                </p:cTn>
                              </p:par>
                            </p:childTnLst>
                          </p:cTn>
                        </p:par>
                      </p:childTnLst>
                    </p:cTn>
                  </p:par>
                  <p:par>
                    <p:cTn id="23" fill="hold">
                      <p:stCondLst>
                        <p:cond delay="indefinite"/>
                      </p:stCondLst>
                      <p:childTnLst>
                        <p:par>
                          <p:cTn id="24" fill="hold" nodeType="after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1844"/>
                                        </p:tgtEl>
                                        <p:attrNameLst>
                                          <p:attrName>style.visibility</p:attrName>
                                        </p:attrNameLst>
                                      </p:cBhvr>
                                      <p:to>
                                        <p:strVal val="visible"/>
                                      </p:to>
                                    </p:set>
                                    <p:animEffect transition="in" filter="wipe(left)">
                                      <p:cBhvr>
                                        <p:cTn id="27" dur="500"/>
                                        <p:tgtEl>
                                          <p:spTgt spid="161844"/>
                                        </p:tgtEl>
                                      </p:cBhvr>
                                    </p:animEffect>
                                  </p:childTnLst>
                                </p:cTn>
                              </p:par>
                            </p:childTnLst>
                          </p:cTn>
                        </p:par>
                      </p:childTnLst>
                    </p:cTn>
                  </p:par>
                  <p:par>
                    <p:cTn id="28" fill="hold">
                      <p:stCondLst>
                        <p:cond delay="indefinite"/>
                      </p:stCondLst>
                      <p:childTnLst>
                        <p:par>
                          <p:cTn id="29" fill="hold" nodeType="after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61843"/>
                                        </p:tgtEl>
                                        <p:attrNameLst>
                                          <p:attrName>style.visibility</p:attrName>
                                        </p:attrNameLst>
                                      </p:cBhvr>
                                      <p:to>
                                        <p:strVal val="visible"/>
                                      </p:to>
                                    </p:set>
                                    <p:animEffect transition="in" filter="wipe(left)">
                                      <p:cBhvr>
                                        <p:cTn id="32" dur="500"/>
                                        <p:tgtEl>
                                          <p:spTgt spid="1618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1845"/>
                                        </p:tgtEl>
                                        <p:attrNameLst>
                                          <p:attrName>style.visibility</p:attrName>
                                        </p:attrNameLst>
                                      </p:cBhvr>
                                      <p:to>
                                        <p:strVal val="visible"/>
                                      </p:to>
                                    </p:set>
                                    <p:animEffect transition="in" filter="wipe(left)">
                                      <p:cBhvr>
                                        <p:cTn id="37" dur="500"/>
                                        <p:tgtEl>
                                          <p:spTgt spid="161845"/>
                                        </p:tgtEl>
                                      </p:cBhvr>
                                    </p:animEffect>
                                  </p:childTnLst>
                                </p:cTn>
                              </p:par>
                            </p:childTnLst>
                          </p:cTn>
                        </p:par>
                      </p:childTnLst>
                    </p:cTn>
                  </p:par>
                  <p:par>
                    <p:cTn id="38" fill="hold">
                      <p:stCondLst>
                        <p:cond delay="indefinite"/>
                      </p:stCondLst>
                      <p:childTnLst>
                        <p:par>
                          <p:cTn id="39" fill="hold" nodeType="after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61846"/>
                                        </p:tgtEl>
                                        <p:attrNameLst>
                                          <p:attrName>style.visibility</p:attrName>
                                        </p:attrNameLst>
                                      </p:cBhvr>
                                      <p:to>
                                        <p:strVal val="visible"/>
                                      </p:to>
                                    </p:set>
                                    <p:animEffect transition="in" filter="wipe(left)">
                                      <p:cBhvr>
                                        <p:cTn id="42" dur="500"/>
                                        <p:tgtEl>
                                          <p:spTgt spid="161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autoUpdateAnimBg="0"/>
      <p:bldP spid="161845"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spAutoFit/>
          </a:bodyPr>
          <a:lstStyle/>
          <a:p>
            <a:pPr eaLnBrk="1" hangingPunct="1"/>
            <a:r>
              <a:rPr lang="en-US" altLang="zh-CN" sz="3200" smtClean="0">
                <a:ea typeface="宋体" charset="-122"/>
              </a:rPr>
              <a:t>6.3.3   </a:t>
            </a:r>
            <a:r>
              <a:rPr lang="zh-CN" altLang="en-US" sz="3200" smtClean="0">
                <a:ea typeface="宋体" charset="-122"/>
              </a:rPr>
              <a:t>静态工作点稳定电路（续</a:t>
            </a:r>
            <a:r>
              <a:rPr lang="en-US" altLang="zh-CN" sz="3200" smtClean="0">
                <a:ea typeface="宋体" charset="-122"/>
              </a:rPr>
              <a:t>9</a:t>
            </a:r>
            <a:r>
              <a:rPr lang="zh-CN" altLang="en-US" sz="3200" smtClean="0">
                <a:ea typeface="宋体" charset="-122"/>
              </a:rPr>
              <a:t>）</a:t>
            </a:r>
            <a:endParaRPr lang="en-US" altLang="zh-CN" sz="320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64</a:t>
            </a:fld>
            <a:endParaRPr lang="zh-CN" altLang="en-US"/>
          </a:p>
        </p:txBody>
      </p:sp>
      <p:pic>
        <p:nvPicPr>
          <p:cNvPr id="112643" name="Picture 6">
            <a:hlinkClick r:id="rId2" action="ppaction://hlinkfile"/>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296834"/>
            <a:ext cx="7069137" cy="508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12644" name="Text Box 7"/>
          <p:cNvSpPr txBox="1">
            <a:spLocks noChangeArrowheads="1"/>
          </p:cNvSpPr>
          <p:nvPr/>
        </p:nvSpPr>
        <p:spPr bwMode="auto">
          <a:xfrm>
            <a:off x="2344738" y="857250"/>
            <a:ext cx="44735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50000"/>
              </a:spcBef>
            </a:pPr>
            <a:r>
              <a:rPr lang="zh-CN" altLang="en-US">
                <a:solidFill>
                  <a:schemeClr val="tx2"/>
                </a:solidFill>
              </a:rPr>
              <a:t>分压偏置电路</a:t>
            </a:r>
            <a:r>
              <a:rPr lang="en-US" altLang="zh-CN">
                <a:solidFill>
                  <a:schemeClr val="tx2"/>
                </a:solidFill>
              </a:rPr>
              <a:t>Multisim</a:t>
            </a:r>
            <a:r>
              <a:rPr lang="zh-CN" altLang="en-US">
                <a:solidFill>
                  <a:schemeClr val="tx2"/>
                </a:solidFill>
              </a:rPr>
              <a:t>仿真分析</a:t>
            </a:r>
          </a:p>
        </p:txBody>
      </p:sp>
    </p:spTree>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p:txBody>
          <a:bodyPr>
            <a:spAutoFit/>
          </a:bodyPr>
          <a:lstStyle/>
          <a:p>
            <a:pPr eaLnBrk="1" hangingPunct="1"/>
            <a:r>
              <a:rPr lang="en-US" altLang="zh-CN" sz="3200" smtClean="0">
                <a:ea typeface="宋体" charset="-122"/>
              </a:rPr>
              <a:t>6.3.3   </a:t>
            </a:r>
            <a:r>
              <a:rPr lang="zh-CN" altLang="en-US" sz="3200" smtClean="0">
                <a:ea typeface="宋体" charset="-122"/>
              </a:rPr>
              <a:t>静态工作点稳定电路（续</a:t>
            </a:r>
            <a:r>
              <a:rPr lang="en-US" altLang="zh-CN" sz="3200" smtClean="0">
                <a:ea typeface="宋体" charset="-122"/>
              </a:rPr>
              <a:t>10</a:t>
            </a:r>
            <a:r>
              <a:rPr lang="zh-CN" altLang="en-US" sz="3200" smtClean="0">
                <a:ea typeface="宋体" charset="-122"/>
              </a:rPr>
              <a:t>）</a:t>
            </a:r>
            <a:endParaRPr lang="en-US" altLang="zh-CN" sz="3200" smtClean="0">
              <a:ea typeface="宋体" charset="-122"/>
            </a:endParaRPr>
          </a:p>
        </p:txBody>
      </p:sp>
      <p:sp>
        <p:nvSpPr>
          <p:cNvPr id="4" name="灯片编号占位符 3"/>
          <p:cNvSpPr>
            <a:spLocks noGrp="1"/>
          </p:cNvSpPr>
          <p:nvPr>
            <p:ph type="sldNum" sz="quarter" idx="12"/>
          </p:nvPr>
        </p:nvSpPr>
        <p:spPr/>
        <p:txBody>
          <a:bodyPr/>
          <a:lstStyle/>
          <a:p>
            <a:pPr>
              <a:defRPr/>
            </a:pPr>
            <a:fld id="{E4DCDFD6-397A-4776-9F04-AECACB83C822}" type="slidenum">
              <a:rPr lang="zh-CN" altLang="en-US" smtClean="0"/>
              <a:pPr>
                <a:defRPr/>
              </a:pPr>
              <a:t>65</a:t>
            </a:fld>
            <a:endParaRPr lang="zh-CN" altLang="en-US"/>
          </a:p>
        </p:txBody>
      </p:sp>
      <p:sp>
        <p:nvSpPr>
          <p:cNvPr id="31750" name="Rectangle 3"/>
          <p:cNvSpPr>
            <a:spLocks noGrp="1" noChangeArrowheads="1"/>
          </p:cNvSpPr>
          <p:nvPr>
            <p:ph sz="quarter" idx="4294967295"/>
          </p:nvPr>
        </p:nvSpPr>
        <p:spPr>
          <a:xfrm>
            <a:off x="0" y="749069"/>
            <a:ext cx="8550275" cy="523875"/>
          </a:xfrm>
        </p:spPr>
        <p:txBody>
          <a:bodyPr>
            <a:spAutoFit/>
          </a:bodyPr>
          <a:lstStyle/>
          <a:p>
            <a:pPr eaLnBrk="1" hangingPunct="1"/>
            <a:r>
              <a:rPr kumimoji="1" lang="zh-CN" altLang="en-US" smtClean="0">
                <a:solidFill>
                  <a:srgbClr val="FF0000"/>
                </a:solidFill>
                <a:ea typeface="宋体" charset="-122"/>
              </a:rPr>
              <a:t>电压反馈偏置电路</a:t>
            </a:r>
          </a:p>
        </p:txBody>
      </p:sp>
      <p:grpSp>
        <p:nvGrpSpPr>
          <p:cNvPr id="2" name="Group 4"/>
          <p:cNvGrpSpPr>
            <a:grpSpLocks/>
          </p:cNvGrpSpPr>
          <p:nvPr/>
        </p:nvGrpSpPr>
        <p:grpSpPr bwMode="auto">
          <a:xfrm>
            <a:off x="1209675" y="1320569"/>
            <a:ext cx="5981700" cy="428625"/>
            <a:chOff x="748" y="3660"/>
            <a:chExt cx="3768" cy="270"/>
          </a:xfrm>
        </p:grpSpPr>
        <p:sp>
          <p:nvSpPr>
            <p:cNvPr id="31845" name="Text Box 5"/>
            <p:cNvSpPr txBox="1">
              <a:spLocks noChangeArrowheads="1"/>
            </p:cNvSpPr>
            <p:nvPr/>
          </p:nvSpPr>
          <p:spPr bwMode="auto">
            <a:xfrm>
              <a:off x="748" y="3660"/>
              <a:ext cx="3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 </a:t>
              </a:r>
              <a:r>
                <a:rPr kumimoji="1" lang="en-US" altLang="zh-CN" sz="2000">
                  <a:solidFill>
                    <a:schemeClr val="tx2"/>
                  </a:solidFill>
                  <a:cs typeface="Times New Roman" pitchFamily="18" charset="0"/>
                </a:rPr>
                <a:t>↑</a:t>
              </a:r>
            </a:p>
          </p:txBody>
        </p:sp>
        <p:sp>
          <p:nvSpPr>
            <p:cNvPr id="31846" name="AutoShape 6"/>
            <p:cNvSpPr>
              <a:spLocks noChangeArrowheads="1"/>
            </p:cNvSpPr>
            <p:nvPr/>
          </p:nvSpPr>
          <p:spPr bwMode="auto">
            <a:xfrm>
              <a:off x="1171" y="3744"/>
              <a:ext cx="432" cy="96"/>
            </a:xfrm>
            <a:prstGeom prst="rightArrow">
              <a:avLst>
                <a:gd name="adj1" fmla="val 50000"/>
                <a:gd name="adj2" fmla="val 112500"/>
              </a:avLst>
            </a:prstGeom>
            <a:solidFill>
              <a:schemeClr val="accent1"/>
            </a:solidFill>
            <a:ln w="9525">
              <a:solidFill>
                <a:srgbClr val="FF0000"/>
              </a:solidFill>
              <a:miter lim="800000"/>
              <a:headEnd/>
              <a:tailEnd/>
            </a:ln>
          </p:spPr>
          <p:txBody>
            <a:bodyPr wrap="none" anchor="ctr">
              <a:spAutoFit/>
            </a:bodyPr>
            <a:lstStyle/>
            <a:p>
              <a:pPr algn="just">
                <a:lnSpc>
                  <a:spcPct val="120000"/>
                </a:lnSpc>
                <a:spcBef>
                  <a:spcPct val="10000"/>
                </a:spcBef>
              </a:pPr>
              <a:endParaRPr lang="zh-CN" altLang="en-US"/>
            </a:p>
          </p:txBody>
        </p:sp>
        <p:sp>
          <p:nvSpPr>
            <p:cNvPr id="31847" name="Text Box 7"/>
            <p:cNvSpPr txBox="1">
              <a:spLocks noChangeArrowheads="1"/>
            </p:cNvSpPr>
            <p:nvPr/>
          </p:nvSpPr>
          <p:spPr bwMode="auto">
            <a:xfrm>
              <a:off x="1584" y="3660"/>
              <a:ext cx="103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BB </a:t>
              </a:r>
              <a:r>
                <a:rPr kumimoji="1" lang="en-US" altLang="zh-CN" sz="2000">
                  <a:solidFill>
                    <a:schemeClr val="tx2"/>
                  </a:solidFill>
                  <a:cs typeface="Times New Roman" pitchFamily="18" charset="0"/>
                </a:rPr>
                <a:t>↓</a:t>
              </a:r>
              <a:r>
                <a:rPr kumimoji="1" lang="en-US" altLang="zh-CN" sz="2000" i="1" baseline="-25000">
                  <a:solidFill>
                    <a:schemeClr val="tx2"/>
                  </a:solidFill>
                  <a:cs typeface="Times New Roman" pitchFamily="18" charset="0"/>
                </a:rPr>
                <a:t> </a:t>
              </a:r>
              <a:r>
                <a:rPr kumimoji="1" lang="en-US" altLang="zh-CN" sz="1400">
                  <a:solidFill>
                    <a:schemeClr val="tx2"/>
                  </a:solidFill>
                  <a:cs typeface="Times New Roman" pitchFamily="18" charset="0"/>
                </a:rPr>
                <a:t>(</a:t>
              </a:r>
              <a:r>
                <a:rPr kumimoji="1" lang="zh-CN" altLang="en-US" sz="1400">
                  <a:solidFill>
                    <a:schemeClr val="tx2"/>
                  </a:solidFill>
                  <a:cs typeface="Times New Roman" pitchFamily="18" charset="0"/>
                </a:rPr>
                <a:t>不再固定</a:t>
              </a:r>
              <a:r>
                <a:rPr kumimoji="1" lang="en-US" altLang="zh-CN" sz="1400">
                  <a:solidFill>
                    <a:schemeClr val="tx2"/>
                  </a:solidFill>
                  <a:cs typeface="Times New Roman" pitchFamily="18" charset="0"/>
                </a:rPr>
                <a:t>)</a:t>
              </a:r>
            </a:p>
          </p:txBody>
        </p:sp>
        <p:sp>
          <p:nvSpPr>
            <p:cNvPr id="31848" name="AutoShape 8"/>
            <p:cNvSpPr>
              <a:spLocks noChangeArrowheads="1"/>
            </p:cNvSpPr>
            <p:nvPr/>
          </p:nvSpPr>
          <p:spPr bwMode="auto">
            <a:xfrm>
              <a:off x="2832" y="3744"/>
              <a:ext cx="336" cy="96"/>
            </a:xfrm>
            <a:prstGeom prst="rightArrow">
              <a:avLst>
                <a:gd name="adj1" fmla="val 50000"/>
                <a:gd name="adj2" fmla="val 87500"/>
              </a:avLst>
            </a:prstGeom>
            <a:solidFill>
              <a:schemeClr val="accent1"/>
            </a:solidFill>
            <a:ln w="952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31849" name="Text Box 9"/>
            <p:cNvSpPr txBox="1">
              <a:spLocks noChangeArrowheads="1"/>
            </p:cNvSpPr>
            <p:nvPr/>
          </p:nvSpPr>
          <p:spPr bwMode="auto">
            <a:xfrm>
              <a:off x="3187" y="3660"/>
              <a:ext cx="132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r>
                <a:rPr kumimoji="1" lang="en-US" altLang="zh-CN" sz="2000" i="1">
                  <a:solidFill>
                    <a:schemeClr val="tx2"/>
                  </a:solidFill>
                  <a:cs typeface="Times New Roman" pitchFamily="18" charset="0"/>
                </a:rPr>
                <a:t>=</a:t>
              </a: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BB</a:t>
              </a: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a:t>
              </a: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r>
                <a:rPr kumimoji="1" lang="en-US" altLang="zh-CN" sz="2000">
                  <a:solidFill>
                    <a:schemeClr val="tx2"/>
                  </a:solidFill>
                  <a:cs typeface="Times New Roman" pitchFamily="18" charset="0"/>
                </a:rPr>
                <a:t>↓</a:t>
              </a:r>
            </a:p>
          </p:txBody>
        </p:sp>
      </p:grpSp>
      <p:grpSp>
        <p:nvGrpSpPr>
          <p:cNvPr id="3" name="Group 10"/>
          <p:cNvGrpSpPr>
            <a:grpSpLocks/>
          </p:cNvGrpSpPr>
          <p:nvPr/>
        </p:nvGrpSpPr>
        <p:grpSpPr bwMode="auto">
          <a:xfrm>
            <a:off x="5651500" y="1377719"/>
            <a:ext cx="3562350" cy="2765425"/>
            <a:chOff x="1595" y="667"/>
            <a:chExt cx="2244" cy="1742"/>
          </a:xfrm>
        </p:grpSpPr>
        <p:grpSp>
          <p:nvGrpSpPr>
            <p:cNvPr id="31787" name="Group 11"/>
            <p:cNvGrpSpPr>
              <a:grpSpLocks/>
            </p:cNvGrpSpPr>
            <p:nvPr/>
          </p:nvGrpSpPr>
          <p:grpSpPr bwMode="auto">
            <a:xfrm>
              <a:off x="2460" y="1680"/>
              <a:ext cx="288" cy="336"/>
              <a:chOff x="2460" y="1680"/>
              <a:chExt cx="288" cy="336"/>
            </a:xfrm>
          </p:grpSpPr>
          <p:sp>
            <p:nvSpPr>
              <p:cNvPr id="31841" name="Line 12"/>
              <p:cNvSpPr>
                <a:spLocks noChangeShapeType="1"/>
              </p:cNvSpPr>
              <p:nvPr/>
            </p:nvSpPr>
            <p:spPr bwMode="auto">
              <a:xfrm>
                <a:off x="2604"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42" name="Line 13"/>
              <p:cNvSpPr>
                <a:spLocks noChangeShapeType="1"/>
              </p:cNvSpPr>
              <p:nvPr/>
            </p:nvSpPr>
            <p:spPr bwMode="auto">
              <a:xfrm flipV="1">
                <a:off x="2604"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43" name="Line 14"/>
              <p:cNvSpPr>
                <a:spLocks noChangeShapeType="1"/>
              </p:cNvSpPr>
              <p:nvPr/>
            </p:nvSpPr>
            <p:spPr bwMode="auto">
              <a:xfrm>
                <a:off x="2604"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44" name="Line 15"/>
              <p:cNvSpPr>
                <a:spLocks noChangeShapeType="1"/>
              </p:cNvSpPr>
              <p:nvPr/>
            </p:nvSpPr>
            <p:spPr bwMode="auto">
              <a:xfrm>
                <a:off x="2460"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1788" name="Group 16"/>
            <p:cNvGrpSpPr>
              <a:grpSpLocks/>
            </p:cNvGrpSpPr>
            <p:nvPr/>
          </p:nvGrpSpPr>
          <p:grpSpPr bwMode="auto">
            <a:xfrm>
              <a:off x="2676" y="2313"/>
              <a:ext cx="144" cy="96"/>
              <a:chOff x="2676" y="2400"/>
              <a:chExt cx="144" cy="96"/>
            </a:xfrm>
          </p:grpSpPr>
          <p:sp>
            <p:nvSpPr>
              <p:cNvPr id="31839" name="Line 17"/>
              <p:cNvSpPr>
                <a:spLocks noChangeShapeType="1"/>
              </p:cNvSpPr>
              <p:nvPr/>
            </p:nvSpPr>
            <p:spPr bwMode="auto">
              <a:xfrm>
                <a:off x="2676" y="249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40" name="Line 18"/>
              <p:cNvSpPr>
                <a:spLocks noChangeShapeType="1"/>
              </p:cNvSpPr>
              <p:nvPr/>
            </p:nvSpPr>
            <p:spPr bwMode="auto">
              <a:xfrm flipV="1">
                <a:off x="2748" y="240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1789" name="Group 19"/>
            <p:cNvGrpSpPr>
              <a:grpSpLocks/>
            </p:cNvGrpSpPr>
            <p:nvPr/>
          </p:nvGrpSpPr>
          <p:grpSpPr bwMode="auto">
            <a:xfrm>
              <a:off x="2709" y="798"/>
              <a:ext cx="77" cy="480"/>
              <a:chOff x="2709" y="1206"/>
              <a:chExt cx="77" cy="480"/>
            </a:xfrm>
          </p:grpSpPr>
          <p:sp>
            <p:nvSpPr>
              <p:cNvPr id="31836" name="Rectangle 20"/>
              <p:cNvSpPr>
                <a:spLocks noChangeAspect="1" noChangeArrowheads="1"/>
              </p:cNvSpPr>
              <p:nvPr/>
            </p:nvSpPr>
            <p:spPr bwMode="auto">
              <a:xfrm>
                <a:off x="2709" y="135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1837" name="Line 21"/>
              <p:cNvSpPr>
                <a:spLocks noChangeShapeType="1"/>
              </p:cNvSpPr>
              <p:nvPr/>
            </p:nvSpPr>
            <p:spPr bwMode="auto">
              <a:xfrm>
                <a:off x="2748" y="120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38" name="Line 22"/>
              <p:cNvSpPr>
                <a:spLocks noChangeShapeType="1"/>
              </p:cNvSpPr>
              <p:nvPr/>
            </p:nvSpPr>
            <p:spPr bwMode="auto">
              <a:xfrm>
                <a:off x="2748" y="154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1790" name="Group 23"/>
            <p:cNvGrpSpPr>
              <a:grpSpLocks noChangeAspect="1"/>
            </p:cNvGrpSpPr>
            <p:nvPr/>
          </p:nvGrpSpPr>
          <p:grpSpPr bwMode="auto">
            <a:xfrm>
              <a:off x="1841" y="1779"/>
              <a:ext cx="286" cy="140"/>
              <a:chOff x="1877" y="1788"/>
              <a:chExt cx="240" cy="117"/>
            </a:xfrm>
          </p:grpSpPr>
          <p:grpSp>
            <p:nvGrpSpPr>
              <p:cNvPr id="31827" name="Group 24"/>
              <p:cNvGrpSpPr>
                <a:grpSpLocks noChangeAspect="1"/>
              </p:cNvGrpSpPr>
              <p:nvPr/>
            </p:nvGrpSpPr>
            <p:grpSpPr bwMode="auto">
              <a:xfrm>
                <a:off x="1877" y="1788"/>
                <a:ext cx="240" cy="117"/>
                <a:chOff x="3003" y="1955"/>
                <a:chExt cx="240" cy="117"/>
              </a:xfrm>
            </p:grpSpPr>
            <p:grpSp>
              <p:nvGrpSpPr>
                <p:cNvPr id="31831" name="Group 25"/>
                <p:cNvGrpSpPr>
                  <a:grpSpLocks noChangeAspect="1"/>
                </p:cNvGrpSpPr>
                <p:nvPr/>
              </p:nvGrpSpPr>
              <p:grpSpPr bwMode="auto">
                <a:xfrm>
                  <a:off x="3098" y="1955"/>
                  <a:ext cx="49" cy="117"/>
                  <a:chOff x="3098" y="1955"/>
                  <a:chExt cx="49" cy="117"/>
                </a:xfrm>
              </p:grpSpPr>
              <p:sp>
                <p:nvSpPr>
                  <p:cNvPr id="31834" name="Line 26"/>
                  <p:cNvSpPr>
                    <a:spLocks noChangeAspect="1" noChangeShapeType="1"/>
                  </p:cNvSpPr>
                  <p:nvPr/>
                </p:nvSpPr>
                <p:spPr bwMode="auto">
                  <a:xfrm rot="5400000" flipH="1" flipV="1">
                    <a:off x="3041" y="2014"/>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35" name="Line 27"/>
                  <p:cNvSpPr>
                    <a:spLocks noChangeAspect="1" noChangeShapeType="1"/>
                  </p:cNvSpPr>
                  <p:nvPr/>
                </p:nvSpPr>
                <p:spPr bwMode="auto">
                  <a:xfrm rot="5400000" flipH="1" flipV="1">
                    <a:off x="3089" y="201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1832" name="Line 28"/>
                <p:cNvSpPr>
                  <a:spLocks noChangeAspect="1" noChangeShapeType="1"/>
                </p:cNvSpPr>
                <p:nvPr/>
              </p:nvSpPr>
              <p:spPr bwMode="auto">
                <a:xfrm rot="5400000" flipH="1">
                  <a:off x="3051" y="196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33" name="Line 29"/>
                <p:cNvSpPr>
                  <a:spLocks noChangeAspect="1" noChangeShapeType="1"/>
                </p:cNvSpPr>
                <p:nvPr/>
              </p:nvSpPr>
              <p:spPr bwMode="auto">
                <a:xfrm rot="5400000" flipH="1">
                  <a:off x="3195" y="1965"/>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1828" name="Group 30"/>
              <p:cNvGrpSpPr>
                <a:grpSpLocks noChangeAspect="1"/>
              </p:cNvGrpSpPr>
              <p:nvPr/>
            </p:nvGrpSpPr>
            <p:grpSpPr bwMode="auto">
              <a:xfrm>
                <a:off x="2037" y="1789"/>
                <a:ext cx="34" cy="34"/>
                <a:chOff x="3043" y="1956"/>
                <a:chExt cx="34" cy="34"/>
              </a:xfrm>
            </p:grpSpPr>
            <p:sp>
              <p:nvSpPr>
                <p:cNvPr id="31829" name="Line 31"/>
                <p:cNvSpPr>
                  <a:spLocks noChangeAspect="1" noChangeShapeType="1"/>
                </p:cNvSpPr>
                <p:nvPr/>
              </p:nvSpPr>
              <p:spPr bwMode="auto">
                <a:xfrm rot="5400000" flipH="1" flipV="1">
                  <a:off x="3042" y="1972"/>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30" name="Line 32"/>
                <p:cNvSpPr>
                  <a:spLocks noChangeAspect="1" noChangeShapeType="1"/>
                </p:cNvSpPr>
                <p:nvPr/>
              </p:nvSpPr>
              <p:spPr bwMode="auto">
                <a:xfrm rot="10800000" flipH="1" flipV="1">
                  <a:off x="3043" y="1973"/>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31791" name="Group 33"/>
            <p:cNvGrpSpPr>
              <a:grpSpLocks noChangeAspect="1"/>
            </p:cNvGrpSpPr>
            <p:nvPr/>
          </p:nvGrpSpPr>
          <p:grpSpPr bwMode="auto">
            <a:xfrm>
              <a:off x="2900" y="1538"/>
              <a:ext cx="290" cy="158"/>
              <a:chOff x="2900" y="1552"/>
              <a:chExt cx="240" cy="131"/>
            </a:xfrm>
          </p:grpSpPr>
          <p:grpSp>
            <p:nvGrpSpPr>
              <p:cNvPr id="31818" name="Group 34"/>
              <p:cNvGrpSpPr>
                <a:grpSpLocks noChangeAspect="1"/>
              </p:cNvGrpSpPr>
              <p:nvPr/>
            </p:nvGrpSpPr>
            <p:grpSpPr bwMode="auto">
              <a:xfrm>
                <a:off x="2900" y="1566"/>
                <a:ext cx="240" cy="117"/>
                <a:chOff x="4026" y="1739"/>
                <a:chExt cx="240" cy="117"/>
              </a:xfrm>
            </p:grpSpPr>
            <p:grpSp>
              <p:nvGrpSpPr>
                <p:cNvPr id="31822" name="Group 35"/>
                <p:cNvGrpSpPr>
                  <a:grpSpLocks noChangeAspect="1"/>
                </p:cNvGrpSpPr>
                <p:nvPr/>
              </p:nvGrpSpPr>
              <p:grpSpPr bwMode="auto">
                <a:xfrm rot="16200000" flipV="1">
                  <a:off x="4088" y="1773"/>
                  <a:ext cx="117" cy="49"/>
                  <a:chOff x="2064" y="672"/>
                  <a:chExt cx="117" cy="49"/>
                </a:xfrm>
              </p:grpSpPr>
              <p:sp>
                <p:nvSpPr>
                  <p:cNvPr id="31825" name="Line 36"/>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26" name="Line 37"/>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1823" name="Line 38"/>
                <p:cNvSpPr>
                  <a:spLocks noChangeAspect="1" noChangeShapeType="1"/>
                </p:cNvSpPr>
                <p:nvPr/>
              </p:nvSpPr>
              <p:spPr bwMode="auto">
                <a:xfrm rot="-5400000">
                  <a:off x="4218" y="175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24" name="Line 39"/>
                <p:cNvSpPr>
                  <a:spLocks noChangeAspect="1" noChangeShapeType="1"/>
                </p:cNvSpPr>
                <p:nvPr/>
              </p:nvSpPr>
              <p:spPr bwMode="auto">
                <a:xfrm rot="-5400000">
                  <a:off x="4074" y="1749"/>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1819" name="Group 40"/>
              <p:cNvGrpSpPr>
                <a:grpSpLocks noChangeAspect="1"/>
              </p:cNvGrpSpPr>
              <p:nvPr/>
            </p:nvGrpSpPr>
            <p:grpSpPr bwMode="auto">
              <a:xfrm>
                <a:off x="2917" y="1552"/>
                <a:ext cx="34" cy="34"/>
                <a:chOff x="4191" y="1743"/>
                <a:chExt cx="34" cy="34"/>
              </a:xfrm>
            </p:grpSpPr>
            <p:sp>
              <p:nvSpPr>
                <p:cNvPr id="31820" name="Line 41"/>
                <p:cNvSpPr>
                  <a:spLocks noChangeAspect="1" noChangeShapeType="1"/>
                </p:cNvSpPr>
                <p:nvPr/>
              </p:nvSpPr>
              <p:spPr bwMode="auto">
                <a:xfrm rot="16200000" flipV="1">
                  <a:off x="4191" y="1759"/>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21" name="Line 42"/>
                <p:cNvSpPr>
                  <a:spLocks noChangeAspect="1" noChangeShapeType="1"/>
                </p:cNvSpPr>
                <p:nvPr/>
              </p:nvSpPr>
              <p:spPr bwMode="auto">
                <a:xfrm rot="10800000" flipV="1">
                  <a:off x="4191" y="1760"/>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31792" name="Group 43"/>
            <p:cNvGrpSpPr>
              <a:grpSpLocks/>
            </p:cNvGrpSpPr>
            <p:nvPr/>
          </p:nvGrpSpPr>
          <p:grpSpPr bwMode="auto">
            <a:xfrm>
              <a:off x="2229" y="1335"/>
              <a:ext cx="77" cy="480"/>
              <a:chOff x="2229" y="1248"/>
              <a:chExt cx="77" cy="480"/>
            </a:xfrm>
          </p:grpSpPr>
          <p:sp>
            <p:nvSpPr>
              <p:cNvPr id="31815" name="Rectangle 44"/>
              <p:cNvSpPr>
                <a:spLocks noChangeAspect="1" noChangeArrowheads="1"/>
              </p:cNvSpPr>
              <p:nvPr/>
            </p:nvSpPr>
            <p:spPr bwMode="auto">
              <a:xfrm>
                <a:off x="2229" y="1392"/>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1816" name="Line 45"/>
              <p:cNvSpPr>
                <a:spLocks noChangeShapeType="1"/>
              </p:cNvSpPr>
              <p:nvPr/>
            </p:nvSpPr>
            <p:spPr bwMode="auto">
              <a:xfrm>
                <a:off x="2268" y="124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17" name="Line 46"/>
              <p:cNvSpPr>
                <a:spLocks noChangeShapeType="1"/>
              </p:cNvSpPr>
              <p:nvPr/>
            </p:nvSpPr>
            <p:spPr bwMode="auto">
              <a:xfrm>
                <a:off x="2268" y="158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1793" name="Line 47"/>
            <p:cNvSpPr>
              <a:spLocks noChangeShapeType="1"/>
            </p:cNvSpPr>
            <p:nvPr/>
          </p:nvSpPr>
          <p:spPr bwMode="auto">
            <a:xfrm flipH="1">
              <a:off x="2037" y="1846"/>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94" name="Line 48"/>
            <p:cNvSpPr>
              <a:spLocks noChangeShapeType="1"/>
            </p:cNvSpPr>
            <p:nvPr/>
          </p:nvSpPr>
          <p:spPr bwMode="auto">
            <a:xfrm>
              <a:off x="2268" y="1677"/>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95" name="Line 49"/>
            <p:cNvSpPr>
              <a:spLocks noChangeShapeType="1"/>
            </p:cNvSpPr>
            <p:nvPr/>
          </p:nvSpPr>
          <p:spPr bwMode="auto">
            <a:xfrm rot="5400000">
              <a:off x="2833" y="1538"/>
              <a:ext cx="0" cy="169"/>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31796" name="Group 50"/>
            <p:cNvGrpSpPr>
              <a:grpSpLocks/>
            </p:cNvGrpSpPr>
            <p:nvPr/>
          </p:nvGrpSpPr>
          <p:grpSpPr bwMode="auto">
            <a:xfrm>
              <a:off x="3468" y="1680"/>
              <a:ext cx="77" cy="480"/>
              <a:chOff x="3468" y="1776"/>
              <a:chExt cx="77" cy="480"/>
            </a:xfrm>
          </p:grpSpPr>
          <p:sp>
            <p:nvSpPr>
              <p:cNvPr id="31812" name="Rectangle 51"/>
              <p:cNvSpPr>
                <a:spLocks noChangeAspect="1" noChangeArrowheads="1"/>
              </p:cNvSpPr>
              <p:nvPr/>
            </p:nvSpPr>
            <p:spPr bwMode="auto">
              <a:xfrm>
                <a:off x="3468" y="192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1813" name="Line 52"/>
              <p:cNvSpPr>
                <a:spLocks noChangeShapeType="1"/>
              </p:cNvSpPr>
              <p:nvPr/>
            </p:nvSpPr>
            <p:spPr bwMode="auto">
              <a:xfrm>
                <a:off x="3507" y="177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14" name="Line 53"/>
              <p:cNvSpPr>
                <a:spLocks noChangeShapeType="1"/>
              </p:cNvSpPr>
              <p:nvPr/>
            </p:nvSpPr>
            <p:spPr bwMode="auto">
              <a:xfrm>
                <a:off x="3507" y="211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1797" name="Freeform 54"/>
            <p:cNvSpPr>
              <a:spLocks/>
            </p:cNvSpPr>
            <p:nvPr/>
          </p:nvSpPr>
          <p:spPr bwMode="auto">
            <a:xfrm flipH="1">
              <a:off x="3105" y="1629"/>
              <a:ext cx="403" cy="173"/>
            </a:xfrm>
            <a:custGeom>
              <a:avLst/>
              <a:gdLst>
                <a:gd name="T0" fmla="*/ 0 w 960"/>
                <a:gd name="T1" fmla="*/ 90 h 240"/>
                <a:gd name="T2" fmla="*/ 0 w 960"/>
                <a:gd name="T3" fmla="*/ 0 h 240"/>
                <a:gd name="T4" fmla="*/ 71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1798" name="Freeform 55"/>
            <p:cNvSpPr>
              <a:spLocks/>
            </p:cNvSpPr>
            <p:nvPr/>
          </p:nvSpPr>
          <p:spPr bwMode="auto">
            <a:xfrm flipH="1" flipV="1">
              <a:off x="1877" y="2160"/>
              <a:ext cx="1630" cy="153"/>
            </a:xfrm>
            <a:custGeom>
              <a:avLst/>
              <a:gdLst>
                <a:gd name="T0" fmla="*/ 0 w 960"/>
                <a:gd name="T1" fmla="*/ 62 h 240"/>
                <a:gd name="T2" fmla="*/ 0 w 960"/>
                <a:gd name="T3" fmla="*/ 0 h 240"/>
                <a:gd name="T4" fmla="*/ 470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1799" name="Line 56"/>
            <p:cNvSpPr>
              <a:spLocks noChangeShapeType="1"/>
            </p:cNvSpPr>
            <p:nvPr/>
          </p:nvSpPr>
          <p:spPr bwMode="auto">
            <a:xfrm flipH="1">
              <a:off x="2743" y="2010"/>
              <a:ext cx="0" cy="303"/>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00" name="Freeform 57"/>
            <p:cNvSpPr>
              <a:spLocks/>
            </p:cNvSpPr>
            <p:nvPr/>
          </p:nvSpPr>
          <p:spPr bwMode="auto">
            <a:xfrm>
              <a:off x="2743" y="762"/>
              <a:ext cx="485" cy="146"/>
            </a:xfrm>
            <a:custGeom>
              <a:avLst/>
              <a:gdLst>
                <a:gd name="T0" fmla="*/ 0 w 960"/>
                <a:gd name="T1" fmla="*/ 54 h 240"/>
                <a:gd name="T2" fmla="*/ 0 w 960"/>
                <a:gd name="T3" fmla="*/ 0 h 240"/>
                <a:gd name="T4" fmla="*/ 124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1801" name="Oval 58"/>
            <p:cNvSpPr>
              <a:spLocks noChangeArrowheads="1"/>
            </p:cNvSpPr>
            <p:nvPr/>
          </p:nvSpPr>
          <p:spPr bwMode="auto">
            <a:xfrm>
              <a:off x="3219" y="744"/>
              <a:ext cx="48" cy="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1802" name="Text Box 59"/>
            <p:cNvSpPr txBox="1">
              <a:spLocks noChangeArrowheads="1"/>
            </p:cNvSpPr>
            <p:nvPr/>
          </p:nvSpPr>
          <p:spPr bwMode="auto">
            <a:xfrm>
              <a:off x="3292" y="667"/>
              <a:ext cx="44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CC</a:t>
              </a:r>
              <a:endParaRPr kumimoji="1" lang="en-US" altLang="zh-CN">
                <a:solidFill>
                  <a:schemeClr val="tx2"/>
                </a:solidFill>
                <a:cs typeface="Times New Roman" pitchFamily="18" charset="0"/>
              </a:endParaRPr>
            </a:p>
          </p:txBody>
        </p:sp>
        <p:sp>
          <p:nvSpPr>
            <p:cNvPr id="31803" name="Text Box 60"/>
            <p:cNvSpPr txBox="1">
              <a:spLocks noChangeArrowheads="1"/>
            </p:cNvSpPr>
            <p:nvPr/>
          </p:nvSpPr>
          <p:spPr bwMode="auto">
            <a:xfrm>
              <a:off x="3508" y="1843"/>
              <a:ext cx="33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L</a:t>
              </a:r>
              <a:endParaRPr kumimoji="1" lang="en-US" altLang="zh-CN">
                <a:solidFill>
                  <a:schemeClr val="tx2"/>
                </a:solidFill>
                <a:cs typeface="Times New Roman" pitchFamily="18" charset="0"/>
              </a:endParaRPr>
            </a:p>
          </p:txBody>
        </p:sp>
        <p:sp>
          <p:nvSpPr>
            <p:cNvPr id="31804" name="Text Box 61"/>
            <p:cNvSpPr txBox="1">
              <a:spLocks noChangeArrowheads="1"/>
            </p:cNvSpPr>
            <p:nvPr/>
          </p:nvSpPr>
          <p:spPr bwMode="auto">
            <a:xfrm>
              <a:off x="2393" y="912"/>
              <a:ext cx="3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C</a:t>
              </a:r>
              <a:endParaRPr kumimoji="1" lang="en-US" altLang="zh-CN">
                <a:solidFill>
                  <a:schemeClr val="tx2"/>
                </a:solidFill>
                <a:cs typeface="Times New Roman" pitchFamily="18" charset="0"/>
              </a:endParaRPr>
            </a:p>
          </p:txBody>
        </p:sp>
        <p:sp>
          <p:nvSpPr>
            <p:cNvPr id="31805" name="Text Box 62"/>
            <p:cNvSpPr txBox="1">
              <a:spLocks noChangeArrowheads="1"/>
            </p:cNvSpPr>
            <p:nvPr/>
          </p:nvSpPr>
          <p:spPr bwMode="auto">
            <a:xfrm>
              <a:off x="2306" y="1360"/>
              <a:ext cx="33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a:t>
              </a:r>
              <a:endParaRPr kumimoji="1" lang="en-US" altLang="zh-CN">
                <a:solidFill>
                  <a:schemeClr val="tx2"/>
                </a:solidFill>
                <a:cs typeface="Times New Roman" pitchFamily="18" charset="0"/>
              </a:endParaRPr>
            </a:p>
          </p:txBody>
        </p:sp>
        <p:sp>
          <p:nvSpPr>
            <p:cNvPr id="31806" name="Text Box 63"/>
            <p:cNvSpPr txBox="1">
              <a:spLocks noChangeArrowheads="1"/>
            </p:cNvSpPr>
            <p:nvPr/>
          </p:nvSpPr>
          <p:spPr bwMode="auto">
            <a:xfrm>
              <a:off x="1817" y="1486"/>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C</a:t>
              </a:r>
              <a:r>
                <a:rPr kumimoji="1" lang="en-US" altLang="zh-CN" baseline="-25000">
                  <a:solidFill>
                    <a:schemeClr val="tx2"/>
                  </a:solidFill>
                  <a:cs typeface="Times New Roman" pitchFamily="18" charset="0"/>
                </a:rPr>
                <a:t>1</a:t>
              </a:r>
            </a:p>
          </p:txBody>
        </p:sp>
        <p:sp>
          <p:nvSpPr>
            <p:cNvPr id="31807" name="Text Box 64"/>
            <p:cNvSpPr txBox="1">
              <a:spLocks noChangeArrowheads="1"/>
            </p:cNvSpPr>
            <p:nvPr/>
          </p:nvSpPr>
          <p:spPr bwMode="auto">
            <a:xfrm>
              <a:off x="3037" y="1261"/>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C</a:t>
              </a:r>
              <a:r>
                <a:rPr kumimoji="1" lang="en-US" altLang="zh-CN" baseline="-25000">
                  <a:solidFill>
                    <a:schemeClr val="tx2"/>
                  </a:solidFill>
                  <a:cs typeface="Times New Roman" pitchFamily="18" charset="0"/>
                </a:rPr>
                <a:t>2</a:t>
              </a:r>
            </a:p>
          </p:txBody>
        </p:sp>
        <p:sp>
          <p:nvSpPr>
            <p:cNvPr id="31808" name="Text Box 67"/>
            <p:cNvSpPr txBox="1">
              <a:spLocks noChangeArrowheads="1"/>
            </p:cNvSpPr>
            <p:nvPr/>
          </p:nvSpPr>
          <p:spPr bwMode="auto">
            <a:xfrm>
              <a:off x="1595" y="1711"/>
              <a:ext cx="261"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ts val="2500"/>
                </a:lnSpc>
              </a:pPr>
              <a:r>
                <a:rPr kumimoji="1" lang="en-US" altLang="zh-CN" i="1">
                  <a:solidFill>
                    <a:schemeClr val="tx2"/>
                  </a:solidFill>
                  <a:cs typeface="Times New Roman" pitchFamily="18" charset="0"/>
                </a:rPr>
                <a:t>+</a:t>
              </a:r>
            </a:p>
            <a:p>
              <a:pPr algn="just" eaLnBrk="1" hangingPunct="1">
                <a:lnSpc>
                  <a:spcPts val="2500"/>
                </a:lnSpc>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i</a:t>
              </a:r>
            </a:p>
            <a:p>
              <a:pPr algn="just" eaLnBrk="1" hangingPunct="1">
                <a:lnSpc>
                  <a:spcPts val="2500"/>
                </a:lnSpc>
              </a:pPr>
              <a:r>
                <a:rPr kumimoji="1" lang="en-US" altLang="zh-CN">
                  <a:solidFill>
                    <a:schemeClr val="tx2"/>
                  </a:solidFill>
                  <a:cs typeface="Times New Roman" pitchFamily="18" charset="0"/>
                </a:rPr>
                <a:t>_</a:t>
              </a:r>
            </a:p>
          </p:txBody>
        </p:sp>
        <p:sp>
          <p:nvSpPr>
            <p:cNvPr id="31809" name="Text Box 68"/>
            <p:cNvSpPr txBox="1">
              <a:spLocks noChangeArrowheads="1"/>
            </p:cNvSpPr>
            <p:nvPr/>
          </p:nvSpPr>
          <p:spPr bwMode="auto">
            <a:xfrm>
              <a:off x="3184" y="1673"/>
              <a:ext cx="289"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ts val="2000"/>
                </a:lnSpc>
              </a:pPr>
              <a:r>
                <a:rPr kumimoji="1" lang="en-US" altLang="zh-CN" i="1">
                  <a:solidFill>
                    <a:schemeClr val="tx2"/>
                  </a:solidFill>
                  <a:cs typeface="Times New Roman" pitchFamily="18" charset="0"/>
                </a:rPr>
                <a:t>+</a:t>
              </a:r>
            </a:p>
            <a:p>
              <a:pPr algn="just" eaLnBrk="1" hangingPunct="1">
                <a:lnSpc>
                  <a:spcPts val="2000"/>
                </a:lnSpc>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o</a:t>
              </a:r>
            </a:p>
            <a:p>
              <a:pPr algn="just" eaLnBrk="1" hangingPunct="1">
                <a:lnSpc>
                  <a:spcPts val="2000"/>
                </a:lnSpc>
              </a:pPr>
              <a:r>
                <a:rPr kumimoji="1" lang="en-US" altLang="zh-CN">
                  <a:solidFill>
                    <a:schemeClr val="tx2"/>
                  </a:solidFill>
                  <a:cs typeface="Times New Roman" pitchFamily="18" charset="0"/>
                </a:rPr>
                <a:t>_</a:t>
              </a:r>
            </a:p>
          </p:txBody>
        </p:sp>
        <p:sp>
          <p:nvSpPr>
            <p:cNvPr id="31810" name="Freeform 69"/>
            <p:cNvSpPr>
              <a:spLocks/>
            </p:cNvSpPr>
            <p:nvPr/>
          </p:nvSpPr>
          <p:spPr bwMode="auto">
            <a:xfrm flipH="1">
              <a:off x="2268" y="1335"/>
              <a:ext cx="480" cy="105"/>
            </a:xfrm>
            <a:custGeom>
              <a:avLst/>
              <a:gdLst>
                <a:gd name="T0" fmla="*/ 1920 w 240"/>
                <a:gd name="T1" fmla="*/ 31 h 192"/>
                <a:gd name="T2" fmla="*/ 1920 w 240"/>
                <a:gd name="T3" fmla="*/ 0 h 192"/>
                <a:gd name="T4" fmla="*/ 0 w 240"/>
                <a:gd name="T5" fmla="*/ 0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192"/>
                  </a:moveTo>
                  <a:lnTo>
                    <a:pt x="240" y="0"/>
                  </a:lnTo>
                  <a:lnTo>
                    <a:pt x="0" y="0"/>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1811" name="Line 70"/>
            <p:cNvSpPr>
              <a:spLocks noChangeShapeType="1"/>
            </p:cNvSpPr>
            <p:nvPr/>
          </p:nvSpPr>
          <p:spPr bwMode="auto">
            <a:xfrm flipH="1">
              <a:off x="2743" y="1255"/>
              <a:ext cx="0" cy="438"/>
            </a:xfrm>
            <a:prstGeom prst="line">
              <a:avLst/>
            </a:prstGeom>
            <a:noFill/>
            <a:ln w="28575">
              <a:solidFill>
                <a:schemeClr val="tx1"/>
              </a:solidFill>
              <a:round/>
              <a:headEnd/>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63911" name="Text Box 71"/>
          <p:cNvSpPr txBox="1">
            <a:spLocks noChangeArrowheads="1"/>
          </p:cNvSpPr>
          <p:nvPr/>
        </p:nvSpPr>
        <p:spPr bwMode="auto">
          <a:xfrm>
            <a:off x="357188" y="1742844"/>
            <a:ext cx="6032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将集电极电压反馈作为基极偏置电源电压：</a:t>
            </a:r>
          </a:p>
        </p:txBody>
      </p:sp>
      <p:grpSp>
        <p:nvGrpSpPr>
          <p:cNvPr id="17" name="Group 72"/>
          <p:cNvGrpSpPr>
            <a:grpSpLocks/>
          </p:cNvGrpSpPr>
          <p:nvPr/>
        </p:nvGrpSpPr>
        <p:grpSpPr bwMode="auto">
          <a:xfrm>
            <a:off x="1143000" y="2238144"/>
            <a:ext cx="4976813" cy="428625"/>
            <a:chOff x="426" y="1339"/>
            <a:chExt cx="3135" cy="270"/>
          </a:xfrm>
        </p:grpSpPr>
        <p:sp>
          <p:nvSpPr>
            <p:cNvPr id="31782" name="Text Box 73"/>
            <p:cNvSpPr txBox="1">
              <a:spLocks noChangeArrowheads="1"/>
            </p:cNvSpPr>
            <p:nvPr/>
          </p:nvSpPr>
          <p:spPr bwMode="auto">
            <a:xfrm>
              <a:off x="1092" y="1339"/>
              <a:ext cx="900"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BB</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CEQ</a:t>
              </a:r>
              <a:r>
                <a:rPr kumimoji="1" lang="en-US" altLang="zh-CN" sz="2000">
                  <a:solidFill>
                    <a:schemeClr val="tx2"/>
                  </a:solidFill>
                  <a:cs typeface="Times New Roman" pitchFamily="18" charset="0"/>
                </a:rPr>
                <a:t>↓</a:t>
              </a:r>
            </a:p>
          </p:txBody>
        </p:sp>
        <p:sp>
          <p:nvSpPr>
            <p:cNvPr id="31783" name="Text Box 74"/>
            <p:cNvSpPr txBox="1">
              <a:spLocks noChangeArrowheads="1"/>
            </p:cNvSpPr>
            <p:nvPr/>
          </p:nvSpPr>
          <p:spPr bwMode="auto">
            <a:xfrm>
              <a:off x="426" y="1339"/>
              <a:ext cx="3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C </a:t>
              </a:r>
              <a:r>
                <a:rPr kumimoji="1" lang="en-US" altLang="zh-CN" sz="2000">
                  <a:solidFill>
                    <a:schemeClr val="tx2"/>
                  </a:solidFill>
                  <a:cs typeface="Times New Roman" pitchFamily="18" charset="0"/>
                </a:rPr>
                <a:t>↑</a:t>
              </a:r>
            </a:p>
          </p:txBody>
        </p:sp>
        <p:sp>
          <p:nvSpPr>
            <p:cNvPr id="31784" name="AutoShape 75"/>
            <p:cNvSpPr>
              <a:spLocks noChangeArrowheads="1"/>
            </p:cNvSpPr>
            <p:nvPr/>
          </p:nvSpPr>
          <p:spPr bwMode="auto">
            <a:xfrm>
              <a:off x="816" y="1441"/>
              <a:ext cx="288" cy="96"/>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31785" name="AutoShape 76"/>
            <p:cNvSpPr>
              <a:spLocks noChangeArrowheads="1"/>
            </p:cNvSpPr>
            <p:nvPr/>
          </p:nvSpPr>
          <p:spPr bwMode="auto">
            <a:xfrm>
              <a:off x="1920" y="1441"/>
              <a:ext cx="288" cy="96"/>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sp>
          <p:nvSpPr>
            <p:cNvPr id="31786" name="Rectangle 77"/>
            <p:cNvSpPr>
              <a:spLocks noChangeArrowheads="1"/>
            </p:cNvSpPr>
            <p:nvPr/>
          </p:nvSpPr>
          <p:spPr bwMode="auto">
            <a:xfrm>
              <a:off x="2205" y="1339"/>
              <a:ext cx="135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r>
                <a:rPr kumimoji="1" lang="en-US" altLang="zh-CN" sz="2000" i="1">
                  <a:solidFill>
                    <a:schemeClr val="tx2"/>
                  </a:solidFill>
                  <a:cs typeface="Times New Roman" pitchFamily="18" charset="0"/>
                </a:rPr>
                <a:t>=</a:t>
              </a: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BB</a:t>
              </a: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BE</a:t>
              </a:r>
              <a:r>
                <a:rPr kumimoji="1" lang="en-US" altLang="zh-CN" sz="2000">
                  <a:solidFill>
                    <a:schemeClr val="tx2"/>
                  </a:solidFill>
                  <a:cs typeface="Times New Roman" pitchFamily="18" charset="0"/>
                </a:rPr>
                <a:t>)</a:t>
              </a: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 </a:t>
              </a:r>
              <a:r>
                <a:rPr kumimoji="1" lang="en-US" altLang="zh-CN" sz="2000">
                  <a:solidFill>
                    <a:schemeClr val="tx2"/>
                  </a:solidFill>
                  <a:cs typeface="Times New Roman" pitchFamily="18" charset="0"/>
                </a:rPr>
                <a:t>↓</a:t>
              </a:r>
            </a:p>
          </p:txBody>
        </p:sp>
      </p:grpSp>
      <p:sp>
        <p:nvSpPr>
          <p:cNvPr id="163918" name="Text Box 78"/>
          <p:cNvSpPr txBox="1">
            <a:spLocks noChangeArrowheads="1"/>
          </p:cNvSpPr>
          <p:nvPr/>
        </p:nvSpPr>
        <p:spPr bwMode="auto">
          <a:xfrm>
            <a:off x="357188" y="2749319"/>
            <a:ext cx="2646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计算静态工作点：</a:t>
            </a:r>
          </a:p>
        </p:txBody>
      </p:sp>
      <p:sp>
        <p:nvSpPr>
          <p:cNvPr id="163919" name="Text Box 79"/>
          <p:cNvSpPr txBox="1">
            <a:spLocks noChangeArrowheads="1"/>
          </p:cNvSpPr>
          <p:nvPr/>
        </p:nvSpPr>
        <p:spPr bwMode="auto">
          <a:xfrm>
            <a:off x="357188" y="3241444"/>
            <a:ext cx="1470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根据</a:t>
            </a:r>
            <a:r>
              <a:rPr kumimoji="1" lang="en-US" altLang="zh-CN">
                <a:solidFill>
                  <a:schemeClr val="tx2"/>
                </a:solidFill>
                <a:cs typeface="Times New Roman" pitchFamily="18" charset="0"/>
              </a:rPr>
              <a:t>KVL</a:t>
            </a:r>
          </a:p>
        </p:txBody>
      </p:sp>
      <p:graphicFrame>
        <p:nvGraphicFramePr>
          <p:cNvPr id="163920" name="Object 2"/>
          <p:cNvGraphicFramePr>
            <a:graphicFrameLocks noChangeAspect="1"/>
          </p:cNvGraphicFramePr>
          <p:nvPr>
            <p:extLst>
              <p:ext uri="{D42A27DB-BD31-4B8C-83A1-F6EECF244321}">
                <p14:modId xmlns:p14="http://schemas.microsoft.com/office/powerpoint/2010/main" val="3947268658"/>
              </p:ext>
            </p:extLst>
          </p:nvPr>
        </p:nvGraphicFramePr>
        <p:xfrm>
          <a:off x="1317625" y="3665306"/>
          <a:ext cx="3876675" cy="457200"/>
        </p:xfrm>
        <a:graphic>
          <a:graphicData uri="http://schemas.openxmlformats.org/presentationml/2006/ole">
            <mc:AlternateContent xmlns:mc="http://schemas.openxmlformats.org/markup-compatibility/2006">
              <mc:Choice xmlns:v="urn:schemas-microsoft-com:vml" Requires="v">
                <p:oleObj spid="_x0000_s32066" name="Equation" r:id="rId3" imgW="1942920" imgH="228600" progId="Equation.DSMT4">
                  <p:embed/>
                </p:oleObj>
              </mc:Choice>
              <mc:Fallback>
                <p:oleObj name="Equation" r:id="rId3" imgW="1942920" imgH="22860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625" y="3665306"/>
                        <a:ext cx="38766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21" name="Object 3"/>
          <p:cNvGraphicFramePr>
            <a:graphicFrameLocks noChangeAspect="1"/>
          </p:cNvGraphicFramePr>
          <p:nvPr>
            <p:extLst>
              <p:ext uri="{D42A27DB-BD31-4B8C-83A1-F6EECF244321}">
                <p14:modId xmlns:p14="http://schemas.microsoft.com/office/powerpoint/2010/main" val="3387536170"/>
              </p:ext>
            </p:extLst>
          </p:nvPr>
        </p:nvGraphicFramePr>
        <p:xfrm>
          <a:off x="1289050" y="4182831"/>
          <a:ext cx="4056063" cy="863600"/>
        </p:xfrm>
        <a:graphic>
          <a:graphicData uri="http://schemas.openxmlformats.org/presentationml/2006/ole">
            <mc:AlternateContent xmlns:mc="http://schemas.openxmlformats.org/markup-compatibility/2006">
              <mc:Choice xmlns:v="urn:schemas-microsoft-com:vml" Requires="v">
                <p:oleObj spid="_x0000_s32067" name="Equation" r:id="rId5" imgW="2031840" imgH="431640" progId="Equation.DSMT4">
                  <p:embed/>
                </p:oleObj>
              </mc:Choice>
              <mc:Fallback>
                <p:oleObj name="Equation" r:id="rId5" imgW="2031840" imgH="431640" progId="Equation.DSMT4">
                  <p:embed/>
                  <p:pic>
                    <p:nvPicPr>
                      <p:cNvPr id="0" name="Object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9050" y="4182831"/>
                        <a:ext cx="405606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22" name="Text Box 82"/>
          <p:cNvSpPr txBox="1">
            <a:spLocks noChangeArrowheads="1"/>
          </p:cNvSpPr>
          <p:nvPr/>
        </p:nvSpPr>
        <p:spPr bwMode="auto">
          <a:xfrm>
            <a:off x="357188" y="5200419"/>
            <a:ext cx="3651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如果</a:t>
            </a:r>
            <a:r>
              <a:rPr kumimoji="1" lang="en-US" altLang="zh-CN" i="1">
                <a:solidFill>
                  <a:schemeClr val="tx2"/>
                </a:solidFill>
                <a:cs typeface="Times New Roman" pitchFamily="18" charset="0"/>
              </a:rPr>
              <a:t>R</a:t>
            </a:r>
            <a:r>
              <a:rPr kumimoji="1" lang="en-US" altLang="zh-CN" baseline="-25000">
                <a:solidFill>
                  <a:schemeClr val="tx2"/>
                </a:solidFill>
                <a:cs typeface="Times New Roman" pitchFamily="18" charset="0"/>
              </a:rPr>
              <a:t>B</a:t>
            </a:r>
            <a:r>
              <a:rPr kumimoji="1" lang="en-US" altLang="zh-CN">
                <a:solidFill>
                  <a:schemeClr val="tx2"/>
                </a:solidFill>
                <a:cs typeface="Times New Roman" pitchFamily="18" charset="0"/>
              </a:rPr>
              <a:t>&lt;&lt;(1+</a:t>
            </a:r>
            <a:r>
              <a:rPr kumimoji="1" lang="en-US" altLang="zh-CN" i="1">
                <a:solidFill>
                  <a:schemeClr val="tx2"/>
                </a:solidFill>
                <a:cs typeface="Times New Roman" pitchFamily="18" charset="0"/>
                <a:sym typeface="Symbol" pitchFamily="18" charset="2"/>
              </a:rPr>
              <a:t></a:t>
            </a:r>
            <a:r>
              <a:rPr kumimoji="1" lang="en-US" altLang="zh-CN">
                <a:solidFill>
                  <a:schemeClr val="tx2"/>
                </a:solidFill>
                <a:cs typeface="Times New Roman" pitchFamily="18" charset="0"/>
                <a:sym typeface="Symbol" pitchFamily="18" charset="2"/>
              </a:rPr>
              <a:t>)</a:t>
            </a:r>
            <a:r>
              <a:rPr kumimoji="1" lang="en-US" altLang="zh-CN" i="1">
                <a:solidFill>
                  <a:schemeClr val="tx2"/>
                </a:solidFill>
                <a:cs typeface="Times New Roman" pitchFamily="18" charset="0"/>
                <a:sym typeface="Symbol" pitchFamily="18" charset="2"/>
              </a:rPr>
              <a:t>R</a:t>
            </a:r>
            <a:r>
              <a:rPr kumimoji="1" lang="en-US" altLang="zh-CN" baseline="-25000">
                <a:solidFill>
                  <a:schemeClr val="tx2"/>
                </a:solidFill>
                <a:cs typeface="Times New Roman" pitchFamily="18" charset="0"/>
                <a:sym typeface="Symbol" pitchFamily="18" charset="2"/>
              </a:rPr>
              <a:t>C</a:t>
            </a:r>
            <a:r>
              <a:rPr kumimoji="1" lang="en-US" altLang="zh-CN">
                <a:solidFill>
                  <a:schemeClr val="tx2"/>
                </a:solidFill>
                <a:cs typeface="Times New Roman" pitchFamily="18" charset="0"/>
                <a:sym typeface="Symbol" pitchFamily="18" charset="2"/>
              </a:rPr>
              <a:t>    </a:t>
            </a:r>
            <a:r>
              <a:rPr kumimoji="1" lang="en-US" altLang="zh-CN" i="1">
                <a:solidFill>
                  <a:schemeClr val="tx2"/>
                </a:solidFill>
                <a:cs typeface="Times New Roman" pitchFamily="18" charset="0"/>
                <a:sym typeface="Symbol" pitchFamily="18" charset="2"/>
              </a:rPr>
              <a:t></a:t>
            </a:r>
            <a:r>
              <a:rPr kumimoji="1" lang="en-US" altLang="zh-CN">
                <a:solidFill>
                  <a:schemeClr val="tx2"/>
                </a:solidFill>
                <a:cs typeface="Times New Roman" pitchFamily="18" charset="0"/>
                <a:sym typeface="Symbol" pitchFamily="18" charset="2"/>
              </a:rPr>
              <a:t>&gt;&gt;1</a:t>
            </a:r>
          </a:p>
        </p:txBody>
      </p:sp>
      <p:graphicFrame>
        <p:nvGraphicFramePr>
          <p:cNvPr id="163923" name="Object 4"/>
          <p:cNvGraphicFramePr>
            <a:graphicFrameLocks noChangeAspect="1"/>
          </p:cNvGraphicFramePr>
          <p:nvPr>
            <p:extLst>
              <p:ext uri="{D42A27DB-BD31-4B8C-83A1-F6EECF244321}">
                <p14:modId xmlns:p14="http://schemas.microsoft.com/office/powerpoint/2010/main" val="4235166383"/>
              </p:ext>
            </p:extLst>
          </p:nvPr>
        </p:nvGraphicFramePr>
        <p:xfrm>
          <a:off x="4259263" y="5051194"/>
          <a:ext cx="2076450" cy="863600"/>
        </p:xfrm>
        <a:graphic>
          <a:graphicData uri="http://schemas.openxmlformats.org/presentationml/2006/ole">
            <mc:AlternateContent xmlns:mc="http://schemas.openxmlformats.org/markup-compatibility/2006">
              <mc:Choice xmlns:v="urn:schemas-microsoft-com:vml" Requires="v">
                <p:oleObj spid="_x0000_s32068" name="Equation" r:id="rId7" imgW="1041120" imgH="431640" progId="Equation.DSMT4">
                  <p:embed/>
                </p:oleObj>
              </mc:Choice>
              <mc:Fallback>
                <p:oleObj name="Equation" r:id="rId7" imgW="1041120" imgH="431640" progId="Equation.DSMT4">
                  <p:embed/>
                  <p:pic>
                    <p:nvPicPr>
                      <p:cNvPr id="0" name="Object 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9263" y="5051194"/>
                        <a:ext cx="20764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24" name="Text Box 84"/>
          <p:cNvSpPr txBox="1">
            <a:spLocks noChangeArrowheads="1"/>
          </p:cNvSpPr>
          <p:nvPr/>
        </p:nvSpPr>
        <p:spPr bwMode="auto">
          <a:xfrm>
            <a:off x="357188" y="5859231"/>
            <a:ext cx="695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基本与晶体管参数无关，具有稳定的静态工作点。</a:t>
            </a:r>
          </a:p>
        </p:txBody>
      </p:sp>
      <p:grpSp>
        <p:nvGrpSpPr>
          <p:cNvPr id="18" name="Group 85"/>
          <p:cNvGrpSpPr>
            <a:grpSpLocks/>
          </p:cNvGrpSpPr>
          <p:nvPr/>
        </p:nvGrpSpPr>
        <p:grpSpPr bwMode="auto">
          <a:xfrm>
            <a:off x="6640513" y="4490806"/>
            <a:ext cx="2305050" cy="1428750"/>
            <a:chOff x="2229" y="1209"/>
            <a:chExt cx="1452" cy="900"/>
          </a:xfrm>
        </p:grpSpPr>
        <p:grpSp>
          <p:nvGrpSpPr>
            <p:cNvPr id="31760" name="Group 86"/>
            <p:cNvGrpSpPr>
              <a:grpSpLocks/>
            </p:cNvGrpSpPr>
            <p:nvPr/>
          </p:nvGrpSpPr>
          <p:grpSpPr bwMode="auto">
            <a:xfrm>
              <a:off x="2460" y="1680"/>
              <a:ext cx="288" cy="336"/>
              <a:chOff x="2460" y="1680"/>
              <a:chExt cx="288" cy="336"/>
            </a:xfrm>
          </p:grpSpPr>
          <p:sp>
            <p:nvSpPr>
              <p:cNvPr id="31778" name="Line 87"/>
              <p:cNvSpPr>
                <a:spLocks noChangeShapeType="1"/>
              </p:cNvSpPr>
              <p:nvPr/>
            </p:nvSpPr>
            <p:spPr bwMode="auto">
              <a:xfrm>
                <a:off x="2604"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79" name="Line 88"/>
              <p:cNvSpPr>
                <a:spLocks noChangeShapeType="1"/>
              </p:cNvSpPr>
              <p:nvPr/>
            </p:nvSpPr>
            <p:spPr bwMode="auto">
              <a:xfrm flipV="1">
                <a:off x="2604"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80" name="Line 89"/>
              <p:cNvSpPr>
                <a:spLocks noChangeShapeType="1"/>
              </p:cNvSpPr>
              <p:nvPr/>
            </p:nvSpPr>
            <p:spPr bwMode="auto">
              <a:xfrm>
                <a:off x="2604"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81" name="Line 90"/>
              <p:cNvSpPr>
                <a:spLocks noChangeShapeType="1"/>
              </p:cNvSpPr>
              <p:nvPr/>
            </p:nvSpPr>
            <p:spPr bwMode="auto">
              <a:xfrm>
                <a:off x="2460"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1761" name="Group 91"/>
            <p:cNvGrpSpPr>
              <a:grpSpLocks/>
            </p:cNvGrpSpPr>
            <p:nvPr/>
          </p:nvGrpSpPr>
          <p:grpSpPr bwMode="auto">
            <a:xfrm>
              <a:off x="2675" y="2013"/>
              <a:ext cx="144" cy="96"/>
              <a:chOff x="2676" y="2400"/>
              <a:chExt cx="144" cy="96"/>
            </a:xfrm>
          </p:grpSpPr>
          <p:sp>
            <p:nvSpPr>
              <p:cNvPr id="31776" name="Line 92"/>
              <p:cNvSpPr>
                <a:spLocks noChangeShapeType="1"/>
              </p:cNvSpPr>
              <p:nvPr/>
            </p:nvSpPr>
            <p:spPr bwMode="auto">
              <a:xfrm>
                <a:off x="2676" y="249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77" name="Line 93"/>
              <p:cNvSpPr>
                <a:spLocks noChangeShapeType="1"/>
              </p:cNvSpPr>
              <p:nvPr/>
            </p:nvSpPr>
            <p:spPr bwMode="auto">
              <a:xfrm flipV="1">
                <a:off x="2748" y="240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1762" name="Group 94"/>
            <p:cNvGrpSpPr>
              <a:grpSpLocks/>
            </p:cNvGrpSpPr>
            <p:nvPr/>
          </p:nvGrpSpPr>
          <p:grpSpPr bwMode="auto">
            <a:xfrm rot="5400000">
              <a:off x="2967" y="1095"/>
              <a:ext cx="77" cy="480"/>
              <a:chOff x="2709" y="1206"/>
              <a:chExt cx="77" cy="480"/>
            </a:xfrm>
          </p:grpSpPr>
          <p:sp>
            <p:nvSpPr>
              <p:cNvPr id="31773" name="Rectangle 95"/>
              <p:cNvSpPr>
                <a:spLocks noChangeAspect="1" noChangeArrowheads="1"/>
              </p:cNvSpPr>
              <p:nvPr/>
            </p:nvSpPr>
            <p:spPr bwMode="auto">
              <a:xfrm>
                <a:off x="2709" y="135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1774" name="Line 96"/>
              <p:cNvSpPr>
                <a:spLocks noChangeShapeType="1"/>
              </p:cNvSpPr>
              <p:nvPr/>
            </p:nvSpPr>
            <p:spPr bwMode="auto">
              <a:xfrm>
                <a:off x="2748" y="120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75" name="Line 97"/>
              <p:cNvSpPr>
                <a:spLocks noChangeShapeType="1"/>
              </p:cNvSpPr>
              <p:nvPr/>
            </p:nvSpPr>
            <p:spPr bwMode="auto">
              <a:xfrm>
                <a:off x="2748" y="154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1763" name="Group 98"/>
            <p:cNvGrpSpPr>
              <a:grpSpLocks/>
            </p:cNvGrpSpPr>
            <p:nvPr/>
          </p:nvGrpSpPr>
          <p:grpSpPr bwMode="auto">
            <a:xfrm>
              <a:off x="2229" y="1335"/>
              <a:ext cx="77" cy="480"/>
              <a:chOff x="2229" y="1248"/>
              <a:chExt cx="77" cy="480"/>
            </a:xfrm>
          </p:grpSpPr>
          <p:sp>
            <p:nvSpPr>
              <p:cNvPr id="31770" name="Rectangle 99"/>
              <p:cNvSpPr>
                <a:spLocks noChangeAspect="1" noChangeArrowheads="1"/>
              </p:cNvSpPr>
              <p:nvPr/>
            </p:nvSpPr>
            <p:spPr bwMode="auto">
              <a:xfrm>
                <a:off x="2229" y="1392"/>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1771" name="Line 100"/>
              <p:cNvSpPr>
                <a:spLocks noChangeShapeType="1"/>
              </p:cNvSpPr>
              <p:nvPr/>
            </p:nvSpPr>
            <p:spPr bwMode="auto">
              <a:xfrm>
                <a:off x="2268" y="124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72" name="Line 101"/>
              <p:cNvSpPr>
                <a:spLocks noChangeShapeType="1"/>
              </p:cNvSpPr>
              <p:nvPr/>
            </p:nvSpPr>
            <p:spPr bwMode="auto">
              <a:xfrm>
                <a:off x="2268" y="158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1764" name="Text Box 102"/>
            <p:cNvSpPr txBox="1">
              <a:spLocks noChangeArrowheads="1"/>
            </p:cNvSpPr>
            <p:nvPr/>
          </p:nvSpPr>
          <p:spPr bwMode="auto">
            <a:xfrm>
              <a:off x="3292" y="1209"/>
              <a:ext cx="38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CC</a:t>
              </a:r>
              <a:endParaRPr kumimoji="1" lang="en-US" altLang="zh-CN" sz="2000">
                <a:solidFill>
                  <a:schemeClr val="tx2"/>
                </a:solidFill>
                <a:cs typeface="Times New Roman" pitchFamily="18" charset="0"/>
              </a:endParaRPr>
            </a:p>
          </p:txBody>
        </p:sp>
        <p:sp>
          <p:nvSpPr>
            <p:cNvPr id="31765" name="Text Box 103"/>
            <p:cNvSpPr txBox="1">
              <a:spLocks noChangeArrowheads="1"/>
            </p:cNvSpPr>
            <p:nvPr/>
          </p:nvSpPr>
          <p:spPr bwMode="auto">
            <a:xfrm>
              <a:off x="2907" y="1335"/>
              <a:ext cx="3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31766" name="Text Box 104"/>
            <p:cNvSpPr txBox="1">
              <a:spLocks noChangeArrowheads="1"/>
            </p:cNvSpPr>
            <p:nvPr/>
          </p:nvSpPr>
          <p:spPr bwMode="auto">
            <a:xfrm>
              <a:off x="2306" y="1360"/>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31767" name="Freeform 105"/>
            <p:cNvSpPr>
              <a:spLocks/>
            </p:cNvSpPr>
            <p:nvPr/>
          </p:nvSpPr>
          <p:spPr bwMode="auto">
            <a:xfrm flipH="1">
              <a:off x="2268" y="1335"/>
              <a:ext cx="480" cy="105"/>
            </a:xfrm>
            <a:custGeom>
              <a:avLst/>
              <a:gdLst>
                <a:gd name="T0" fmla="*/ 1920 w 240"/>
                <a:gd name="T1" fmla="*/ 31 h 192"/>
                <a:gd name="T2" fmla="*/ 1920 w 240"/>
                <a:gd name="T3" fmla="*/ 0 h 192"/>
                <a:gd name="T4" fmla="*/ 0 w 240"/>
                <a:gd name="T5" fmla="*/ 0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192"/>
                  </a:moveTo>
                  <a:lnTo>
                    <a:pt x="240" y="0"/>
                  </a:lnTo>
                  <a:lnTo>
                    <a:pt x="0" y="0"/>
                  </a:lnTo>
                </a:path>
              </a:pathLst>
            </a:custGeom>
            <a:noFill/>
            <a:ln w="28575">
              <a:solidFill>
                <a:schemeClr val="tx1"/>
              </a:solidFill>
              <a:round/>
              <a:headEnd/>
              <a:tailEnd type="oval"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1768" name="Line 106"/>
            <p:cNvSpPr>
              <a:spLocks noChangeShapeType="1"/>
            </p:cNvSpPr>
            <p:nvPr/>
          </p:nvSpPr>
          <p:spPr bwMode="auto">
            <a:xfrm flipH="1">
              <a:off x="2743" y="1359"/>
              <a:ext cx="0" cy="334"/>
            </a:xfrm>
            <a:prstGeom prst="line">
              <a:avLst/>
            </a:prstGeom>
            <a:noFill/>
            <a:ln w="28575">
              <a:solidFill>
                <a:schemeClr val="tx1"/>
              </a:solidFill>
              <a:round/>
              <a:headEnd/>
              <a:tailEnd type="non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69" name="Freeform 107"/>
            <p:cNvSpPr>
              <a:spLocks/>
            </p:cNvSpPr>
            <p:nvPr/>
          </p:nvSpPr>
          <p:spPr bwMode="auto">
            <a:xfrm flipH="1" flipV="1">
              <a:off x="2265" y="1737"/>
              <a:ext cx="220" cy="105"/>
            </a:xfrm>
            <a:custGeom>
              <a:avLst/>
              <a:gdLst>
                <a:gd name="T0" fmla="*/ 185 w 240"/>
                <a:gd name="T1" fmla="*/ 31 h 192"/>
                <a:gd name="T2" fmla="*/ 185 w 240"/>
                <a:gd name="T3" fmla="*/ 0 h 192"/>
                <a:gd name="T4" fmla="*/ 0 w 240"/>
                <a:gd name="T5" fmla="*/ 0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240" y="192"/>
                  </a:moveTo>
                  <a:lnTo>
                    <a:pt x="240" y="0"/>
                  </a:lnTo>
                  <a:lnTo>
                    <a:pt x="0" y="0"/>
                  </a:lnTo>
                </a:path>
              </a:pathLst>
            </a:custGeom>
            <a:noFill/>
            <a:ln w="28575">
              <a:solidFill>
                <a:schemeClr val="tx1"/>
              </a:solidFill>
              <a:round/>
              <a:headEnd/>
              <a:tailEnd type="none" w="sm" len="sm"/>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911"/>
                                        </p:tgtEl>
                                        <p:attrNameLst>
                                          <p:attrName>style.visibility</p:attrName>
                                        </p:attrNameLst>
                                      </p:cBhvr>
                                      <p:to>
                                        <p:strVal val="visible"/>
                                      </p:to>
                                    </p:set>
                                    <p:animEffect transition="in" filter="wipe(left)">
                                      <p:cBhvr>
                                        <p:cTn id="12" dur="500"/>
                                        <p:tgtEl>
                                          <p:spTgt spid="163911"/>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918"/>
                                        </p:tgtEl>
                                        <p:attrNameLst>
                                          <p:attrName>style.visibility</p:attrName>
                                        </p:attrNameLst>
                                      </p:cBhvr>
                                      <p:to>
                                        <p:strVal val="visible"/>
                                      </p:to>
                                    </p:set>
                                    <p:animEffect transition="in" filter="wipe(left)">
                                      <p:cBhvr>
                                        <p:cTn id="27" dur="500"/>
                                        <p:tgtEl>
                                          <p:spTgt spid="163918"/>
                                        </p:tgtEl>
                                      </p:cBhvr>
                                    </p:animEffect>
                                  </p:childTnLst>
                                </p:cTn>
                              </p:par>
                            </p:childTnLst>
                          </p:cTn>
                        </p:par>
                      </p:childTnLst>
                    </p:cTn>
                  </p:par>
                  <p:par>
                    <p:cTn id="28" fill="hold">
                      <p:stCondLst>
                        <p:cond delay="indefinite"/>
                      </p:stCondLst>
                      <p:childTnLst>
                        <p:par>
                          <p:cTn id="29" fill="hold" nodeType="after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3919"/>
                                        </p:tgtEl>
                                        <p:attrNameLst>
                                          <p:attrName>style.visibility</p:attrName>
                                        </p:attrNameLst>
                                      </p:cBhvr>
                                      <p:to>
                                        <p:strVal val="visible"/>
                                      </p:to>
                                    </p:set>
                                    <p:animEffect transition="in" filter="wipe(left)">
                                      <p:cBhvr>
                                        <p:cTn id="37" dur="500"/>
                                        <p:tgtEl>
                                          <p:spTgt spid="163919"/>
                                        </p:tgtEl>
                                      </p:cBhvr>
                                    </p:animEffect>
                                  </p:childTnLst>
                                </p:cTn>
                              </p:par>
                            </p:childTnLst>
                          </p:cTn>
                        </p:par>
                      </p:childTnLst>
                    </p:cTn>
                  </p:par>
                  <p:par>
                    <p:cTn id="38" fill="hold">
                      <p:stCondLst>
                        <p:cond delay="indefinite"/>
                      </p:stCondLst>
                      <p:childTnLst>
                        <p:par>
                          <p:cTn id="39" fill="hold" nodeType="after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63920"/>
                                        </p:tgtEl>
                                        <p:attrNameLst>
                                          <p:attrName>style.visibility</p:attrName>
                                        </p:attrNameLst>
                                      </p:cBhvr>
                                      <p:to>
                                        <p:strVal val="visible"/>
                                      </p:to>
                                    </p:set>
                                    <p:animEffect transition="in" filter="wipe(left)">
                                      <p:cBhvr>
                                        <p:cTn id="42" dur="500"/>
                                        <p:tgtEl>
                                          <p:spTgt spid="163920"/>
                                        </p:tgtEl>
                                      </p:cBhvr>
                                    </p:animEffect>
                                  </p:childTnLst>
                                </p:cTn>
                              </p:par>
                            </p:childTnLst>
                          </p:cTn>
                        </p:par>
                      </p:childTnLst>
                    </p:cTn>
                  </p:par>
                  <p:par>
                    <p:cTn id="43" fill="hold">
                      <p:stCondLst>
                        <p:cond delay="indefinite"/>
                      </p:stCondLst>
                      <p:childTnLst>
                        <p:par>
                          <p:cTn id="44" fill="hold" nodeType="after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63921"/>
                                        </p:tgtEl>
                                        <p:attrNameLst>
                                          <p:attrName>style.visibility</p:attrName>
                                        </p:attrNameLst>
                                      </p:cBhvr>
                                      <p:to>
                                        <p:strVal val="visible"/>
                                      </p:to>
                                    </p:set>
                                    <p:animEffect transition="in" filter="wipe(left)">
                                      <p:cBhvr>
                                        <p:cTn id="47" dur="500"/>
                                        <p:tgtEl>
                                          <p:spTgt spid="16392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3922"/>
                                        </p:tgtEl>
                                        <p:attrNameLst>
                                          <p:attrName>style.visibility</p:attrName>
                                        </p:attrNameLst>
                                      </p:cBhvr>
                                      <p:to>
                                        <p:strVal val="visible"/>
                                      </p:to>
                                    </p:set>
                                    <p:animEffect transition="in" filter="wipe(left)">
                                      <p:cBhvr>
                                        <p:cTn id="52" dur="500"/>
                                        <p:tgtEl>
                                          <p:spTgt spid="163922"/>
                                        </p:tgtEl>
                                      </p:cBhvr>
                                    </p:animEffect>
                                  </p:childTnLst>
                                </p:cTn>
                              </p:par>
                            </p:childTnLst>
                          </p:cTn>
                        </p:par>
                      </p:childTnLst>
                    </p:cTn>
                  </p:par>
                  <p:par>
                    <p:cTn id="53" fill="hold">
                      <p:stCondLst>
                        <p:cond delay="indefinite"/>
                      </p:stCondLst>
                      <p:childTnLst>
                        <p:par>
                          <p:cTn id="54" fill="hold" nodeType="after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63923"/>
                                        </p:tgtEl>
                                        <p:attrNameLst>
                                          <p:attrName>style.visibility</p:attrName>
                                        </p:attrNameLst>
                                      </p:cBhvr>
                                      <p:to>
                                        <p:strVal val="visible"/>
                                      </p:to>
                                    </p:set>
                                    <p:animEffect transition="in" filter="wipe(left)">
                                      <p:cBhvr>
                                        <p:cTn id="57" dur="500"/>
                                        <p:tgtEl>
                                          <p:spTgt spid="16392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3924"/>
                                        </p:tgtEl>
                                        <p:attrNameLst>
                                          <p:attrName>style.visibility</p:attrName>
                                        </p:attrNameLst>
                                      </p:cBhvr>
                                      <p:to>
                                        <p:strVal val="visible"/>
                                      </p:to>
                                    </p:set>
                                    <p:animEffect transition="in" filter="wipe(left)">
                                      <p:cBhvr>
                                        <p:cTn id="62" dur="500"/>
                                        <p:tgtEl>
                                          <p:spTgt spid="163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1" grpId="0" autoUpdateAnimBg="0"/>
      <p:bldP spid="163918" grpId="0" autoUpdateAnimBg="0"/>
      <p:bldP spid="163919" grpId="0" autoUpdateAnimBg="0"/>
      <p:bldP spid="163922" grpId="0" autoUpdateAnimBg="0"/>
      <p:bldP spid="163924"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p:txBody>
          <a:bodyPr>
            <a:spAutoFit/>
          </a:bodyPr>
          <a:lstStyle/>
          <a:p>
            <a:pPr eaLnBrk="1" hangingPunct="1"/>
            <a:r>
              <a:rPr lang="en-US" altLang="zh-CN" sz="3200" smtClean="0">
                <a:ea typeface="宋体" charset="-122"/>
              </a:rPr>
              <a:t>6.3.3   </a:t>
            </a:r>
            <a:r>
              <a:rPr lang="zh-CN" altLang="en-US" sz="3200" smtClean="0">
                <a:ea typeface="宋体" charset="-122"/>
              </a:rPr>
              <a:t>静态工作点稳定电路（续</a:t>
            </a:r>
            <a:r>
              <a:rPr lang="en-US" altLang="zh-CN" sz="3200" smtClean="0">
                <a:ea typeface="宋体" charset="-122"/>
              </a:rPr>
              <a:t>11</a:t>
            </a:r>
            <a:r>
              <a:rPr lang="zh-CN" altLang="en-US" sz="3200" smtClean="0">
                <a:ea typeface="宋体" charset="-122"/>
              </a:rPr>
              <a:t>）</a:t>
            </a:r>
            <a:endParaRPr lang="en-US" altLang="zh-CN" sz="320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66</a:t>
            </a:fld>
            <a:endParaRPr lang="zh-CN" altLang="en-US"/>
          </a:p>
        </p:txBody>
      </p:sp>
      <p:sp>
        <p:nvSpPr>
          <p:cNvPr id="164869" name="Text Box 5"/>
          <p:cNvSpPr txBox="1">
            <a:spLocks noChangeArrowheads="1"/>
          </p:cNvSpPr>
          <p:nvPr/>
        </p:nvSpPr>
        <p:spPr bwMode="auto">
          <a:xfrm>
            <a:off x="256382" y="802481"/>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dirty="0">
                <a:solidFill>
                  <a:schemeClr val="tx2"/>
                </a:solidFill>
              </a:rPr>
              <a:t>动态分析</a:t>
            </a:r>
          </a:p>
        </p:txBody>
      </p:sp>
      <p:grpSp>
        <p:nvGrpSpPr>
          <p:cNvPr id="2" name="Group 6"/>
          <p:cNvGrpSpPr>
            <a:grpSpLocks/>
          </p:cNvGrpSpPr>
          <p:nvPr/>
        </p:nvGrpSpPr>
        <p:grpSpPr bwMode="auto">
          <a:xfrm>
            <a:off x="728663" y="1571625"/>
            <a:ext cx="3451225" cy="1373188"/>
            <a:chOff x="1181" y="605"/>
            <a:chExt cx="2174" cy="865"/>
          </a:xfrm>
        </p:grpSpPr>
        <p:sp>
          <p:nvSpPr>
            <p:cNvPr id="32822" name="Text Box 7"/>
            <p:cNvSpPr txBox="1">
              <a:spLocks noChangeArrowheads="1"/>
            </p:cNvSpPr>
            <p:nvPr/>
          </p:nvSpPr>
          <p:spPr bwMode="auto">
            <a:xfrm>
              <a:off x="2704" y="976"/>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32823" name="Text Box 8"/>
            <p:cNvSpPr txBox="1">
              <a:spLocks noChangeArrowheads="1"/>
            </p:cNvSpPr>
            <p:nvPr/>
          </p:nvSpPr>
          <p:spPr bwMode="auto">
            <a:xfrm>
              <a:off x="2525" y="1080"/>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32824" name="Text Box 9"/>
            <p:cNvSpPr txBox="1">
              <a:spLocks noChangeArrowheads="1"/>
            </p:cNvSpPr>
            <p:nvPr/>
          </p:nvSpPr>
          <p:spPr bwMode="auto">
            <a:xfrm>
              <a:off x="1726" y="767"/>
              <a:ext cx="2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32825" name="Text Box 12"/>
            <p:cNvSpPr txBox="1">
              <a:spLocks noChangeArrowheads="1"/>
            </p:cNvSpPr>
            <p:nvPr/>
          </p:nvSpPr>
          <p:spPr bwMode="auto">
            <a:xfrm>
              <a:off x="1181" y="605"/>
              <a:ext cx="261" cy="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i</a:t>
              </a:r>
            </a:p>
            <a:p>
              <a:pPr algn="just" eaLnBrk="1" hangingPunct="1">
                <a:lnSpc>
                  <a:spcPct val="120000"/>
                </a:lnSpc>
                <a:spcBef>
                  <a:spcPct val="10000"/>
                </a:spcBef>
              </a:pPr>
              <a:r>
                <a:rPr kumimoji="1" lang="en-US" altLang="zh-CN" baseline="-25000">
                  <a:solidFill>
                    <a:schemeClr val="tx2"/>
                  </a:solidFill>
                  <a:cs typeface="Times New Roman" pitchFamily="18" charset="0"/>
                </a:rPr>
                <a:t>—</a:t>
              </a:r>
            </a:p>
          </p:txBody>
        </p:sp>
        <p:sp>
          <p:nvSpPr>
            <p:cNvPr id="32826" name="Text Box 13"/>
            <p:cNvSpPr txBox="1">
              <a:spLocks noChangeArrowheads="1"/>
            </p:cNvSpPr>
            <p:nvPr/>
          </p:nvSpPr>
          <p:spPr bwMode="auto">
            <a:xfrm>
              <a:off x="3066" y="620"/>
              <a:ext cx="289" cy="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i="1">
                  <a:solidFill>
                    <a:schemeClr val="tx2"/>
                  </a:solidFill>
                  <a:cs typeface="Times New Roman" pitchFamily="18" charset="0"/>
                </a:rPr>
                <a:t>+</a:t>
              </a:r>
            </a:p>
            <a:p>
              <a:pPr algn="just" eaLnBrk="1" hangingPunct="1">
                <a:lnSpc>
                  <a:spcPct val="120000"/>
                </a:lnSpc>
                <a:spcBef>
                  <a:spcPct val="10000"/>
                </a:spcBef>
              </a:pP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o</a:t>
              </a:r>
            </a:p>
            <a:p>
              <a:pPr algn="just" eaLnBrk="1" hangingPunct="1">
                <a:lnSpc>
                  <a:spcPct val="120000"/>
                </a:lnSpc>
                <a:spcBef>
                  <a:spcPct val="10000"/>
                </a:spcBef>
              </a:pPr>
              <a:r>
                <a:rPr kumimoji="1" lang="en-US" altLang="zh-CN" baseline="-25000">
                  <a:solidFill>
                    <a:schemeClr val="tx2"/>
                  </a:solidFill>
                  <a:cs typeface="Times New Roman" pitchFamily="18" charset="0"/>
                </a:rPr>
                <a:t>—</a:t>
              </a:r>
            </a:p>
          </p:txBody>
        </p:sp>
        <p:grpSp>
          <p:nvGrpSpPr>
            <p:cNvPr id="32827" name="Group 14"/>
            <p:cNvGrpSpPr>
              <a:grpSpLocks/>
            </p:cNvGrpSpPr>
            <p:nvPr/>
          </p:nvGrpSpPr>
          <p:grpSpPr bwMode="auto">
            <a:xfrm>
              <a:off x="1824" y="960"/>
              <a:ext cx="288" cy="336"/>
              <a:chOff x="1344" y="1680"/>
              <a:chExt cx="288" cy="336"/>
            </a:xfrm>
          </p:grpSpPr>
          <p:sp>
            <p:nvSpPr>
              <p:cNvPr id="32848" name="Line 15"/>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49" name="Line 16"/>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50" name="Line 17"/>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51" name="Line 18"/>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2828" name="Group 19"/>
            <p:cNvGrpSpPr>
              <a:grpSpLocks/>
            </p:cNvGrpSpPr>
            <p:nvPr/>
          </p:nvGrpSpPr>
          <p:grpSpPr bwMode="auto">
            <a:xfrm>
              <a:off x="2448" y="897"/>
              <a:ext cx="77" cy="480"/>
              <a:chOff x="2709" y="1206"/>
              <a:chExt cx="77" cy="480"/>
            </a:xfrm>
          </p:grpSpPr>
          <p:sp>
            <p:nvSpPr>
              <p:cNvPr id="32845" name="Rectangle 20"/>
              <p:cNvSpPr>
                <a:spLocks noChangeAspect="1" noChangeArrowheads="1"/>
              </p:cNvSpPr>
              <p:nvPr/>
            </p:nvSpPr>
            <p:spPr bwMode="auto">
              <a:xfrm>
                <a:off x="2709" y="135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2846" name="Line 21"/>
              <p:cNvSpPr>
                <a:spLocks noChangeShapeType="1"/>
              </p:cNvSpPr>
              <p:nvPr/>
            </p:nvSpPr>
            <p:spPr bwMode="auto">
              <a:xfrm>
                <a:off x="2748" y="120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47" name="Line 22"/>
              <p:cNvSpPr>
                <a:spLocks noChangeShapeType="1"/>
              </p:cNvSpPr>
              <p:nvPr/>
            </p:nvSpPr>
            <p:spPr bwMode="auto">
              <a:xfrm>
                <a:off x="2748" y="154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2829" name="Group 23"/>
            <p:cNvGrpSpPr>
              <a:grpSpLocks/>
            </p:cNvGrpSpPr>
            <p:nvPr/>
          </p:nvGrpSpPr>
          <p:grpSpPr bwMode="auto">
            <a:xfrm>
              <a:off x="2976" y="883"/>
              <a:ext cx="77" cy="480"/>
              <a:chOff x="2709" y="1206"/>
              <a:chExt cx="77" cy="480"/>
            </a:xfrm>
          </p:grpSpPr>
          <p:sp>
            <p:nvSpPr>
              <p:cNvPr id="32842" name="Rectangle 24"/>
              <p:cNvSpPr>
                <a:spLocks noChangeAspect="1" noChangeArrowheads="1"/>
              </p:cNvSpPr>
              <p:nvPr/>
            </p:nvSpPr>
            <p:spPr bwMode="auto">
              <a:xfrm>
                <a:off x="2709" y="135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2843" name="Line 25"/>
              <p:cNvSpPr>
                <a:spLocks noChangeShapeType="1"/>
              </p:cNvSpPr>
              <p:nvPr/>
            </p:nvSpPr>
            <p:spPr bwMode="auto">
              <a:xfrm>
                <a:off x="2748" y="120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44" name="Line 26"/>
              <p:cNvSpPr>
                <a:spLocks noChangeShapeType="1"/>
              </p:cNvSpPr>
              <p:nvPr/>
            </p:nvSpPr>
            <p:spPr bwMode="auto">
              <a:xfrm>
                <a:off x="2748" y="154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2830" name="Group 27"/>
            <p:cNvGrpSpPr>
              <a:grpSpLocks/>
            </p:cNvGrpSpPr>
            <p:nvPr/>
          </p:nvGrpSpPr>
          <p:grpSpPr bwMode="auto">
            <a:xfrm rot="5400000">
              <a:off x="1833" y="518"/>
              <a:ext cx="77" cy="480"/>
              <a:chOff x="2709" y="1206"/>
              <a:chExt cx="77" cy="480"/>
            </a:xfrm>
          </p:grpSpPr>
          <p:sp>
            <p:nvSpPr>
              <p:cNvPr id="32839" name="Rectangle 28"/>
              <p:cNvSpPr>
                <a:spLocks noChangeAspect="1" noChangeArrowheads="1"/>
              </p:cNvSpPr>
              <p:nvPr/>
            </p:nvSpPr>
            <p:spPr bwMode="auto">
              <a:xfrm>
                <a:off x="2709" y="135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2840" name="Line 29"/>
              <p:cNvSpPr>
                <a:spLocks noChangeShapeType="1"/>
              </p:cNvSpPr>
              <p:nvPr/>
            </p:nvSpPr>
            <p:spPr bwMode="auto">
              <a:xfrm>
                <a:off x="2748" y="120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41" name="Line 30"/>
              <p:cNvSpPr>
                <a:spLocks noChangeShapeType="1"/>
              </p:cNvSpPr>
              <p:nvPr/>
            </p:nvSpPr>
            <p:spPr bwMode="auto">
              <a:xfrm>
                <a:off x="2748" y="154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2831" name="Freeform 31"/>
            <p:cNvSpPr>
              <a:spLocks/>
            </p:cNvSpPr>
            <p:nvPr/>
          </p:nvSpPr>
          <p:spPr bwMode="auto">
            <a:xfrm flipH="1" flipV="1">
              <a:off x="1385" y="1317"/>
              <a:ext cx="1630" cy="153"/>
            </a:xfrm>
            <a:custGeom>
              <a:avLst/>
              <a:gdLst>
                <a:gd name="T0" fmla="*/ 0 w 960"/>
                <a:gd name="T1" fmla="*/ 62 h 240"/>
                <a:gd name="T2" fmla="*/ 0 w 960"/>
                <a:gd name="T3" fmla="*/ 0 h 240"/>
                <a:gd name="T4" fmla="*/ 470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2832" name="Freeform 32"/>
            <p:cNvSpPr>
              <a:spLocks/>
            </p:cNvSpPr>
            <p:nvPr/>
          </p:nvSpPr>
          <p:spPr bwMode="auto">
            <a:xfrm flipH="1">
              <a:off x="1968" y="757"/>
              <a:ext cx="1047" cy="126"/>
            </a:xfrm>
            <a:custGeom>
              <a:avLst/>
              <a:gdLst>
                <a:gd name="T0" fmla="*/ 0 w 960"/>
                <a:gd name="T1" fmla="*/ 35 h 240"/>
                <a:gd name="T2" fmla="*/ 0 w 960"/>
                <a:gd name="T3" fmla="*/ 0 h 240"/>
                <a:gd name="T4" fmla="*/ 1245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2833" name="Line 33"/>
            <p:cNvSpPr>
              <a:spLocks noChangeShapeType="1"/>
            </p:cNvSpPr>
            <p:nvPr/>
          </p:nvSpPr>
          <p:spPr bwMode="auto">
            <a:xfrm>
              <a:off x="2118" y="1296"/>
              <a:ext cx="0" cy="173"/>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34" name="Line 34"/>
            <p:cNvSpPr>
              <a:spLocks noChangeShapeType="1"/>
            </p:cNvSpPr>
            <p:nvPr/>
          </p:nvSpPr>
          <p:spPr bwMode="auto">
            <a:xfrm flipV="1">
              <a:off x="2111" y="757"/>
              <a:ext cx="1" cy="203"/>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35" name="Line 35"/>
            <p:cNvSpPr>
              <a:spLocks noChangeShapeType="1"/>
            </p:cNvSpPr>
            <p:nvPr/>
          </p:nvSpPr>
          <p:spPr bwMode="auto">
            <a:xfrm>
              <a:off x="2487" y="1296"/>
              <a:ext cx="0" cy="173"/>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36" name="Line 36"/>
            <p:cNvSpPr>
              <a:spLocks noChangeShapeType="1"/>
            </p:cNvSpPr>
            <p:nvPr/>
          </p:nvSpPr>
          <p:spPr bwMode="auto">
            <a:xfrm flipH="1" flipV="1">
              <a:off x="2487" y="756"/>
              <a:ext cx="0" cy="220"/>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37" name="Line 37"/>
            <p:cNvSpPr>
              <a:spLocks noChangeShapeType="1"/>
            </p:cNvSpPr>
            <p:nvPr/>
          </p:nvSpPr>
          <p:spPr bwMode="auto">
            <a:xfrm flipH="1">
              <a:off x="1385" y="756"/>
              <a:ext cx="24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38" name="Freeform 38"/>
            <p:cNvSpPr>
              <a:spLocks/>
            </p:cNvSpPr>
            <p:nvPr/>
          </p:nvSpPr>
          <p:spPr bwMode="auto">
            <a:xfrm flipV="1">
              <a:off x="1605" y="756"/>
              <a:ext cx="336" cy="370"/>
            </a:xfrm>
            <a:custGeom>
              <a:avLst/>
              <a:gdLst>
                <a:gd name="T0" fmla="*/ 0 w 960"/>
                <a:gd name="T1" fmla="*/ 879 h 240"/>
                <a:gd name="T2" fmla="*/ 0 w 960"/>
                <a:gd name="T3" fmla="*/ 0 h 240"/>
                <a:gd name="T4" fmla="*/ 41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type="oval" w="sm" len="sm"/>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grpSp>
      <p:sp>
        <p:nvSpPr>
          <p:cNvPr id="164903" name="Text Box 39"/>
          <p:cNvSpPr txBox="1">
            <a:spLocks noChangeArrowheads="1"/>
          </p:cNvSpPr>
          <p:nvPr/>
        </p:nvSpPr>
        <p:spPr bwMode="auto">
          <a:xfrm>
            <a:off x="1730375" y="301148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交流通路</a:t>
            </a:r>
          </a:p>
        </p:txBody>
      </p:sp>
      <p:sp>
        <p:nvSpPr>
          <p:cNvPr id="164904" name="AutoShape 40"/>
          <p:cNvSpPr>
            <a:spLocks noChangeArrowheads="1"/>
          </p:cNvSpPr>
          <p:nvPr/>
        </p:nvSpPr>
        <p:spPr bwMode="auto">
          <a:xfrm>
            <a:off x="4352925" y="2133600"/>
            <a:ext cx="685800"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spAutoFit/>
          </a:bodyPr>
          <a:lstStyle/>
          <a:p>
            <a:pPr algn="just">
              <a:lnSpc>
                <a:spcPct val="120000"/>
              </a:lnSpc>
              <a:spcBef>
                <a:spcPct val="10000"/>
              </a:spcBef>
            </a:pPr>
            <a:endParaRPr lang="zh-CN" altLang="en-US"/>
          </a:p>
        </p:txBody>
      </p:sp>
      <p:grpSp>
        <p:nvGrpSpPr>
          <p:cNvPr id="7" name="Group 41"/>
          <p:cNvGrpSpPr>
            <a:grpSpLocks/>
          </p:cNvGrpSpPr>
          <p:nvPr/>
        </p:nvGrpSpPr>
        <p:grpSpPr bwMode="auto">
          <a:xfrm>
            <a:off x="5224463" y="1458913"/>
            <a:ext cx="3843337" cy="1530350"/>
            <a:chOff x="1100" y="2383"/>
            <a:chExt cx="2421" cy="964"/>
          </a:xfrm>
        </p:grpSpPr>
        <p:grpSp>
          <p:nvGrpSpPr>
            <p:cNvPr id="32782" name="Group 42"/>
            <p:cNvGrpSpPr>
              <a:grpSpLocks/>
            </p:cNvGrpSpPr>
            <p:nvPr/>
          </p:nvGrpSpPr>
          <p:grpSpPr bwMode="auto">
            <a:xfrm>
              <a:off x="2098" y="3251"/>
              <a:ext cx="144" cy="96"/>
              <a:chOff x="2676" y="2400"/>
              <a:chExt cx="144" cy="96"/>
            </a:xfrm>
          </p:grpSpPr>
          <p:sp>
            <p:nvSpPr>
              <p:cNvPr id="32820" name="Line 43"/>
              <p:cNvSpPr>
                <a:spLocks noChangeShapeType="1"/>
              </p:cNvSpPr>
              <p:nvPr/>
            </p:nvSpPr>
            <p:spPr bwMode="auto">
              <a:xfrm>
                <a:off x="2676" y="249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21" name="Line 44"/>
              <p:cNvSpPr>
                <a:spLocks noChangeShapeType="1"/>
              </p:cNvSpPr>
              <p:nvPr/>
            </p:nvSpPr>
            <p:spPr bwMode="auto">
              <a:xfrm flipV="1">
                <a:off x="2748" y="240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2783" name="Group 45"/>
            <p:cNvGrpSpPr>
              <a:grpSpLocks/>
            </p:cNvGrpSpPr>
            <p:nvPr/>
          </p:nvGrpSpPr>
          <p:grpSpPr bwMode="auto">
            <a:xfrm>
              <a:off x="1100" y="2383"/>
              <a:ext cx="2421" cy="907"/>
              <a:chOff x="1100" y="2383"/>
              <a:chExt cx="2421" cy="907"/>
            </a:xfrm>
          </p:grpSpPr>
          <p:sp>
            <p:nvSpPr>
              <p:cNvPr id="32784" name="Text Box 46"/>
              <p:cNvSpPr txBox="1">
                <a:spLocks noChangeArrowheads="1"/>
              </p:cNvSpPr>
              <p:nvPr/>
            </p:nvSpPr>
            <p:spPr bwMode="auto">
              <a:xfrm>
                <a:off x="2931" y="2800"/>
                <a:ext cx="29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L</a:t>
                </a:r>
                <a:endParaRPr kumimoji="1" lang="en-US" altLang="zh-CN" sz="2000">
                  <a:solidFill>
                    <a:schemeClr val="tx2"/>
                  </a:solidFill>
                  <a:cs typeface="Times New Roman" pitchFamily="18" charset="0"/>
                </a:endParaRPr>
              </a:p>
            </p:txBody>
          </p:sp>
          <p:sp>
            <p:nvSpPr>
              <p:cNvPr id="32785" name="Text Box 47"/>
              <p:cNvSpPr txBox="1">
                <a:spLocks noChangeArrowheads="1"/>
              </p:cNvSpPr>
              <p:nvPr/>
            </p:nvSpPr>
            <p:spPr bwMode="auto">
              <a:xfrm>
                <a:off x="2656" y="2807"/>
                <a:ext cx="30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C</a:t>
                </a:r>
                <a:endParaRPr kumimoji="1" lang="en-US" altLang="zh-CN" sz="2000">
                  <a:solidFill>
                    <a:schemeClr val="tx2"/>
                  </a:solidFill>
                  <a:cs typeface="Times New Roman" pitchFamily="18" charset="0"/>
                </a:endParaRPr>
              </a:p>
            </p:txBody>
          </p:sp>
          <p:sp>
            <p:nvSpPr>
              <p:cNvPr id="32786" name="Text Box 48"/>
              <p:cNvSpPr txBox="1">
                <a:spLocks noChangeArrowheads="1"/>
              </p:cNvSpPr>
              <p:nvPr/>
            </p:nvSpPr>
            <p:spPr bwMode="auto">
              <a:xfrm>
                <a:off x="1771" y="2383"/>
                <a:ext cx="29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32787" name="Text Box 51"/>
              <p:cNvSpPr txBox="1">
                <a:spLocks noChangeArrowheads="1"/>
              </p:cNvSpPr>
              <p:nvPr/>
            </p:nvSpPr>
            <p:spPr bwMode="auto">
              <a:xfrm>
                <a:off x="1100" y="2579"/>
                <a:ext cx="236"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i</a:t>
                </a:r>
              </a:p>
              <a:p>
                <a:pPr algn="just" eaLnBrk="1" hangingPunct="1">
                  <a:lnSpc>
                    <a:spcPct val="120000"/>
                  </a:lnSpc>
                  <a:spcBef>
                    <a:spcPct val="10000"/>
                  </a:spcBef>
                </a:pPr>
                <a:r>
                  <a:rPr kumimoji="1" lang="en-US" altLang="zh-CN" sz="2000" baseline="-25000">
                    <a:solidFill>
                      <a:schemeClr val="tx2"/>
                    </a:solidFill>
                    <a:cs typeface="Times New Roman" pitchFamily="18" charset="0"/>
                  </a:rPr>
                  <a:t>—</a:t>
                </a:r>
              </a:p>
            </p:txBody>
          </p:sp>
          <p:sp>
            <p:nvSpPr>
              <p:cNvPr id="32788" name="Text Box 52"/>
              <p:cNvSpPr txBox="1">
                <a:spLocks noChangeArrowheads="1"/>
              </p:cNvSpPr>
              <p:nvPr/>
            </p:nvSpPr>
            <p:spPr bwMode="auto">
              <a:xfrm>
                <a:off x="3261" y="2568"/>
                <a:ext cx="260"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a:t>
                </a:r>
              </a:p>
              <a:p>
                <a:pPr algn="just" eaLnBrk="1" hangingPunct="1">
                  <a:lnSpc>
                    <a:spcPct val="120000"/>
                  </a:lnSpc>
                  <a:spcBef>
                    <a:spcPct val="10000"/>
                  </a:spcBef>
                </a:pPr>
                <a:r>
                  <a:rPr kumimoji="1" lang="en-US" altLang="zh-CN" sz="2000" i="1">
                    <a:solidFill>
                      <a:schemeClr val="tx2"/>
                    </a:solidFill>
                    <a:cs typeface="Times New Roman" pitchFamily="18" charset="0"/>
                  </a:rPr>
                  <a:t>u</a:t>
                </a:r>
                <a:r>
                  <a:rPr kumimoji="1" lang="en-US" altLang="zh-CN" sz="2000" baseline="-25000">
                    <a:solidFill>
                      <a:schemeClr val="tx2"/>
                    </a:solidFill>
                    <a:cs typeface="Times New Roman" pitchFamily="18" charset="0"/>
                  </a:rPr>
                  <a:t>o</a:t>
                </a:r>
              </a:p>
              <a:p>
                <a:pPr algn="just" eaLnBrk="1" hangingPunct="1">
                  <a:lnSpc>
                    <a:spcPct val="120000"/>
                  </a:lnSpc>
                  <a:spcBef>
                    <a:spcPct val="10000"/>
                  </a:spcBef>
                </a:pPr>
                <a:r>
                  <a:rPr kumimoji="1" lang="en-US" altLang="zh-CN" sz="2000" baseline="-25000">
                    <a:solidFill>
                      <a:schemeClr val="tx2"/>
                    </a:solidFill>
                    <a:cs typeface="Times New Roman" pitchFamily="18" charset="0"/>
                  </a:rPr>
                  <a:t>—</a:t>
                </a:r>
              </a:p>
            </p:txBody>
          </p:sp>
          <p:grpSp>
            <p:nvGrpSpPr>
              <p:cNvPr id="32789" name="Group 53"/>
              <p:cNvGrpSpPr>
                <a:grpSpLocks/>
              </p:cNvGrpSpPr>
              <p:nvPr/>
            </p:nvGrpSpPr>
            <p:grpSpPr bwMode="auto">
              <a:xfrm>
                <a:off x="2627" y="2713"/>
                <a:ext cx="77" cy="480"/>
                <a:chOff x="2709" y="1206"/>
                <a:chExt cx="77" cy="480"/>
              </a:xfrm>
            </p:grpSpPr>
            <p:sp>
              <p:nvSpPr>
                <p:cNvPr id="32817" name="Rectangle 54"/>
                <p:cNvSpPr>
                  <a:spLocks noChangeAspect="1" noChangeArrowheads="1"/>
                </p:cNvSpPr>
                <p:nvPr/>
              </p:nvSpPr>
              <p:spPr bwMode="auto">
                <a:xfrm>
                  <a:off x="2709" y="135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2818" name="Line 55"/>
                <p:cNvSpPr>
                  <a:spLocks noChangeShapeType="1"/>
                </p:cNvSpPr>
                <p:nvPr/>
              </p:nvSpPr>
              <p:spPr bwMode="auto">
                <a:xfrm>
                  <a:off x="2748" y="120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19" name="Line 56"/>
                <p:cNvSpPr>
                  <a:spLocks noChangeShapeType="1"/>
                </p:cNvSpPr>
                <p:nvPr/>
              </p:nvSpPr>
              <p:spPr bwMode="auto">
                <a:xfrm>
                  <a:off x="2748" y="154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2790" name="Group 57"/>
              <p:cNvGrpSpPr>
                <a:grpSpLocks/>
              </p:cNvGrpSpPr>
              <p:nvPr/>
            </p:nvGrpSpPr>
            <p:grpSpPr bwMode="auto">
              <a:xfrm>
                <a:off x="3194" y="2696"/>
                <a:ext cx="77" cy="480"/>
                <a:chOff x="2709" y="1206"/>
                <a:chExt cx="77" cy="480"/>
              </a:xfrm>
            </p:grpSpPr>
            <p:sp>
              <p:nvSpPr>
                <p:cNvPr id="32814" name="Rectangle 58"/>
                <p:cNvSpPr>
                  <a:spLocks noChangeAspect="1" noChangeArrowheads="1"/>
                </p:cNvSpPr>
                <p:nvPr/>
              </p:nvSpPr>
              <p:spPr bwMode="auto">
                <a:xfrm>
                  <a:off x="2709" y="135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2815" name="Line 59"/>
                <p:cNvSpPr>
                  <a:spLocks noChangeShapeType="1"/>
                </p:cNvSpPr>
                <p:nvPr/>
              </p:nvSpPr>
              <p:spPr bwMode="auto">
                <a:xfrm>
                  <a:off x="2748" y="120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16" name="Line 60"/>
                <p:cNvSpPr>
                  <a:spLocks noChangeShapeType="1"/>
                </p:cNvSpPr>
                <p:nvPr/>
              </p:nvSpPr>
              <p:spPr bwMode="auto">
                <a:xfrm>
                  <a:off x="2748" y="154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2791" name="Group 61"/>
              <p:cNvGrpSpPr>
                <a:grpSpLocks/>
              </p:cNvGrpSpPr>
              <p:nvPr/>
            </p:nvGrpSpPr>
            <p:grpSpPr bwMode="auto">
              <a:xfrm rot="5400000">
                <a:off x="1902" y="2458"/>
                <a:ext cx="77" cy="480"/>
                <a:chOff x="2709" y="1206"/>
                <a:chExt cx="77" cy="480"/>
              </a:xfrm>
            </p:grpSpPr>
            <p:sp>
              <p:nvSpPr>
                <p:cNvPr id="32811" name="Rectangle 62"/>
                <p:cNvSpPr>
                  <a:spLocks noChangeAspect="1" noChangeArrowheads="1"/>
                </p:cNvSpPr>
                <p:nvPr/>
              </p:nvSpPr>
              <p:spPr bwMode="auto">
                <a:xfrm>
                  <a:off x="2709" y="1350"/>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2812" name="Line 63"/>
                <p:cNvSpPr>
                  <a:spLocks noChangeShapeType="1"/>
                </p:cNvSpPr>
                <p:nvPr/>
              </p:nvSpPr>
              <p:spPr bwMode="auto">
                <a:xfrm>
                  <a:off x="2748" y="1206"/>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13" name="Line 64"/>
                <p:cNvSpPr>
                  <a:spLocks noChangeShapeType="1"/>
                </p:cNvSpPr>
                <p:nvPr/>
              </p:nvSpPr>
              <p:spPr bwMode="auto">
                <a:xfrm>
                  <a:off x="2748" y="154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2792" name="Freeform 65"/>
              <p:cNvSpPr>
                <a:spLocks/>
              </p:cNvSpPr>
              <p:nvPr/>
            </p:nvSpPr>
            <p:spPr bwMode="auto">
              <a:xfrm flipH="1" flipV="1">
                <a:off x="1344" y="3120"/>
                <a:ext cx="1888" cy="126"/>
              </a:xfrm>
              <a:custGeom>
                <a:avLst/>
                <a:gdLst>
                  <a:gd name="T0" fmla="*/ 0 w 960"/>
                  <a:gd name="T1" fmla="*/ 35 h 240"/>
                  <a:gd name="T2" fmla="*/ 0 w 960"/>
                  <a:gd name="T3" fmla="*/ 0 h 240"/>
                  <a:gd name="T4" fmla="*/ 7302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2793" name="Freeform 66"/>
              <p:cNvSpPr>
                <a:spLocks/>
              </p:cNvSpPr>
              <p:nvPr/>
            </p:nvSpPr>
            <p:spPr bwMode="auto">
              <a:xfrm flipH="1">
                <a:off x="2180" y="2701"/>
                <a:ext cx="1047" cy="126"/>
              </a:xfrm>
              <a:custGeom>
                <a:avLst/>
                <a:gdLst>
                  <a:gd name="T0" fmla="*/ 0 w 960"/>
                  <a:gd name="T1" fmla="*/ 35 h 240"/>
                  <a:gd name="T2" fmla="*/ 0 w 960"/>
                  <a:gd name="T3" fmla="*/ 0 h 240"/>
                  <a:gd name="T4" fmla="*/ 1245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2794" name="Line 67"/>
              <p:cNvSpPr>
                <a:spLocks noChangeShapeType="1"/>
              </p:cNvSpPr>
              <p:nvPr/>
            </p:nvSpPr>
            <p:spPr bwMode="auto">
              <a:xfrm>
                <a:off x="2169" y="3072"/>
                <a:ext cx="0" cy="173"/>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795" name="Line 68"/>
              <p:cNvSpPr>
                <a:spLocks noChangeShapeType="1"/>
              </p:cNvSpPr>
              <p:nvPr/>
            </p:nvSpPr>
            <p:spPr bwMode="auto">
              <a:xfrm>
                <a:off x="2661" y="3078"/>
                <a:ext cx="0" cy="173"/>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796" name="Line 69"/>
              <p:cNvSpPr>
                <a:spLocks noChangeShapeType="1"/>
              </p:cNvSpPr>
              <p:nvPr/>
            </p:nvSpPr>
            <p:spPr bwMode="auto">
              <a:xfrm flipH="1">
                <a:off x="1332" y="2697"/>
                <a:ext cx="40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32797" name="Group 70"/>
              <p:cNvGrpSpPr>
                <a:grpSpLocks/>
              </p:cNvGrpSpPr>
              <p:nvPr/>
            </p:nvGrpSpPr>
            <p:grpSpPr bwMode="auto">
              <a:xfrm>
                <a:off x="2112" y="2696"/>
                <a:ext cx="147" cy="448"/>
                <a:chOff x="2304" y="3240"/>
                <a:chExt cx="186" cy="507"/>
              </a:xfrm>
            </p:grpSpPr>
            <p:sp>
              <p:nvSpPr>
                <p:cNvPr id="32806" name="AutoShape 71"/>
                <p:cNvSpPr>
                  <a:spLocks noChangeArrowheads="1"/>
                </p:cNvSpPr>
                <p:nvPr/>
              </p:nvSpPr>
              <p:spPr bwMode="auto">
                <a:xfrm>
                  <a:off x="2304" y="3345"/>
                  <a:ext cx="144" cy="288"/>
                </a:xfrm>
                <a:prstGeom prst="diamond">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2807" name="Line 72"/>
                <p:cNvSpPr>
                  <a:spLocks noChangeAspect="1" noChangeShapeType="1"/>
                </p:cNvSpPr>
                <p:nvPr/>
              </p:nvSpPr>
              <p:spPr bwMode="auto">
                <a:xfrm flipV="1">
                  <a:off x="2377" y="3240"/>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08" name="Line 73"/>
                <p:cNvSpPr>
                  <a:spLocks noChangeAspect="1" noChangeShapeType="1"/>
                </p:cNvSpPr>
                <p:nvPr/>
              </p:nvSpPr>
              <p:spPr bwMode="auto">
                <a:xfrm flipV="1">
                  <a:off x="2377" y="3627"/>
                  <a:ext cx="1" cy="1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09" name="Line 74"/>
                <p:cNvSpPr>
                  <a:spLocks noChangeAspect="1" noChangeShapeType="1"/>
                </p:cNvSpPr>
                <p:nvPr/>
              </p:nvSpPr>
              <p:spPr bwMode="auto">
                <a:xfrm rot="5400000" flipV="1">
                  <a:off x="2376" y="3417"/>
                  <a:ext cx="1" cy="14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10" name="Line 75"/>
                <p:cNvSpPr>
                  <a:spLocks noChangeShapeType="1"/>
                </p:cNvSpPr>
                <p:nvPr/>
              </p:nvSpPr>
              <p:spPr bwMode="auto">
                <a:xfrm>
                  <a:off x="2490" y="3366"/>
                  <a:ext cx="0" cy="2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2798" name="Group 76"/>
              <p:cNvGrpSpPr>
                <a:grpSpLocks/>
              </p:cNvGrpSpPr>
              <p:nvPr/>
            </p:nvGrpSpPr>
            <p:grpSpPr bwMode="auto">
              <a:xfrm>
                <a:off x="1660" y="2706"/>
                <a:ext cx="77" cy="480"/>
                <a:chOff x="2229" y="1248"/>
                <a:chExt cx="77" cy="480"/>
              </a:xfrm>
            </p:grpSpPr>
            <p:sp>
              <p:nvSpPr>
                <p:cNvPr id="32803" name="Rectangle 77"/>
                <p:cNvSpPr>
                  <a:spLocks noChangeAspect="1" noChangeArrowheads="1"/>
                </p:cNvSpPr>
                <p:nvPr/>
              </p:nvSpPr>
              <p:spPr bwMode="auto">
                <a:xfrm>
                  <a:off x="2229" y="1392"/>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2804" name="Line 78"/>
                <p:cNvSpPr>
                  <a:spLocks noChangeShapeType="1"/>
                </p:cNvSpPr>
                <p:nvPr/>
              </p:nvSpPr>
              <p:spPr bwMode="auto">
                <a:xfrm>
                  <a:off x="2268" y="1248"/>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805" name="Line 79"/>
                <p:cNvSpPr>
                  <a:spLocks noChangeShapeType="1"/>
                </p:cNvSpPr>
                <p:nvPr/>
              </p:nvSpPr>
              <p:spPr bwMode="auto">
                <a:xfrm>
                  <a:off x="2268" y="158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2799" name="Line 80"/>
              <p:cNvSpPr>
                <a:spLocks noChangeShapeType="1"/>
              </p:cNvSpPr>
              <p:nvPr/>
            </p:nvSpPr>
            <p:spPr bwMode="auto">
              <a:xfrm>
                <a:off x="1701" y="3072"/>
                <a:ext cx="0" cy="173"/>
              </a:xfrm>
              <a:prstGeom prst="line">
                <a:avLst/>
              </a:prstGeom>
              <a:noFill/>
              <a:ln w="28575">
                <a:solidFill>
                  <a:schemeClr val="tx1"/>
                </a:solidFill>
                <a:round/>
                <a:headEnd/>
                <a:tailEnd type="oval" w="sm" len="sm"/>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32772" name="Object 4"/>
              <p:cNvGraphicFramePr>
                <a:graphicFrameLocks noChangeAspect="1"/>
              </p:cNvGraphicFramePr>
              <p:nvPr/>
            </p:nvGraphicFramePr>
            <p:xfrm>
              <a:off x="2270" y="2766"/>
              <a:ext cx="273" cy="273"/>
            </p:xfrm>
            <a:graphic>
              <a:graphicData uri="http://schemas.openxmlformats.org/presentationml/2006/ole">
                <mc:AlternateContent xmlns:mc="http://schemas.openxmlformats.org/markup-compatibility/2006">
                  <mc:Choice xmlns:v="urn:schemas-microsoft-com:vml" Requires="v">
                    <p:oleObj spid="_x0000_s33068" name="Equation" r:id="rId3" imgW="317160" imgH="317160" progId="Equation.DSMT4">
                      <p:embed/>
                    </p:oleObj>
                  </mc:Choice>
                  <mc:Fallback>
                    <p:oleObj name="Equation" r:id="rId3" imgW="317160" imgH="317160" progId="Equation.DSMT4">
                      <p:embed/>
                      <p:pic>
                        <p:nvPicPr>
                          <p:cNvPr id="0" name="Object 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 y="2766"/>
                            <a:ext cx="27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32800" name="Text Box 82"/>
              <p:cNvSpPr txBox="1">
                <a:spLocks noChangeArrowheads="1"/>
              </p:cNvSpPr>
              <p:nvPr/>
            </p:nvSpPr>
            <p:spPr bwMode="auto">
              <a:xfrm>
                <a:off x="1802" y="2840"/>
                <a:ext cx="22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i</a:t>
                </a:r>
                <a:r>
                  <a:rPr kumimoji="1" lang="en-US" altLang="zh-CN" sz="2000" baseline="-25000">
                    <a:solidFill>
                      <a:schemeClr val="tx2"/>
                    </a:solidFill>
                    <a:cs typeface="Times New Roman" pitchFamily="18" charset="0"/>
                  </a:rPr>
                  <a:t>b</a:t>
                </a:r>
                <a:endParaRPr kumimoji="1" lang="en-US" altLang="zh-CN" sz="2000">
                  <a:solidFill>
                    <a:schemeClr val="tx2"/>
                  </a:solidFill>
                  <a:cs typeface="Times New Roman" pitchFamily="18" charset="0"/>
                </a:endParaRPr>
              </a:p>
            </p:txBody>
          </p:sp>
          <p:sp>
            <p:nvSpPr>
              <p:cNvPr id="32801" name="Text Box 83"/>
              <p:cNvSpPr txBox="1">
                <a:spLocks noChangeArrowheads="1"/>
              </p:cNvSpPr>
              <p:nvPr/>
            </p:nvSpPr>
            <p:spPr bwMode="auto">
              <a:xfrm>
                <a:off x="1396" y="2789"/>
                <a:ext cx="2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en-US" altLang="zh-CN" sz="2000" i="1">
                    <a:solidFill>
                      <a:schemeClr val="tx2"/>
                    </a:solidFill>
                    <a:cs typeface="Times New Roman" pitchFamily="18" charset="0"/>
                  </a:rPr>
                  <a:t>r</a:t>
                </a:r>
                <a:r>
                  <a:rPr kumimoji="1" lang="en-US" altLang="zh-CN" sz="2000" baseline="-25000">
                    <a:solidFill>
                      <a:schemeClr val="tx2"/>
                    </a:solidFill>
                    <a:cs typeface="Times New Roman" pitchFamily="18" charset="0"/>
                  </a:rPr>
                  <a:t>be</a:t>
                </a:r>
                <a:endParaRPr kumimoji="1" lang="en-US" altLang="zh-CN" sz="2000">
                  <a:solidFill>
                    <a:schemeClr val="tx2"/>
                  </a:solidFill>
                  <a:cs typeface="Times New Roman" pitchFamily="18" charset="0"/>
                </a:endParaRPr>
              </a:p>
            </p:txBody>
          </p:sp>
          <p:sp>
            <p:nvSpPr>
              <p:cNvPr id="32802" name="Line 84"/>
              <p:cNvSpPr>
                <a:spLocks noChangeShapeType="1"/>
              </p:cNvSpPr>
              <p:nvPr/>
            </p:nvSpPr>
            <p:spPr bwMode="auto">
              <a:xfrm flipH="1">
                <a:off x="1803" y="2821"/>
                <a:ext cx="0" cy="263"/>
              </a:xfrm>
              <a:prstGeom prst="line">
                <a:avLst/>
              </a:prstGeom>
              <a:noFill/>
              <a:ln w="28575">
                <a:solidFill>
                  <a:schemeClr val="tx1"/>
                </a:solidFill>
                <a:round/>
                <a:headEnd/>
                <a:tailEnd type="stealth" w="sm" len="lg"/>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164949" name="Text Box 85"/>
          <p:cNvSpPr txBox="1">
            <a:spLocks noChangeArrowheads="1"/>
          </p:cNvSpPr>
          <p:nvPr/>
        </p:nvSpPr>
        <p:spPr bwMode="auto">
          <a:xfrm>
            <a:off x="6410325" y="301148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微变等效电路</a:t>
            </a:r>
          </a:p>
        </p:txBody>
      </p:sp>
      <p:sp>
        <p:nvSpPr>
          <p:cNvPr id="164950" name="Text Box 86"/>
          <p:cNvSpPr txBox="1">
            <a:spLocks noChangeArrowheads="1"/>
          </p:cNvSpPr>
          <p:nvPr/>
        </p:nvSpPr>
        <p:spPr bwMode="auto">
          <a:xfrm>
            <a:off x="528638" y="4000500"/>
            <a:ext cx="235108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用结点法求解：</a:t>
            </a:r>
          </a:p>
        </p:txBody>
      </p:sp>
      <p:graphicFrame>
        <p:nvGraphicFramePr>
          <p:cNvPr id="164951" name="Object 2"/>
          <p:cNvGraphicFramePr>
            <a:graphicFrameLocks noChangeAspect="1"/>
          </p:cNvGraphicFramePr>
          <p:nvPr/>
        </p:nvGraphicFramePr>
        <p:xfrm>
          <a:off x="3119438" y="3779838"/>
          <a:ext cx="4102100" cy="965200"/>
        </p:xfrm>
        <a:graphic>
          <a:graphicData uri="http://schemas.openxmlformats.org/presentationml/2006/ole">
            <mc:AlternateContent xmlns:mc="http://schemas.openxmlformats.org/markup-compatibility/2006">
              <mc:Choice xmlns:v="urn:schemas-microsoft-com:vml" Requires="v">
                <p:oleObj spid="_x0000_s33069" name="Equation" r:id="rId5" imgW="2057400" imgH="482400" progId="Equation.DSMT4">
                  <p:embed/>
                </p:oleObj>
              </mc:Choice>
              <mc:Fallback>
                <p:oleObj name="Equation" r:id="rId5" imgW="2057400" imgH="482400" progId="Equation.DSMT4">
                  <p:embed/>
                  <p:pic>
                    <p:nvPicPr>
                      <p:cNvPr id="0" name="Object 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9438" y="3779838"/>
                        <a:ext cx="41021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952" name="Object 3"/>
          <p:cNvGraphicFramePr>
            <a:graphicFrameLocks noChangeAspect="1"/>
          </p:cNvGraphicFramePr>
          <p:nvPr/>
        </p:nvGraphicFramePr>
        <p:xfrm>
          <a:off x="3011488" y="4846638"/>
          <a:ext cx="3155950" cy="909637"/>
        </p:xfrm>
        <a:graphic>
          <a:graphicData uri="http://schemas.openxmlformats.org/presentationml/2006/ole">
            <mc:AlternateContent xmlns:mc="http://schemas.openxmlformats.org/markup-compatibility/2006">
              <mc:Choice xmlns:v="urn:schemas-microsoft-com:vml" Requires="v">
                <p:oleObj spid="_x0000_s33070" name="Equation" r:id="rId7" imgW="1587240" imgH="457200" progId="Equation.DSMT4">
                  <p:embed/>
                </p:oleObj>
              </mc:Choice>
              <mc:Fallback>
                <p:oleObj name="Equation" r:id="rId7" imgW="1587240" imgH="457200" progId="Equation.DSMT4">
                  <p:embed/>
                  <p:pic>
                    <p:nvPicPr>
                      <p:cNvPr id="0" name="Object 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1488" y="4846638"/>
                        <a:ext cx="3155950"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953" name="Text Box 89"/>
          <p:cNvSpPr txBox="1">
            <a:spLocks noChangeArrowheads="1"/>
          </p:cNvSpPr>
          <p:nvPr/>
        </p:nvSpPr>
        <p:spPr bwMode="auto">
          <a:xfrm>
            <a:off x="608013" y="5849938"/>
            <a:ext cx="7920037"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rPr>
              <a:t>这个电路的输入电阻和输出电阻作为练习留给同学分析。</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animEffect transition="in" filter="wipe(left)">
                                      <p:cBhvr>
                                        <p:cTn id="7" dur="500"/>
                                        <p:tgtEl>
                                          <p:spTgt spid="164869"/>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4903"/>
                                        </p:tgtEl>
                                        <p:attrNameLst>
                                          <p:attrName>style.visibility</p:attrName>
                                        </p:attrNameLst>
                                      </p:cBhvr>
                                      <p:to>
                                        <p:strVal val="visible"/>
                                      </p:to>
                                    </p:set>
                                    <p:animEffect transition="in" filter="wipe(left)">
                                      <p:cBhvr>
                                        <p:cTn id="17" dur="500"/>
                                        <p:tgtEl>
                                          <p:spTgt spid="1649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4904"/>
                                        </p:tgtEl>
                                        <p:attrNameLst>
                                          <p:attrName>style.visibility</p:attrName>
                                        </p:attrNameLst>
                                      </p:cBhvr>
                                      <p:to>
                                        <p:strVal val="visible"/>
                                      </p:to>
                                    </p:set>
                                    <p:animEffect transition="in" filter="wipe(left)">
                                      <p:cBhvr>
                                        <p:cTn id="22" dur="500"/>
                                        <p:tgtEl>
                                          <p:spTgt spid="164904"/>
                                        </p:tgtEl>
                                      </p:cBhvr>
                                    </p:animEffect>
                                  </p:childTnLst>
                                </p:cTn>
                              </p:par>
                            </p:childTnLst>
                          </p:cTn>
                        </p:par>
                      </p:childTnLst>
                    </p:cTn>
                  </p:par>
                  <p:par>
                    <p:cTn id="23" fill="hold">
                      <p:stCondLst>
                        <p:cond delay="indefinite"/>
                      </p:stCondLst>
                      <p:childTnLst>
                        <p:par>
                          <p:cTn id="24" fill="hold" nodeType="after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nodeType="after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4949"/>
                                        </p:tgtEl>
                                        <p:attrNameLst>
                                          <p:attrName>style.visibility</p:attrName>
                                        </p:attrNameLst>
                                      </p:cBhvr>
                                      <p:to>
                                        <p:strVal val="visible"/>
                                      </p:to>
                                    </p:set>
                                    <p:animEffect transition="in" filter="wipe(left)">
                                      <p:cBhvr>
                                        <p:cTn id="32" dur="500"/>
                                        <p:tgtEl>
                                          <p:spTgt spid="1649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4950"/>
                                        </p:tgtEl>
                                        <p:attrNameLst>
                                          <p:attrName>style.visibility</p:attrName>
                                        </p:attrNameLst>
                                      </p:cBhvr>
                                      <p:to>
                                        <p:strVal val="visible"/>
                                      </p:to>
                                    </p:set>
                                    <p:animEffect transition="in" filter="wipe(left)">
                                      <p:cBhvr>
                                        <p:cTn id="37" dur="500"/>
                                        <p:tgtEl>
                                          <p:spTgt spid="164950"/>
                                        </p:tgtEl>
                                      </p:cBhvr>
                                    </p:animEffect>
                                  </p:childTnLst>
                                </p:cTn>
                              </p:par>
                            </p:childTnLst>
                          </p:cTn>
                        </p:par>
                      </p:childTnLst>
                    </p:cTn>
                  </p:par>
                  <p:par>
                    <p:cTn id="38" fill="hold">
                      <p:stCondLst>
                        <p:cond delay="indefinite"/>
                      </p:stCondLst>
                      <p:childTnLst>
                        <p:par>
                          <p:cTn id="39" fill="hold" nodeType="after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64951"/>
                                        </p:tgtEl>
                                        <p:attrNameLst>
                                          <p:attrName>style.visibility</p:attrName>
                                        </p:attrNameLst>
                                      </p:cBhvr>
                                      <p:to>
                                        <p:strVal val="visible"/>
                                      </p:to>
                                    </p:set>
                                    <p:animEffect transition="in" filter="wipe(left)">
                                      <p:cBhvr>
                                        <p:cTn id="42" dur="500"/>
                                        <p:tgtEl>
                                          <p:spTgt spid="164951"/>
                                        </p:tgtEl>
                                      </p:cBhvr>
                                    </p:animEffect>
                                  </p:childTnLst>
                                </p:cTn>
                              </p:par>
                            </p:childTnLst>
                          </p:cTn>
                        </p:par>
                      </p:childTnLst>
                    </p:cTn>
                  </p:par>
                  <p:par>
                    <p:cTn id="43" fill="hold">
                      <p:stCondLst>
                        <p:cond delay="indefinite"/>
                      </p:stCondLst>
                      <p:childTnLst>
                        <p:par>
                          <p:cTn id="44" fill="hold" nodeType="after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64952"/>
                                        </p:tgtEl>
                                        <p:attrNameLst>
                                          <p:attrName>style.visibility</p:attrName>
                                        </p:attrNameLst>
                                      </p:cBhvr>
                                      <p:to>
                                        <p:strVal val="visible"/>
                                      </p:to>
                                    </p:set>
                                    <p:animEffect transition="in" filter="wipe(left)">
                                      <p:cBhvr>
                                        <p:cTn id="47" dur="500"/>
                                        <p:tgtEl>
                                          <p:spTgt spid="16495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4953"/>
                                        </p:tgtEl>
                                        <p:attrNameLst>
                                          <p:attrName>style.visibility</p:attrName>
                                        </p:attrNameLst>
                                      </p:cBhvr>
                                      <p:to>
                                        <p:strVal val="visible"/>
                                      </p:to>
                                    </p:set>
                                    <p:animEffect transition="in" filter="wipe(left)">
                                      <p:cBhvr>
                                        <p:cTn id="52" dur="500"/>
                                        <p:tgtEl>
                                          <p:spTgt spid="164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p:bldP spid="164903" grpId="0" autoUpdateAnimBg="0"/>
      <p:bldP spid="164904" grpId="0" animBg="1"/>
      <p:bldP spid="164949" grpId="0" autoUpdateAnimBg="0"/>
      <p:bldP spid="164950" grpId="0" autoUpdateAnimBg="0"/>
      <p:bldP spid="164953"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p:txBody>
          <a:bodyPr>
            <a:spAutoFit/>
          </a:bodyPr>
          <a:lstStyle/>
          <a:p>
            <a:pPr eaLnBrk="1" hangingPunct="1"/>
            <a:r>
              <a:rPr lang="en-US" altLang="zh-CN" smtClean="0">
                <a:ea typeface="宋体" charset="-122"/>
              </a:rPr>
              <a:t>6.3.4 </a:t>
            </a:r>
            <a:r>
              <a:rPr lang="zh-CN" altLang="en-US" smtClean="0">
                <a:ea typeface="宋体" charset="-122"/>
              </a:rPr>
              <a:t>射极输出器</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67</a:t>
            </a:fld>
            <a:endParaRPr lang="zh-CN" altLang="en-US"/>
          </a:p>
        </p:txBody>
      </p:sp>
      <p:sp>
        <p:nvSpPr>
          <p:cNvPr id="33799" name="Rectangle 3"/>
          <p:cNvSpPr>
            <a:spLocks noGrp="1" noChangeArrowheads="1"/>
          </p:cNvSpPr>
          <p:nvPr>
            <p:ph sz="quarter" idx="4294967295"/>
          </p:nvPr>
        </p:nvSpPr>
        <p:spPr>
          <a:xfrm>
            <a:off x="0" y="814382"/>
            <a:ext cx="8550275" cy="2101850"/>
          </a:xfrm>
        </p:spPr>
        <p:txBody>
          <a:bodyPr>
            <a:spAutoFit/>
          </a:bodyPr>
          <a:lstStyle/>
          <a:p>
            <a:pPr eaLnBrk="1" hangingPunct="1"/>
            <a:r>
              <a:rPr kumimoji="1" lang="zh-CN" altLang="en-US" smtClean="0">
                <a:solidFill>
                  <a:schemeClr val="tx1"/>
                </a:solidFill>
                <a:ea typeface="宋体" charset="-122"/>
              </a:rPr>
              <a:t>电路构成</a:t>
            </a:r>
          </a:p>
          <a:p>
            <a:pPr lvl="1" eaLnBrk="1" hangingPunct="1"/>
            <a:r>
              <a:rPr kumimoji="1" lang="zh-CN" altLang="en-US" smtClean="0"/>
              <a:t>集电极交流接地</a:t>
            </a:r>
            <a:r>
              <a:rPr kumimoji="1" lang="en-US" altLang="zh-CN" smtClean="0"/>
              <a:t>——</a:t>
            </a:r>
            <a:r>
              <a:rPr kumimoji="1" lang="zh-CN" altLang="en-US" smtClean="0"/>
              <a:t>共集电极电路</a:t>
            </a:r>
          </a:p>
          <a:p>
            <a:pPr lvl="1" eaLnBrk="1" hangingPunct="1"/>
            <a:r>
              <a:rPr kumimoji="1" lang="zh-CN" altLang="en-US" smtClean="0"/>
              <a:t>发  射  极  输  出</a:t>
            </a:r>
            <a:r>
              <a:rPr kumimoji="1" lang="en-US" altLang="zh-CN" smtClean="0"/>
              <a:t>——</a:t>
            </a:r>
            <a:r>
              <a:rPr kumimoji="1" lang="zh-CN" altLang="en-US" smtClean="0"/>
              <a:t>射极输出器</a:t>
            </a:r>
          </a:p>
          <a:p>
            <a:pPr lvl="1" eaLnBrk="1" hangingPunct="1"/>
            <a:endParaRPr kumimoji="1" lang="en-US" altLang="zh-CN" smtClean="0"/>
          </a:p>
        </p:txBody>
      </p:sp>
      <p:grpSp>
        <p:nvGrpSpPr>
          <p:cNvPr id="2" name="Group 4"/>
          <p:cNvGrpSpPr>
            <a:grpSpLocks/>
          </p:cNvGrpSpPr>
          <p:nvPr/>
        </p:nvGrpSpPr>
        <p:grpSpPr bwMode="auto">
          <a:xfrm>
            <a:off x="4767263" y="1582732"/>
            <a:ext cx="4268787" cy="2552700"/>
            <a:chOff x="1608" y="776"/>
            <a:chExt cx="2689" cy="1608"/>
          </a:xfrm>
        </p:grpSpPr>
        <p:sp>
          <p:nvSpPr>
            <p:cNvPr id="33833" name="Oval 5"/>
            <p:cNvSpPr>
              <a:spLocks noChangeArrowheads="1"/>
            </p:cNvSpPr>
            <p:nvPr/>
          </p:nvSpPr>
          <p:spPr bwMode="auto">
            <a:xfrm>
              <a:off x="3360" y="225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3834" name="Rectangle 6"/>
            <p:cNvSpPr>
              <a:spLocks noChangeArrowheads="1"/>
            </p:cNvSpPr>
            <p:nvPr/>
          </p:nvSpPr>
          <p:spPr bwMode="auto">
            <a:xfrm>
              <a:off x="1988" y="140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35" name="Rectangle 7"/>
            <p:cNvSpPr>
              <a:spLocks noChangeArrowheads="1"/>
            </p:cNvSpPr>
            <p:nvPr/>
          </p:nvSpPr>
          <p:spPr bwMode="auto">
            <a:xfrm rot="-5400000">
              <a:off x="3264" y="188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36" name="Line 8"/>
            <p:cNvSpPr>
              <a:spLocks noChangeShapeType="1"/>
            </p:cNvSpPr>
            <p:nvPr/>
          </p:nvSpPr>
          <p:spPr bwMode="auto">
            <a:xfrm>
              <a:off x="3240" y="13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37" name="Line 9"/>
            <p:cNvSpPr>
              <a:spLocks noChangeShapeType="1"/>
            </p:cNvSpPr>
            <p:nvPr/>
          </p:nvSpPr>
          <p:spPr bwMode="auto">
            <a:xfrm flipV="1">
              <a:off x="3240" y="12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38" name="Line 10"/>
            <p:cNvSpPr>
              <a:spLocks noChangeShapeType="1"/>
            </p:cNvSpPr>
            <p:nvPr/>
          </p:nvSpPr>
          <p:spPr bwMode="auto">
            <a:xfrm>
              <a:off x="3240" y="14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39" name="Line 11"/>
            <p:cNvSpPr>
              <a:spLocks noChangeShapeType="1"/>
            </p:cNvSpPr>
            <p:nvPr/>
          </p:nvSpPr>
          <p:spPr bwMode="auto">
            <a:xfrm flipH="1">
              <a:off x="3048" y="145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40" name="Oval 12"/>
            <p:cNvSpPr>
              <a:spLocks noChangeArrowheads="1"/>
            </p:cNvSpPr>
            <p:nvPr/>
          </p:nvSpPr>
          <p:spPr bwMode="auto">
            <a:xfrm rot="-5400000">
              <a:off x="1608" y="1804"/>
              <a:ext cx="196" cy="19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41" name="Line 13"/>
            <p:cNvSpPr>
              <a:spLocks noChangeShapeType="1"/>
            </p:cNvSpPr>
            <p:nvPr/>
          </p:nvSpPr>
          <p:spPr bwMode="auto">
            <a:xfrm rot="16200000" flipV="1">
              <a:off x="1612" y="1911"/>
              <a:ext cx="1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42" name="Rectangle 14"/>
            <p:cNvSpPr>
              <a:spLocks noChangeArrowheads="1"/>
            </p:cNvSpPr>
            <p:nvPr/>
          </p:nvSpPr>
          <p:spPr bwMode="auto">
            <a:xfrm rot="-5400000">
              <a:off x="2736" y="183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43" name="Rectangle 15"/>
            <p:cNvSpPr>
              <a:spLocks noChangeArrowheads="1"/>
            </p:cNvSpPr>
            <p:nvPr/>
          </p:nvSpPr>
          <p:spPr bwMode="auto">
            <a:xfrm rot="-5400000">
              <a:off x="2736" y="101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44" name="Rectangle 16"/>
            <p:cNvSpPr>
              <a:spLocks noChangeArrowheads="1"/>
            </p:cNvSpPr>
            <p:nvPr/>
          </p:nvSpPr>
          <p:spPr bwMode="auto">
            <a:xfrm rot="-5400000">
              <a:off x="3792" y="1883"/>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45" name="Line 17"/>
            <p:cNvSpPr>
              <a:spLocks noChangeShapeType="1"/>
            </p:cNvSpPr>
            <p:nvPr/>
          </p:nvSpPr>
          <p:spPr bwMode="auto">
            <a:xfrm>
              <a:off x="3288" y="2384"/>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46" name="Line 18"/>
            <p:cNvSpPr>
              <a:spLocks noChangeShapeType="1"/>
            </p:cNvSpPr>
            <p:nvPr/>
          </p:nvSpPr>
          <p:spPr bwMode="auto">
            <a:xfrm>
              <a:off x="3384" y="1616"/>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47" name="Line 19"/>
            <p:cNvSpPr>
              <a:spLocks noChangeShapeType="1"/>
            </p:cNvSpPr>
            <p:nvPr/>
          </p:nvSpPr>
          <p:spPr bwMode="auto">
            <a:xfrm>
              <a:off x="3384" y="2056"/>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48" name="Line 20"/>
            <p:cNvSpPr>
              <a:spLocks noChangeShapeType="1"/>
            </p:cNvSpPr>
            <p:nvPr/>
          </p:nvSpPr>
          <p:spPr bwMode="auto">
            <a:xfrm flipH="1">
              <a:off x="2528" y="1454"/>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49" name="Line 21"/>
            <p:cNvSpPr>
              <a:spLocks noChangeShapeType="1"/>
            </p:cNvSpPr>
            <p:nvPr/>
          </p:nvSpPr>
          <p:spPr bwMode="auto">
            <a:xfrm>
              <a:off x="2856" y="1184"/>
              <a:ext cx="0" cy="57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50" name="Oval 22"/>
            <p:cNvSpPr>
              <a:spLocks noChangeArrowheads="1"/>
            </p:cNvSpPr>
            <p:nvPr/>
          </p:nvSpPr>
          <p:spPr bwMode="auto">
            <a:xfrm>
              <a:off x="2828" y="1424"/>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3851" name="Line 23"/>
            <p:cNvSpPr>
              <a:spLocks noChangeShapeType="1"/>
            </p:cNvSpPr>
            <p:nvPr/>
          </p:nvSpPr>
          <p:spPr bwMode="auto">
            <a:xfrm flipH="1" flipV="1">
              <a:off x="2232" y="1452"/>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52" name="Freeform 24"/>
            <p:cNvSpPr>
              <a:spLocks/>
            </p:cNvSpPr>
            <p:nvPr/>
          </p:nvSpPr>
          <p:spPr bwMode="auto">
            <a:xfrm>
              <a:off x="2856" y="800"/>
              <a:ext cx="816" cy="144"/>
            </a:xfrm>
            <a:custGeom>
              <a:avLst/>
              <a:gdLst>
                <a:gd name="T0" fmla="*/ 0 w 816"/>
                <a:gd name="T1" fmla="*/ 144 h 144"/>
                <a:gd name="T2" fmla="*/ 0 w 816"/>
                <a:gd name="T3" fmla="*/ 0 h 144"/>
                <a:gd name="T4" fmla="*/ 816 w 816"/>
                <a:gd name="T5" fmla="*/ 0 h 144"/>
                <a:gd name="T6" fmla="*/ 0 60000 65536"/>
                <a:gd name="T7" fmla="*/ 0 60000 65536"/>
                <a:gd name="T8" fmla="*/ 0 60000 65536"/>
                <a:gd name="T9" fmla="*/ 0 w 816"/>
                <a:gd name="T10" fmla="*/ 0 h 144"/>
                <a:gd name="T11" fmla="*/ 816 w 816"/>
                <a:gd name="T12" fmla="*/ 144 h 144"/>
              </a:gdLst>
              <a:ahLst/>
              <a:cxnLst>
                <a:cxn ang="T6">
                  <a:pos x="T0" y="T1"/>
                </a:cxn>
                <a:cxn ang="T7">
                  <a:pos x="T2" y="T3"/>
                </a:cxn>
                <a:cxn ang="T8">
                  <a:pos x="T4" y="T5"/>
                </a:cxn>
              </a:cxnLst>
              <a:rect l="T9" t="T10" r="T11" b="T12"/>
              <a:pathLst>
                <a:path w="816" h="144">
                  <a:moveTo>
                    <a:pt x="0" y="144"/>
                  </a:moveTo>
                  <a:lnTo>
                    <a:pt x="0" y="0"/>
                  </a:lnTo>
                  <a:lnTo>
                    <a:pt x="816"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53" name="Line 25"/>
            <p:cNvSpPr>
              <a:spLocks noChangeShapeType="1"/>
            </p:cNvSpPr>
            <p:nvPr/>
          </p:nvSpPr>
          <p:spPr bwMode="auto">
            <a:xfrm flipV="1">
              <a:off x="3384" y="800"/>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54" name="Line 26"/>
            <p:cNvSpPr>
              <a:spLocks noChangeShapeType="1"/>
            </p:cNvSpPr>
            <p:nvPr/>
          </p:nvSpPr>
          <p:spPr bwMode="auto">
            <a:xfrm flipH="1">
              <a:off x="3384" y="1712"/>
              <a:ext cx="18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55" name="Oval 27"/>
            <p:cNvSpPr>
              <a:spLocks noChangeArrowheads="1"/>
            </p:cNvSpPr>
            <p:nvPr/>
          </p:nvSpPr>
          <p:spPr bwMode="auto">
            <a:xfrm>
              <a:off x="3356" y="169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3856" name="Oval 28"/>
            <p:cNvSpPr>
              <a:spLocks noChangeArrowheads="1"/>
            </p:cNvSpPr>
            <p:nvPr/>
          </p:nvSpPr>
          <p:spPr bwMode="auto">
            <a:xfrm>
              <a:off x="3356" y="776"/>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3857" name="Oval 29"/>
            <p:cNvSpPr>
              <a:spLocks noChangeArrowheads="1"/>
            </p:cNvSpPr>
            <p:nvPr/>
          </p:nvSpPr>
          <p:spPr bwMode="auto">
            <a:xfrm>
              <a:off x="2828" y="2260"/>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3858" name="Freeform 30"/>
            <p:cNvSpPr>
              <a:spLocks/>
            </p:cNvSpPr>
            <p:nvPr/>
          </p:nvSpPr>
          <p:spPr bwMode="auto">
            <a:xfrm>
              <a:off x="3672" y="1712"/>
              <a:ext cx="240" cy="96"/>
            </a:xfrm>
            <a:custGeom>
              <a:avLst/>
              <a:gdLst>
                <a:gd name="T0" fmla="*/ 0 w 240"/>
                <a:gd name="T1" fmla="*/ 0 h 96"/>
                <a:gd name="T2" fmla="*/ 240 w 240"/>
                <a:gd name="T3" fmla="*/ 0 h 96"/>
                <a:gd name="T4" fmla="*/ 240 w 240"/>
                <a:gd name="T5" fmla="*/ 96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lnTo>
                    <a:pt x="240" y="0"/>
                  </a:lnTo>
                  <a:lnTo>
                    <a:pt x="240" y="96"/>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59" name="Freeform 31"/>
            <p:cNvSpPr>
              <a:spLocks/>
            </p:cNvSpPr>
            <p:nvPr/>
          </p:nvSpPr>
          <p:spPr bwMode="auto">
            <a:xfrm>
              <a:off x="1696" y="1448"/>
              <a:ext cx="2212" cy="837"/>
            </a:xfrm>
            <a:custGeom>
              <a:avLst/>
              <a:gdLst>
                <a:gd name="T0" fmla="*/ 292 w 2212"/>
                <a:gd name="T1" fmla="*/ 0 h 844"/>
                <a:gd name="T2" fmla="*/ 4 w 2212"/>
                <a:gd name="T3" fmla="*/ 0 h 844"/>
                <a:gd name="T4" fmla="*/ 0 w 2212"/>
                <a:gd name="T5" fmla="*/ 826 h 844"/>
                <a:gd name="T6" fmla="*/ 2212 w 2212"/>
                <a:gd name="T7" fmla="*/ 830 h 844"/>
                <a:gd name="T8" fmla="*/ 2212 w 2212"/>
                <a:gd name="T9" fmla="*/ 604 h 844"/>
                <a:gd name="T10" fmla="*/ 0 60000 65536"/>
                <a:gd name="T11" fmla="*/ 0 60000 65536"/>
                <a:gd name="T12" fmla="*/ 0 60000 65536"/>
                <a:gd name="T13" fmla="*/ 0 60000 65536"/>
                <a:gd name="T14" fmla="*/ 0 60000 65536"/>
                <a:gd name="T15" fmla="*/ 0 w 2212"/>
                <a:gd name="T16" fmla="*/ 0 h 844"/>
                <a:gd name="T17" fmla="*/ 2212 w 2212"/>
                <a:gd name="T18" fmla="*/ 844 h 844"/>
              </a:gdLst>
              <a:ahLst/>
              <a:cxnLst>
                <a:cxn ang="T10">
                  <a:pos x="T0" y="T1"/>
                </a:cxn>
                <a:cxn ang="T11">
                  <a:pos x="T2" y="T3"/>
                </a:cxn>
                <a:cxn ang="T12">
                  <a:pos x="T4" y="T5"/>
                </a:cxn>
                <a:cxn ang="T13">
                  <a:pos x="T6" y="T7"/>
                </a:cxn>
                <a:cxn ang="T14">
                  <a:pos x="T8" y="T9"/>
                </a:cxn>
              </a:cxnLst>
              <a:rect l="T15" t="T16" r="T17" b="T18"/>
              <a:pathLst>
                <a:path w="2212" h="844">
                  <a:moveTo>
                    <a:pt x="292" y="0"/>
                  </a:moveTo>
                  <a:lnTo>
                    <a:pt x="4" y="0"/>
                  </a:lnTo>
                  <a:cubicBezTo>
                    <a:pt x="3" y="280"/>
                    <a:pt x="0" y="840"/>
                    <a:pt x="0" y="840"/>
                  </a:cubicBezTo>
                  <a:lnTo>
                    <a:pt x="2212" y="844"/>
                  </a:lnTo>
                  <a:lnTo>
                    <a:pt x="2212" y="61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60" name="Line 32"/>
            <p:cNvSpPr>
              <a:spLocks noChangeShapeType="1"/>
            </p:cNvSpPr>
            <p:nvPr/>
          </p:nvSpPr>
          <p:spPr bwMode="auto">
            <a:xfrm>
              <a:off x="2856" y="2000"/>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61" name="Oval 33"/>
            <p:cNvSpPr>
              <a:spLocks noChangeArrowheads="1"/>
            </p:cNvSpPr>
            <p:nvPr/>
          </p:nvSpPr>
          <p:spPr bwMode="auto">
            <a:xfrm>
              <a:off x="3672" y="776"/>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62" name="Text Box 34"/>
            <p:cNvSpPr txBox="1">
              <a:spLocks noChangeArrowheads="1"/>
            </p:cNvSpPr>
            <p:nvPr/>
          </p:nvSpPr>
          <p:spPr bwMode="auto">
            <a:xfrm>
              <a:off x="3495" y="828"/>
              <a:ext cx="4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a:t>
              </a:r>
              <a:r>
                <a:rPr kumimoji="1" lang="en-US" altLang="zh-CN" sz="1800" i="1">
                  <a:ea typeface="宋体" charset="-122"/>
                </a:rPr>
                <a:t>U</a:t>
              </a:r>
              <a:r>
                <a:rPr kumimoji="1" lang="en-US" altLang="zh-CN" sz="1800" baseline="-25000">
                  <a:ea typeface="宋体" charset="-122"/>
                </a:rPr>
                <a:t>CC</a:t>
              </a:r>
              <a:endParaRPr kumimoji="1" lang="en-US" altLang="zh-CN" sz="1800">
                <a:ea typeface="宋体" charset="-122"/>
              </a:endParaRPr>
            </a:p>
          </p:txBody>
        </p:sp>
        <p:sp>
          <p:nvSpPr>
            <p:cNvPr id="33863" name="Text Box 35"/>
            <p:cNvSpPr txBox="1">
              <a:spLocks noChangeArrowheads="1"/>
            </p:cNvSpPr>
            <p:nvPr/>
          </p:nvSpPr>
          <p:spPr bwMode="auto">
            <a:xfrm>
              <a:off x="1982" y="1160"/>
              <a:ext cx="2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s</a:t>
              </a:r>
              <a:endParaRPr kumimoji="1" lang="en-US" altLang="zh-CN" sz="1800">
                <a:ea typeface="宋体" charset="-122"/>
              </a:endParaRPr>
            </a:p>
          </p:txBody>
        </p:sp>
        <p:sp>
          <p:nvSpPr>
            <p:cNvPr id="33864" name="Text Box 36"/>
            <p:cNvSpPr txBox="1">
              <a:spLocks noChangeArrowheads="1"/>
            </p:cNvSpPr>
            <p:nvPr/>
          </p:nvSpPr>
          <p:spPr bwMode="auto">
            <a:xfrm>
              <a:off x="2366" y="111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C</a:t>
              </a:r>
              <a:r>
                <a:rPr kumimoji="1" lang="en-US" altLang="zh-CN" sz="1800" baseline="-25000">
                  <a:ea typeface="宋体" charset="-122"/>
                </a:rPr>
                <a:t>1</a:t>
              </a:r>
              <a:endParaRPr kumimoji="1" lang="en-US" altLang="zh-CN" sz="1800" i="1">
                <a:ea typeface="宋体" charset="-122"/>
              </a:endParaRPr>
            </a:p>
          </p:txBody>
        </p:sp>
        <p:sp>
          <p:nvSpPr>
            <p:cNvPr id="33865" name="Text Box 37"/>
            <p:cNvSpPr txBox="1">
              <a:spLocks noChangeArrowheads="1"/>
            </p:cNvSpPr>
            <p:nvPr/>
          </p:nvSpPr>
          <p:spPr bwMode="auto">
            <a:xfrm>
              <a:off x="3326" y="125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T</a:t>
              </a:r>
            </a:p>
          </p:txBody>
        </p:sp>
        <p:sp>
          <p:nvSpPr>
            <p:cNvPr id="33866" name="Text Box 38"/>
            <p:cNvSpPr txBox="1">
              <a:spLocks noChangeArrowheads="1"/>
            </p:cNvSpPr>
            <p:nvPr/>
          </p:nvSpPr>
          <p:spPr bwMode="auto">
            <a:xfrm>
              <a:off x="3566" y="140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C</a:t>
              </a:r>
              <a:r>
                <a:rPr kumimoji="1" lang="en-US" altLang="zh-CN" sz="1800" baseline="-25000">
                  <a:ea typeface="宋体" charset="-122"/>
                </a:rPr>
                <a:t>2</a:t>
              </a:r>
              <a:endParaRPr kumimoji="1" lang="en-US" altLang="zh-CN" sz="1800" i="1">
                <a:ea typeface="宋体" charset="-122"/>
              </a:endParaRPr>
            </a:p>
          </p:txBody>
        </p:sp>
        <p:sp>
          <p:nvSpPr>
            <p:cNvPr id="33867" name="Text Box 39"/>
            <p:cNvSpPr txBox="1">
              <a:spLocks noChangeArrowheads="1"/>
            </p:cNvSpPr>
            <p:nvPr/>
          </p:nvSpPr>
          <p:spPr bwMode="auto">
            <a:xfrm>
              <a:off x="2929" y="94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B1</a:t>
              </a:r>
              <a:endParaRPr kumimoji="1" lang="en-US" altLang="zh-CN" sz="1800" i="1">
                <a:ea typeface="宋体" charset="-122"/>
              </a:endParaRPr>
            </a:p>
          </p:txBody>
        </p:sp>
        <p:sp>
          <p:nvSpPr>
            <p:cNvPr id="33868" name="Text Box 40"/>
            <p:cNvSpPr txBox="1">
              <a:spLocks noChangeArrowheads="1"/>
            </p:cNvSpPr>
            <p:nvPr/>
          </p:nvSpPr>
          <p:spPr bwMode="auto">
            <a:xfrm>
              <a:off x="2904" y="1740"/>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B2</a:t>
              </a:r>
              <a:endParaRPr kumimoji="1" lang="en-US" altLang="zh-CN" sz="1800" i="1">
                <a:ea typeface="宋体" charset="-122"/>
              </a:endParaRPr>
            </a:p>
          </p:txBody>
        </p:sp>
        <p:sp>
          <p:nvSpPr>
            <p:cNvPr id="33869" name="Text Box 41"/>
            <p:cNvSpPr txBox="1">
              <a:spLocks noChangeArrowheads="1"/>
            </p:cNvSpPr>
            <p:nvPr/>
          </p:nvSpPr>
          <p:spPr bwMode="auto">
            <a:xfrm>
              <a:off x="3428" y="1918"/>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E</a:t>
              </a:r>
              <a:endParaRPr kumimoji="1" lang="en-US" altLang="zh-CN" sz="1800">
                <a:ea typeface="宋体" charset="-122"/>
              </a:endParaRPr>
            </a:p>
          </p:txBody>
        </p:sp>
        <p:sp>
          <p:nvSpPr>
            <p:cNvPr id="33870" name="Text Box 42"/>
            <p:cNvSpPr txBox="1">
              <a:spLocks noChangeArrowheads="1"/>
            </p:cNvSpPr>
            <p:nvPr/>
          </p:nvSpPr>
          <p:spPr bwMode="auto">
            <a:xfrm>
              <a:off x="3614" y="17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L</a:t>
              </a:r>
              <a:endParaRPr kumimoji="1" lang="en-US" altLang="zh-CN" sz="1800">
                <a:ea typeface="宋体" charset="-122"/>
              </a:endParaRPr>
            </a:p>
          </p:txBody>
        </p:sp>
        <p:sp>
          <p:nvSpPr>
            <p:cNvPr id="33871" name="Text Box 43"/>
            <p:cNvSpPr txBox="1">
              <a:spLocks noChangeArrowheads="1"/>
            </p:cNvSpPr>
            <p:nvPr/>
          </p:nvSpPr>
          <p:spPr bwMode="auto">
            <a:xfrm>
              <a:off x="1769" y="1436"/>
              <a:ext cx="275"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a:t>
              </a:r>
            </a:p>
            <a:p>
              <a:pPr eaLnBrk="1" hangingPunct="1"/>
              <a:r>
                <a:rPr kumimoji="1" lang="en-US" altLang="zh-CN" i="1">
                  <a:ea typeface="宋体" charset="-122"/>
                </a:rPr>
                <a:t>u</a:t>
              </a:r>
              <a:r>
                <a:rPr kumimoji="1" lang="en-US" altLang="zh-CN" baseline="-25000">
                  <a:ea typeface="宋体" charset="-122"/>
                </a:rPr>
                <a:t>s</a:t>
              </a:r>
            </a:p>
            <a:p>
              <a:pPr eaLnBrk="1" hangingPunct="1"/>
              <a:r>
                <a:rPr kumimoji="1" lang="en-US" altLang="zh-CN">
                  <a:ea typeface="宋体" charset="-122"/>
                </a:rPr>
                <a:t>_</a:t>
              </a:r>
            </a:p>
          </p:txBody>
        </p:sp>
        <p:sp>
          <p:nvSpPr>
            <p:cNvPr id="33872" name="Text Box 44"/>
            <p:cNvSpPr txBox="1">
              <a:spLocks noChangeArrowheads="1"/>
            </p:cNvSpPr>
            <p:nvPr/>
          </p:nvSpPr>
          <p:spPr bwMode="auto">
            <a:xfrm>
              <a:off x="2227" y="1414"/>
              <a:ext cx="261"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a:t>
              </a:r>
            </a:p>
            <a:p>
              <a:pPr eaLnBrk="1" hangingPunct="1"/>
              <a:r>
                <a:rPr kumimoji="1" lang="en-US" altLang="zh-CN" i="1">
                  <a:ea typeface="宋体" charset="-122"/>
                </a:rPr>
                <a:t>u</a:t>
              </a:r>
              <a:r>
                <a:rPr kumimoji="1" lang="en-US" altLang="zh-CN" baseline="-25000">
                  <a:ea typeface="宋体" charset="-122"/>
                </a:rPr>
                <a:t>i</a:t>
              </a:r>
            </a:p>
            <a:p>
              <a:pPr eaLnBrk="1" hangingPunct="1"/>
              <a:r>
                <a:rPr kumimoji="1" lang="en-US" altLang="zh-CN">
                  <a:ea typeface="宋体" charset="-122"/>
                </a:rPr>
                <a:t>_</a:t>
              </a:r>
            </a:p>
          </p:txBody>
        </p:sp>
        <p:sp>
          <p:nvSpPr>
            <p:cNvPr id="33873" name="Text Box 48"/>
            <p:cNvSpPr txBox="1">
              <a:spLocks noChangeArrowheads="1"/>
            </p:cNvSpPr>
            <p:nvPr/>
          </p:nvSpPr>
          <p:spPr bwMode="auto">
            <a:xfrm>
              <a:off x="4008" y="1558"/>
              <a:ext cx="28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a:t>
              </a:r>
            </a:p>
            <a:p>
              <a:pPr eaLnBrk="1" hangingPunct="1"/>
              <a:r>
                <a:rPr kumimoji="1" lang="en-US" altLang="zh-CN" i="1">
                  <a:ea typeface="宋体" charset="-122"/>
                </a:rPr>
                <a:t>u</a:t>
              </a:r>
              <a:r>
                <a:rPr kumimoji="1" lang="en-US" altLang="zh-CN" baseline="-25000">
                  <a:ea typeface="宋体" charset="-122"/>
                </a:rPr>
                <a:t>o</a:t>
              </a:r>
            </a:p>
            <a:p>
              <a:pPr eaLnBrk="1" hangingPunct="1"/>
              <a:r>
                <a:rPr kumimoji="1" lang="en-US" altLang="zh-CN" i="1">
                  <a:ea typeface="宋体" charset="-122"/>
                </a:rPr>
                <a:t>_</a:t>
              </a:r>
            </a:p>
          </p:txBody>
        </p:sp>
        <p:sp>
          <p:nvSpPr>
            <p:cNvPr id="33874" name="Line 49"/>
            <p:cNvSpPr>
              <a:spLocks noChangeShapeType="1"/>
            </p:cNvSpPr>
            <p:nvPr/>
          </p:nvSpPr>
          <p:spPr bwMode="auto">
            <a:xfrm>
              <a:off x="3384" y="2288"/>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33875" name="Group 50"/>
            <p:cNvGrpSpPr>
              <a:grpSpLocks noChangeAspect="1"/>
            </p:cNvGrpSpPr>
            <p:nvPr/>
          </p:nvGrpSpPr>
          <p:grpSpPr bwMode="auto">
            <a:xfrm rot="5400000" flipH="1" flipV="1">
              <a:off x="3546" y="1570"/>
              <a:ext cx="141" cy="290"/>
              <a:chOff x="3120" y="864"/>
              <a:chExt cx="117" cy="240"/>
            </a:xfrm>
          </p:grpSpPr>
          <p:grpSp>
            <p:nvGrpSpPr>
              <p:cNvPr id="33886" name="Group 51"/>
              <p:cNvGrpSpPr>
                <a:grpSpLocks noChangeAspect="1"/>
              </p:cNvGrpSpPr>
              <p:nvPr/>
            </p:nvGrpSpPr>
            <p:grpSpPr bwMode="auto">
              <a:xfrm>
                <a:off x="3120" y="864"/>
                <a:ext cx="117" cy="240"/>
                <a:chOff x="2064" y="576"/>
                <a:chExt cx="117" cy="240"/>
              </a:xfrm>
            </p:grpSpPr>
            <p:grpSp>
              <p:nvGrpSpPr>
                <p:cNvPr id="33890" name="Group 52"/>
                <p:cNvGrpSpPr>
                  <a:grpSpLocks noChangeAspect="1"/>
                </p:cNvGrpSpPr>
                <p:nvPr/>
              </p:nvGrpSpPr>
              <p:grpSpPr bwMode="auto">
                <a:xfrm>
                  <a:off x="2064" y="672"/>
                  <a:ext cx="117" cy="49"/>
                  <a:chOff x="2064" y="672"/>
                  <a:chExt cx="117" cy="49"/>
                </a:xfrm>
              </p:grpSpPr>
              <p:sp>
                <p:nvSpPr>
                  <p:cNvPr id="33893" name="Line 53"/>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894" name="Line 54"/>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3891" name="Line 55"/>
                <p:cNvSpPr>
                  <a:spLocks noChangeAspect="1"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892" name="Line 56"/>
                <p:cNvSpPr>
                  <a:spLocks noChangeAspect="1"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3887" name="Group 57"/>
              <p:cNvGrpSpPr>
                <a:grpSpLocks noChangeAspect="1"/>
              </p:cNvGrpSpPr>
              <p:nvPr/>
            </p:nvGrpSpPr>
            <p:grpSpPr bwMode="auto">
              <a:xfrm>
                <a:off x="3198" y="905"/>
                <a:ext cx="34" cy="34"/>
                <a:chOff x="3552" y="1000"/>
                <a:chExt cx="34" cy="34"/>
              </a:xfrm>
            </p:grpSpPr>
            <p:sp>
              <p:nvSpPr>
                <p:cNvPr id="33888" name="Line 58"/>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889" name="Line 59"/>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33876" name="Group 60"/>
            <p:cNvGrpSpPr>
              <a:grpSpLocks noChangeAspect="1"/>
            </p:cNvGrpSpPr>
            <p:nvPr/>
          </p:nvGrpSpPr>
          <p:grpSpPr bwMode="auto">
            <a:xfrm rot="16200000" flipV="1">
              <a:off x="2424" y="1309"/>
              <a:ext cx="141" cy="290"/>
              <a:chOff x="3120" y="864"/>
              <a:chExt cx="117" cy="240"/>
            </a:xfrm>
          </p:grpSpPr>
          <p:grpSp>
            <p:nvGrpSpPr>
              <p:cNvPr id="33877" name="Group 61"/>
              <p:cNvGrpSpPr>
                <a:grpSpLocks noChangeAspect="1"/>
              </p:cNvGrpSpPr>
              <p:nvPr/>
            </p:nvGrpSpPr>
            <p:grpSpPr bwMode="auto">
              <a:xfrm>
                <a:off x="3120" y="864"/>
                <a:ext cx="117" cy="240"/>
                <a:chOff x="2064" y="576"/>
                <a:chExt cx="117" cy="240"/>
              </a:xfrm>
            </p:grpSpPr>
            <p:grpSp>
              <p:nvGrpSpPr>
                <p:cNvPr id="33881" name="Group 62"/>
                <p:cNvGrpSpPr>
                  <a:grpSpLocks noChangeAspect="1"/>
                </p:cNvGrpSpPr>
                <p:nvPr/>
              </p:nvGrpSpPr>
              <p:grpSpPr bwMode="auto">
                <a:xfrm>
                  <a:off x="2064" y="672"/>
                  <a:ext cx="117" cy="49"/>
                  <a:chOff x="2064" y="672"/>
                  <a:chExt cx="117" cy="49"/>
                </a:xfrm>
              </p:grpSpPr>
              <p:sp>
                <p:nvSpPr>
                  <p:cNvPr id="33884" name="Line 63"/>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885" name="Line 64"/>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3882" name="Line 65"/>
                <p:cNvSpPr>
                  <a:spLocks noChangeAspect="1"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883" name="Line 66"/>
                <p:cNvSpPr>
                  <a:spLocks noChangeAspect="1"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3878" name="Group 67"/>
              <p:cNvGrpSpPr>
                <a:grpSpLocks noChangeAspect="1"/>
              </p:cNvGrpSpPr>
              <p:nvPr/>
            </p:nvGrpSpPr>
            <p:grpSpPr bwMode="auto">
              <a:xfrm>
                <a:off x="3198" y="905"/>
                <a:ext cx="34" cy="34"/>
                <a:chOff x="3552" y="1000"/>
                <a:chExt cx="34" cy="34"/>
              </a:xfrm>
            </p:grpSpPr>
            <p:sp>
              <p:nvSpPr>
                <p:cNvPr id="33879" name="Line 68"/>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880" name="Line 69"/>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sp>
        <p:nvSpPr>
          <p:cNvPr id="34886" name="Rectangle 70"/>
          <p:cNvSpPr>
            <a:spLocks noChangeArrowheads="1"/>
          </p:cNvSpPr>
          <p:nvPr/>
        </p:nvSpPr>
        <p:spPr bwMode="auto">
          <a:xfrm>
            <a:off x="606425" y="2409819"/>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r>
              <a:rPr kumimoji="1" lang="zh-CN" altLang="en-US"/>
              <a:t>静态分析</a:t>
            </a:r>
          </a:p>
        </p:txBody>
      </p:sp>
      <p:grpSp>
        <p:nvGrpSpPr>
          <p:cNvPr id="11" name="Group 71"/>
          <p:cNvGrpSpPr>
            <a:grpSpLocks/>
          </p:cNvGrpSpPr>
          <p:nvPr/>
        </p:nvGrpSpPr>
        <p:grpSpPr bwMode="auto">
          <a:xfrm>
            <a:off x="773113" y="3143244"/>
            <a:ext cx="1830387" cy="2552700"/>
            <a:chOff x="3994" y="1246"/>
            <a:chExt cx="1153" cy="1608"/>
          </a:xfrm>
        </p:grpSpPr>
        <p:sp>
          <p:nvSpPr>
            <p:cNvPr id="33804" name="Oval 72"/>
            <p:cNvSpPr>
              <a:spLocks noChangeArrowheads="1"/>
            </p:cNvSpPr>
            <p:nvPr/>
          </p:nvSpPr>
          <p:spPr bwMode="auto">
            <a:xfrm>
              <a:off x="4546" y="272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3805" name="Rectangle 73"/>
            <p:cNvSpPr>
              <a:spLocks noChangeArrowheads="1"/>
            </p:cNvSpPr>
            <p:nvPr/>
          </p:nvSpPr>
          <p:spPr bwMode="auto">
            <a:xfrm rot="-5400000">
              <a:off x="4450" y="235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nvGrpSpPr>
            <p:cNvPr id="33806" name="Group 74"/>
            <p:cNvGrpSpPr>
              <a:grpSpLocks/>
            </p:cNvGrpSpPr>
            <p:nvPr/>
          </p:nvGrpSpPr>
          <p:grpSpPr bwMode="auto">
            <a:xfrm>
              <a:off x="4234" y="1750"/>
              <a:ext cx="336" cy="336"/>
              <a:chOff x="3648" y="2688"/>
              <a:chExt cx="336" cy="336"/>
            </a:xfrm>
          </p:grpSpPr>
          <p:sp>
            <p:nvSpPr>
              <p:cNvPr id="33829" name="Line 75"/>
              <p:cNvSpPr>
                <a:spLocks noChangeShapeType="1"/>
              </p:cNvSpPr>
              <p:nvPr/>
            </p:nvSpPr>
            <p:spPr bwMode="auto">
              <a:xfrm>
                <a:off x="3840" y="2736"/>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30" name="Line 76"/>
              <p:cNvSpPr>
                <a:spLocks noChangeShapeType="1"/>
              </p:cNvSpPr>
              <p:nvPr/>
            </p:nvSpPr>
            <p:spPr bwMode="auto">
              <a:xfrm flipV="1">
                <a:off x="3840" y="2688"/>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31" name="Line 77"/>
              <p:cNvSpPr>
                <a:spLocks noChangeShapeType="1"/>
              </p:cNvSpPr>
              <p:nvPr/>
            </p:nvSpPr>
            <p:spPr bwMode="auto">
              <a:xfrm>
                <a:off x="3840" y="2880"/>
                <a:ext cx="144" cy="144"/>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32" name="Line 78"/>
              <p:cNvSpPr>
                <a:spLocks noChangeShapeType="1"/>
              </p:cNvSpPr>
              <p:nvPr/>
            </p:nvSpPr>
            <p:spPr bwMode="auto">
              <a:xfrm flipH="1">
                <a:off x="3648" y="2850"/>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3807" name="Rectangle 79"/>
            <p:cNvSpPr>
              <a:spLocks noChangeArrowheads="1"/>
            </p:cNvSpPr>
            <p:nvPr/>
          </p:nvSpPr>
          <p:spPr bwMode="auto">
            <a:xfrm rot="-5400000">
              <a:off x="3922" y="230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08" name="Rectangle 80"/>
            <p:cNvSpPr>
              <a:spLocks noChangeArrowheads="1"/>
            </p:cNvSpPr>
            <p:nvPr/>
          </p:nvSpPr>
          <p:spPr bwMode="auto">
            <a:xfrm rot="-5400000">
              <a:off x="3922" y="148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09" name="Line 81"/>
            <p:cNvSpPr>
              <a:spLocks noChangeShapeType="1"/>
            </p:cNvSpPr>
            <p:nvPr/>
          </p:nvSpPr>
          <p:spPr bwMode="auto">
            <a:xfrm>
              <a:off x="4474" y="2854"/>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10" name="Line 82"/>
            <p:cNvSpPr>
              <a:spLocks noChangeShapeType="1"/>
            </p:cNvSpPr>
            <p:nvPr/>
          </p:nvSpPr>
          <p:spPr bwMode="auto">
            <a:xfrm>
              <a:off x="4570" y="2086"/>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11" name="Line 83"/>
            <p:cNvSpPr>
              <a:spLocks noChangeShapeType="1"/>
            </p:cNvSpPr>
            <p:nvPr/>
          </p:nvSpPr>
          <p:spPr bwMode="auto">
            <a:xfrm>
              <a:off x="4570" y="2526"/>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12" name="Line 84"/>
            <p:cNvSpPr>
              <a:spLocks noChangeShapeType="1"/>
            </p:cNvSpPr>
            <p:nvPr/>
          </p:nvSpPr>
          <p:spPr bwMode="auto">
            <a:xfrm>
              <a:off x="4042" y="1654"/>
              <a:ext cx="0" cy="57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13" name="Oval 85"/>
            <p:cNvSpPr>
              <a:spLocks noChangeArrowheads="1"/>
            </p:cNvSpPr>
            <p:nvPr/>
          </p:nvSpPr>
          <p:spPr bwMode="auto">
            <a:xfrm>
              <a:off x="4014" y="1894"/>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3814" name="Freeform 86"/>
            <p:cNvSpPr>
              <a:spLocks/>
            </p:cNvSpPr>
            <p:nvPr/>
          </p:nvSpPr>
          <p:spPr bwMode="auto">
            <a:xfrm>
              <a:off x="4042" y="1270"/>
              <a:ext cx="816" cy="144"/>
            </a:xfrm>
            <a:custGeom>
              <a:avLst/>
              <a:gdLst>
                <a:gd name="T0" fmla="*/ 0 w 816"/>
                <a:gd name="T1" fmla="*/ 144 h 144"/>
                <a:gd name="T2" fmla="*/ 0 w 816"/>
                <a:gd name="T3" fmla="*/ 0 h 144"/>
                <a:gd name="T4" fmla="*/ 816 w 816"/>
                <a:gd name="T5" fmla="*/ 0 h 144"/>
                <a:gd name="T6" fmla="*/ 0 60000 65536"/>
                <a:gd name="T7" fmla="*/ 0 60000 65536"/>
                <a:gd name="T8" fmla="*/ 0 60000 65536"/>
                <a:gd name="T9" fmla="*/ 0 w 816"/>
                <a:gd name="T10" fmla="*/ 0 h 144"/>
                <a:gd name="T11" fmla="*/ 816 w 816"/>
                <a:gd name="T12" fmla="*/ 144 h 144"/>
              </a:gdLst>
              <a:ahLst/>
              <a:cxnLst>
                <a:cxn ang="T6">
                  <a:pos x="T0" y="T1"/>
                </a:cxn>
                <a:cxn ang="T7">
                  <a:pos x="T2" y="T3"/>
                </a:cxn>
                <a:cxn ang="T8">
                  <a:pos x="T4" y="T5"/>
                </a:cxn>
              </a:cxnLst>
              <a:rect l="T9" t="T10" r="T11" b="T12"/>
              <a:pathLst>
                <a:path w="816" h="144">
                  <a:moveTo>
                    <a:pt x="0" y="144"/>
                  </a:moveTo>
                  <a:lnTo>
                    <a:pt x="0" y="0"/>
                  </a:lnTo>
                  <a:lnTo>
                    <a:pt x="816"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15" name="Line 87"/>
            <p:cNvSpPr>
              <a:spLocks noChangeShapeType="1"/>
            </p:cNvSpPr>
            <p:nvPr/>
          </p:nvSpPr>
          <p:spPr bwMode="auto">
            <a:xfrm flipV="1">
              <a:off x="4570" y="1270"/>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16" name="Oval 88"/>
            <p:cNvSpPr>
              <a:spLocks noChangeArrowheads="1"/>
            </p:cNvSpPr>
            <p:nvPr/>
          </p:nvSpPr>
          <p:spPr bwMode="auto">
            <a:xfrm>
              <a:off x="4542" y="1246"/>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3817" name="Line 89"/>
            <p:cNvSpPr>
              <a:spLocks noChangeShapeType="1"/>
            </p:cNvSpPr>
            <p:nvPr/>
          </p:nvSpPr>
          <p:spPr bwMode="auto">
            <a:xfrm>
              <a:off x="4042" y="2470"/>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18" name="Oval 90"/>
            <p:cNvSpPr>
              <a:spLocks noChangeArrowheads="1"/>
            </p:cNvSpPr>
            <p:nvPr/>
          </p:nvSpPr>
          <p:spPr bwMode="auto">
            <a:xfrm>
              <a:off x="4858" y="1246"/>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3819" name="Text Box 91"/>
            <p:cNvSpPr txBox="1">
              <a:spLocks noChangeArrowheads="1"/>
            </p:cNvSpPr>
            <p:nvPr/>
          </p:nvSpPr>
          <p:spPr bwMode="auto">
            <a:xfrm>
              <a:off x="4704" y="1296"/>
              <a:ext cx="4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a:t>
              </a:r>
              <a:r>
                <a:rPr kumimoji="1" lang="en-US" altLang="zh-CN" sz="1800" i="1">
                  <a:ea typeface="宋体" charset="-122"/>
                </a:rPr>
                <a:t>U</a:t>
              </a:r>
              <a:r>
                <a:rPr kumimoji="1" lang="en-US" altLang="zh-CN" sz="1800" baseline="-25000">
                  <a:ea typeface="宋体" charset="-122"/>
                </a:rPr>
                <a:t>CC</a:t>
              </a:r>
              <a:endParaRPr kumimoji="1" lang="en-US" altLang="zh-CN" sz="1800">
                <a:ea typeface="宋体" charset="-122"/>
              </a:endParaRPr>
            </a:p>
          </p:txBody>
        </p:sp>
        <p:sp>
          <p:nvSpPr>
            <p:cNvPr id="33820" name="Text Box 92"/>
            <p:cNvSpPr txBox="1">
              <a:spLocks noChangeArrowheads="1"/>
            </p:cNvSpPr>
            <p:nvPr/>
          </p:nvSpPr>
          <p:spPr bwMode="auto">
            <a:xfrm>
              <a:off x="4558" y="182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T</a:t>
              </a:r>
            </a:p>
          </p:txBody>
        </p:sp>
        <p:sp>
          <p:nvSpPr>
            <p:cNvPr id="33821" name="Text Box 93"/>
            <p:cNvSpPr txBox="1">
              <a:spLocks noChangeArrowheads="1"/>
            </p:cNvSpPr>
            <p:nvPr/>
          </p:nvSpPr>
          <p:spPr bwMode="auto">
            <a:xfrm>
              <a:off x="4080" y="1440"/>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B1</a:t>
              </a:r>
              <a:endParaRPr kumimoji="1" lang="en-US" altLang="zh-CN" sz="1800" i="1">
                <a:ea typeface="宋体" charset="-122"/>
              </a:endParaRPr>
            </a:p>
          </p:txBody>
        </p:sp>
        <p:sp>
          <p:nvSpPr>
            <p:cNvPr id="33822" name="Text Box 94"/>
            <p:cNvSpPr txBox="1">
              <a:spLocks noChangeArrowheads="1"/>
            </p:cNvSpPr>
            <p:nvPr/>
          </p:nvSpPr>
          <p:spPr bwMode="auto">
            <a:xfrm>
              <a:off x="4057" y="2265"/>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B2</a:t>
              </a:r>
              <a:endParaRPr kumimoji="1" lang="en-US" altLang="zh-CN" sz="1800" i="1">
                <a:ea typeface="宋体" charset="-122"/>
              </a:endParaRPr>
            </a:p>
          </p:txBody>
        </p:sp>
        <p:sp>
          <p:nvSpPr>
            <p:cNvPr id="33823" name="Text Box 95"/>
            <p:cNvSpPr txBox="1">
              <a:spLocks noChangeArrowheads="1"/>
            </p:cNvSpPr>
            <p:nvPr/>
          </p:nvSpPr>
          <p:spPr bwMode="auto">
            <a:xfrm>
              <a:off x="4633" y="230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E</a:t>
              </a:r>
              <a:endParaRPr kumimoji="1" lang="en-US" altLang="zh-CN" sz="1800">
                <a:ea typeface="宋体" charset="-122"/>
              </a:endParaRPr>
            </a:p>
          </p:txBody>
        </p:sp>
        <p:sp>
          <p:nvSpPr>
            <p:cNvPr id="33824" name="Line 96"/>
            <p:cNvSpPr>
              <a:spLocks noChangeShapeType="1"/>
            </p:cNvSpPr>
            <p:nvPr/>
          </p:nvSpPr>
          <p:spPr bwMode="auto">
            <a:xfrm>
              <a:off x="4570" y="2758"/>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25" name="Line 97"/>
            <p:cNvSpPr>
              <a:spLocks noChangeShapeType="1"/>
            </p:cNvSpPr>
            <p:nvPr/>
          </p:nvSpPr>
          <p:spPr bwMode="auto">
            <a:xfrm>
              <a:off x="4040" y="2754"/>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26" name="Line 98"/>
            <p:cNvSpPr>
              <a:spLocks noChangeShapeType="1"/>
            </p:cNvSpPr>
            <p:nvPr/>
          </p:nvSpPr>
          <p:spPr bwMode="auto">
            <a:xfrm flipH="1">
              <a:off x="4040" y="1911"/>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27" name="Line 99"/>
            <p:cNvSpPr>
              <a:spLocks noChangeShapeType="1"/>
            </p:cNvSpPr>
            <p:nvPr/>
          </p:nvSpPr>
          <p:spPr bwMode="auto">
            <a:xfrm>
              <a:off x="4656" y="1366"/>
              <a:ext cx="0" cy="336"/>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3828" name="Text Box 100"/>
            <p:cNvSpPr txBox="1">
              <a:spLocks noChangeArrowheads="1"/>
            </p:cNvSpPr>
            <p:nvPr/>
          </p:nvSpPr>
          <p:spPr bwMode="auto">
            <a:xfrm>
              <a:off x="4694" y="1593"/>
              <a:ext cx="2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I</a:t>
              </a:r>
              <a:r>
                <a:rPr kumimoji="1" lang="en-US" altLang="zh-CN" sz="1800" baseline="-25000">
                  <a:ea typeface="宋体" charset="-122"/>
                </a:rPr>
                <a:t>C</a:t>
              </a:r>
              <a:endParaRPr kumimoji="1" lang="en-US" altLang="zh-CN" sz="1800">
                <a:ea typeface="宋体" charset="-122"/>
              </a:endParaRPr>
            </a:p>
          </p:txBody>
        </p:sp>
      </p:grpSp>
      <p:graphicFrame>
        <p:nvGraphicFramePr>
          <p:cNvPr id="34918" name="Object 102"/>
          <p:cNvGraphicFramePr>
            <a:graphicFrameLocks noChangeAspect="1"/>
          </p:cNvGraphicFramePr>
          <p:nvPr>
            <p:extLst>
              <p:ext uri="{D42A27DB-BD31-4B8C-83A1-F6EECF244321}">
                <p14:modId xmlns:p14="http://schemas.microsoft.com/office/powerpoint/2010/main" val="484528042"/>
              </p:ext>
            </p:extLst>
          </p:nvPr>
        </p:nvGraphicFramePr>
        <p:xfrm>
          <a:off x="2301875" y="3530594"/>
          <a:ext cx="2030413" cy="863600"/>
        </p:xfrm>
        <a:graphic>
          <a:graphicData uri="http://schemas.openxmlformats.org/presentationml/2006/ole">
            <mc:AlternateContent xmlns:mc="http://schemas.openxmlformats.org/markup-compatibility/2006">
              <mc:Choice xmlns:v="urn:schemas-microsoft-com:vml" Requires="v">
                <p:oleObj spid="_x0000_s34183" name="Equation" r:id="rId3" imgW="1015920" imgH="431640" progId="Equation.DSMT4">
                  <p:embed/>
                </p:oleObj>
              </mc:Choice>
              <mc:Fallback>
                <p:oleObj name="Equation" r:id="rId3" imgW="1015920" imgH="431640" progId="Equation.DSMT4">
                  <p:embed/>
                  <p:pic>
                    <p:nvPicPr>
                      <p:cNvPr id="0" name="Object 10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75" y="3530594"/>
                        <a:ext cx="20304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919" name="Object 103"/>
          <p:cNvGraphicFramePr>
            <a:graphicFrameLocks noChangeAspect="1"/>
          </p:cNvGraphicFramePr>
          <p:nvPr>
            <p:extLst>
              <p:ext uri="{D42A27DB-BD31-4B8C-83A1-F6EECF244321}">
                <p14:modId xmlns:p14="http://schemas.microsoft.com/office/powerpoint/2010/main" val="601331804"/>
              </p:ext>
            </p:extLst>
          </p:nvPr>
        </p:nvGraphicFramePr>
        <p:xfrm>
          <a:off x="2339975" y="4613269"/>
          <a:ext cx="3321050" cy="863600"/>
        </p:xfrm>
        <a:graphic>
          <a:graphicData uri="http://schemas.openxmlformats.org/presentationml/2006/ole">
            <mc:AlternateContent xmlns:mc="http://schemas.openxmlformats.org/markup-compatibility/2006">
              <mc:Choice xmlns:v="urn:schemas-microsoft-com:vml" Requires="v">
                <p:oleObj spid="_x0000_s34184" name="Equation" r:id="rId5" imgW="1663560" imgH="431640" progId="Equation.DSMT4">
                  <p:embed/>
                </p:oleObj>
              </mc:Choice>
              <mc:Fallback>
                <p:oleObj name="Equation" r:id="rId5" imgW="1663560" imgH="431640" progId="Equation.DSMT4">
                  <p:embed/>
                  <p:pic>
                    <p:nvPicPr>
                      <p:cNvPr id="0" name="Object 10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4613269"/>
                        <a:ext cx="33210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920" name="Object 104"/>
          <p:cNvGraphicFramePr>
            <a:graphicFrameLocks noChangeAspect="1"/>
          </p:cNvGraphicFramePr>
          <p:nvPr>
            <p:extLst>
              <p:ext uri="{D42A27DB-BD31-4B8C-83A1-F6EECF244321}">
                <p14:modId xmlns:p14="http://schemas.microsoft.com/office/powerpoint/2010/main" val="2070832331"/>
              </p:ext>
            </p:extLst>
          </p:nvPr>
        </p:nvGraphicFramePr>
        <p:xfrm>
          <a:off x="6097588" y="5011732"/>
          <a:ext cx="2433637" cy="482600"/>
        </p:xfrm>
        <a:graphic>
          <a:graphicData uri="http://schemas.openxmlformats.org/presentationml/2006/ole">
            <mc:AlternateContent xmlns:mc="http://schemas.openxmlformats.org/markup-compatibility/2006">
              <mc:Choice xmlns:v="urn:schemas-microsoft-com:vml" Requires="v">
                <p:oleObj spid="_x0000_s34185" name="Equation" r:id="rId7" imgW="1218960" imgH="241200" progId="Equation.DSMT4">
                  <p:embed/>
                </p:oleObj>
              </mc:Choice>
              <mc:Fallback>
                <p:oleObj name="Equation" r:id="rId7" imgW="1218960" imgH="241200" progId="Equation.DSMT4">
                  <p:embed/>
                  <p:pic>
                    <p:nvPicPr>
                      <p:cNvPr id="0" name="Object 10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7588" y="5011732"/>
                        <a:ext cx="243363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921" name="Object 105"/>
          <p:cNvGraphicFramePr>
            <a:graphicFrameLocks noChangeAspect="1"/>
          </p:cNvGraphicFramePr>
          <p:nvPr>
            <p:extLst>
              <p:ext uri="{D42A27DB-BD31-4B8C-83A1-F6EECF244321}">
                <p14:modId xmlns:p14="http://schemas.microsoft.com/office/powerpoint/2010/main" val="1415644466"/>
              </p:ext>
            </p:extLst>
          </p:nvPr>
        </p:nvGraphicFramePr>
        <p:xfrm>
          <a:off x="6122988" y="4402132"/>
          <a:ext cx="1392237" cy="481012"/>
        </p:xfrm>
        <a:graphic>
          <a:graphicData uri="http://schemas.openxmlformats.org/presentationml/2006/ole">
            <mc:AlternateContent xmlns:mc="http://schemas.openxmlformats.org/markup-compatibility/2006">
              <mc:Choice xmlns:v="urn:schemas-microsoft-com:vml" Requires="v">
                <p:oleObj spid="_x0000_s34186" name="Equation" r:id="rId9" imgW="698400" imgH="241200" progId="Equation.DSMT4">
                  <p:embed/>
                </p:oleObj>
              </mc:Choice>
              <mc:Fallback>
                <p:oleObj name="Equation" r:id="rId9" imgW="698400" imgH="241200" progId="Equation.DSMT4">
                  <p:embed/>
                  <p:pic>
                    <p:nvPicPr>
                      <p:cNvPr id="0" name="Object 105"/>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2988" y="4402132"/>
                        <a:ext cx="1392237"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922" name="Text Box 106"/>
          <p:cNvSpPr txBox="1">
            <a:spLocks noChangeArrowheads="1"/>
          </p:cNvSpPr>
          <p:nvPr/>
        </p:nvSpPr>
        <p:spPr bwMode="auto">
          <a:xfrm>
            <a:off x="666750" y="5748332"/>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直流通路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86"/>
                                        </p:tgtEl>
                                        <p:attrNameLst>
                                          <p:attrName>style.visibility</p:attrName>
                                        </p:attrNameLst>
                                      </p:cBhvr>
                                      <p:to>
                                        <p:strVal val="visible"/>
                                      </p:to>
                                    </p:set>
                                    <p:animEffect transition="in" filter="wipe(left)">
                                      <p:cBhvr>
                                        <p:cTn id="12" dur="500"/>
                                        <p:tgtEl>
                                          <p:spTgt spid="34886"/>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nodeType="after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922"/>
                                        </p:tgtEl>
                                        <p:attrNameLst>
                                          <p:attrName>style.visibility</p:attrName>
                                        </p:attrNameLst>
                                      </p:cBhvr>
                                      <p:to>
                                        <p:strVal val="visible"/>
                                      </p:to>
                                    </p:set>
                                    <p:animEffect transition="in" filter="wipe(left)">
                                      <p:cBhvr>
                                        <p:cTn id="22" dur="500"/>
                                        <p:tgtEl>
                                          <p:spTgt spid="349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4918"/>
                                        </p:tgtEl>
                                        <p:attrNameLst>
                                          <p:attrName>style.visibility</p:attrName>
                                        </p:attrNameLst>
                                      </p:cBhvr>
                                      <p:to>
                                        <p:strVal val="visible"/>
                                      </p:to>
                                    </p:set>
                                    <p:animEffect transition="in" filter="wipe(left)">
                                      <p:cBhvr>
                                        <p:cTn id="27" dur="500"/>
                                        <p:tgtEl>
                                          <p:spTgt spid="34918"/>
                                        </p:tgtEl>
                                      </p:cBhvr>
                                    </p:animEffect>
                                  </p:childTnLst>
                                </p:cTn>
                              </p:par>
                            </p:childTnLst>
                          </p:cTn>
                        </p:par>
                      </p:childTnLst>
                    </p:cTn>
                  </p:par>
                  <p:par>
                    <p:cTn id="28" fill="hold">
                      <p:stCondLst>
                        <p:cond delay="indefinite"/>
                      </p:stCondLst>
                      <p:childTnLst>
                        <p:par>
                          <p:cTn id="29" fill="hold" nodeType="after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4919"/>
                                        </p:tgtEl>
                                        <p:attrNameLst>
                                          <p:attrName>style.visibility</p:attrName>
                                        </p:attrNameLst>
                                      </p:cBhvr>
                                      <p:to>
                                        <p:strVal val="visible"/>
                                      </p:to>
                                    </p:set>
                                    <p:animEffect transition="in" filter="wipe(left)">
                                      <p:cBhvr>
                                        <p:cTn id="32" dur="500"/>
                                        <p:tgtEl>
                                          <p:spTgt spid="34919"/>
                                        </p:tgtEl>
                                      </p:cBhvr>
                                    </p:animEffect>
                                  </p:childTnLst>
                                </p:cTn>
                              </p:par>
                            </p:childTnLst>
                          </p:cTn>
                        </p:par>
                      </p:childTnLst>
                    </p:cTn>
                  </p:par>
                  <p:par>
                    <p:cTn id="33" fill="hold">
                      <p:stCondLst>
                        <p:cond delay="indefinite"/>
                      </p:stCondLst>
                      <p:childTnLst>
                        <p:par>
                          <p:cTn id="34" fill="hold" nodeType="after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4921"/>
                                        </p:tgtEl>
                                        <p:attrNameLst>
                                          <p:attrName>style.visibility</p:attrName>
                                        </p:attrNameLst>
                                      </p:cBhvr>
                                      <p:to>
                                        <p:strVal val="visible"/>
                                      </p:to>
                                    </p:set>
                                    <p:animEffect transition="in" filter="wipe(left)">
                                      <p:cBhvr>
                                        <p:cTn id="37" dur="500"/>
                                        <p:tgtEl>
                                          <p:spTgt spid="34921"/>
                                        </p:tgtEl>
                                      </p:cBhvr>
                                    </p:animEffect>
                                  </p:childTnLst>
                                </p:cTn>
                              </p:par>
                            </p:childTnLst>
                          </p:cTn>
                        </p:par>
                      </p:childTnLst>
                    </p:cTn>
                  </p:par>
                  <p:par>
                    <p:cTn id="38" fill="hold">
                      <p:stCondLst>
                        <p:cond delay="indefinite"/>
                      </p:stCondLst>
                      <p:childTnLst>
                        <p:par>
                          <p:cTn id="39" fill="hold" nodeType="after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4920"/>
                                        </p:tgtEl>
                                        <p:attrNameLst>
                                          <p:attrName>style.visibility</p:attrName>
                                        </p:attrNameLst>
                                      </p:cBhvr>
                                      <p:to>
                                        <p:strVal val="visible"/>
                                      </p:to>
                                    </p:set>
                                    <p:animEffect transition="in" filter="wipe(left)">
                                      <p:cBhvr>
                                        <p:cTn id="42" dur="500"/>
                                        <p:tgtEl>
                                          <p:spTgt spid="34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86" grpId="0"/>
      <p:bldP spid="34922"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7" name="Rectangle 2"/>
          <p:cNvSpPr>
            <a:spLocks noGrp="1" noChangeArrowheads="1"/>
          </p:cNvSpPr>
          <p:nvPr>
            <p:ph type="title"/>
          </p:nvPr>
        </p:nvSpPr>
        <p:spPr/>
        <p:txBody>
          <a:bodyPr>
            <a:spAutoFit/>
          </a:bodyPr>
          <a:lstStyle/>
          <a:p>
            <a:pPr eaLnBrk="1" hangingPunct="1"/>
            <a:r>
              <a:rPr lang="en-US" altLang="zh-CN" smtClean="0">
                <a:ea typeface="宋体" charset="-122"/>
              </a:rPr>
              <a:t>6.3.4 </a:t>
            </a:r>
            <a:r>
              <a:rPr lang="zh-CN" altLang="en-US" smtClean="0">
                <a:ea typeface="宋体" charset="-122"/>
              </a:rPr>
              <a:t>射极输出器（续</a:t>
            </a:r>
            <a:r>
              <a:rPr lang="en-US" altLang="zh-CN" smtClean="0">
                <a:ea typeface="宋体" charset="-122"/>
              </a:rPr>
              <a:t>1</a:t>
            </a:r>
            <a:r>
              <a:rPr lang="zh-CN" altLang="en-US" smtClean="0">
                <a:ea typeface="宋体" charset="-122"/>
              </a:rPr>
              <a:t>）</a:t>
            </a:r>
            <a:endParaRPr lang="en-US" altLang="zh-CN"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68</a:t>
            </a:fld>
            <a:endParaRPr lang="zh-CN" altLang="en-US"/>
          </a:p>
        </p:txBody>
      </p:sp>
      <p:sp>
        <p:nvSpPr>
          <p:cNvPr id="136209" name="Text Box 17"/>
          <p:cNvSpPr txBox="1">
            <a:spLocks noChangeArrowheads="1"/>
          </p:cNvSpPr>
          <p:nvPr/>
        </p:nvSpPr>
        <p:spPr bwMode="auto">
          <a:xfrm>
            <a:off x="130175" y="84613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动态分析</a:t>
            </a:r>
          </a:p>
        </p:txBody>
      </p:sp>
      <p:sp>
        <p:nvSpPr>
          <p:cNvPr id="136210" name="Text Box 18"/>
          <p:cNvSpPr txBox="1">
            <a:spLocks noChangeArrowheads="1"/>
          </p:cNvSpPr>
          <p:nvPr/>
        </p:nvSpPr>
        <p:spPr bwMode="auto">
          <a:xfrm>
            <a:off x="2573338" y="985838"/>
            <a:ext cx="631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将耦合电容短路、直流电源置零画出交流通路</a:t>
            </a:r>
          </a:p>
        </p:txBody>
      </p:sp>
      <p:grpSp>
        <p:nvGrpSpPr>
          <p:cNvPr id="2" name="Group 19"/>
          <p:cNvGrpSpPr>
            <a:grpSpLocks/>
          </p:cNvGrpSpPr>
          <p:nvPr/>
        </p:nvGrpSpPr>
        <p:grpSpPr bwMode="auto">
          <a:xfrm>
            <a:off x="4495800" y="1600200"/>
            <a:ext cx="4367213" cy="1692275"/>
            <a:chOff x="2976" y="2544"/>
            <a:chExt cx="2751" cy="1066"/>
          </a:xfrm>
        </p:grpSpPr>
        <p:sp>
          <p:nvSpPr>
            <p:cNvPr id="34879" name="Line 20"/>
            <p:cNvSpPr>
              <a:spLocks noChangeShapeType="1"/>
            </p:cNvSpPr>
            <p:nvPr/>
          </p:nvSpPr>
          <p:spPr bwMode="auto">
            <a:xfrm flipH="1">
              <a:off x="3762" y="2798"/>
              <a:ext cx="68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880" name="Text Box 21"/>
            <p:cNvSpPr txBox="1">
              <a:spLocks noChangeArrowheads="1"/>
            </p:cNvSpPr>
            <p:nvPr/>
          </p:nvSpPr>
          <p:spPr bwMode="auto">
            <a:xfrm>
              <a:off x="3508" y="2544"/>
              <a:ext cx="2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S</a:t>
              </a:r>
              <a:endParaRPr kumimoji="1" lang="en-US" altLang="zh-CN" sz="1800">
                <a:ea typeface="宋体" charset="-122"/>
              </a:endParaRPr>
            </a:p>
          </p:txBody>
        </p:sp>
        <p:sp>
          <p:nvSpPr>
            <p:cNvPr id="34881" name="Text Box 22"/>
            <p:cNvSpPr txBox="1">
              <a:spLocks noChangeArrowheads="1"/>
            </p:cNvSpPr>
            <p:nvPr/>
          </p:nvSpPr>
          <p:spPr bwMode="auto">
            <a:xfrm>
              <a:off x="4067" y="2960"/>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B</a:t>
              </a:r>
              <a:endParaRPr kumimoji="1" lang="en-US" altLang="zh-CN" sz="1800">
                <a:ea typeface="宋体" charset="-122"/>
              </a:endParaRPr>
            </a:p>
          </p:txBody>
        </p:sp>
        <p:sp>
          <p:nvSpPr>
            <p:cNvPr id="34882" name="Text Box 23"/>
            <p:cNvSpPr txBox="1">
              <a:spLocks noChangeArrowheads="1"/>
            </p:cNvSpPr>
            <p:nvPr/>
          </p:nvSpPr>
          <p:spPr bwMode="auto">
            <a:xfrm>
              <a:off x="4865" y="2912"/>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E</a:t>
              </a:r>
              <a:endParaRPr kumimoji="1" lang="en-US" altLang="zh-CN" sz="1800">
                <a:ea typeface="宋体" charset="-122"/>
              </a:endParaRPr>
            </a:p>
          </p:txBody>
        </p:sp>
        <p:sp>
          <p:nvSpPr>
            <p:cNvPr id="34883" name="Text Box 24"/>
            <p:cNvSpPr txBox="1">
              <a:spLocks noChangeArrowheads="1"/>
            </p:cNvSpPr>
            <p:nvPr/>
          </p:nvSpPr>
          <p:spPr bwMode="auto">
            <a:xfrm>
              <a:off x="5051" y="2912"/>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L</a:t>
              </a:r>
              <a:endParaRPr kumimoji="1" lang="en-US" altLang="zh-CN" sz="1800">
                <a:ea typeface="宋体" charset="-122"/>
              </a:endParaRPr>
            </a:p>
          </p:txBody>
        </p:sp>
        <p:sp>
          <p:nvSpPr>
            <p:cNvPr id="34884" name="Text Box 25"/>
            <p:cNvSpPr txBox="1">
              <a:spLocks noChangeArrowheads="1"/>
            </p:cNvSpPr>
            <p:nvPr/>
          </p:nvSpPr>
          <p:spPr bwMode="auto">
            <a:xfrm>
              <a:off x="2976" y="2930"/>
              <a:ext cx="2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s</a:t>
              </a:r>
              <a:endParaRPr kumimoji="1" lang="en-US" altLang="zh-CN">
                <a:ea typeface="宋体" charset="-122"/>
              </a:endParaRPr>
            </a:p>
          </p:txBody>
        </p:sp>
        <p:sp>
          <p:nvSpPr>
            <p:cNvPr id="34885" name="Text Box 26"/>
            <p:cNvSpPr txBox="1">
              <a:spLocks noChangeArrowheads="1"/>
            </p:cNvSpPr>
            <p:nvPr/>
          </p:nvSpPr>
          <p:spPr bwMode="auto">
            <a:xfrm>
              <a:off x="3784" y="2747"/>
              <a:ext cx="20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lIns="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ts val="2500"/>
                </a:lnSpc>
              </a:pPr>
              <a:r>
                <a:rPr kumimoji="1" lang="en-US" altLang="zh-CN" i="1">
                  <a:ea typeface="宋体" charset="-122"/>
                </a:rPr>
                <a:t>+</a:t>
              </a:r>
            </a:p>
            <a:p>
              <a:pPr eaLnBrk="1" hangingPunct="1">
                <a:lnSpc>
                  <a:spcPts val="2500"/>
                </a:lnSpc>
              </a:pPr>
              <a:r>
                <a:rPr kumimoji="1" lang="en-US" altLang="zh-CN" i="1">
                  <a:ea typeface="宋体" charset="-122"/>
                </a:rPr>
                <a:t>u</a:t>
              </a:r>
              <a:r>
                <a:rPr kumimoji="1" lang="en-US" altLang="zh-CN" baseline="-25000">
                  <a:ea typeface="宋体" charset="-122"/>
                </a:rPr>
                <a:t>i</a:t>
              </a:r>
            </a:p>
            <a:p>
              <a:pPr eaLnBrk="1" hangingPunct="1">
                <a:lnSpc>
                  <a:spcPts val="2500"/>
                </a:lnSpc>
              </a:pPr>
              <a:r>
                <a:rPr kumimoji="1" lang="en-US" altLang="zh-CN">
                  <a:ea typeface="宋体" charset="-122"/>
                </a:rPr>
                <a:t>_</a:t>
              </a:r>
            </a:p>
          </p:txBody>
        </p:sp>
        <p:sp>
          <p:nvSpPr>
            <p:cNvPr id="34886" name="Text Box 29"/>
            <p:cNvSpPr txBox="1">
              <a:spLocks noChangeArrowheads="1"/>
            </p:cNvSpPr>
            <p:nvPr/>
          </p:nvSpPr>
          <p:spPr bwMode="auto">
            <a:xfrm>
              <a:off x="5450" y="2620"/>
              <a:ext cx="277"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lIns="720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a:t>
              </a:r>
            </a:p>
            <a:p>
              <a:pPr eaLnBrk="1" hangingPunct="1"/>
              <a:r>
                <a:rPr kumimoji="1" lang="en-US" altLang="zh-CN" i="1">
                  <a:ea typeface="宋体" charset="-122"/>
                </a:rPr>
                <a:t>u</a:t>
              </a:r>
              <a:r>
                <a:rPr kumimoji="1" lang="en-US" altLang="zh-CN" baseline="-25000">
                  <a:ea typeface="宋体" charset="-122"/>
                </a:rPr>
                <a:t>o</a:t>
              </a:r>
            </a:p>
            <a:p>
              <a:pPr eaLnBrk="1" hangingPunct="1"/>
              <a:r>
                <a:rPr kumimoji="1" lang="en-US" altLang="zh-CN" i="1">
                  <a:ea typeface="宋体" charset="-122"/>
                </a:rPr>
                <a:t>_</a:t>
              </a:r>
            </a:p>
          </p:txBody>
        </p:sp>
        <p:grpSp>
          <p:nvGrpSpPr>
            <p:cNvPr id="34887" name="Group 30"/>
            <p:cNvGrpSpPr>
              <a:grpSpLocks/>
            </p:cNvGrpSpPr>
            <p:nvPr/>
          </p:nvGrpSpPr>
          <p:grpSpPr bwMode="auto">
            <a:xfrm flipV="1">
              <a:off x="4322" y="2631"/>
              <a:ext cx="288" cy="336"/>
              <a:chOff x="1344" y="1680"/>
              <a:chExt cx="288" cy="336"/>
            </a:xfrm>
          </p:grpSpPr>
          <p:sp>
            <p:nvSpPr>
              <p:cNvPr id="34921" name="Line 31"/>
              <p:cNvSpPr>
                <a:spLocks noChangeShapeType="1"/>
              </p:cNvSpPr>
              <p:nvPr/>
            </p:nvSpPr>
            <p:spPr bwMode="auto">
              <a:xfrm>
                <a:off x="1488" y="17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22" name="Line 32"/>
              <p:cNvSpPr>
                <a:spLocks noChangeShapeType="1"/>
              </p:cNvSpPr>
              <p:nvPr/>
            </p:nvSpPr>
            <p:spPr bwMode="auto">
              <a:xfrm flipV="1">
                <a:off x="1488" y="16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23" name="Line 33"/>
              <p:cNvSpPr>
                <a:spLocks noChangeShapeType="1"/>
              </p:cNvSpPr>
              <p:nvPr/>
            </p:nvSpPr>
            <p:spPr bwMode="auto">
              <a:xfrm>
                <a:off x="1488" y="18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24" name="Line 34"/>
              <p:cNvSpPr>
                <a:spLocks noChangeShapeType="1"/>
              </p:cNvSpPr>
              <p:nvPr/>
            </p:nvSpPr>
            <p:spPr bwMode="auto">
              <a:xfrm>
                <a:off x="1344" y="184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4888" name="Group 35"/>
            <p:cNvGrpSpPr>
              <a:grpSpLocks/>
            </p:cNvGrpSpPr>
            <p:nvPr/>
          </p:nvGrpSpPr>
          <p:grpSpPr bwMode="auto">
            <a:xfrm>
              <a:off x="4826" y="2781"/>
              <a:ext cx="77" cy="480"/>
              <a:chOff x="1824" y="1344"/>
              <a:chExt cx="77" cy="480"/>
            </a:xfrm>
          </p:grpSpPr>
          <p:sp>
            <p:nvSpPr>
              <p:cNvPr id="34918" name="Rectangle 36"/>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919" name="Line 37"/>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20" name="Line 38"/>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4889" name="Group 39"/>
            <p:cNvGrpSpPr>
              <a:grpSpLocks/>
            </p:cNvGrpSpPr>
            <p:nvPr/>
          </p:nvGrpSpPr>
          <p:grpSpPr bwMode="auto">
            <a:xfrm>
              <a:off x="4010" y="2807"/>
              <a:ext cx="77" cy="480"/>
              <a:chOff x="1824" y="1344"/>
              <a:chExt cx="77" cy="480"/>
            </a:xfrm>
          </p:grpSpPr>
          <p:sp>
            <p:nvSpPr>
              <p:cNvPr id="34915" name="Rectangle 40"/>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916" name="Line 41"/>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17" name="Line 42"/>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4890" name="Group 43"/>
            <p:cNvGrpSpPr>
              <a:grpSpLocks/>
            </p:cNvGrpSpPr>
            <p:nvPr/>
          </p:nvGrpSpPr>
          <p:grpSpPr bwMode="auto">
            <a:xfrm>
              <a:off x="5308" y="2775"/>
              <a:ext cx="77" cy="480"/>
              <a:chOff x="1824" y="1344"/>
              <a:chExt cx="77" cy="480"/>
            </a:xfrm>
          </p:grpSpPr>
          <p:sp>
            <p:nvSpPr>
              <p:cNvPr id="34912" name="Rectangle 44"/>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913" name="Line 45"/>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14" name="Line 46"/>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4891" name="Group 47"/>
            <p:cNvGrpSpPr>
              <a:grpSpLocks/>
            </p:cNvGrpSpPr>
            <p:nvPr/>
          </p:nvGrpSpPr>
          <p:grpSpPr bwMode="auto">
            <a:xfrm rot="5400000">
              <a:off x="3587" y="2558"/>
              <a:ext cx="77" cy="480"/>
              <a:chOff x="1824" y="1344"/>
              <a:chExt cx="77" cy="480"/>
            </a:xfrm>
          </p:grpSpPr>
          <p:sp>
            <p:nvSpPr>
              <p:cNvPr id="34909" name="Rectangle 48"/>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910" name="Line 49"/>
              <p:cNvSpPr>
                <a:spLocks noChangeShapeType="1"/>
              </p:cNvSpPr>
              <p:nvPr/>
            </p:nvSpPr>
            <p:spPr bwMode="auto">
              <a:xfrm>
                <a:off x="1863" y="13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11" name="Line 50"/>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4892" name="Group 51"/>
            <p:cNvGrpSpPr>
              <a:grpSpLocks/>
            </p:cNvGrpSpPr>
            <p:nvPr/>
          </p:nvGrpSpPr>
          <p:grpSpPr bwMode="auto">
            <a:xfrm>
              <a:off x="3201" y="2892"/>
              <a:ext cx="157" cy="363"/>
              <a:chOff x="1248" y="230"/>
              <a:chExt cx="157" cy="363"/>
            </a:xfrm>
          </p:grpSpPr>
          <p:sp>
            <p:nvSpPr>
              <p:cNvPr id="34904" name="Oval 52"/>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905" name="Line 53"/>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06" name="Line 54"/>
              <p:cNvSpPr>
                <a:spLocks noChangeAspect="1" noChangeShapeType="1"/>
              </p:cNvSpPr>
              <p:nvPr/>
            </p:nvSpPr>
            <p:spPr bwMode="auto">
              <a:xfrm>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07" name="Line 55"/>
              <p:cNvSpPr>
                <a:spLocks noChangeAspect="1" noChangeShapeType="1"/>
              </p:cNvSpPr>
              <p:nvPr/>
            </p:nvSpPr>
            <p:spPr bwMode="auto">
              <a:xfrm rot="-5400000">
                <a:off x="1248" y="28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08" name="Line 56"/>
              <p:cNvSpPr>
                <a:spLocks noChangeAspect="1" noChangeShapeType="1"/>
              </p:cNvSpPr>
              <p:nvPr/>
            </p:nvSpPr>
            <p:spPr bwMode="auto">
              <a:xfrm>
                <a:off x="1252" y="529"/>
                <a:ext cx="46"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4893" name="Group 57"/>
            <p:cNvGrpSpPr>
              <a:grpSpLocks/>
            </p:cNvGrpSpPr>
            <p:nvPr/>
          </p:nvGrpSpPr>
          <p:grpSpPr bwMode="auto">
            <a:xfrm>
              <a:off x="4538" y="3514"/>
              <a:ext cx="144" cy="96"/>
              <a:chOff x="1056" y="1392"/>
              <a:chExt cx="144" cy="96"/>
            </a:xfrm>
          </p:grpSpPr>
          <p:sp>
            <p:nvSpPr>
              <p:cNvPr id="34902" name="Line 58"/>
              <p:cNvSpPr>
                <a:spLocks noChangeShapeType="1"/>
              </p:cNvSpPr>
              <p:nvPr/>
            </p:nvSpPr>
            <p:spPr bwMode="auto">
              <a:xfrm>
                <a:off x="1056" y="148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03" name="Line 59"/>
              <p:cNvSpPr>
                <a:spLocks noChangeShapeType="1"/>
              </p:cNvSpPr>
              <p:nvPr/>
            </p:nvSpPr>
            <p:spPr bwMode="auto">
              <a:xfrm flipV="1">
                <a:off x="1128" y="1392"/>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4894" name="Line 60"/>
            <p:cNvSpPr>
              <a:spLocks noChangeShapeType="1"/>
            </p:cNvSpPr>
            <p:nvPr/>
          </p:nvSpPr>
          <p:spPr bwMode="auto">
            <a:xfrm>
              <a:off x="4610" y="2967"/>
              <a:ext cx="0" cy="54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895" name="Freeform 61"/>
            <p:cNvSpPr>
              <a:spLocks/>
            </p:cNvSpPr>
            <p:nvPr/>
          </p:nvSpPr>
          <p:spPr bwMode="auto">
            <a:xfrm flipH="1">
              <a:off x="3284" y="2796"/>
              <a:ext cx="192" cy="144"/>
            </a:xfrm>
            <a:custGeom>
              <a:avLst/>
              <a:gdLst>
                <a:gd name="T0" fmla="*/ 0 w 192"/>
                <a:gd name="T1" fmla="*/ 0 h 144"/>
                <a:gd name="T2" fmla="*/ 192 w 192"/>
                <a:gd name="T3" fmla="*/ 0 h 144"/>
                <a:gd name="T4" fmla="*/ 192 w 192"/>
                <a:gd name="T5" fmla="*/ 144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0" y="0"/>
                  </a:moveTo>
                  <a:lnTo>
                    <a:pt x="192" y="0"/>
                  </a:lnTo>
                  <a:lnTo>
                    <a:pt x="192" y="1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4896" name="Freeform 62"/>
            <p:cNvSpPr>
              <a:spLocks/>
            </p:cNvSpPr>
            <p:nvPr/>
          </p:nvSpPr>
          <p:spPr bwMode="auto">
            <a:xfrm flipH="1" flipV="1">
              <a:off x="3288" y="3207"/>
              <a:ext cx="1961" cy="240"/>
            </a:xfrm>
            <a:custGeom>
              <a:avLst/>
              <a:gdLst>
                <a:gd name="T0" fmla="*/ 0 w 192"/>
                <a:gd name="T1" fmla="*/ 0 h 144"/>
                <a:gd name="T2" fmla="*/ 20029 w 192"/>
                <a:gd name="T3" fmla="*/ 0 h 144"/>
                <a:gd name="T4" fmla="*/ 20029 w 192"/>
                <a:gd name="T5" fmla="*/ 400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0" y="0"/>
                  </a:moveTo>
                  <a:lnTo>
                    <a:pt x="192" y="0"/>
                  </a:lnTo>
                  <a:lnTo>
                    <a:pt x="192" y="1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4897" name="Freeform 63"/>
            <p:cNvSpPr>
              <a:spLocks/>
            </p:cNvSpPr>
            <p:nvPr/>
          </p:nvSpPr>
          <p:spPr bwMode="auto">
            <a:xfrm flipV="1">
              <a:off x="5155" y="3207"/>
              <a:ext cx="192" cy="240"/>
            </a:xfrm>
            <a:custGeom>
              <a:avLst/>
              <a:gdLst>
                <a:gd name="T0" fmla="*/ 0 w 192"/>
                <a:gd name="T1" fmla="*/ 0 h 144"/>
                <a:gd name="T2" fmla="*/ 192 w 192"/>
                <a:gd name="T3" fmla="*/ 0 h 144"/>
                <a:gd name="T4" fmla="*/ 192 w 192"/>
                <a:gd name="T5" fmla="*/ 400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0" y="0"/>
                  </a:moveTo>
                  <a:lnTo>
                    <a:pt x="192" y="0"/>
                  </a:lnTo>
                  <a:lnTo>
                    <a:pt x="192" y="1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4898" name="Line 64"/>
            <p:cNvSpPr>
              <a:spLocks noChangeShapeType="1"/>
            </p:cNvSpPr>
            <p:nvPr/>
          </p:nvSpPr>
          <p:spPr bwMode="auto">
            <a:xfrm>
              <a:off x="4865" y="3207"/>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899" name="Line 65"/>
            <p:cNvSpPr>
              <a:spLocks noChangeShapeType="1"/>
            </p:cNvSpPr>
            <p:nvPr/>
          </p:nvSpPr>
          <p:spPr bwMode="auto">
            <a:xfrm>
              <a:off x="4049" y="3201"/>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900" name="Freeform 66"/>
            <p:cNvSpPr>
              <a:spLocks/>
            </p:cNvSpPr>
            <p:nvPr/>
          </p:nvSpPr>
          <p:spPr bwMode="auto">
            <a:xfrm>
              <a:off x="4586" y="2638"/>
              <a:ext cx="768" cy="240"/>
            </a:xfrm>
            <a:custGeom>
              <a:avLst/>
              <a:gdLst>
                <a:gd name="T0" fmla="*/ 0 w 192"/>
                <a:gd name="T1" fmla="*/ 0 h 144"/>
                <a:gd name="T2" fmla="*/ 3072 w 192"/>
                <a:gd name="T3" fmla="*/ 0 h 144"/>
                <a:gd name="T4" fmla="*/ 3072 w 192"/>
                <a:gd name="T5" fmla="*/ 400 h 144"/>
                <a:gd name="T6" fmla="*/ 0 60000 65536"/>
                <a:gd name="T7" fmla="*/ 0 60000 65536"/>
                <a:gd name="T8" fmla="*/ 0 60000 65536"/>
                <a:gd name="T9" fmla="*/ 0 w 192"/>
                <a:gd name="T10" fmla="*/ 0 h 144"/>
                <a:gd name="T11" fmla="*/ 192 w 192"/>
                <a:gd name="T12" fmla="*/ 144 h 144"/>
              </a:gdLst>
              <a:ahLst/>
              <a:cxnLst>
                <a:cxn ang="T6">
                  <a:pos x="T0" y="T1"/>
                </a:cxn>
                <a:cxn ang="T7">
                  <a:pos x="T2" y="T3"/>
                </a:cxn>
                <a:cxn ang="T8">
                  <a:pos x="T4" y="T5"/>
                </a:cxn>
              </a:cxnLst>
              <a:rect l="T9" t="T10" r="T11" b="T12"/>
              <a:pathLst>
                <a:path w="192" h="144">
                  <a:moveTo>
                    <a:pt x="0" y="0"/>
                  </a:moveTo>
                  <a:lnTo>
                    <a:pt x="192" y="0"/>
                  </a:lnTo>
                  <a:lnTo>
                    <a:pt x="192" y="144"/>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ct val="120000"/>
                </a:lnSpc>
                <a:spcBef>
                  <a:spcPct val="10000"/>
                </a:spcBef>
              </a:pPr>
              <a:endParaRPr lang="zh-CN" altLang="en-US"/>
            </a:p>
          </p:txBody>
        </p:sp>
        <p:sp>
          <p:nvSpPr>
            <p:cNvPr id="34901" name="Line 67"/>
            <p:cNvSpPr>
              <a:spLocks noChangeShapeType="1"/>
            </p:cNvSpPr>
            <p:nvPr/>
          </p:nvSpPr>
          <p:spPr bwMode="auto">
            <a:xfrm>
              <a:off x="4865" y="264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36260" name="Text Box 68"/>
          <p:cNvSpPr txBox="1">
            <a:spLocks noChangeArrowheads="1"/>
          </p:cNvSpPr>
          <p:nvPr/>
        </p:nvSpPr>
        <p:spPr bwMode="auto">
          <a:xfrm>
            <a:off x="7391400" y="3136900"/>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交流通路</a:t>
            </a:r>
          </a:p>
        </p:txBody>
      </p:sp>
      <p:sp>
        <p:nvSpPr>
          <p:cNvPr id="136261" name="Rectangle 69"/>
          <p:cNvSpPr>
            <a:spLocks noChangeArrowheads="1"/>
          </p:cNvSpPr>
          <p:nvPr/>
        </p:nvSpPr>
        <p:spPr bwMode="auto">
          <a:xfrm>
            <a:off x="5219700" y="3141663"/>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i="1">
                <a:ea typeface="宋体" charset="-122"/>
              </a:rPr>
              <a:t>R</a:t>
            </a:r>
            <a:r>
              <a:rPr kumimoji="1" lang="en-US" altLang="zh-CN" baseline="-25000">
                <a:ea typeface="宋体" charset="-122"/>
              </a:rPr>
              <a:t>B</a:t>
            </a:r>
            <a:r>
              <a:rPr kumimoji="1" lang="en-US" altLang="zh-CN" i="1">
                <a:ea typeface="宋体" charset="-122"/>
              </a:rPr>
              <a:t>=R</a:t>
            </a:r>
            <a:r>
              <a:rPr kumimoji="1" lang="en-US" altLang="zh-CN" baseline="-25000">
                <a:ea typeface="宋体" charset="-122"/>
              </a:rPr>
              <a:t>B1</a:t>
            </a:r>
            <a:r>
              <a:rPr kumimoji="1" lang="en-US" altLang="zh-CN">
                <a:ea typeface="宋体" charset="-122"/>
              </a:rPr>
              <a:t>||</a:t>
            </a:r>
            <a:r>
              <a:rPr kumimoji="1" lang="en-US" altLang="zh-CN" i="1">
                <a:ea typeface="宋体" charset="-122"/>
              </a:rPr>
              <a:t>R</a:t>
            </a:r>
            <a:r>
              <a:rPr kumimoji="1" lang="en-US" altLang="zh-CN" baseline="-25000">
                <a:ea typeface="宋体" charset="-122"/>
              </a:rPr>
              <a:t>B2</a:t>
            </a:r>
          </a:p>
        </p:txBody>
      </p:sp>
      <p:sp>
        <p:nvSpPr>
          <p:cNvPr id="136262" name="Text Box 70"/>
          <p:cNvSpPr txBox="1">
            <a:spLocks noChangeArrowheads="1"/>
          </p:cNvSpPr>
          <p:nvPr/>
        </p:nvSpPr>
        <p:spPr bwMode="auto">
          <a:xfrm>
            <a:off x="835025" y="1501775"/>
            <a:ext cx="4206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作出微变等效电路如图所示。</a:t>
            </a:r>
          </a:p>
        </p:txBody>
      </p:sp>
      <p:grpSp>
        <p:nvGrpSpPr>
          <p:cNvPr id="10" name="Group 71"/>
          <p:cNvGrpSpPr>
            <a:grpSpLocks/>
          </p:cNvGrpSpPr>
          <p:nvPr/>
        </p:nvGrpSpPr>
        <p:grpSpPr bwMode="auto">
          <a:xfrm>
            <a:off x="3663950" y="3916363"/>
            <a:ext cx="5407025" cy="2271712"/>
            <a:chOff x="2243" y="2361"/>
            <a:chExt cx="3406" cy="1431"/>
          </a:xfrm>
        </p:grpSpPr>
        <p:sp>
          <p:nvSpPr>
            <p:cNvPr id="34839" name="Oval 72"/>
            <p:cNvSpPr>
              <a:spLocks noChangeArrowheads="1"/>
            </p:cNvSpPr>
            <p:nvPr/>
          </p:nvSpPr>
          <p:spPr bwMode="auto">
            <a:xfrm>
              <a:off x="3428" y="2664"/>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4840" name="Rectangle 73"/>
            <p:cNvSpPr>
              <a:spLocks noChangeArrowheads="1"/>
            </p:cNvSpPr>
            <p:nvPr/>
          </p:nvSpPr>
          <p:spPr bwMode="auto">
            <a:xfrm rot="10800000">
              <a:off x="2880" y="264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41" name="Rectangle 74"/>
            <p:cNvSpPr>
              <a:spLocks noChangeArrowheads="1"/>
            </p:cNvSpPr>
            <p:nvPr/>
          </p:nvSpPr>
          <p:spPr bwMode="auto">
            <a:xfrm rot="-5400000">
              <a:off x="3336" y="290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grpSp>
          <p:nvGrpSpPr>
            <p:cNvPr id="34842" name="Group 75"/>
            <p:cNvGrpSpPr>
              <a:grpSpLocks/>
            </p:cNvGrpSpPr>
            <p:nvPr/>
          </p:nvGrpSpPr>
          <p:grpSpPr bwMode="auto">
            <a:xfrm rot="-5400000">
              <a:off x="2544" y="2880"/>
              <a:ext cx="196" cy="196"/>
              <a:chOff x="2721" y="1769"/>
              <a:chExt cx="196" cy="196"/>
            </a:xfrm>
          </p:grpSpPr>
          <p:sp>
            <p:nvSpPr>
              <p:cNvPr id="34877" name="Oval 76"/>
              <p:cNvSpPr>
                <a:spLocks noChangeArrowheads="1"/>
              </p:cNvSpPr>
              <p:nvPr/>
            </p:nvSpPr>
            <p:spPr bwMode="auto">
              <a:xfrm>
                <a:off x="2721" y="1769"/>
                <a:ext cx="196" cy="19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78" name="Line 77"/>
              <p:cNvSpPr>
                <a:spLocks noChangeShapeType="1"/>
              </p:cNvSpPr>
              <p:nvPr/>
            </p:nvSpPr>
            <p:spPr bwMode="auto">
              <a:xfrm flipV="1">
                <a:off x="2721" y="1862"/>
                <a:ext cx="1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34843" name="Group 78"/>
            <p:cNvGrpSpPr>
              <a:grpSpLocks/>
            </p:cNvGrpSpPr>
            <p:nvPr/>
          </p:nvGrpSpPr>
          <p:grpSpPr bwMode="auto">
            <a:xfrm>
              <a:off x="4240" y="2784"/>
              <a:ext cx="158" cy="310"/>
              <a:chOff x="4776" y="1841"/>
              <a:chExt cx="158" cy="310"/>
            </a:xfrm>
          </p:grpSpPr>
          <p:sp>
            <p:nvSpPr>
              <p:cNvPr id="34875" name="AutoShape 79"/>
              <p:cNvSpPr>
                <a:spLocks noChangeArrowheads="1"/>
              </p:cNvSpPr>
              <p:nvPr/>
            </p:nvSpPr>
            <p:spPr bwMode="auto">
              <a:xfrm>
                <a:off x="4779" y="1841"/>
                <a:ext cx="155" cy="310"/>
              </a:xfrm>
              <a:prstGeom prst="flowChartDecision">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76" name="Line 80"/>
              <p:cNvSpPr>
                <a:spLocks noChangeShapeType="1"/>
              </p:cNvSpPr>
              <p:nvPr/>
            </p:nvSpPr>
            <p:spPr bwMode="auto">
              <a:xfrm>
                <a:off x="4776" y="2007"/>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34844" name="Rectangle 81"/>
            <p:cNvSpPr>
              <a:spLocks noChangeArrowheads="1"/>
            </p:cNvSpPr>
            <p:nvPr/>
          </p:nvSpPr>
          <p:spPr bwMode="auto">
            <a:xfrm rot="10800000">
              <a:off x="3744" y="264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45" name="Rectangle 82"/>
            <p:cNvSpPr>
              <a:spLocks noChangeArrowheads="1"/>
            </p:cNvSpPr>
            <p:nvPr/>
          </p:nvSpPr>
          <p:spPr bwMode="auto">
            <a:xfrm rot="-5400000">
              <a:off x="4776" y="290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46" name="Freeform 83"/>
            <p:cNvSpPr>
              <a:spLocks/>
            </p:cNvSpPr>
            <p:nvPr/>
          </p:nvSpPr>
          <p:spPr bwMode="auto">
            <a:xfrm>
              <a:off x="2640" y="2688"/>
              <a:ext cx="2256" cy="672"/>
            </a:xfrm>
            <a:custGeom>
              <a:avLst/>
              <a:gdLst>
                <a:gd name="T0" fmla="*/ 240 w 2256"/>
                <a:gd name="T1" fmla="*/ 0 h 672"/>
                <a:gd name="T2" fmla="*/ 0 w 2256"/>
                <a:gd name="T3" fmla="*/ 0 h 672"/>
                <a:gd name="T4" fmla="*/ 0 w 2256"/>
                <a:gd name="T5" fmla="*/ 672 h 672"/>
                <a:gd name="T6" fmla="*/ 2256 w 2256"/>
                <a:gd name="T7" fmla="*/ 672 h 672"/>
                <a:gd name="T8" fmla="*/ 2256 w 2256"/>
                <a:gd name="T9" fmla="*/ 384 h 672"/>
                <a:gd name="T10" fmla="*/ 0 60000 65536"/>
                <a:gd name="T11" fmla="*/ 0 60000 65536"/>
                <a:gd name="T12" fmla="*/ 0 60000 65536"/>
                <a:gd name="T13" fmla="*/ 0 60000 65536"/>
                <a:gd name="T14" fmla="*/ 0 60000 65536"/>
                <a:gd name="T15" fmla="*/ 0 w 2256"/>
                <a:gd name="T16" fmla="*/ 0 h 672"/>
                <a:gd name="T17" fmla="*/ 2256 w 2256"/>
                <a:gd name="T18" fmla="*/ 672 h 672"/>
              </a:gdLst>
              <a:ahLst/>
              <a:cxnLst>
                <a:cxn ang="T10">
                  <a:pos x="T0" y="T1"/>
                </a:cxn>
                <a:cxn ang="T11">
                  <a:pos x="T2" y="T3"/>
                </a:cxn>
                <a:cxn ang="T12">
                  <a:pos x="T4" y="T5"/>
                </a:cxn>
                <a:cxn ang="T13">
                  <a:pos x="T6" y="T7"/>
                </a:cxn>
                <a:cxn ang="T14">
                  <a:pos x="T8" y="T9"/>
                </a:cxn>
              </a:cxnLst>
              <a:rect l="T15" t="T16" r="T17" b="T18"/>
              <a:pathLst>
                <a:path w="2256" h="672">
                  <a:moveTo>
                    <a:pt x="240" y="0"/>
                  </a:moveTo>
                  <a:lnTo>
                    <a:pt x="0" y="0"/>
                  </a:lnTo>
                  <a:lnTo>
                    <a:pt x="0" y="672"/>
                  </a:lnTo>
                  <a:lnTo>
                    <a:pt x="2256" y="672"/>
                  </a:lnTo>
                  <a:lnTo>
                    <a:pt x="2256" y="38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47" name="Freeform 84"/>
            <p:cNvSpPr>
              <a:spLocks/>
            </p:cNvSpPr>
            <p:nvPr/>
          </p:nvSpPr>
          <p:spPr bwMode="auto">
            <a:xfrm>
              <a:off x="3984" y="2688"/>
              <a:ext cx="912" cy="144"/>
            </a:xfrm>
            <a:custGeom>
              <a:avLst/>
              <a:gdLst>
                <a:gd name="T0" fmla="*/ 0 w 912"/>
                <a:gd name="T1" fmla="*/ 0 h 144"/>
                <a:gd name="T2" fmla="*/ 912 w 912"/>
                <a:gd name="T3" fmla="*/ 0 h 144"/>
                <a:gd name="T4" fmla="*/ 912 w 912"/>
                <a:gd name="T5" fmla="*/ 144 h 144"/>
                <a:gd name="T6" fmla="*/ 0 60000 65536"/>
                <a:gd name="T7" fmla="*/ 0 60000 65536"/>
                <a:gd name="T8" fmla="*/ 0 60000 65536"/>
                <a:gd name="T9" fmla="*/ 0 w 912"/>
                <a:gd name="T10" fmla="*/ 0 h 144"/>
                <a:gd name="T11" fmla="*/ 912 w 912"/>
                <a:gd name="T12" fmla="*/ 144 h 144"/>
              </a:gdLst>
              <a:ahLst/>
              <a:cxnLst>
                <a:cxn ang="T6">
                  <a:pos x="T0" y="T1"/>
                </a:cxn>
                <a:cxn ang="T7">
                  <a:pos x="T2" y="T3"/>
                </a:cxn>
                <a:cxn ang="T8">
                  <a:pos x="T4" y="T5"/>
                </a:cxn>
              </a:cxnLst>
              <a:rect l="T9" t="T10" r="T11" b="T12"/>
              <a:pathLst>
                <a:path w="912" h="144">
                  <a:moveTo>
                    <a:pt x="0" y="0"/>
                  </a:moveTo>
                  <a:lnTo>
                    <a:pt x="912" y="0"/>
                  </a:lnTo>
                  <a:lnTo>
                    <a:pt x="912" y="14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48" name="Line 85"/>
            <p:cNvSpPr>
              <a:spLocks noChangeShapeType="1"/>
            </p:cNvSpPr>
            <p:nvPr/>
          </p:nvSpPr>
          <p:spPr bwMode="auto">
            <a:xfrm>
              <a:off x="3120" y="2688"/>
              <a:ext cx="62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849" name="Line 86"/>
            <p:cNvSpPr>
              <a:spLocks noChangeShapeType="1"/>
            </p:cNvSpPr>
            <p:nvPr/>
          </p:nvSpPr>
          <p:spPr bwMode="auto">
            <a:xfrm flipV="1">
              <a:off x="3456" y="268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850" name="Line 87"/>
            <p:cNvSpPr>
              <a:spLocks noChangeShapeType="1"/>
            </p:cNvSpPr>
            <p:nvPr/>
          </p:nvSpPr>
          <p:spPr bwMode="auto">
            <a:xfrm>
              <a:off x="3456" y="3072"/>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851" name="Line 88"/>
            <p:cNvSpPr>
              <a:spLocks noChangeShapeType="1"/>
            </p:cNvSpPr>
            <p:nvPr/>
          </p:nvSpPr>
          <p:spPr bwMode="auto">
            <a:xfrm flipV="1">
              <a:off x="4320" y="2688"/>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852" name="Line 89"/>
            <p:cNvSpPr>
              <a:spLocks noChangeShapeType="1"/>
            </p:cNvSpPr>
            <p:nvPr/>
          </p:nvSpPr>
          <p:spPr bwMode="auto">
            <a:xfrm>
              <a:off x="4320" y="3072"/>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853" name="Oval 90"/>
            <p:cNvSpPr>
              <a:spLocks noChangeArrowheads="1"/>
            </p:cNvSpPr>
            <p:nvPr/>
          </p:nvSpPr>
          <p:spPr bwMode="auto">
            <a:xfrm>
              <a:off x="4292" y="2664"/>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4854" name="Oval 91"/>
            <p:cNvSpPr>
              <a:spLocks noChangeArrowheads="1"/>
            </p:cNvSpPr>
            <p:nvPr/>
          </p:nvSpPr>
          <p:spPr bwMode="auto">
            <a:xfrm>
              <a:off x="3432" y="3328"/>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4855" name="Oval 92"/>
            <p:cNvSpPr>
              <a:spLocks noChangeArrowheads="1"/>
            </p:cNvSpPr>
            <p:nvPr/>
          </p:nvSpPr>
          <p:spPr bwMode="auto">
            <a:xfrm>
              <a:off x="4296" y="3328"/>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4856" name="Line 93"/>
            <p:cNvSpPr>
              <a:spLocks noChangeShapeType="1"/>
            </p:cNvSpPr>
            <p:nvPr/>
          </p:nvSpPr>
          <p:spPr bwMode="auto">
            <a:xfrm flipV="1">
              <a:off x="4320" y="3352"/>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857" name="Line 94"/>
            <p:cNvSpPr>
              <a:spLocks noChangeShapeType="1"/>
            </p:cNvSpPr>
            <p:nvPr/>
          </p:nvSpPr>
          <p:spPr bwMode="auto">
            <a:xfrm>
              <a:off x="4272" y="3452"/>
              <a:ext cx="9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858" name="Line 95"/>
            <p:cNvSpPr>
              <a:spLocks noChangeShapeType="1"/>
            </p:cNvSpPr>
            <p:nvPr/>
          </p:nvSpPr>
          <p:spPr bwMode="auto">
            <a:xfrm>
              <a:off x="4184" y="2832"/>
              <a:ext cx="0" cy="240"/>
            </a:xfrm>
            <a:prstGeom prst="line">
              <a:avLst/>
            </a:prstGeom>
            <a:noFill/>
            <a:ln w="28575" cap="sq">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859" name="Line 96"/>
            <p:cNvSpPr>
              <a:spLocks noChangeShapeType="1"/>
            </p:cNvSpPr>
            <p:nvPr/>
          </p:nvSpPr>
          <p:spPr bwMode="auto">
            <a:xfrm>
              <a:off x="3747" y="2561"/>
              <a:ext cx="288"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4860" name="Text Box 100"/>
            <p:cNvSpPr txBox="1">
              <a:spLocks noChangeArrowheads="1"/>
            </p:cNvSpPr>
            <p:nvPr/>
          </p:nvSpPr>
          <p:spPr bwMode="auto">
            <a:xfrm>
              <a:off x="2870" y="2361"/>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000" i="1">
                  <a:ea typeface="宋体" charset="-122"/>
                </a:rPr>
                <a:t>R</a:t>
              </a:r>
              <a:r>
                <a:rPr kumimoji="1" lang="en-US" altLang="en-US" sz="2000" baseline="-25000">
                  <a:ea typeface="宋体" charset="-122"/>
                </a:rPr>
                <a:t>S</a:t>
              </a:r>
              <a:endParaRPr kumimoji="1" lang="en-US" altLang="zh-CN" sz="2000">
                <a:ea typeface="宋体" charset="-122"/>
              </a:endParaRPr>
            </a:p>
          </p:txBody>
        </p:sp>
        <p:sp>
          <p:nvSpPr>
            <p:cNvPr id="34861" name="Text Box 101"/>
            <p:cNvSpPr txBox="1">
              <a:spLocks noChangeArrowheads="1"/>
            </p:cNvSpPr>
            <p:nvPr/>
          </p:nvSpPr>
          <p:spPr bwMode="auto">
            <a:xfrm>
              <a:off x="3768" y="2688"/>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r</a:t>
              </a:r>
              <a:r>
                <a:rPr kumimoji="1" lang="en-US" altLang="zh-CN" baseline="-25000">
                  <a:ea typeface="宋体" charset="-122"/>
                </a:rPr>
                <a:t>be</a:t>
              </a:r>
              <a:endParaRPr kumimoji="1" lang="en-US" altLang="zh-CN">
                <a:ea typeface="宋体" charset="-122"/>
              </a:endParaRPr>
            </a:p>
          </p:txBody>
        </p:sp>
        <p:sp>
          <p:nvSpPr>
            <p:cNvPr id="34862" name="Text Box 102"/>
            <p:cNvSpPr txBox="1">
              <a:spLocks noChangeArrowheads="1"/>
            </p:cNvSpPr>
            <p:nvPr/>
          </p:nvSpPr>
          <p:spPr bwMode="auto">
            <a:xfrm>
              <a:off x="3494" y="2863"/>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B</a:t>
              </a:r>
              <a:endParaRPr kumimoji="1" lang="en-US" altLang="zh-CN" sz="2000">
                <a:ea typeface="宋体" charset="-122"/>
              </a:endParaRPr>
            </a:p>
          </p:txBody>
        </p:sp>
        <p:graphicFrame>
          <p:nvGraphicFramePr>
            <p:cNvPr id="34821" name="Object 103"/>
            <p:cNvGraphicFramePr>
              <a:graphicFrameLocks noChangeAspect="1"/>
            </p:cNvGraphicFramePr>
            <p:nvPr/>
          </p:nvGraphicFramePr>
          <p:xfrm>
            <a:off x="2243" y="2725"/>
            <a:ext cx="357" cy="487"/>
          </p:xfrm>
          <a:graphic>
            <a:graphicData uri="http://schemas.openxmlformats.org/presentationml/2006/ole">
              <mc:AlternateContent xmlns:mc="http://schemas.openxmlformats.org/markup-compatibility/2006">
                <mc:Choice xmlns:v="urn:schemas-microsoft-com:vml" Requires="v">
                  <p:oleObj spid="_x0000_s35573" name="Equation" r:id="rId3" imgW="317160" imgH="431640" progId="Equation.DSMT4">
                    <p:embed/>
                  </p:oleObj>
                </mc:Choice>
                <mc:Fallback>
                  <p:oleObj name="Equation" r:id="rId3" imgW="317160" imgH="431640" progId="Equation.DSMT4">
                    <p:embed/>
                    <p:pic>
                      <p:nvPicPr>
                        <p:cNvPr id="0" name="Object 10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 y="2725"/>
                          <a:ext cx="357"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Lst>
                      </p:spPr>
                    </p:pic>
                  </p:oleObj>
                </mc:Fallback>
              </mc:AlternateContent>
            </a:graphicData>
          </a:graphic>
        </p:graphicFrame>
        <p:graphicFrame>
          <p:nvGraphicFramePr>
            <p:cNvPr id="34822" name="Object 104"/>
            <p:cNvGraphicFramePr>
              <a:graphicFrameLocks noChangeAspect="1"/>
            </p:cNvGraphicFramePr>
            <p:nvPr/>
          </p:nvGraphicFramePr>
          <p:xfrm>
            <a:off x="3035" y="2759"/>
            <a:ext cx="331" cy="515"/>
          </p:xfrm>
          <a:graphic>
            <a:graphicData uri="http://schemas.openxmlformats.org/presentationml/2006/ole">
              <mc:AlternateContent xmlns:mc="http://schemas.openxmlformats.org/markup-compatibility/2006">
                <mc:Choice xmlns:v="urn:schemas-microsoft-com:vml" Requires="v">
                  <p:oleObj spid="_x0000_s35574" name="Equation" r:id="rId5" imgW="291960" imgH="457200" progId="Equation.DSMT4">
                    <p:embed/>
                  </p:oleObj>
                </mc:Choice>
                <mc:Fallback>
                  <p:oleObj name="Equation" r:id="rId5" imgW="291960" imgH="457200" progId="Equation.DSMT4">
                    <p:embed/>
                    <p:pic>
                      <p:nvPicPr>
                        <p:cNvPr id="0" name="Object 10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5" y="2759"/>
                          <a:ext cx="331"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Lst>
                      </p:spPr>
                    </p:pic>
                  </p:oleObj>
                </mc:Fallback>
              </mc:AlternateContent>
            </a:graphicData>
          </a:graphic>
        </p:graphicFrame>
        <p:sp>
          <p:nvSpPr>
            <p:cNvPr id="34863" name="Rectangle 105"/>
            <p:cNvSpPr>
              <a:spLocks noChangeArrowheads="1"/>
            </p:cNvSpPr>
            <p:nvPr/>
          </p:nvSpPr>
          <p:spPr bwMode="auto">
            <a:xfrm rot="-5400000">
              <a:off x="5160" y="290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64" name="Freeform 106"/>
            <p:cNvSpPr>
              <a:spLocks/>
            </p:cNvSpPr>
            <p:nvPr/>
          </p:nvSpPr>
          <p:spPr bwMode="auto">
            <a:xfrm>
              <a:off x="4896" y="2688"/>
              <a:ext cx="384" cy="144"/>
            </a:xfrm>
            <a:custGeom>
              <a:avLst/>
              <a:gdLst>
                <a:gd name="T0" fmla="*/ 0 w 384"/>
                <a:gd name="T1" fmla="*/ 0 h 144"/>
                <a:gd name="T2" fmla="*/ 384 w 384"/>
                <a:gd name="T3" fmla="*/ 0 h 144"/>
                <a:gd name="T4" fmla="*/ 384 w 384"/>
                <a:gd name="T5" fmla="*/ 144 h 144"/>
                <a:gd name="T6" fmla="*/ 0 60000 65536"/>
                <a:gd name="T7" fmla="*/ 0 60000 65536"/>
                <a:gd name="T8" fmla="*/ 0 60000 65536"/>
                <a:gd name="T9" fmla="*/ 0 w 384"/>
                <a:gd name="T10" fmla="*/ 0 h 144"/>
                <a:gd name="T11" fmla="*/ 384 w 384"/>
                <a:gd name="T12" fmla="*/ 144 h 144"/>
              </a:gdLst>
              <a:ahLst/>
              <a:cxnLst>
                <a:cxn ang="T6">
                  <a:pos x="T0" y="T1"/>
                </a:cxn>
                <a:cxn ang="T7">
                  <a:pos x="T2" y="T3"/>
                </a:cxn>
                <a:cxn ang="T8">
                  <a:pos x="T4" y="T5"/>
                </a:cxn>
              </a:cxnLst>
              <a:rect l="T9" t="T10" r="T11" b="T12"/>
              <a:pathLst>
                <a:path w="384" h="144">
                  <a:moveTo>
                    <a:pt x="0" y="0"/>
                  </a:moveTo>
                  <a:lnTo>
                    <a:pt x="384" y="0"/>
                  </a:lnTo>
                  <a:lnTo>
                    <a:pt x="384" y="14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65" name="Freeform 107"/>
            <p:cNvSpPr>
              <a:spLocks/>
            </p:cNvSpPr>
            <p:nvPr/>
          </p:nvSpPr>
          <p:spPr bwMode="auto">
            <a:xfrm>
              <a:off x="4896" y="3072"/>
              <a:ext cx="384" cy="288"/>
            </a:xfrm>
            <a:custGeom>
              <a:avLst/>
              <a:gdLst>
                <a:gd name="T0" fmla="*/ 384 w 384"/>
                <a:gd name="T1" fmla="*/ 0 h 288"/>
                <a:gd name="T2" fmla="*/ 384 w 384"/>
                <a:gd name="T3" fmla="*/ 288 h 288"/>
                <a:gd name="T4" fmla="*/ 0 w 384"/>
                <a:gd name="T5" fmla="*/ 288 h 288"/>
                <a:gd name="T6" fmla="*/ 0 60000 65536"/>
                <a:gd name="T7" fmla="*/ 0 60000 65536"/>
                <a:gd name="T8" fmla="*/ 0 60000 65536"/>
                <a:gd name="T9" fmla="*/ 0 w 384"/>
                <a:gd name="T10" fmla="*/ 0 h 288"/>
                <a:gd name="T11" fmla="*/ 384 w 384"/>
                <a:gd name="T12" fmla="*/ 288 h 288"/>
              </a:gdLst>
              <a:ahLst/>
              <a:cxnLst>
                <a:cxn ang="T6">
                  <a:pos x="T0" y="T1"/>
                </a:cxn>
                <a:cxn ang="T7">
                  <a:pos x="T2" y="T3"/>
                </a:cxn>
                <a:cxn ang="T8">
                  <a:pos x="T4" y="T5"/>
                </a:cxn>
              </a:cxnLst>
              <a:rect l="T9" t="T10" r="T11" b="T12"/>
              <a:pathLst>
                <a:path w="384" h="288">
                  <a:moveTo>
                    <a:pt x="384" y="0"/>
                  </a:moveTo>
                  <a:lnTo>
                    <a:pt x="384" y="288"/>
                  </a:lnTo>
                  <a:lnTo>
                    <a:pt x="0"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66" name="Oval 108"/>
            <p:cNvSpPr>
              <a:spLocks noChangeArrowheads="1"/>
            </p:cNvSpPr>
            <p:nvPr/>
          </p:nvSpPr>
          <p:spPr bwMode="auto">
            <a:xfrm>
              <a:off x="4868" y="2660"/>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4867" name="Oval 109"/>
            <p:cNvSpPr>
              <a:spLocks noChangeArrowheads="1"/>
            </p:cNvSpPr>
            <p:nvPr/>
          </p:nvSpPr>
          <p:spPr bwMode="auto">
            <a:xfrm>
              <a:off x="4868" y="3336"/>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4868" name="Text Box 110"/>
            <p:cNvSpPr txBox="1">
              <a:spLocks noChangeArrowheads="1"/>
            </p:cNvSpPr>
            <p:nvPr/>
          </p:nvSpPr>
          <p:spPr bwMode="auto">
            <a:xfrm>
              <a:off x="4896" y="276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E</a:t>
              </a:r>
              <a:endParaRPr kumimoji="1" lang="en-US" altLang="zh-CN" sz="2000">
                <a:ea typeface="宋体" charset="-122"/>
              </a:endParaRPr>
            </a:p>
          </p:txBody>
        </p:sp>
        <p:sp>
          <p:nvSpPr>
            <p:cNvPr id="34869" name="Text Box 111"/>
            <p:cNvSpPr txBox="1">
              <a:spLocks noChangeArrowheads="1"/>
            </p:cNvSpPr>
            <p:nvPr/>
          </p:nvSpPr>
          <p:spPr bwMode="auto">
            <a:xfrm>
              <a:off x="4992" y="3007"/>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R</a:t>
              </a:r>
              <a:r>
                <a:rPr kumimoji="1" lang="en-US" altLang="zh-CN" sz="2000" baseline="-25000">
                  <a:ea typeface="宋体" charset="-122"/>
                </a:rPr>
                <a:t>L</a:t>
              </a:r>
              <a:endParaRPr kumimoji="1" lang="en-US" altLang="zh-CN" sz="2000">
                <a:ea typeface="宋体" charset="-122"/>
              </a:endParaRPr>
            </a:p>
          </p:txBody>
        </p:sp>
        <p:graphicFrame>
          <p:nvGraphicFramePr>
            <p:cNvPr id="34823" name="Object 112"/>
            <p:cNvGraphicFramePr>
              <a:graphicFrameLocks noChangeAspect="1"/>
            </p:cNvGraphicFramePr>
            <p:nvPr/>
          </p:nvGraphicFramePr>
          <p:xfrm>
            <a:off x="5306" y="2725"/>
            <a:ext cx="343" cy="487"/>
          </p:xfrm>
          <a:graphic>
            <a:graphicData uri="http://schemas.openxmlformats.org/presentationml/2006/ole">
              <mc:AlternateContent xmlns:mc="http://schemas.openxmlformats.org/markup-compatibility/2006">
                <mc:Choice xmlns:v="urn:schemas-microsoft-com:vml" Requires="v">
                  <p:oleObj spid="_x0000_s35575" name="Equation" r:id="rId7" imgW="304560" imgH="431640" progId="Equation.DSMT4">
                    <p:embed/>
                  </p:oleObj>
                </mc:Choice>
                <mc:Fallback>
                  <p:oleObj name="Equation" r:id="rId7" imgW="304560" imgH="431640" progId="Equation.DSMT4">
                    <p:embed/>
                    <p:pic>
                      <p:nvPicPr>
                        <p:cNvPr id="0" name="Object 112"/>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6" y="2725"/>
                          <a:ext cx="343"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Lst>
                      </p:spPr>
                    </p:pic>
                  </p:oleObj>
                </mc:Fallback>
              </mc:AlternateContent>
            </a:graphicData>
          </a:graphic>
        </p:graphicFrame>
        <p:graphicFrame>
          <p:nvGraphicFramePr>
            <p:cNvPr id="34824" name="Object 113"/>
            <p:cNvGraphicFramePr>
              <a:graphicFrameLocks noChangeAspect="1"/>
            </p:cNvGraphicFramePr>
            <p:nvPr/>
          </p:nvGraphicFramePr>
          <p:xfrm>
            <a:off x="3495" y="2386"/>
            <a:ext cx="186" cy="272"/>
          </p:xfrm>
          <a:graphic>
            <a:graphicData uri="http://schemas.openxmlformats.org/presentationml/2006/ole">
              <mc:AlternateContent xmlns:mc="http://schemas.openxmlformats.org/markup-compatibility/2006">
                <mc:Choice xmlns:v="urn:schemas-microsoft-com:vml" Requires="v">
                  <p:oleObj spid="_x0000_s35576" name="Equation" r:id="rId9" imgW="164880" imgH="241200" progId="Equation.DSMT4">
                    <p:embed/>
                  </p:oleObj>
                </mc:Choice>
                <mc:Fallback>
                  <p:oleObj name="Equation" r:id="rId9" imgW="164880" imgH="241200" progId="Equation.DSMT4">
                    <p:embed/>
                    <p:pic>
                      <p:nvPicPr>
                        <p:cNvPr id="0" name="Object 113"/>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5" y="2386"/>
                          <a:ext cx="18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Lst>
                      </p:spPr>
                    </p:pic>
                  </p:oleObj>
                </mc:Fallback>
              </mc:AlternateContent>
            </a:graphicData>
          </a:graphic>
        </p:graphicFrame>
        <p:graphicFrame>
          <p:nvGraphicFramePr>
            <p:cNvPr id="34825" name="Object 114"/>
            <p:cNvGraphicFramePr>
              <a:graphicFrameLocks noChangeAspect="1"/>
            </p:cNvGraphicFramePr>
            <p:nvPr/>
          </p:nvGraphicFramePr>
          <p:xfrm>
            <a:off x="4006" y="3043"/>
            <a:ext cx="302" cy="272"/>
          </p:xfrm>
          <a:graphic>
            <a:graphicData uri="http://schemas.openxmlformats.org/presentationml/2006/ole">
              <mc:AlternateContent xmlns:mc="http://schemas.openxmlformats.org/markup-compatibility/2006">
                <mc:Choice xmlns:v="urn:schemas-microsoft-com:vml" Requires="v">
                  <p:oleObj spid="_x0000_s35577" name="Equation" r:id="rId11" imgW="266400" imgH="241200" progId="Equation.DSMT4">
                    <p:embed/>
                  </p:oleObj>
                </mc:Choice>
                <mc:Fallback>
                  <p:oleObj name="Equation" r:id="rId11" imgW="266400" imgH="241200" progId="Equation.DSMT4">
                    <p:embed/>
                    <p:pic>
                      <p:nvPicPr>
                        <p:cNvPr id="0" name="Object 114"/>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6" y="3043"/>
                          <a:ext cx="30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Lst>
                      </p:spPr>
                    </p:pic>
                  </p:oleObj>
                </mc:Fallback>
              </mc:AlternateContent>
            </a:graphicData>
          </a:graphic>
        </p:graphicFrame>
        <p:sp>
          <p:nvSpPr>
            <p:cNvPr id="34870" name="AutoShape 115"/>
            <p:cNvSpPr>
              <a:spLocks noChangeArrowheads="1"/>
            </p:cNvSpPr>
            <p:nvPr/>
          </p:nvSpPr>
          <p:spPr bwMode="auto">
            <a:xfrm rot="16200000" flipV="1">
              <a:off x="2784" y="3216"/>
              <a:ext cx="384"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noFill/>
            <a:ln w="28575" cap="sq">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71" name="AutoShape 116"/>
            <p:cNvSpPr>
              <a:spLocks noChangeArrowheads="1"/>
            </p:cNvSpPr>
            <p:nvPr/>
          </p:nvSpPr>
          <p:spPr bwMode="auto">
            <a:xfrm rot="5400000" flipH="1" flipV="1">
              <a:off x="4848" y="3264"/>
              <a:ext cx="384"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0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noFill/>
            <a:ln w="28575" cap="sq">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4872" name="Text Box 117"/>
            <p:cNvSpPr txBox="1">
              <a:spLocks noChangeArrowheads="1"/>
            </p:cNvSpPr>
            <p:nvPr/>
          </p:nvSpPr>
          <p:spPr bwMode="auto">
            <a:xfrm>
              <a:off x="2822" y="3504"/>
              <a:ext cx="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r</a:t>
              </a:r>
              <a:r>
                <a:rPr kumimoji="1" lang="en-US" altLang="zh-CN" baseline="-25000">
                  <a:ea typeface="宋体" charset="-122"/>
                </a:rPr>
                <a:t>i</a:t>
              </a:r>
              <a:endParaRPr kumimoji="1" lang="en-US" altLang="zh-CN">
                <a:ea typeface="宋体" charset="-122"/>
              </a:endParaRPr>
            </a:p>
          </p:txBody>
        </p:sp>
        <p:sp>
          <p:nvSpPr>
            <p:cNvPr id="34873" name="Text Box 118"/>
            <p:cNvSpPr txBox="1">
              <a:spLocks noChangeArrowheads="1"/>
            </p:cNvSpPr>
            <p:nvPr/>
          </p:nvSpPr>
          <p:spPr bwMode="auto">
            <a:xfrm>
              <a:off x="4982" y="35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r</a:t>
              </a:r>
              <a:r>
                <a:rPr kumimoji="1" lang="en-US" altLang="zh-CN" baseline="-25000">
                  <a:ea typeface="宋体" charset="-122"/>
                </a:rPr>
                <a:t>o</a:t>
              </a:r>
              <a:endParaRPr kumimoji="1" lang="en-US" altLang="zh-CN">
                <a:ea typeface="宋体" charset="-122"/>
              </a:endParaRPr>
            </a:p>
          </p:txBody>
        </p:sp>
        <p:sp>
          <p:nvSpPr>
            <p:cNvPr id="34874" name="Line 119"/>
            <p:cNvSpPr>
              <a:spLocks noChangeShapeType="1"/>
            </p:cNvSpPr>
            <p:nvPr/>
          </p:nvSpPr>
          <p:spPr bwMode="auto">
            <a:xfrm>
              <a:off x="2544" y="2592"/>
              <a:ext cx="33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aphicFrame>
          <p:nvGraphicFramePr>
            <p:cNvPr id="34826" name="Object 120"/>
            <p:cNvGraphicFramePr>
              <a:graphicFrameLocks noChangeAspect="1"/>
            </p:cNvGraphicFramePr>
            <p:nvPr/>
          </p:nvGraphicFramePr>
          <p:xfrm>
            <a:off x="2321" y="2499"/>
            <a:ext cx="172" cy="272"/>
          </p:xfrm>
          <a:graphic>
            <a:graphicData uri="http://schemas.openxmlformats.org/presentationml/2006/ole">
              <mc:AlternateContent xmlns:mc="http://schemas.openxmlformats.org/markup-compatibility/2006">
                <mc:Choice xmlns:v="urn:schemas-microsoft-com:vml" Requires="v">
                  <p:oleObj spid="_x0000_s35578" name="公式" r:id="rId13" imgW="152280" imgH="241200" progId="Equation.3">
                    <p:embed/>
                  </p:oleObj>
                </mc:Choice>
                <mc:Fallback>
                  <p:oleObj name="公式" r:id="rId13" imgW="152280" imgH="241200" progId="Equation.3">
                    <p:embed/>
                    <p:pic>
                      <p:nvPicPr>
                        <p:cNvPr id="0" name="Object 120"/>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21" y="2499"/>
                          <a:ext cx="1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Lst>
                      </p:spPr>
                    </p:pic>
                  </p:oleObj>
                </mc:Fallback>
              </mc:AlternateContent>
            </a:graphicData>
          </a:graphic>
        </p:graphicFrame>
      </p:grpSp>
      <p:graphicFrame>
        <p:nvGraphicFramePr>
          <p:cNvPr id="136313" name="Object 121"/>
          <p:cNvGraphicFramePr>
            <a:graphicFrameLocks noChangeAspect="1"/>
          </p:cNvGraphicFramePr>
          <p:nvPr/>
        </p:nvGraphicFramePr>
        <p:xfrm>
          <a:off x="812800" y="3757613"/>
          <a:ext cx="3587750" cy="457200"/>
        </p:xfrm>
        <a:graphic>
          <a:graphicData uri="http://schemas.openxmlformats.org/presentationml/2006/ole">
            <mc:AlternateContent xmlns:mc="http://schemas.openxmlformats.org/markup-compatibility/2006">
              <mc:Choice xmlns:v="urn:schemas-microsoft-com:vml" Requires="v">
                <p:oleObj spid="_x0000_s35579" name="Equation" r:id="rId15" imgW="1803240" imgH="228600" progId="Equation.DSMT4">
                  <p:embed/>
                </p:oleObj>
              </mc:Choice>
              <mc:Fallback>
                <p:oleObj name="Equation" r:id="rId15" imgW="1803240" imgH="228600" progId="Equation.DSMT4">
                  <p:embed/>
                  <p:pic>
                    <p:nvPicPr>
                      <p:cNvPr id="0" name="Object 121"/>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2800" y="3757613"/>
                        <a:ext cx="35877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6314" name="Object 122"/>
          <p:cNvGraphicFramePr>
            <a:graphicFrameLocks noChangeAspect="1"/>
          </p:cNvGraphicFramePr>
          <p:nvPr/>
        </p:nvGraphicFramePr>
        <p:xfrm>
          <a:off x="844550" y="5414963"/>
          <a:ext cx="3375025" cy="838200"/>
        </p:xfrm>
        <a:graphic>
          <a:graphicData uri="http://schemas.openxmlformats.org/presentationml/2006/ole">
            <mc:AlternateContent xmlns:mc="http://schemas.openxmlformats.org/markup-compatibility/2006">
              <mc:Choice xmlns:v="urn:schemas-microsoft-com:vml" Requires="v">
                <p:oleObj spid="_x0000_s35580" name="Equation" r:id="rId17" imgW="1688760" imgH="419040" progId="Equation.DSMT4">
                  <p:embed/>
                </p:oleObj>
              </mc:Choice>
              <mc:Fallback>
                <p:oleObj name="Equation" r:id="rId17" imgW="1688760" imgH="419040" progId="Equation.DSMT4">
                  <p:embed/>
                  <p:pic>
                    <p:nvPicPr>
                      <p:cNvPr id="0" name="Object 1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4550" y="5414963"/>
                        <a:ext cx="337502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6315" name="Object 123"/>
          <p:cNvGraphicFramePr>
            <a:graphicFrameLocks noChangeAspect="1"/>
          </p:cNvGraphicFramePr>
          <p:nvPr/>
        </p:nvGraphicFramePr>
        <p:xfrm>
          <a:off x="1338263" y="2012950"/>
          <a:ext cx="2000250" cy="889000"/>
        </p:xfrm>
        <a:graphic>
          <a:graphicData uri="http://schemas.openxmlformats.org/presentationml/2006/ole">
            <mc:AlternateContent xmlns:mc="http://schemas.openxmlformats.org/markup-compatibility/2006">
              <mc:Choice xmlns:v="urn:schemas-microsoft-com:vml" Requires="v">
                <p:oleObj spid="_x0000_s35581" name="Equation" r:id="rId19" imgW="1002960" imgH="444240" progId="Equation.DSMT4">
                  <p:embed/>
                </p:oleObj>
              </mc:Choice>
              <mc:Fallback>
                <p:oleObj name="Equation" r:id="rId19" imgW="1002960" imgH="444240" progId="Equation.DSMT4">
                  <p:embed/>
                  <p:pic>
                    <p:nvPicPr>
                      <p:cNvPr id="0" name="Object 123"/>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38263" y="2012950"/>
                        <a:ext cx="200025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6316" name="Text Box 124"/>
          <p:cNvSpPr txBox="1">
            <a:spLocks noChangeArrowheads="1"/>
          </p:cNvSpPr>
          <p:nvPr/>
        </p:nvSpPr>
        <p:spPr bwMode="auto">
          <a:xfrm>
            <a:off x="514350" y="3097213"/>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输入电阻：</a:t>
            </a:r>
          </a:p>
        </p:txBody>
      </p:sp>
      <p:sp>
        <p:nvSpPr>
          <p:cNvPr id="136317" name="Text Box 125"/>
          <p:cNvSpPr txBox="1">
            <a:spLocks noChangeArrowheads="1"/>
          </p:cNvSpPr>
          <p:nvPr/>
        </p:nvSpPr>
        <p:spPr bwMode="auto">
          <a:xfrm>
            <a:off x="2159000" y="3079750"/>
            <a:ext cx="1141413" cy="4953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solidFill>
                  <a:schemeClr val="hlink"/>
                </a:solidFill>
              </a:rPr>
              <a:t>非常高</a:t>
            </a:r>
          </a:p>
        </p:txBody>
      </p:sp>
      <p:sp>
        <p:nvSpPr>
          <p:cNvPr id="136318" name="Text Box 126"/>
          <p:cNvSpPr txBox="1">
            <a:spLocks noChangeArrowheads="1"/>
          </p:cNvSpPr>
          <p:nvPr/>
        </p:nvSpPr>
        <p:spPr bwMode="auto">
          <a:xfrm>
            <a:off x="606425" y="4876800"/>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输出电阻：</a:t>
            </a:r>
          </a:p>
        </p:txBody>
      </p:sp>
      <p:sp>
        <p:nvSpPr>
          <p:cNvPr id="136319" name="Text Box 127"/>
          <p:cNvSpPr txBox="1">
            <a:spLocks noChangeArrowheads="1"/>
          </p:cNvSpPr>
          <p:nvPr/>
        </p:nvSpPr>
        <p:spPr bwMode="auto">
          <a:xfrm>
            <a:off x="2220913" y="4856163"/>
            <a:ext cx="1141412" cy="4953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solidFill>
                  <a:schemeClr val="hlink"/>
                </a:solidFill>
              </a:rPr>
              <a:t>非常低</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6209"/>
                                        </p:tgtEl>
                                        <p:attrNameLst>
                                          <p:attrName>style.visibility</p:attrName>
                                        </p:attrNameLst>
                                      </p:cBhvr>
                                      <p:to>
                                        <p:strVal val="visible"/>
                                      </p:to>
                                    </p:set>
                                    <p:animEffect transition="in" filter="wipe(left)">
                                      <p:cBhvr>
                                        <p:cTn id="7" dur="500"/>
                                        <p:tgtEl>
                                          <p:spTgt spid="136209"/>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6210"/>
                                        </p:tgtEl>
                                        <p:attrNameLst>
                                          <p:attrName>style.visibility</p:attrName>
                                        </p:attrNameLst>
                                      </p:cBhvr>
                                      <p:to>
                                        <p:strVal val="visible"/>
                                      </p:to>
                                    </p:set>
                                    <p:animEffect transition="in" filter="wipe(left)">
                                      <p:cBhvr>
                                        <p:cTn id="12" dur="500"/>
                                        <p:tgtEl>
                                          <p:spTgt spid="136210"/>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nodeType="after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6260"/>
                                        </p:tgtEl>
                                        <p:attrNameLst>
                                          <p:attrName>style.visibility</p:attrName>
                                        </p:attrNameLst>
                                      </p:cBhvr>
                                      <p:to>
                                        <p:strVal val="visible"/>
                                      </p:to>
                                    </p:set>
                                    <p:animEffect transition="in" filter="wipe(left)">
                                      <p:cBhvr>
                                        <p:cTn id="22" dur="500"/>
                                        <p:tgtEl>
                                          <p:spTgt spid="136260"/>
                                        </p:tgtEl>
                                      </p:cBhvr>
                                    </p:animEffect>
                                  </p:childTnLst>
                                </p:cTn>
                              </p:par>
                            </p:childTnLst>
                          </p:cTn>
                        </p:par>
                      </p:childTnLst>
                    </p:cTn>
                  </p:par>
                  <p:par>
                    <p:cTn id="23" fill="hold">
                      <p:stCondLst>
                        <p:cond delay="indefinite"/>
                      </p:stCondLst>
                      <p:childTnLst>
                        <p:par>
                          <p:cTn id="24" fill="hold" nodeType="after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6261"/>
                                        </p:tgtEl>
                                        <p:attrNameLst>
                                          <p:attrName>style.visibility</p:attrName>
                                        </p:attrNameLst>
                                      </p:cBhvr>
                                      <p:to>
                                        <p:strVal val="visible"/>
                                      </p:to>
                                    </p:set>
                                    <p:animEffect transition="in" filter="wipe(left)">
                                      <p:cBhvr>
                                        <p:cTn id="27" dur="500"/>
                                        <p:tgtEl>
                                          <p:spTgt spid="13626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6262"/>
                                        </p:tgtEl>
                                        <p:attrNameLst>
                                          <p:attrName>style.visibility</p:attrName>
                                        </p:attrNameLst>
                                      </p:cBhvr>
                                      <p:to>
                                        <p:strVal val="visible"/>
                                      </p:to>
                                    </p:set>
                                    <p:animEffect transition="in" filter="wipe(left)">
                                      <p:cBhvr>
                                        <p:cTn id="32" dur="500"/>
                                        <p:tgtEl>
                                          <p:spTgt spid="136262"/>
                                        </p:tgtEl>
                                      </p:cBhvr>
                                    </p:animEffect>
                                  </p:childTnLst>
                                </p:cTn>
                              </p:par>
                            </p:childTnLst>
                          </p:cTn>
                        </p:par>
                      </p:childTnLst>
                    </p:cTn>
                  </p:par>
                  <p:par>
                    <p:cTn id="33" fill="hold">
                      <p:stCondLst>
                        <p:cond delay="indefinite"/>
                      </p:stCondLst>
                      <p:childTnLst>
                        <p:par>
                          <p:cTn id="34" fill="hold" nodeType="after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nodeType="after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36315"/>
                                        </p:tgtEl>
                                        <p:attrNameLst>
                                          <p:attrName>style.visibility</p:attrName>
                                        </p:attrNameLst>
                                      </p:cBhvr>
                                      <p:to>
                                        <p:strVal val="visible"/>
                                      </p:to>
                                    </p:set>
                                    <p:animEffect transition="in" filter="wipe(left)">
                                      <p:cBhvr>
                                        <p:cTn id="42" dur="500"/>
                                        <p:tgtEl>
                                          <p:spTgt spid="1363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6316"/>
                                        </p:tgtEl>
                                        <p:attrNameLst>
                                          <p:attrName>style.visibility</p:attrName>
                                        </p:attrNameLst>
                                      </p:cBhvr>
                                      <p:to>
                                        <p:strVal val="visible"/>
                                      </p:to>
                                    </p:set>
                                    <p:animEffect transition="in" filter="wipe(left)">
                                      <p:cBhvr>
                                        <p:cTn id="47" dur="500"/>
                                        <p:tgtEl>
                                          <p:spTgt spid="13631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36313"/>
                                        </p:tgtEl>
                                        <p:attrNameLst>
                                          <p:attrName>style.visibility</p:attrName>
                                        </p:attrNameLst>
                                      </p:cBhvr>
                                      <p:to>
                                        <p:strVal val="visible"/>
                                      </p:to>
                                    </p:set>
                                    <p:animEffect transition="in" filter="wipe(left)">
                                      <p:cBhvr>
                                        <p:cTn id="52" dur="500"/>
                                        <p:tgtEl>
                                          <p:spTgt spid="13631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6318"/>
                                        </p:tgtEl>
                                        <p:attrNameLst>
                                          <p:attrName>style.visibility</p:attrName>
                                        </p:attrNameLst>
                                      </p:cBhvr>
                                      <p:to>
                                        <p:strVal val="visible"/>
                                      </p:to>
                                    </p:set>
                                    <p:animEffect transition="in" filter="wipe(left)">
                                      <p:cBhvr>
                                        <p:cTn id="57" dur="500"/>
                                        <p:tgtEl>
                                          <p:spTgt spid="13631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36314"/>
                                        </p:tgtEl>
                                        <p:attrNameLst>
                                          <p:attrName>style.visibility</p:attrName>
                                        </p:attrNameLst>
                                      </p:cBhvr>
                                      <p:to>
                                        <p:strVal val="visible"/>
                                      </p:to>
                                    </p:set>
                                    <p:animEffect transition="in" filter="wipe(left)">
                                      <p:cBhvr>
                                        <p:cTn id="62" dur="500"/>
                                        <p:tgtEl>
                                          <p:spTgt spid="136314"/>
                                        </p:tgtEl>
                                      </p:cBhvr>
                                    </p:animEffect>
                                  </p:childTnLst>
                                </p:cTn>
                              </p:par>
                            </p:childTnLst>
                          </p:cTn>
                        </p:par>
                      </p:childTnLst>
                    </p:cTn>
                  </p:par>
                  <p:par>
                    <p:cTn id="63" fill="hold">
                      <p:stCondLst>
                        <p:cond delay="indefinite"/>
                      </p:stCondLst>
                      <p:childTnLst>
                        <p:par>
                          <p:cTn id="64" fill="hold" nodeType="after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6317"/>
                                        </p:tgtEl>
                                        <p:attrNameLst>
                                          <p:attrName>style.visibility</p:attrName>
                                        </p:attrNameLst>
                                      </p:cBhvr>
                                      <p:to>
                                        <p:strVal val="visible"/>
                                      </p:to>
                                    </p:set>
                                    <p:animEffect transition="in" filter="wipe(left)">
                                      <p:cBhvr>
                                        <p:cTn id="67" dur="500"/>
                                        <p:tgtEl>
                                          <p:spTgt spid="136317"/>
                                        </p:tgtEl>
                                      </p:cBhvr>
                                    </p:animEffect>
                                  </p:childTnLst>
                                </p:cTn>
                              </p:par>
                            </p:childTnLst>
                          </p:cTn>
                        </p:par>
                      </p:childTnLst>
                    </p:cTn>
                  </p:par>
                  <p:par>
                    <p:cTn id="68" fill="hold">
                      <p:stCondLst>
                        <p:cond delay="indefinite"/>
                      </p:stCondLst>
                      <p:childTnLst>
                        <p:par>
                          <p:cTn id="69" fill="hold" nodeType="after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36319"/>
                                        </p:tgtEl>
                                        <p:attrNameLst>
                                          <p:attrName>style.visibility</p:attrName>
                                        </p:attrNameLst>
                                      </p:cBhvr>
                                      <p:to>
                                        <p:strVal val="visible"/>
                                      </p:to>
                                    </p:set>
                                    <p:animEffect transition="in" filter="wipe(left)">
                                      <p:cBhvr>
                                        <p:cTn id="72" dur="500"/>
                                        <p:tgtEl>
                                          <p:spTgt spid="136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9" grpId="0" autoUpdateAnimBg="0"/>
      <p:bldP spid="136210" grpId="0" autoUpdateAnimBg="0"/>
      <p:bldP spid="136260" grpId="0" autoUpdateAnimBg="0"/>
      <p:bldP spid="136261" grpId="0" autoUpdateAnimBg="0"/>
      <p:bldP spid="136262" grpId="0"/>
      <p:bldP spid="136316" grpId="0" autoUpdateAnimBg="0"/>
      <p:bldP spid="136317" grpId="0" animBg="1" autoUpdateAnimBg="0"/>
      <p:bldP spid="136318" grpId="0" autoUpdateAnimBg="0"/>
      <p:bldP spid="136319"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2"/>
          <p:cNvSpPr>
            <a:spLocks noGrp="1" noChangeArrowheads="1"/>
          </p:cNvSpPr>
          <p:nvPr>
            <p:ph type="title"/>
          </p:nvPr>
        </p:nvSpPr>
        <p:spPr/>
        <p:txBody>
          <a:bodyPr>
            <a:spAutoFit/>
          </a:bodyPr>
          <a:lstStyle/>
          <a:p>
            <a:pPr eaLnBrk="1" hangingPunct="1"/>
            <a:r>
              <a:rPr lang="en-US" altLang="zh-CN" smtClean="0">
                <a:ea typeface="宋体" charset="-122"/>
              </a:rPr>
              <a:t>6.3.4 </a:t>
            </a:r>
            <a:r>
              <a:rPr lang="zh-CN" altLang="en-US" smtClean="0">
                <a:ea typeface="宋体" charset="-122"/>
              </a:rPr>
              <a:t>射极输出器（续</a:t>
            </a:r>
            <a:r>
              <a:rPr lang="en-US" altLang="zh-CN" smtClean="0">
                <a:ea typeface="宋体" charset="-122"/>
              </a:rPr>
              <a:t>2</a:t>
            </a:r>
            <a:r>
              <a:rPr lang="zh-CN" altLang="en-US" smtClean="0">
                <a:ea typeface="宋体" charset="-122"/>
              </a:rPr>
              <a:t>）</a:t>
            </a:r>
            <a:endParaRPr lang="en-US" altLang="zh-CN"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69</a:t>
            </a:fld>
            <a:endParaRPr lang="zh-CN" altLang="en-US"/>
          </a:p>
        </p:txBody>
      </p:sp>
      <p:graphicFrame>
        <p:nvGraphicFramePr>
          <p:cNvPr id="166916" name="Object 4"/>
          <p:cNvGraphicFramePr>
            <a:graphicFrameLocks noChangeAspect="1"/>
          </p:cNvGraphicFramePr>
          <p:nvPr>
            <p:extLst>
              <p:ext uri="{D42A27DB-BD31-4B8C-83A1-F6EECF244321}">
                <p14:modId xmlns:p14="http://schemas.microsoft.com/office/powerpoint/2010/main" val="1305324"/>
              </p:ext>
            </p:extLst>
          </p:nvPr>
        </p:nvGraphicFramePr>
        <p:xfrm>
          <a:off x="618668" y="1344607"/>
          <a:ext cx="4413250" cy="1835150"/>
        </p:xfrm>
        <a:graphic>
          <a:graphicData uri="http://schemas.openxmlformats.org/presentationml/2006/ole">
            <mc:AlternateContent xmlns:mc="http://schemas.openxmlformats.org/markup-compatibility/2006">
              <mc:Choice xmlns:v="urn:schemas-microsoft-com:vml" Requires="v">
                <p:oleObj spid="_x0000_s36141" name="Equation" r:id="rId3" imgW="2197080" imgH="914400" progId="Equation.DSMT4">
                  <p:embed/>
                </p:oleObj>
              </mc:Choice>
              <mc:Fallback>
                <p:oleObj name="Equation" r:id="rId3" imgW="2197080" imgH="914400" progId="Equation.DSMT4">
                  <p:embed/>
                  <p:pic>
                    <p:nvPicPr>
                      <p:cNvPr id="0" name="Object 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68" y="1344607"/>
                        <a:ext cx="4413250" cy="183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17" name="Object 5"/>
          <p:cNvGraphicFramePr>
            <a:graphicFrameLocks noChangeAspect="1"/>
          </p:cNvGraphicFramePr>
          <p:nvPr>
            <p:extLst>
              <p:ext uri="{D42A27DB-BD31-4B8C-83A1-F6EECF244321}">
                <p14:modId xmlns:p14="http://schemas.microsoft.com/office/powerpoint/2010/main" val="2351171295"/>
              </p:ext>
            </p:extLst>
          </p:nvPr>
        </p:nvGraphicFramePr>
        <p:xfrm>
          <a:off x="605968" y="4098919"/>
          <a:ext cx="2573338" cy="914400"/>
        </p:xfrm>
        <a:graphic>
          <a:graphicData uri="http://schemas.openxmlformats.org/presentationml/2006/ole">
            <mc:AlternateContent xmlns:mc="http://schemas.openxmlformats.org/markup-compatibility/2006">
              <mc:Choice xmlns:v="urn:schemas-microsoft-com:vml" Requires="v">
                <p:oleObj spid="_x0000_s36142" name="Equation" r:id="rId5" imgW="1295280" imgH="457200" progId="Equation.DSMT4">
                  <p:embed/>
                </p:oleObj>
              </mc:Choice>
              <mc:Fallback>
                <p:oleObj name="Equation" r:id="rId5" imgW="1295280" imgH="457200" progId="Equation.DSMT4">
                  <p:embed/>
                  <p:pic>
                    <p:nvPicPr>
                      <p:cNvPr id="0" name="Object 5"/>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968" y="4098919"/>
                        <a:ext cx="2573338"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18" name="Text Box 6"/>
          <p:cNvSpPr txBox="1">
            <a:spLocks noChangeArrowheads="1"/>
          </p:cNvSpPr>
          <p:nvPr/>
        </p:nvSpPr>
        <p:spPr bwMode="auto">
          <a:xfrm>
            <a:off x="571043" y="866769"/>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电压放大倍数：</a:t>
            </a:r>
          </a:p>
        </p:txBody>
      </p:sp>
      <p:sp>
        <p:nvSpPr>
          <p:cNvPr id="166919" name="Text Box 7"/>
          <p:cNvSpPr txBox="1">
            <a:spLocks noChangeArrowheads="1"/>
          </p:cNvSpPr>
          <p:nvPr/>
        </p:nvSpPr>
        <p:spPr bwMode="auto">
          <a:xfrm>
            <a:off x="2855456" y="866769"/>
            <a:ext cx="3041650" cy="4953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小于</a:t>
            </a:r>
            <a:r>
              <a:rPr kumimoji="1" lang="en-US" altLang="zh-CN"/>
              <a:t>1</a:t>
            </a:r>
            <a:r>
              <a:rPr kumimoji="1" lang="zh-CN" altLang="en-US"/>
              <a:t>，</a:t>
            </a:r>
            <a:r>
              <a:rPr kumimoji="1" lang="en-US" altLang="zh-CN"/>
              <a:t>(</a:t>
            </a:r>
            <a:r>
              <a:rPr kumimoji="1" lang="en-US" altLang="zh-CN">
                <a:sym typeface="Symbol" pitchFamily="18" charset="2"/>
              </a:rPr>
              <a:t>1</a:t>
            </a:r>
            <a:r>
              <a:rPr kumimoji="1" lang="zh-CN" altLang="en-US">
                <a:sym typeface="Symbol" pitchFamily="18" charset="2"/>
              </a:rPr>
              <a:t>电压跟随</a:t>
            </a:r>
            <a:r>
              <a:rPr kumimoji="1" lang="en-US" altLang="zh-CN">
                <a:sym typeface="Symbol" pitchFamily="18" charset="2"/>
              </a:rPr>
              <a:t>)</a:t>
            </a:r>
            <a:endParaRPr kumimoji="1" lang="en-US" altLang="zh-CN"/>
          </a:p>
        </p:txBody>
      </p:sp>
      <p:sp>
        <p:nvSpPr>
          <p:cNvPr id="166920" name="Text Box 8"/>
          <p:cNvSpPr txBox="1">
            <a:spLocks noChangeArrowheads="1"/>
          </p:cNvSpPr>
          <p:nvPr/>
        </p:nvSpPr>
        <p:spPr bwMode="auto">
          <a:xfrm>
            <a:off x="691693" y="3600444"/>
            <a:ext cx="263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zh-CN" altLang="en-US"/>
              <a:t>源电压放大倍数：</a:t>
            </a:r>
          </a:p>
        </p:txBody>
      </p:sp>
      <p:sp>
        <p:nvSpPr>
          <p:cNvPr id="166921" name="Text Box 9"/>
          <p:cNvSpPr txBox="1">
            <a:spLocks noChangeArrowheads="1"/>
          </p:cNvSpPr>
          <p:nvPr/>
        </p:nvSpPr>
        <p:spPr bwMode="auto">
          <a:xfrm>
            <a:off x="661531" y="4995857"/>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r>
              <a:rPr lang="zh-CN" altLang="en-US"/>
              <a:t>最大不失真输出幅度：</a:t>
            </a:r>
          </a:p>
        </p:txBody>
      </p:sp>
      <p:graphicFrame>
        <p:nvGraphicFramePr>
          <p:cNvPr id="166922" name="Object 10"/>
          <p:cNvGraphicFramePr>
            <a:graphicFrameLocks noChangeAspect="1"/>
          </p:cNvGraphicFramePr>
          <p:nvPr>
            <p:extLst>
              <p:ext uri="{D42A27DB-BD31-4B8C-83A1-F6EECF244321}">
                <p14:modId xmlns:p14="http://schemas.microsoft.com/office/powerpoint/2010/main" val="1966502842"/>
              </p:ext>
            </p:extLst>
          </p:nvPr>
        </p:nvGraphicFramePr>
        <p:xfrm>
          <a:off x="737731" y="5562594"/>
          <a:ext cx="4087812" cy="557213"/>
        </p:xfrm>
        <a:graphic>
          <a:graphicData uri="http://schemas.openxmlformats.org/presentationml/2006/ole">
            <mc:AlternateContent xmlns:mc="http://schemas.openxmlformats.org/markup-compatibility/2006">
              <mc:Choice xmlns:v="urn:schemas-microsoft-com:vml" Requires="v">
                <p:oleObj spid="_x0000_s36143" name="Equation" r:id="rId7" imgW="2057400" imgH="279360" progId="Equation.DSMT4">
                  <p:embed/>
                </p:oleObj>
              </mc:Choice>
              <mc:Fallback>
                <p:oleObj name="Equation" r:id="rId7" imgW="2057400" imgH="279360" progId="Equation.DSMT4">
                  <p:embed/>
                  <p:pic>
                    <p:nvPicPr>
                      <p:cNvPr id="0" name="Object 10"/>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731" y="5562594"/>
                        <a:ext cx="4087812"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23" name="Object 11"/>
          <p:cNvGraphicFramePr>
            <a:graphicFrameLocks noChangeAspect="1"/>
          </p:cNvGraphicFramePr>
          <p:nvPr>
            <p:extLst>
              <p:ext uri="{D42A27DB-BD31-4B8C-83A1-F6EECF244321}">
                <p14:modId xmlns:p14="http://schemas.microsoft.com/office/powerpoint/2010/main" val="4159783859"/>
              </p:ext>
            </p:extLst>
          </p:nvPr>
        </p:nvGraphicFramePr>
        <p:xfrm>
          <a:off x="5239881" y="5640382"/>
          <a:ext cx="1690687" cy="457200"/>
        </p:xfrm>
        <a:graphic>
          <a:graphicData uri="http://schemas.openxmlformats.org/presentationml/2006/ole">
            <mc:AlternateContent xmlns:mc="http://schemas.openxmlformats.org/markup-compatibility/2006">
              <mc:Choice xmlns:v="urn:schemas-microsoft-com:vml" Requires="v">
                <p:oleObj spid="_x0000_s36144" name="Equation" r:id="rId9" imgW="850680" imgH="228600" progId="Equation.DSMT4">
                  <p:embed/>
                </p:oleObj>
              </mc:Choice>
              <mc:Fallback>
                <p:oleObj name="Equation" r:id="rId9" imgW="850680" imgH="228600" progId="Equation.DSMT4">
                  <p:embed/>
                  <p:pic>
                    <p:nvPicPr>
                      <p:cNvPr id="0" name="Object 11"/>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9881" y="5640382"/>
                        <a:ext cx="169068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24" name="Text Box 12"/>
          <p:cNvSpPr txBox="1">
            <a:spLocks noChangeArrowheads="1"/>
          </p:cNvSpPr>
          <p:nvPr/>
        </p:nvSpPr>
        <p:spPr bwMode="auto">
          <a:xfrm>
            <a:off x="5416093" y="1254119"/>
            <a:ext cx="324802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射极输出器特点：</a:t>
            </a:r>
          </a:p>
          <a:p>
            <a:pPr eaLnBrk="1" hangingPunct="1">
              <a:lnSpc>
                <a:spcPct val="130000"/>
              </a:lnSpc>
            </a:pPr>
            <a:r>
              <a:rPr kumimoji="1" lang="zh-CN" altLang="en-US"/>
              <a:t>高输入电阻</a:t>
            </a:r>
          </a:p>
          <a:p>
            <a:pPr eaLnBrk="1" hangingPunct="1">
              <a:lnSpc>
                <a:spcPct val="130000"/>
              </a:lnSpc>
            </a:pPr>
            <a:r>
              <a:rPr kumimoji="1" lang="zh-CN" altLang="en-US"/>
              <a:t>低输出电阻</a:t>
            </a:r>
          </a:p>
          <a:p>
            <a:pPr eaLnBrk="1" hangingPunct="1">
              <a:lnSpc>
                <a:spcPct val="130000"/>
              </a:lnSpc>
            </a:pPr>
            <a:r>
              <a:rPr kumimoji="1" lang="zh-CN" altLang="en-US"/>
              <a:t>电压跟随、电流放大。</a:t>
            </a:r>
          </a:p>
        </p:txBody>
      </p:sp>
      <p:sp>
        <p:nvSpPr>
          <p:cNvPr id="166926" name="Rectangle 14"/>
          <p:cNvSpPr>
            <a:spLocks noChangeArrowheads="1"/>
          </p:cNvSpPr>
          <p:nvPr/>
        </p:nvSpPr>
        <p:spPr bwMode="auto">
          <a:xfrm>
            <a:off x="347206" y="3273419"/>
            <a:ext cx="8335962" cy="2978150"/>
          </a:xfrm>
          <a:prstGeom prst="rect">
            <a:avLst/>
          </a:prstGeom>
          <a:solidFill>
            <a:srgbClr val="EAEAEA"/>
          </a:solidFill>
          <a:ln w="38100">
            <a:solidFill>
              <a:srgbClr val="FF0000"/>
            </a:solidFill>
            <a:miter lim="800000"/>
            <a:headEnd/>
            <a:tailEnd/>
          </a:ln>
        </p:spPr>
        <p:txBody>
          <a:bodyPr anchor="ctr">
            <a:spAutoFit/>
          </a:bodyPr>
          <a:lstStyle/>
          <a:p>
            <a:pPr marL="441325" indent="-441325" algn="just">
              <a:lnSpc>
                <a:spcPct val="130000"/>
              </a:lnSpc>
              <a:defRPr/>
            </a:pPr>
            <a:r>
              <a:rPr kumimoji="1" lang="zh-CN" altLang="en-US" dirty="0"/>
              <a:t>共集电极放大电路又称电压跟随器，主要用途：</a:t>
            </a:r>
          </a:p>
          <a:p>
            <a:pPr marL="800100" indent="-800100" algn="just">
              <a:lnSpc>
                <a:spcPct val="130000"/>
              </a:lnSpc>
              <a:defRPr/>
            </a:pPr>
            <a:r>
              <a:rPr kumimoji="1" lang="zh-CN" altLang="en-US" dirty="0"/>
              <a:t>（</a:t>
            </a:r>
            <a:r>
              <a:rPr kumimoji="1" lang="en-US" altLang="zh-CN" dirty="0"/>
              <a:t>1</a:t>
            </a:r>
            <a:r>
              <a:rPr kumimoji="1" lang="zh-CN" altLang="en-US" dirty="0"/>
              <a:t>）多级放大电路的第一级，减小对信号源的影响。</a:t>
            </a:r>
          </a:p>
          <a:p>
            <a:pPr marL="800100" indent="-800100" algn="just">
              <a:lnSpc>
                <a:spcPct val="130000"/>
              </a:lnSpc>
              <a:defRPr/>
            </a:pPr>
            <a:r>
              <a:rPr kumimoji="1" lang="zh-CN" altLang="en-US" dirty="0"/>
              <a:t>（</a:t>
            </a:r>
            <a:r>
              <a:rPr kumimoji="1" lang="en-US" altLang="zh-CN" dirty="0"/>
              <a:t>2</a:t>
            </a:r>
            <a:r>
              <a:rPr kumimoji="1" lang="zh-CN" altLang="en-US" dirty="0"/>
              <a:t>）多级放大电路的输出级，隔离负载对放大电路的影响，特别适用于低阻值负载的情况（如扬声器）。</a:t>
            </a:r>
          </a:p>
          <a:p>
            <a:pPr marL="800100" indent="-800100" algn="just">
              <a:lnSpc>
                <a:spcPct val="130000"/>
              </a:lnSpc>
              <a:defRPr/>
            </a:pPr>
            <a:r>
              <a:rPr kumimoji="1" lang="zh-CN" altLang="en-US" dirty="0"/>
              <a:t>（</a:t>
            </a:r>
            <a:r>
              <a:rPr kumimoji="1" lang="en-US" altLang="zh-CN" dirty="0"/>
              <a:t>3</a:t>
            </a:r>
            <a:r>
              <a:rPr kumimoji="1" lang="zh-CN" altLang="en-US" dirty="0"/>
              <a:t>）用于多级放大的中间级，隔离前后级，实现电路的阻抗匹配。</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6918"/>
                                        </p:tgtEl>
                                        <p:attrNameLst>
                                          <p:attrName>style.visibility</p:attrName>
                                        </p:attrNameLst>
                                      </p:cBhvr>
                                      <p:to>
                                        <p:strVal val="visible"/>
                                      </p:to>
                                    </p:set>
                                    <p:animEffect transition="in" filter="wipe(left)">
                                      <p:cBhvr>
                                        <p:cTn id="7" dur="500"/>
                                        <p:tgtEl>
                                          <p:spTgt spid="1669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6916"/>
                                        </p:tgtEl>
                                        <p:attrNameLst>
                                          <p:attrName>style.visibility</p:attrName>
                                        </p:attrNameLst>
                                      </p:cBhvr>
                                      <p:to>
                                        <p:strVal val="visible"/>
                                      </p:to>
                                    </p:set>
                                    <p:animEffect transition="in" filter="wipe(left)">
                                      <p:cBhvr>
                                        <p:cTn id="12" dur="500"/>
                                        <p:tgtEl>
                                          <p:spTgt spid="1669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6920"/>
                                        </p:tgtEl>
                                        <p:attrNameLst>
                                          <p:attrName>style.visibility</p:attrName>
                                        </p:attrNameLst>
                                      </p:cBhvr>
                                      <p:to>
                                        <p:strVal val="visible"/>
                                      </p:to>
                                    </p:set>
                                    <p:animEffect transition="in" filter="wipe(left)">
                                      <p:cBhvr>
                                        <p:cTn id="17" dur="500"/>
                                        <p:tgtEl>
                                          <p:spTgt spid="1669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6917"/>
                                        </p:tgtEl>
                                        <p:attrNameLst>
                                          <p:attrName>style.visibility</p:attrName>
                                        </p:attrNameLst>
                                      </p:cBhvr>
                                      <p:to>
                                        <p:strVal val="visible"/>
                                      </p:to>
                                    </p:set>
                                    <p:animEffect transition="in" filter="wipe(left)">
                                      <p:cBhvr>
                                        <p:cTn id="22" dur="500"/>
                                        <p:tgtEl>
                                          <p:spTgt spid="1669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6921"/>
                                        </p:tgtEl>
                                        <p:attrNameLst>
                                          <p:attrName>style.visibility</p:attrName>
                                        </p:attrNameLst>
                                      </p:cBhvr>
                                      <p:to>
                                        <p:strVal val="visible"/>
                                      </p:to>
                                    </p:set>
                                    <p:animEffect transition="in" filter="wipe(left)">
                                      <p:cBhvr>
                                        <p:cTn id="27" dur="500"/>
                                        <p:tgtEl>
                                          <p:spTgt spid="1669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66922"/>
                                        </p:tgtEl>
                                        <p:attrNameLst>
                                          <p:attrName>style.visibility</p:attrName>
                                        </p:attrNameLst>
                                      </p:cBhvr>
                                      <p:to>
                                        <p:strVal val="visible"/>
                                      </p:to>
                                    </p:set>
                                    <p:animEffect transition="in" filter="wipe(left)">
                                      <p:cBhvr>
                                        <p:cTn id="32" dur="500"/>
                                        <p:tgtEl>
                                          <p:spTgt spid="166922"/>
                                        </p:tgtEl>
                                      </p:cBhvr>
                                    </p:animEffect>
                                  </p:childTnLst>
                                </p:cTn>
                              </p:par>
                            </p:childTnLst>
                          </p:cTn>
                        </p:par>
                      </p:childTnLst>
                    </p:cTn>
                  </p:par>
                  <p:par>
                    <p:cTn id="33" fill="hold">
                      <p:stCondLst>
                        <p:cond delay="indefinite"/>
                      </p:stCondLst>
                      <p:childTnLst>
                        <p:par>
                          <p:cTn id="34" fill="hold" nodeType="after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66923"/>
                                        </p:tgtEl>
                                        <p:attrNameLst>
                                          <p:attrName>style.visibility</p:attrName>
                                        </p:attrNameLst>
                                      </p:cBhvr>
                                      <p:to>
                                        <p:strVal val="visible"/>
                                      </p:to>
                                    </p:set>
                                    <p:animEffect transition="in" filter="wipe(left)">
                                      <p:cBhvr>
                                        <p:cTn id="37" dur="500"/>
                                        <p:tgtEl>
                                          <p:spTgt spid="1669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6924"/>
                                        </p:tgtEl>
                                        <p:attrNameLst>
                                          <p:attrName>style.visibility</p:attrName>
                                        </p:attrNameLst>
                                      </p:cBhvr>
                                      <p:to>
                                        <p:strVal val="visible"/>
                                      </p:to>
                                    </p:set>
                                    <p:animEffect transition="in" filter="wipe(left)">
                                      <p:cBhvr>
                                        <p:cTn id="42" dur="500"/>
                                        <p:tgtEl>
                                          <p:spTgt spid="166924"/>
                                        </p:tgtEl>
                                      </p:cBhvr>
                                    </p:animEffect>
                                  </p:childTnLst>
                                </p:cTn>
                              </p:par>
                            </p:childTnLst>
                          </p:cTn>
                        </p:par>
                      </p:childTnLst>
                    </p:cTn>
                  </p:par>
                  <p:par>
                    <p:cTn id="43" fill="hold">
                      <p:stCondLst>
                        <p:cond delay="indefinite"/>
                      </p:stCondLst>
                      <p:childTnLst>
                        <p:par>
                          <p:cTn id="44" fill="hold" nodeType="after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6919"/>
                                        </p:tgtEl>
                                        <p:attrNameLst>
                                          <p:attrName>style.visibility</p:attrName>
                                        </p:attrNameLst>
                                      </p:cBhvr>
                                      <p:to>
                                        <p:strVal val="visible"/>
                                      </p:to>
                                    </p:set>
                                    <p:animEffect transition="in" filter="wipe(left)">
                                      <p:cBhvr>
                                        <p:cTn id="47" dur="500"/>
                                        <p:tgtEl>
                                          <p:spTgt spid="16691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6926"/>
                                        </p:tgtEl>
                                        <p:attrNameLst>
                                          <p:attrName>style.visibility</p:attrName>
                                        </p:attrNameLst>
                                      </p:cBhvr>
                                      <p:to>
                                        <p:strVal val="visible"/>
                                      </p:to>
                                    </p:set>
                                    <p:animEffect transition="in" filter="wipe(left)">
                                      <p:cBhvr>
                                        <p:cTn id="52" dur="500"/>
                                        <p:tgtEl>
                                          <p:spTgt spid="166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8" grpId="0" autoUpdateAnimBg="0"/>
      <p:bldP spid="166919" grpId="0" animBg="1" autoUpdateAnimBg="0"/>
      <p:bldP spid="166920" grpId="0" autoUpdateAnimBg="0"/>
      <p:bldP spid="166921" grpId="0" autoUpdateAnimBg="0"/>
      <p:bldP spid="166924" grpId="0" autoUpdateAnimBg="0"/>
      <p:bldP spid="166926"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CN" smtClean="0">
                <a:ea typeface="宋体" charset="-122"/>
              </a:rPr>
              <a:t>6.1 </a:t>
            </a:r>
            <a:r>
              <a:rPr lang="zh-CN" altLang="en-US" smtClean="0">
                <a:ea typeface="宋体" charset="-122"/>
              </a:rPr>
              <a:t>放大电路的基本概念（续</a:t>
            </a:r>
            <a:r>
              <a:rPr lang="en-US" altLang="zh-CN" smtClean="0">
                <a:ea typeface="宋体" charset="-122"/>
              </a:rPr>
              <a:t>3</a:t>
            </a:r>
            <a:r>
              <a:rPr lang="zh-CN" altLang="en-US" smtClean="0">
                <a:ea typeface="宋体" charset="-122"/>
              </a:rPr>
              <a:t>）</a:t>
            </a:r>
            <a:endParaRPr lang="zh-CN" altLang="en-US"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7</a:t>
            </a:fld>
            <a:endParaRPr lang="zh-CN" altLang="en-US"/>
          </a:p>
        </p:txBody>
      </p:sp>
      <p:grpSp>
        <p:nvGrpSpPr>
          <p:cNvPr id="2" name="Group 4"/>
          <p:cNvGrpSpPr>
            <a:grpSpLocks/>
          </p:cNvGrpSpPr>
          <p:nvPr/>
        </p:nvGrpSpPr>
        <p:grpSpPr bwMode="auto">
          <a:xfrm>
            <a:off x="1517650" y="1342111"/>
            <a:ext cx="5443538" cy="461963"/>
            <a:chOff x="1008" y="2162"/>
            <a:chExt cx="3429" cy="291"/>
          </a:xfrm>
        </p:grpSpPr>
        <p:sp>
          <p:nvSpPr>
            <p:cNvPr id="85010" name="Text Box 5"/>
            <p:cNvSpPr txBox="1">
              <a:spLocks noChangeArrowheads="1"/>
            </p:cNvSpPr>
            <p:nvPr/>
          </p:nvSpPr>
          <p:spPr bwMode="auto">
            <a:xfrm>
              <a:off x="1008" y="2162"/>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输出特性</a:t>
              </a:r>
            </a:p>
          </p:txBody>
        </p:sp>
        <p:sp>
          <p:nvSpPr>
            <p:cNvPr id="85011" name="Text Box 6"/>
            <p:cNvSpPr txBox="1">
              <a:spLocks noChangeArrowheads="1"/>
            </p:cNvSpPr>
            <p:nvPr/>
          </p:nvSpPr>
          <p:spPr bwMode="auto">
            <a:xfrm>
              <a:off x="2016" y="2162"/>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控制变量</a:t>
              </a:r>
            </a:p>
          </p:txBody>
        </p:sp>
        <p:sp>
          <p:nvSpPr>
            <p:cNvPr id="85012" name="Text Box 7"/>
            <p:cNvSpPr txBox="1">
              <a:spLocks noChangeArrowheads="1"/>
            </p:cNvSpPr>
            <p:nvPr/>
          </p:nvSpPr>
          <p:spPr bwMode="auto">
            <a:xfrm>
              <a:off x="3351" y="2162"/>
              <a:ext cx="10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受控源种类</a:t>
              </a:r>
            </a:p>
          </p:txBody>
        </p:sp>
      </p:grpSp>
      <p:sp>
        <p:nvSpPr>
          <p:cNvPr id="65544" name="Text Box 8"/>
          <p:cNvSpPr txBox="1">
            <a:spLocks noChangeArrowheads="1"/>
          </p:cNvSpPr>
          <p:nvPr/>
        </p:nvSpPr>
        <p:spPr bwMode="auto">
          <a:xfrm>
            <a:off x="1517650" y="1807249"/>
            <a:ext cx="1449388"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电压源</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S</a:t>
            </a:r>
            <a:endParaRPr kumimoji="1" lang="en-US" altLang="zh-CN">
              <a:solidFill>
                <a:schemeClr val="tx2"/>
              </a:solidFill>
              <a:cs typeface="Times New Roman" pitchFamily="18" charset="0"/>
            </a:endParaRPr>
          </a:p>
        </p:txBody>
      </p:sp>
      <p:sp>
        <p:nvSpPr>
          <p:cNvPr id="65545" name="Text Box 9"/>
          <p:cNvSpPr txBox="1">
            <a:spLocks noChangeArrowheads="1"/>
          </p:cNvSpPr>
          <p:nvPr/>
        </p:nvSpPr>
        <p:spPr bwMode="auto">
          <a:xfrm>
            <a:off x="3233738" y="1807249"/>
            <a:ext cx="1119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电压</a:t>
            </a:r>
            <a:r>
              <a:rPr kumimoji="1" lang="en-US" altLang="zh-CN" i="1">
                <a:solidFill>
                  <a:schemeClr val="tx2"/>
                </a:solidFill>
                <a:cs typeface="Times New Roman" pitchFamily="18" charset="0"/>
              </a:rPr>
              <a:t>U</a:t>
            </a:r>
          </a:p>
        </p:txBody>
      </p:sp>
      <p:sp>
        <p:nvSpPr>
          <p:cNvPr id="65546" name="Text Box 10"/>
          <p:cNvSpPr txBox="1">
            <a:spLocks noChangeArrowheads="1"/>
          </p:cNvSpPr>
          <p:nvPr/>
        </p:nvSpPr>
        <p:spPr bwMode="auto">
          <a:xfrm>
            <a:off x="4641850" y="1810424"/>
            <a:ext cx="3178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电压控制电压源</a:t>
            </a:r>
            <a:r>
              <a:rPr kumimoji="1" lang="en-US" altLang="zh-CN">
                <a:solidFill>
                  <a:schemeClr val="tx2"/>
                </a:solidFill>
                <a:cs typeface="Times New Roman" pitchFamily="18" charset="0"/>
              </a:rPr>
              <a:t>VCVS</a:t>
            </a:r>
          </a:p>
        </p:txBody>
      </p:sp>
      <p:sp>
        <p:nvSpPr>
          <p:cNvPr id="65547" name="Text Box 11"/>
          <p:cNvSpPr txBox="1">
            <a:spLocks noChangeArrowheads="1"/>
          </p:cNvSpPr>
          <p:nvPr/>
        </p:nvSpPr>
        <p:spPr bwMode="auto">
          <a:xfrm>
            <a:off x="1517650" y="2234286"/>
            <a:ext cx="14493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电压源</a:t>
            </a:r>
            <a:r>
              <a:rPr kumimoji="1" lang="en-US" altLang="zh-CN" i="1">
                <a:solidFill>
                  <a:schemeClr val="tx2"/>
                </a:solidFill>
                <a:cs typeface="Times New Roman" pitchFamily="18" charset="0"/>
              </a:rPr>
              <a:t>U</a:t>
            </a:r>
            <a:r>
              <a:rPr kumimoji="1" lang="en-US" altLang="zh-CN" baseline="-25000">
                <a:solidFill>
                  <a:schemeClr val="tx2"/>
                </a:solidFill>
                <a:cs typeface="Times New Roman" pitchFamily="18" charset="0"/>
              </a:rPr>
              <a:t>S</a:t>
            </a:r>
            <a:endParaRPr kumimoji="1" lang="en-US" altLang="zh-CN">
              <a:solidFill>
                <a:schemeClr val="tx2"/>
              </a:solidFill>
              <a:cs typeface="Times New Roman" pitchFamily="18" charset="0"/>
            </a:endParaRPr>
          </a:p>
        </p:txBody>
      </p:sp>
      <p:sp>
        <p:nvSpPr>
          <p:cNvPr id="65548" name="Text Box 12"/>
          <p:cNvSpPr txBox="1">
            <a:spLocks noChangeArrowheads="1"/>
          </p:cNvSpPr>
          <p:nvPr/>
        </p:nvSpPr>
        <p:spPr bwMode="auto">
          <a:xfrm>
            <a:off x="3233738" y="2235874"/>
            <a:ext cx="950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电流</a:t>
            </a:r>
            <a:r>
              <a:rPr kumimoji="1" lang="en-US" altLang="zh-CN" i="1">
                <a:solidFill>
                  <a:schemeClr val="tx2"/>
                </a:solidFill>
                <a:cs typeface="Times New Roman" pitchFamily="18" charset="0"/>
              </a:rPr>
              <a:t>I</a:t>
            </a:r>
          </a:p>
        </p:txBody>
      </p:sp>
      <p:sp>
        <p:nvSpPr>
          <p:cNvPr id="65549" name="Text Box 13"/>
          <p:cNvSpPr txBox="1">
            <a:spLocks noChangeArrowheads="1"/>
          </p:cNvSpPr>
          <p:nvPr/>
        </p:nvSpPr>
        <p:spPr bwMode="auto">
          <a:xfrm>
            <a:off x="4654550" y="2235874"/>
            <a:ext cx="3195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电流控制电压源</a:t>
            </a:r>
            <a:r>
              <a:rPr kumimoji="1" lang="en-US" altLang="zh-CN">
                <a:solidFill>
                  <a:schemeClr val="tx2"/>
                </a:solidFill>
                <a:cs typeface="Times New Roman" pitchFamily="18" charset="0"/>
              </a:rPr>
              <a:t>CCVS</a:t>
            </a:r>
          </a:p>
        </p:txBody>
      </p:sp>
      <p:sp>
        <p:nvSpPr>
          <p:cNvPr id="65550" name="Text Box 14"/>
          <p:cNvSpPr txBox="1">
            <a:spLocks noChangeArrowheads="1"/>
          </p:cNvSpPr>
          <p:nvPr/>
        </p:nvSpPr>
        <p:spPr bwMode="auto">
          <a:xfrm>
            <a:off x="1517650" y="2659736"/>
            <a:ext cx="13462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电流源</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S</a:t>
            </a:r>
            <a:endParaRPr kumimoji="1" lang="en-US" altLang="zh-CN">
              <a:solidFill>
                <a:schemeClr val="tx2"/>
              </a:solidFill>
              <a:cs typeface="Times New Roman" pitchFamily="18" charset="0"/>
            </a:endParaRPr>
          </a:p>
        </p:txBody>
      </p:sp>
      <p:sp>
        <p:nvSpPr>
          <p:cNvPr id="65551" name="Text Box 15"/>
          <p:cNvSpPr txBox="1">
            <a:spLocks noChangeArrowheads="1"/>
          </p:cNvSpPr>
          <p:nvPr/>
        </p:nvSpPr>
        <p:spPr bwMode="auto">
          <a:xfrm>
            <a:off x="3233738" y="2661324"/>
            <a:ext cx="1179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电压</a:t>
            </a:r>
            <a:r>
              <a:rPr kumimoji="1" lang="en-US" altLang="zh-CN" i="1">
                <a:solidFill>
                  <a:schemeClr val="tx2"/>
                </a:solidFill>
                <a:cs typeface="Times New Roman" pitchFamily="18" charset="0"/>
              </a:rPr>
              <a:t>U</a:t>
            </a:r>
          </a:p>
        </p:txBody>
      </p:sp>
      <p:sp>
        <p:nvSpPr>
          <p:cNvPr id="65552" name="Text Box 16"/>
          <p:cNvSpPr txBox="1">
            <a:spLocks noChangeArrowheads="1"/>
          </p:cNvSpPr>
          <p:nvPr/>
        </p:nvSpPr>
        <p:spPr bwMode="auto">
          <a:xfrm>
            <a:off x="4635500" y="2661324"/>
            <a:ext cx="3195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电压控制电流源</a:t>
            </a:r>
            <a:r>
              <a:rPr kumimoji="1" lang="en-US" altLang="zh-CN">
                <a:solidFill>
                  <a:schemeClr val="tx2"/>
                </a:solidFill>
                <a:cs typeface="Times New Roman" pitchFamily="18" charset="0"/>
              </a:rPr>
              <a:t>VCCS</a:t>
            </a:r>
          </a:p>
        </p:txBody>
      </p:sp>
      <p:sp>
        <p:nvSpPr>
          <p:cNvPr id="65553" name="Text Box 17"/>
          <p:cNvSpPr txBox="1">
            <a:spLocks noChangeArrowheads="1"/>
          </p:cNvSpPr>
          <p:nvPr/>
        </p:nvSpPr>
        <p:spPr bwMode="auto">
          <a:xfrm>
            <a:off x="1517650" y="3085186"/>
            <a:ext cx="13462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电流源</a:t>
            </a:r>
            <a:r>
              <a:rPr kumimoji="1" lang="en-US" altLang="zh-CN" i="1">
                <a:solidFill>
                  <a:schemeClr val="tx2"/>
                </a:solidFill>
                <a:cs typeface="Times New Roman" pitchFamily="18" charset="0"/>
              </a:rPr>
              <a:t>I</a:t>
            </a:r>
            <a:r>
              <a:rPr kumimoji="1" lang="en-US" altLang="zh-CN" baseline="-25000">
                <a:solidFill>
                  <a:schemeClr val="tx2"/>
                </a:solidFill>
                <a:cs typeface="Times New Roman" pitchFamily="18" charset="0"/>
              </a:rPr>
              <a:t>S</a:t>
            </a:r>
            <a:endParaRPr kumimoji="1" lang="en-US" altLang="zh-CN">
              <a:solidFill>
                <a:schemeClr val="tx2"/>
              </a:solidFill>
              <a:cs typeface="Times New Roman" pitchFamily="18" charset="0"/>
            </a:endParaRPr>
          </a:p>
        </p:txBody>
      </p:sp>
      <p:sp>
        <p:nvSpPr>
          <p:cNvPr id="65554" name="Text Box 18"/>
          <p:cNvSpPr txBox="1">
            <a:spLocks noChangeArrowheads="1"/>
          </p:cNvSpPr>
          <p:nvPr/>
        </p:nvSpPr>
        <p:spPr bwMode="auto">
          <a:xfrm>
            <a:off x="3233738" y="3085186"/>
            <a:ext cx="95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电流</a:t>
            </a:r>
            <a:r>
              <a:rPr kumimoji="1" lang="en-US" altLang="zh-CN" i="1">
                <a:solidFill>
                  <a:schemeClr val="tx2"/>
                </a:solidFill>
                <a:cs typeface="Times New Roman" pitchFamily="18" charset="0"/>
              </a:rPr>
              <a:t>I</a:t>
            </a:r>
          </a:p>
        </p:txBody>
      </p:sp>
      <p:sp>
        <p:nvSpPr>
          <p:cNvPr id="65555" name="Text Box 19"/>
          <p:cNvSpPr txBox="1">
            <a:spLocks noChangeArrowheads="1"/>
          </p:cNvSpPr>
          <p:nvPr/>
        </p:nvSpPr>
        <p:spPr bwMode="auto">
          <a:xfrm>
            <a:off x="4635500" y="3085186"/>
            <a:ext cx="3213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电流控制电流源</a:t>
            </a:r>
            <a:r>
              <a:rPr kumimoji="1" lang="en-US" altLang="zh-CN">
                <a:solidFill>
                  <a:schemeClr val="tx2"/>
                </a:solidFill>
                <a:cs typeface="Times New Roman" pitchFamily="18" charset="0"/>
              </a:rPr>
              <a:t>CCCS</a:t>
            </a:r>
          </a:p>
        </p:txBody>
      </p:sp>
      <p:sp>
        <p:nvSpPr>
          <p:cNvPr id="65556" name="Text Box 20"/>
          <p:cNvSpPr txBox="1">
            <a:spLocks noChangeArrowheads="1"/>
          </p:cNvSpPr>
          <p:nvPr/>
        </p:nvSpPr>
        <p:spPr bwMode="auto">
          <a:xfrm>
            <a:off x="777875" y="808711"/>
            <a:ext cx="7570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lang="zh-CN" altLang="en-US">
                <a:solidFill>
                  <a:schemeClr val="tx2"/>
                </a:solidFill>
                <a:cs typeface="Times New Roman" pitchFamily="18" charset="0"/>
              </a:rPr>
              <a:t>受控电源一般具有两个端口：输入（控制）、输出端口</a:t>
            </a:r>
          </a:p>
        </p:txBody>
      </p:sp>
      <p:sp>
        <p:nvSpPr>
          <p:cNvPr id="65557" name="Rectangle 21"/>
          <p:cNvSpPr>
            <a:spLocks noChangeArrowheads="1"/>
          </p:cNvSpPr>
          <p:nvPr/>
        </p:nvSpPr>
        <p:spPr bwMode="auto">
          <a:xfrm>
            <a:off x="285750" y="3909099"/>
            <a:ext cx="86280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pPr indent="630238" algn="just">
              <a:lnSpc>
                <a:spcPct val="150000"/>
              </a:lnSpc>
              <a:spcBef>
                <a:spcPct val="10000"/>
              </a:spcBef>
            </a:pPr>
            <a:r>
              <a:rPr kumimoji="1" lang="zh-CN" altLang="en-US">
                <a:solidFill>
                  <a:schemeClr val="tx2"/>
                </a:solidFill>
                <a:cs typeface="Times New Roman" pitchFamily="18" charset="0"/>
              </a:rPr>
              <a:t>如果控制变量对受控电源输出端的控制为线性（比例），这种受控电源称为线性受控电源。</a:t>
            </a:r>
          </a:p>
          <a:p>
            <a:pPr indent="630238" algn="just">
              <a:lnSpc>
                <a:spcPct val="150000"/>
              </a:lnSpc>
              <a:spcBef>
                <a:spcPct val="10000"/>
              </a:spcBef>
            </a:pPr>
            <a:r>
              <a:rPr kumimoji="1" lang="zh-CN" altLang="en-US">
                <a:solidFill>
                  <a:schemeClr val="tx2"/>
                </a:solidFill>
                <a:cs typeface="Times New Roman" pitchFamily="18" charset="0"/>
              </a:rPr>
              <a:t>本课程中，只讨论线性受控电源。因此，今后所说受控源均指线性受控电源。</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56"/>
                                        </p:tgtEl>
                                        <p:attrNameLst>
                                          <p:attrName>style.visibility</p:attrName>
                                        </p:attrNameLst>
                                      </p:cBhvr>
                                      <p:to>
                                        <p:strVal val="visible"/>
                                      </p:to>
                                    </p:set>
                                    <p:animEffect transition="in" filter="wipe(left)">
                                      <p:cBhvr>
                                        <p:cTn id="7" dur="500"/>
                                        <p:tgtEl>
                                          <p:spTgt spid="6555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5544">
                                            <p:txEl>
                                              <p:pRg st="0" end="0"/>
                                            </p:txEl>
                                          </p:spTgt>
                                        </p:tgtEl>
                                        <p:attrNameLst>
                                          <p:attrName>style.visibility</p:attrName>
                                        </p:attrNameLst>
                                      </p:cBhvr>
                                      <p:to>
                                        <p:strVal val="visible"/>
                                      </p:to>
                                    </p:set>
                                    <p:animEffect transition="in" filter="wipe(left)">
                                      <p:cBhvr>
                                        <p:cTn id="15" dur="500"/>
                                        <p:tgtEl>
                                          <p:spTgt spid="65544">
                                            <p:txEl>
                                              <p:pRg st="0" end="0"/>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5545">
                                            <p:txEl>
                                              <p:pRg st="0" end="0"/>
                                            </p:txEl>
                                          </p:spTgt>
                                        </p:tgtEl>
                                        <p:attrNameLst>
                                          <p:attrName>style.visibility</p:attrName>
                                        </p:attrNameLst>
                                      </p:cBhvr>
                                      <p:to>
                                        <p:strVal val="visible"/>
                                      </p:to>
                                    </p:set>
                                    <p:animEffect transition="in" filter="wipe(left)">
                                      <p:cBhvr>
                                        <p:cTn id="19" dur="500"/>
                                        <p:tgtEl>
                                          <p:spTgt spid="65545">
                                            <p:txEl>
                                              <p:pRg st="0" end="0"/>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5546">
                                            <p:txEl>
                                              <p:pRg st="0" end="0"/>
                                            </p:txEl>
                                          </p:spTgt>
                                        </p:tgtEl>
                                        <p:attrNameLst>
                                          <p:attrName>style.visibility</p:attrName>
                                        </p:attrNameLst>
                                      </p:cBhvr>
                                      <p:to>
                                        <p:strVal val="visible"/>
                                      </p:to>
                                    </p:set>
                                    <p:animEffect transition="in" filter="wipe(left)">
                                      <p:cBhvr>
                                        <p:cTn id="23" dur="500"/>
                                        <p:tgtEl>
                                          <p:spTgt spid="65546">
                                            <p:txEl>
                                              <p:pRg st="0" end="0"/>
                                            </p:txEl>
                                          </p:spTgt>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5547">
                                            <p:txEl>
                                              <p:pRg st="0" end="0"/>
                                            </p:txEl>
                                          </p:spTgt>
                                        </p:tgtEl>
                                        <p:attrNameLst>
                                          <p:attrName>style.visibility</p:attrName>
                                        </p:attrNameLst>
                                      </p:cBhvr>
                                      <p:to>
                                        <p:strVal val="visible"/>
                                      </p:to>
                                    </p:set>
                                    <p:animEffect transition="in" filter="wipe(left)">
                                      <p:cBhvr>
                                        <p:cTn id="27" dur="500"/>
                                        <p:tgtEl>
                                          <p:spTgt spid="65547">
                                            <p:txEl>
                                              <p:pRg st="0" end="0"/>
                                            </p:txEl>
                                          </p:spTgt>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5548">
                                            <p:txEl>
                                              <p:pRg st="0" end="0"/>
                                            </p:txEl>
                                          </p:spTgt>
                                        </p:tgtEl>
                                        <p:attrNameLst>
                                          <p:attrName>style.visibility</p:attrName>
                                        </p:attrNameLst>
                                      </p:cBhvr>
                                      <p:to>
                                        <p:strVal val="visible"/>
                                      </p:to>
                                    </p:set>
                                    <p:animEffect transition="in" filter="wipe(left)">
                                      <p:cBhvr>
                                        <p:cTn id="31" dur="500"/>
                                        <p:tgtEl>
                                          <p:spTgt spid="65548">
                                            <p:txEl>
                                              <p:pRg st="0" end="0"/>
                                            </p:txEl>
                                          </p:spTgt>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5549">
                                            <p:txEl>
                                              <p:pRg st="0" end="0"/>
                                            </p:txEl>
                                          </p:spTgt>
                                        </p:tgtEl>
                                        <p:attrNameLst>
                                          <p:attrName>style.visibility</p:attrName>
                                        </p:attrNameLst>
                                      </p:cBhvr>
                                      <p:to>
                                        <p:strVal val="visible"/>
                                      </p:to>
                                    </p:set>
                                    <p:animEffect transition="in" filter="wipe(left)">
                                      <p:cBhvr>
                                        <p:cTn id="35" dur="500"/>
                                        <p:tgtEl>
                                          <p:spTgt spid="65549">
                                            <p:txEl>
                                              <p:pRg st="0" end="0"/>
                                            </p:txEl>
                                          </p:spTgt>
                                        </p:tgtEl>
                                      </p:cBhvr>
                                    </p:animEffect>
                                  </p:childTnLst>
                                </p:cTn>
                              </p:par>
                            </p:childTnLst>
                          </p:cTn>
                        </p:par>
                        <p:par>
                          <p:cTn id="36" fill="hold" nodeType="afterGroup">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65550">
                                            <p:txEl>
                                              <p:pRg st="0" end="0"/>
                                            </p:txEl>
                                          </p:spTgt>
                                        </p:tgtEl>
                                        <p:attrNameLst>
                                          <p:attrName>style.visibility</p:attrName>
                                        </p:attrNameLst>
                                      </p:cBhvr>
                                      <p:to>
                                        <p:strVal val="visible"/>
                                      </p:to>
                                    </p:set>
                                    <p:animEffect transition="in" filter="wipe(left)">
                                      <p:cBhvr>
                                        <p:cTn id="39" dur="500"/>
                                        <p:tgtEl>
                                          <p:spTgt spid="65550">
                                            <p:txEl>
                                              <p:pRg st="0" end="0"/>
                                            </p:txEl>
                                          </p:spTgt>
                                        </p:tgtEl>
                                      </p:cBhvr>
                                    </p:animEffect>
                                  </p:childTnLst>
                                </p:cTn>
                              </p:par>
                            </p:childTnLst>
                          </p:cTn>
                        </p:par>
                        <p:par>
                          <p:cTn id="40" fill="hold" nodeType="afterGroup">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5551">
                                            <p:txEl>
                                              <p:pRg st="0" end="0"/>
                                            </p:txEl>
                                          </p:spTgt>
                                        </p:tgtEl>
                                        <p:attrNameLst>
                                          <p:attrName>style.visibility</p:attrName>
                                        </p:attrNameLst>
                                      </p:cBhvr>
                                      <p:to>
                                        <p:strVal val="visible"/>
                                      </p:to>
                                    </p:set>
                                    <p:animEffect transition="in" filter="wipe(left)">
                                      <p:cBhvr>
                                        <p:cTn id="43" dur="500"/>
                                        <p:tgtEl>
                                          <p:spTgt spid="65551">
                                            <p:txEl>
                                              <p:pRg st="0" end="0"/>
                                            </p:txEl>
                                          </p:spTgt>
                                        </p:tgtEl>
                                      </p:cBhvr>
                                    </p:animEffect>
                                  </p:childTnLst>
                                </p:cTn>
                              </p:par>
                            </p:childTnLst>
                          </p:cTn>
                        </p:par>
                        <p:par>
                          <p:cTn id="44" fill="hold" nodeType="afterGroup">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65552">
                                            <p:txEl>
                                              <p:pRg st="0" end="0"/>
                                            </p:txEl>
                                          </p:spTgt>
                                        </p:tgtEl>
                                        <p:attrNameLst>
                                          <p:attrName>style.visibility</p:attrName>
                                        </p:attrNameLst>
                                      </p:cBhvr>
                                      <p:to>
                                        <p:strVal val="visible"/>
                                      </p:to>
                                    </p:set>
                                    <p:animEffect transition="in" filter="wipe(left)">
                                      <p:cBhvr>
                                        <p:cTn id="47" dur="500"/>
                                        <p:tgtEl>
                                          <p:spTgt spid="65552">
                                            <p:txEl>
                                              <p:pRg st="0" end="0"/>
                                            </p:txEl>
                                          </p:spTgt>
                                        </p:tgtEl>
                                      </p:cBhvr>
                                    </p:animEffect>
                                  </p:childTnLst>
                                </p:cTn>
                              </p:par>
                            </p:childTnLst>
                          </p:cTn>
                        </p:par>
                        <p:par>
                          <p:cTn id="48" fill="hold" nodeType="afterGroup">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65553">
                                            <p:txEl>
                                              <p:pRg st="0" end="0"/>
                                            </p:txEl>
                                          </p:spTgt>
                                        </p:tgtEl>
                                        <p:attrNameLst>
                                          <p:attrName>style.visibility</p:attrName>
                                        </p:attrNameLst>
                                      </p:cBhvr>
                                      <p:to>
                                        <p:strVal val="visible"/>
                                      </p:to>
                                    </p:set>
                                    <p:animEffect transition="in" filter="wipe(left)">
                                      <p:cBhvr>
                                        <p:cTn id="51" dur="500"/>
                                        <p:tgtEl>
                                          <p:spTgt spid="65553">
                                            <p:txEl>
                                              <p:pRg st="0" end="0"/>
                                            </p:txEl>
                                          </p:spTgt>
                                        </p:tgtEl>
                                      </p:cBhvr>
                                    </p:animEffect>
                                  </p:childTnLst>
                                </p:cTn>
                              </p:par>
                            </p:childTnLst>
                          </p:cTn>
                        </p:par>
                        <p:par>
                          <p:cTn id="52" fill="hold" nodeType="afterGroup">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65554">
                                            <p:txEl>
                                              <p:pRg st="0" end="0"/>
                                            </p:txEl>
                                          </p:spTgt>
                                        </p:tgtEl>
                                        <p:attrNameLst>
                                          <p:attrName>style.visibility</p:attrName>
                                        </p:attrNameLst>
                                      </p:cBhvr>
                                      <p:to>
                                        <p:strVal val="visible"/>
                                      </p:to>
                                    </p:set>
                                    <p:animEffect transition="in" filter="wipe(left)">
                                      <p:cBhvr>
                                        <p:cTn id="55" dur="500"/>
                                        <p:tgtEl>
                                          <p:spTgt spid="65554">
                                            <p:txEl>
                                              <p:pRg st="0" end="0"/>
                                            </p:txEl>
                                          </p:spTgt>
                                        </p:tgtEl>
                                      </p:cBhvr>
                                    </p:animEffect>
                                  </p:childTnLst>
                                </p:cTn>
                              </p:par>
                            </p:childTnLst>
                          </p:cTn>
                        </p:par>
                        <p:par>
                          <p:cTn id="56" fill="hold" nodeType="afterGroup">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65555">
                                            <p:txEl>
                                              <p:pRg st="0" end="0"/>
                                            </p:txEl>
                                          </p:spTgt>
                                        </p:tgtEl>
                                        <p:attrNameLst>
                                          <p:attrName>style.visibility</p:attrName>
                                        </p:attrNameLst>
                                      </p:cBhvr>
                                      <p:to>
                                        <p:strVal val="visible"/>
                                      </p:to>
                                    </p:set>
                                    <p:animEffect transition="in" filter="wipe(left)">
                                      <p:cBhvr>
                                        <p:cTn id="59" dur="500"/>
                                        <p:tgtEl>
                                          <p:spTgt spid="65555">
                                            <p:txEl>
                                              <p:pRg st="0" end="0"/>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5557"/>
                                        </p:tgtEl>
                                        <p:attrNameLst>
                                          <p:attrName>style.visibility</p:attrName>
                                        </p:attrNameLst>
                                      </p:cBhvr>
                                      <p:to>
                                        <p:strVal val="visible"/>
                                      </p:to>
                                    </p:set>
                                    <p:animEffect transition="in" filter="wipe(left)">
                                      <p:cBhvr>
                                        <p:cTn id="64" dur="500"/>
                                        <p:tgtEl>
                                          <p:spTgt spid="65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4" grpId="0" build="p" autoUpdateAnimBg="0" advAuto="0"/>
      <p:bldP spid="65545" grpId="0" build="p" autoUpdateAnimBg="0" advAuto="0"/>
      <p:bldP spid="65546" grpId="0" build="p" autoUpdateAnimBg="0" advAuto="0"/>
      <p:bldP spid="65547" grpId="0" build="p" autoUpdateAnimBg="0" advAuto="0"/>
      <p:bldP spid="65548" grpId="0" build="p" autoUpdateAnimBg="0" advAuto="0"/>
      <p:bldP spid="65549" grpId="0" build="p" autoUpdateAnimBg="0" advAuto="0"/>
      <p:bldP spid="65550" grpId="0" build="p" autoUpdateAnimBg="0" advAuto="0"/>
      <p:bldP spid="65551" grpId="0" build="p" autoUpdateAnimBg="0" advAuto="0"/>
      <p:bldP spid="65552" grpId="0" build="p" autoUpdateAnimBg="0" advAuto="0"/>
      <p:bldP spid="65553" grpId="0" build="p" autoUpdateAnimBg="0" advAuto="0"/>
      <p:bldP spid="65554" grpId="0" build="p" autoUpdateAnimBg="0" advAuto="0"/>
      <p:bldP spid="65555" grpId="0" build="p" autoUpdateAnimBg="0" advAuto="0"/>
      <p:bldP spid="65556" grpId="0"/>
      <p:bldP spid="6555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2"/>
          <p:cNvSpPr>
            <a:spLocks noGrp="1" noChangeArrowheads="1"/>
          </p:cNvSpPr>
          <p:nvPr>
            <p:ph type="title"/>
          </p:nvPr>
        </p:nvSpPr>
        <p:spPr/>
        <p:txBody>
          <a:bodyPr>
            <a:spAutoFit/>
          </a:bodyPr>
          <a:lstStyle/>
          <a:p>
            <a:pPr eaLnBrk="1" hangingPunct="1"/>
            <a:r>
              <a:rPr lang="en-US" altLang="zh-CN" smtClean="0">
                <a:ea typeface="宋体" charset="-122"/>
              </a:rPr>
              <a:t>6.3.4 </a:t>
            </a:r>
            <a:r>
              <a:rPr lang="zh-CN" altLang="en-US" smtClean="0">
                <a:ea typeface="宋体" charset="-122"/>
              </a:rPr>
              <a:t>射极输出器（续</a:t>
            </a:r>
            <a:r>
              <a:rPr lang="en-US" altLang="zh-CN" smtClean="0">
                <a:ea typeface="宋体" charset="-122"/>
              </a:rPr>
              <a:t>3</a:t>
            </a:r>
            <a:r>
              <a:rPr lang="zh-CN" altLang="en-US" smtClean="0">
                <a:ea typeface="宋体" charset="-122"/>
              </a:rPr>
              <a:t>）</a:t>
            </a:r>
            <a:endParaRPr lang="en-US" altLang="zh-CN"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70</a:t>
            </a:fld>
            <a:endParaRPr lang="zh-CN" altLang="en-US"/>
          </a:p>
        </p:txBody>
      </p:sp>
      <p:sp>
        <p:nvSpPr>
          <p:cNvPr id="36871" name="Text Box 4"/>
          <p:cNvSpPr txBox="1">
            <a:spLocks noChangeArrowheads="1"/>
          </p:cNvSpPr>
          <p:nvPr/>
        </p:nvSpPr>
        <p:spPr bwMode="auto">
          <a:xfrm>
            <a:off x="85725" y="843302"/>
            <a:ext cx="8537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例：电路及参数如图所示，计算放大电路的源电压放大倍数。</a:t>
            </a:r>
          </a:p>
        </p:txBody>
      </p:sp>
      <p:grpSp>
        <p:nvGrpSpPr>
          <p:cNvPr id="36872" name="Group 5"/>
          <p:cNvGrpSpPr>
            <a:grpSpLocks/>
          </p:cNvGrpSpPr>
          <p:nvPr/>
        </p:nvGrpSpPr>
        <p:grpSpPr bwMode="auto">
          <a:xfrm>
            <a:off x="4448175" y="2019300"/>
            <a:ext cx="4633913" cy="2628900"/>
            <a:chOff x="2753" y="480"/>
            <a:chExt cx="2919" cy="1656"/>
          </a:xfrm>
        </p:grpSpPr>
        <p:grpSp>
          <p:nvGrpSpPr>
            <p:cNvPr id="36874" name="Group 6"/>
            <p:cNvGrpSpPr>
              <a:grpSpLocks/>
            </p:cNvGrpSpPr>
            <p:nvPr/>
          </p:nvGrpSpPr>
          <p:grpSpPr bwMode="auto">
            <a:xfrm>
              <a:off x="2753" y="528"/>
              <a:ext cx="2919" cy="1608"/>
              <a:chOff x="1337" y="776"/>
              <a:chExt cx="2919" cy="1608"/>
            </a:xfrm>
          </p:grpSpPr>
          <p:sp>
            <p:nvSpPr>
              <p:cNvPr id="36884" name="Oval 7"/>
              <p:cNvSpPr>
                <a:spLocks noChangeArrowheads="1"/>
              </p:cNvSpPr>
              <p:nvPr/>
            </p:nvSpPr>
            <p:spPr bwMode="auto">
              <a:xfrm>
                <a:off x="3360" y="225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6885" name="Rectangle 8"/>
              <p:cNvSpPr>
                <a:spLocks noChangeArrowheads="1"/>
              </p:cNvSpPr>
              <p:nvPr/>
            </p:nvSpPr>
            <p:spPr bwMode="auto">
              <a:xfrm>
                <a:off x="1988" y="140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6886" name="Rectangle 9"/>
              <p:cNvSpPr>
                <a:spLocks noChangeArrowheads="1"/>
              </p:cNvSpPr>
              <p:nvPr/>
            </p:nvSpPr>
            <p:spPr bwMode="auto">
              <a:xfrm rot="-5400000">
                <a:off x="3264" y="188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6887" name="Line 10"/>
              <p:cNvSpPr>
                <a:spLocks noChangeShapeType="1"/>
              </p:cNvSpPr>
              <p:nvPr/>
            </p:nvSpPr>
            <p:spPr bwMode="auto">
              <a:xfrm>
                <a:off x="3240" y="13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888" name="Line 11"/>
              <p:cNvSpPr>
                <a:spLocks noChangeShapeType="1"/>
              </p:cNvSpPr>
              <p:nvPr/>
            </p:nvSpPr>
            <p:spPr bwMode="auto">
              <a:xfrm flipV="1">
                <a:off x="3240" y="12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889" name="Line 12"/>
              <p:cNvSpPr>
                <a:spLocks noChangeShapeType="1"/>
              </p:cNvSpPr>
              <p:nvPr/>
            </p:nvSpPr>
            <p:spPr bwMode="auto">
              <a:xfrm>
                <a:off x="3240" y="14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890" name="Line 13"/>
              <p:cNvSpPr>
                <a:spLocks noChangeShapeType="1"/>
              </p:cNvSpPr>
              <p:nvPr/>
            </p:nvSpPr>
            <p:spPr bwMode="auto">
              <a:xfrm flipH="1">
                <a:off x="3048" y="145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891" name="Oval 14"/>
              <p:cNvSpPr>
                <a:spLocks noChangeArrowheads="1"/>
              </p:cNvSpPr>
              <p:nvPr/>
            </p:nvSpPr>
            <p:spPr bwMode="auto">
              <a:xfrm rot="-5400000">
                <a:off x="1608" y="1804"/>
                <a:ext cx="196" cy="19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6892" name="Line 15"/>
              <p:cNvSpPr>
                <a:spLocks noChangeShapeType="1"/>
              </p:cNvSpPr>
              <p:nvPr/>
            </p:nvSpPr>
            <p:spPr bwMode="auto">
              <a:xfrm rot="16200000" flipV="1">
                <a:off x="1612" y="1911"/>
                <a:ext cx="1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893" name="Rectangle 16"/>
              <p:cNvSpPr>
                <a:spLocks noChangeArrowheads="1"/>
              </p:cNvSpPr>
              <p:nvPr/>
            </p:nvSpPr>
            <p:spPr bwMode="auto">
              <a:xfrm rot="-5400000">
                <a:off x="2736" y="183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6894" name="Rectangle 17"/>
              <p:cNvSpPr>
                <a:spLocks noChangeArrowheads="1"/>
              </p:cNvSpPr>
              <p:nvPr/>
            </p:nvSpPr>
            <p:spPr bwMode="auto">
              <a:xfrm rot="-5400000">
                <a:off x="2736" y="101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6895" name="Rectangle 18"/>
              <p:cNvSpPr>
                <a:spLocks noChangeArrowheads="1"/>
              </p:cNvSpPr>
              <p:nvPr/>
            </p:nvSpPr>
            <p:spPr bwMode="auto">
              <a:xfrm rot="-5400000">
                <a:off x="3792" y="1883"/>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6896" name="Line 19"/>
              <p:cNvSpPr>
                <a:spLocks noChangeShapeType="1"/>
              </p:cNvSpPr>
              <p:nvPr/>
            </p:nvSpPr>
            <p:spPr bwMode="auto">
              <a:xfrm>
                <a:off x="3288" y="2384"/>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897" name="Line 20"/>
              <p:cNvSpPr>
                <a:spLocks noChangeShapeType="1"/>
              </p:cNvSpPr>
              <p:nvPr/>
            </p:nvSpPr>
            <p:spPr bwMode="auto">
              <a:xfrm>
                <a:off x="3384" y="1616"/>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898" name="Line 21"/>
              <p:cNvSpPr>
                <a:spLocks noChangeShapeType="1"/>
              </p:cNvSpPr>
              <p:nvPr/>
            </p:nvSpPr>
            <p:spPr bwMode="auto">
              <a:xfrm>
                <a:off x="3384" y="2056"/>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899" name="Line 22"/>
              <p:cNvSpPr>
                <a:spLocks noChangeShapeType="1"/>
              </p:cNvSpPr>
              <p:nvPr/>
            </p:nvSpPr>
            <p:spPr bwMode="auto">
              <a:xfrm flipH="1">
                <a:off x="2528" y="1454"/>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900" name="Line 23"/>
              <p:cNvSpPr>
                <a:spLocks noChangeShapeType="1"/>
              </p:cNvSpPr>
              <p:nvPr/>
            </p:nvSpPr>
            <p:spPr bwMode="auto">
              <a:xfrm>
                <a:off x="2856" y="1184"/>
                <a:ext cx="0" cy="57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901" name="Oval 24"/>
              <p:cNvSpPr>
                <a:spLocks noChangeArrowheads="1"/>
              </p:cNvSpPr>
              <p:nvPr/>
            </p:nvSpPr>
            <p:spPr bwMode="auto">
              <a:xfrm>
                <a:off x="2828" y="1424"/>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6902" name="Line 25"/>
              <p:cNvSpPr>
                <a:spLocks noChangeShapeType="1"/>
              </p:cNvSpPr>
              <p:nvPr/>
            </p:nvSpPr>
            <p:spPr bwMode="auto">
              <a:xfrm flipH="1" flipV="1">
                <a:off x="2232" y="1452"/>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903" name="Freeform 26"/>
              <p:cNvSpPr>
                <a:spLocks/>
              </p:cNvSpPr>
              <p:nvPr/>
            </p:nvSpPr>
            <p:spPr bwMode="auto">
              <a:xfrm>
                <a:off x="2856" y="800"/>
                <a:ext cx="816" cy="144"/>
              </a:xfrm>
              <a:custGeom>
                <a:avLst/>
                <a:gdLst>
                  <a:gd name="T0" fmla="*/ 0 w 816"/>
                  <a:gd name="T1" fmla="*/ 144 h 144"/>
                  <a:gd name="T2" fmla="*/ 0 w 816"/>
                  <a:gd name="T3" fmla="*/ 0 h 144"/>
                  <a:gd name="T4" fmla="*/ 816 w 816"/>
                  <a:gd name="T5" fmla="*/ 0 h 144"/>
                  <a:gd name="T6" fmla="*/ 0 60000 65536"/>
                  <a:gd name="T7" fmla="*/ 0 60000 65536"/>
                  <a:gd name="T8" fmla="*/ 0 60000 65536"/>
                  <a:gd name="T9" fmla="*/ 0 w 816"/>
                  <a:gd name="T10" fmla="*/ 0 h 144"/>
                  <a:gd name="T11" fmla="*/ 816 w 816"/>
                  <a:gd name="T12" fmla="*/ 144 h 144"/>
                </a:gdLst>
                <a:ahLst/>
                <a:cxnLst>
                  <a:cxn ang="T6">
                    <a:pos x="T0" y="T1"/>
                  </a:cxn>
                  <a:cxn ang="T7">
                    <a:pos x="T2" y="T3"/>
                  </a:cxn>
                  <a:cxn ang="T8">
                    <a:pos x="T4" y="T5"/>
                  </a:cxn>
                </a:cxnLst>
                <a:rect l="T9" t="T10" r="T11" b="T12"/>
                <a:pathLst>
                  <a:path w="816" h="144">
                    <a:moveTo>
                      <a:pt x="0" y="144"/>
                    </a:moveTo>
                    <a:lnTo>
                      <a:pt x="0" y="0"/>
                    </a:lnTo>
                    <a:lnTo>
                      <a:pt x="816"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6904" name="Line 27"/>
              <p:cNvSpPr>
                <a:spLocks noChangeShapeType="1"/>
              </p:cNvSpPr>
              <p:nvPr/>
            </p:nvSpPr>
            <p:spPr bwMode="auto">
              <a:xfrm flipV="1">
                <a:off x="3384" y="800"/>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905" name="Line 28"/>
              <p:cNvSpPr>
                <a:spLocks noChangeShapeType="1"/>
              </p:cNvSpPr>
              <p:nvPr/>
            </p:nvSpPr>
            <p:spPr bwMode="auto">
              <a:xfrm flipH="1">
                <a:off x="3384" y="1712"/>
                <a:ext cx="18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906" name="Oval 29"/>
              <p:cNvSpPr>
                <a:spLocks noChangeArrowheads="1"/>
              </p:cNvSpPr>
              <p:nvPr/>
            </p:nvSpPr>
            <p:spPr bwMode="auto">
              <a:xfrm>
                <a:off x="3356" y="169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6907" name="Oval 30"/>
              <p:cNvSpPr>
                <a:spLocks noChangeArrowheads="1"/>
              </p:cNvSpPr>
              <p:nvPr/>
            </p:nvSpPr>
            <p:spPr bwMode="auto">
              <a:xfrm>
                <a:off x="3356" y="776"/>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6908" name="Oval 31"/>
              <p:cNvSpPr>
                <a:spLocks noChangeArrowheads="1"/>
              </p:cNvSpPr>
              <p:nvPr/>
            </p:nvSpPr>
            <p:spPr bwMode="auto">
              <a:xfrm>
                <a:off x="2828" y="2260"/>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6909" name="Freeform 32"/>
              <p:cNvSpPr>
                <a:spLocks/>
              </p:cNvSpPr>
              <p:nvPr/>
            </p:nvSpPr>
            <p:spPr bwMode="auto">
              <a:xfrm>
                <a:off x="3672" y="1712"/>
                <a:ext cx="240" cy="96"/>
              </a:xfrm>
              <a:custGeom>
                <a:avLst/>
                <a:gdLst>
                  <a:gd name="T0" fmla="*/ 0 w 240"/>
                  <a:gd name="T1" fmla="*/ 0 h 96"/>
                  <a:gd name="T2" fmla="*/ 240 w 240"/>
                  <a:gd name="T3" fmla="*/ 0 h 96"/>
                  <a:gd name="T4" fmla="*/ 240 w 240"/>
                  <a:gd name="T5" fmla="*/ 96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lnTo>
                      <a:pt x="240" y="0"/>
                    </a:lnTo>
                    <a:lnTo>
                      <a:pt x="240" y="96"/>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6910" name="Freeform 33"/>
              <p:cNvSpPr>
                <a:spLocks/>
              </p:cNvSpPr>
              <p:nvPr/>
            </p:nvSpPr>
            <p:spPr bwMode="auto">
              <a:xfrm>
                <a:off x="1696" y="1448"/>
                <a:ext cx="2212" cy="837"/>
              </a:xfrm>
              <a:custGeom>
                <a:avLst/>
                <a:gdLst>
                  <a:gd name="T0" fmla="*/ 292 w 2212"/>
                  <a:gd name="T1" fmla="*/ 0 h 844"/>
                  <a:gd name="T2" fmla="*/ 4 w 2212"/>
                  <a:gd name="T3" fmla="*/ 0 h 844"/>
                  <a:gd name="T4" fmla="*/ 0 w 2212"/>
                  <a:gd name="T5" fmla="*/ 826 h 844"/>
                  <a:gd name="T6" fmla="*/ 2212 w 2212"/>
                  <a:gd name="T7" fmla="*/ 830 h 844"/>
                  <a:gd name="T8" fmla="*/ 2212 w 2212"/>
                  <a:gd name="T9" fmla="*/ 604 h 844"/>
                  <a:gd name="T10" fmla="*/ 0 60000 65536"/>
                  <a:gd name="T11" fmla="*/ 0 60000 65536"/>
                  <a:gd name="T12" fmla="*/ 0 60000 65536"/>
                  <a:gd name="T13" fmla="*/ 0 60000 65536"/>
                  <a:gd name="T14" fmla="*/ 0 60000 65536"/>
                  <a:gd name="T15" fmla="*/ 0 w 2212"/>
                  <a:gd name="T16" fmla="*/ 0 h 844"/>
                  <a:gd name="T17" fmla="*/ 2212 w 2212"/>
                  <a:gd name="T18" fmla="*/ 844 h 844"/>
                </a:gdLst>
                <a:ahLst/>
                <a:cxnLst>
                  <a:cxn ang="T10">
                    <a:pos x="T0" y="T1"/>
                  </a:cxn>
                  <a:cxn ang="T11">
                    <a:pos x="T2" y="T3"/>
                  </a:cxn>
                  <a:cxn ang="T12">
                    <a:pos x="T4" y="T5"/>
                  </a:cxn>
                  <a:cxn ang="T13">
                    <a:pos x="T6" y="T7"/>
                  </a:cxn>
                  <a:cxn ang="T14">
                    <a:pos x="T8" y="T9"/>
                  </a:cxn>
                </a:cxnLst>
                <a:rect l="T15" t="T16" r="T17" b="T18"/>
                <a:pathLst>
                  <a:path w="2212" h="844">
                    <a:moveTo>
                      <a:pt x="292" y="0"/>
                    </a:moveTo>
                    <a:lnTo>
                      <a:pt x="4" y="0"/>
                    </a:lnTo>
                    <a:cubicBezTo>
                      <a:pt x="3" y="280"/>
                      <a:pt x="0" y="840"/>
                      <a:pt x="0" y="840"/>
                    </a:cubicBezTo>
                    <a:lnTo>
                      <a:pt x="2212" y="844"/>
                    </a:lnTo>
                    <a:lnTo>
                      <a:pt x="2212" y="61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6911" name="Line 34"/>
              <p:cNvSpPr>
                <a:spLocks noChangeShapeType="1"/>
              </p:cNvSpPr>
              <p:nvPr/>
            </p:nvSpPr>
            <p:spPr bwMode="auto">
              <a:xfrm>
                <a:off x="2856" y="2000"/>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6912" name="Oval 35"/>
              <p:cNvSpPr>
                <a:spLocks noChangeArrowheads="1"/>
              </p:cNvSpPr>
              <p:nvPr/>
            </p:nvSpPr>
            <p:spPr bwMode="auto">
              <a:xfrm>
                <a:off x="3672" y="776"/>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6913" name="Text Box 36"/>
              <p:cNvSpPr txBox="1">
                <a:spLocks noChangeArrowheads="1"/>
              </p:cNvSpPr>
              <p:nvPr/>
            </p:nvSpPr>
            <p:spPr bwMode="auto">
              <a:xfrm>
                <a:off x="3495" y="828"/>
                <a:ext cx="4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a:t>
                </a:r>
                <a:r>
                  <a:rPr kumimoji="1" lang="en-US" altLang="zh-CN" sz="1800" i="1">
                    <a:ea typeface="宋体" charset="-122"/>
                  </a:rPr>
                  <a:t>U</a:t>
                </a:r>
                <a:r>
                  <a:rPr kumimoji="1" lang="en-US" altLang="zh-CN" sz="1800" baseline="-25000">
                    <a:ea typeface="宋体" charset="-122"/>
                  </a:rPr>
                  <a:t>CC</a:t>
                </a:r>
                <a:endParaRPr kumimoji="1" lang="en-US" altLang="zh-CN" sz="1800">
                  <a:ea typeface="宋体" charset="-122"/>
                </a:endParaRPr>
              </a:p>
            </p:txBody>
          </p:sp>
          <p:sp>
            <p:nvSpPr>
              <p:cNvPr id="36914" name="Text Box 37"/>
              <p:cNvSpPr txBox="1">
                <a:spLocks noChangeArrowheads="1"/>
              </p:cNvSpPr>
              <p:nvPr/>
            </p:nvSpPr>
            <p:spPr bwMode="auto">
              <a:xfrm>
                <a:off x="1982" y="1160"/>
                <a:ext cx="2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s</a:t>
                </a:r>
                <a:endParaRPr kumimoji="1" lang="en-US" altLang="zh-CN" sz="1800">
                  <a:ea typeface="宋体" charset="-122"/>
                </a:endParaRPr>
              </a:p>
            </p:txBody>
          </p:sp>
          <p:sp>
            <p:nvSpPr>
              <p:cNvPr id="36915" name="Text Box 38"/>
              <p:cNvSpPr txBox="1">
                <a:spLocks noChangeArrowheads="1"/>
              </p:cNvSpPr>
              <p:nvPr/>
            </p:nvSpPr>
            <p:spPr bwMode="auto">
              <a:xfrm>
                <a:off x="2357" y="1102"/>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endParaRPr kumimoji="1" lang="zh-CN" altLang="zh-CN" sz="1800" i="1">
                  <a:ea typeface="宋体" charset="-122"/>
                </a:endParaRPr>
              </a:p>
            </p:txBody>
          </p:sp>
          <p:sp>
            <p:nvSpPr>
              <p:cNvPr id="36916" name="Text Box 39"/>
              <p:cNvSpPr txBox="1">
                <a:spLocks noChangeArrowheads="1"/>
              </p:cNvSpPr>
              <p:nvPr/>
            </p:nvSpPr>
            <p:spPr bwMode="auto">
              <a:xfrm>
                <a:off x="3317" y="1246"/>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endParaRPr kumimoji="1" lang="zh-CN" altLang="zh-CN" sz="1800">
                  <a:ea typeface="宋体" charset="-122"/>
                </a:endParaRPr>
              </a:p>
            </p:txBody>
          </p:sp>
          <p:sp>
            <p:nvSpPr>
              <p:cNvPr id="36917" name="Text Box 40"/>
              <p:cNvSpPr txBox="1">
                <a:spLocks noChangeArrowheads="1"/>
              </p:cNvSpPr>
              <p:nvPr/>
            </p:nvSpPr>
            <p:spPr bwMode="auto">
              <a:xfrm>
                <a:off x="3557" y="1390"/>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endParaRPr kumimoji="1" lang="zh-CN" altLang="zh-CN" sz="1800" i="1">
                  <a:ea typeface="宋体" charset="-122"/>
                </a:endParaRPr>
              </a:p>
            </p:txBody>
          </p:sp>
          <p:sp>
            <p:nvSpPr>
              <p:cNvPr id="36918" name="Text Box 41"/>
              <p:cNvSpPr txBox="1">
                <a:spLocks noChangeArrowheads="1"/>
              </p:cNvSpPr>
              <p:nvPr/>
            </p:nvSpPr>
            <p:spPr bwMode="auto">
              <a:xfrm>
                <a:off x="2929" y="94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B1</a:t>
                </a:r>
                <a:endParaRPr kumimoji="1" lang="en-US" altLang="zh-CN" sz="1800" i="1">
                  <a:ea typeface="宋体" charset="-122"/>
                </a:endParaRPr>
              </a:p>
            </p:txBody>
          </p:sp>
          <p:sp>
            <p:nvSpPr>
              <p:cNvPr id="36919" name="Text Box 42"/>
              <p:cNvSpPr txBox="1">
                <a:spLocks noChangeArrowheads="1"/>
              </p:cNvSpPr>
              <p:nvPr/>
            </p:nvSpPr>
            <p:spPr bwMode="auto">
              <a:xfrm>
                <a:off x="2904" y="1740"/>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B2</a:t>
                </a:r>
                <a:endParaRPr kumimoji="1" lang="en-US" altLang="zh-CN" sz="1800" i="1">
                  <a:ea typeface="宋体" charset="-122"/>
                </a:endParaRPr>
              </a:p>
            </p:txBody>
          </p:sp>
          <p:sp>
            <p:nvSpPr>
              <p:cNvPr id="36920" name="Text Box 43"/>
              <p:cNvSpPr txBox="1">
                <a:spLocks noChangeArrowheads="1"/>
              </p:cNvSpPr>
              <p:nvPr/>
            </p:nvSpPr>
            <p:spPr bwMode="auto">
              <a:xfrm>
                <a:off x="3428" y="1918"/>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E</a:t>
                </a:r>
                <a:endParaRPr kumimoji="1" lang="en-US" altLang="zh-CN" sz="1800">
                  <a:ea typeface="宋体" charset="-122"/>
                </a:endParaRPr>
              </a:p>
            </p:txBody>
          </p:sp>
          <p:sp>
            <p:nvSpPr>
              <p:cNvPr id="36921" name="Text Box 44"/>
              <p:cNvSpPr txBox="1">
                <a:spLocks noChangeArrowheads="1"/>
              </p:cNvSpPr>
              <p:nvPr/>
            </p:nvSpPr>
            <p:spPr bwMode="auto">
              <a:xfrm>
                <a:off x="3614" y="17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L</a:t>
                </a:r>
                <a:endParaRPr kumimoji="1" lang="en-US" altLang="zh-CN" sz="1800">
                  <a:ea typeface="宋体" charset="-122"/>
                </a:endParaRPr>
              </a:p>
            </p:txBody>
          </p:sp>
          <p:sp>
            <p:nvSpPr>
              <p:cNvPr id="36922" name="Text Box 45"/>
              <p:cNvSpPr txBox="1">
                <a:spLocks noChangeArrowheads="1"/>
              </p:cNvSpPr>
              <p:nvPr/>
            </p:nvSpPr>
            <p:spPr bwMode="auto">
              <a:xfrm>
                <a:off x="1337" y="1467"/>
                <a:ext cx="275"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r" eaLnBrk="1" hangingPunct="1"/>
                <a:r>
                  <a:rPr kumimoji="1" lang="en-US" altLang="zh-CN" i="1">
                    <a:ea typeface="宋体" charset="-122"/>
                  </a:rPr>
                  <a:t>+</a:t>
                </a:r>
              </a:p>
              <a:p>
                <a:pPr algn="r" eaLnBrk="1" hangingPunct="1"/>
                <a:r>
                  <a:rPr kumimoji="1" lang="en-US" altLang="zh-CN" i="1">
                    <a:ea typeface="宋体" charset="-122"/>
                  </a:rPr>
                  <a:t>u</a:t>
                </a:r>
                <a:r>
                  <a:rPr kumimoji="1" lang="en-US" altLang="zh-CN" baseline="-25000">
                    <a:ea typeface="宋体" charset="-122"/>
                  </a:rPr>
                  <a:t>s</a:t>
                </a:r>
              </a:p>
              <a:p>
                <a:pPr algn="r" eaLnBrk="1" hangingPunct="1"/>
                <a:r>
                  <a:rPr kumimoji="1" lang="en-US" altLang="zh-CN">
                    <a:ea typeface="宋体" charset="-122"/>
                  </a:rPr>
                  <a:t>_</a:t>
                </a:r>
              </a:p>
            </p:txBody>
          </p:sp>
          <p:sp>
            <p:nvSpPr>
              <p:cNvPr id="36923" name="Text Box 46"/>
              <p:cNvSpPr txBox="1">
                <a:spLocks noChangeArrowheads="1"/>
              </p:cNvSpPr>
              <p:nvPr/>
            </p:nvSpPr>
            <p:spPr bwMode="auto">
              <a:xfrm>
                <a:off x="2207" y="1465"/>
                <a:ext cx="261"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a:t>
                </a:r>
              </a:p>
              <a:p>
                <a:pPr eaLnBrk="1" hangingPunct="1"/>
                <a:r>
                  <a:rPr kumimoji="1" lang="en-US" altLang="zh-CN" i="1">
                    <a:ea typeface="宋体" charset="-122"/>
                  </a:rPr>
                  <a:t>u</a:t>
                </a:r>
                <a:r>
                  <a:rPr kumimoji="1" lang="en-US" altLang="zh-CN" baseline="-25000">
                    <a:ea typeface="宋体" charset="-122"/>
                  </a:rPr>
                  <a:t>i</a:t>
                </a:r>
              </a:p>
              <a:p>
                <a:pPr eaLnBrk="1" hangingPunct="1"/>
                <a:r>
                  <a:rPr kumimoji="1" lang="en-US" altLang="zh-CN">
                    <a:ea typeface="宋体" charset="-122"/>
                  </a:rPr>
                  <a:t>_</a:t>
                </a:r>
              </a:p>
            </p:txBody>
          </p:sp>
          <p:sp>
            <p:nvSpPr>
              <p:cNvPr id="36924" name="Text Box 50"/>
              <p:cNvSpPr txBox="1">
                <a:spLocks noChangeArrowheads="1"/>
              </p:cNvSpPr>
              <p:nvPr/>
            </p:nvSpPr>
            <p:spPr bwMode="auto">
              <a:xfrm>
                <a:off x="3967" y="1589"/>
                <a:ext cx="28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a:t>
                </a:r>
              </a:p>
              <a:p>
                <a:pPr eaLnBrk="1" hangingPunct="1"/>
                <a:r>
                  <a:rPr kumimoji="1" lang="en-US" altLang="zh-CN" i="1">
                    <a:ea typeface="宋体" charset="-122"/>
                  </a:rPr>
                  <a:t>u</a:t>
                </a:r>
                <a:r>
                  <a:rPr kumimoji="1" lang="en-US" altLang="zh-CN" baseline="-25000">
                    <a:ea typeface="宋体" charset="-122"/>
                  </a:rPr>
                  <a:t>o</a:t>
                </a:r>
              </a:p>
              <a:p>
                <a:pPr eaLnBrk="1" hangingPunct="1"/>
                <a:r>
                  <a:rPr kumimoji="1" lang="en-US" altLang="zh-CN" i="1">
                    <a:ea typeface="宋体" charset="-122"/>
                  </a:rPr>
                  <a:t>_</a:t>
                </a:r>
              </a:p>
            </p:txBody>
          </p:sp>
          <p:sp>
            <p:nvSpPr>
              <p:cNvPr id="36925" name="Line 51"/>
              <p:cNvSpPr>
                <a:spLocks noChangeShapeType="1"/>
              </p:cNvSpPr>
              <p:nvPr/>
            </p:nvSpPr>
            <p:spPr bwMode="auto">
              <a:xfrm>
                <a:off x="3384" y="2288"/>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36926" name="Group 52"/>
              <p:cNvGrpSpPr>
                <a:grpSpLocks noChangeAspect="1"/>
              </p:cNvGrpSpPr>
              <p:nvPr/>
            </p:nvGrpSpPr>
            <p:grpSpPr bwMode="auto">
              <a:xfrm rot="5400000" flipH="1" flipV="1">
                <a:off x="3546" y="1570"/>
                <a:ext cx="141" cy="290"/>
                <a:chOff x="3120" y="864"/>
                <a:chExt cx="117" cy="240"/>
              </a:xfrm>
            </p:grpSpPr>
            <p:grpSp>
              <p:nvGrpSpPr>
                <p:cNvPr id="36937" name="Group 53"/>
                <p:cNvGrpSpPr>
                  <a:grpSpLocks noChangeAspect="1"/>
                </p:cNvGrpSpPr>
                <p:nvPr/>
              </p:nvGrpSpPr>
              <p:grpSpPr bwMode="auto">
                <a:xfrm>
                  <a:off x="3120" y="864"/>
                  <a:ext cx="117" cy="240"/>
                  <a:chOff x="2064" y="576"/>
                  <a:chExt cx="117" cy="240"/>
                </a:xfrm>
              </p:grpSpPr>
              <p:grpSp>
                <p:nvGrpSpPr>
                  <p:cNvPr id="36941" name="Group 54"/>
                  <p:cNvGrpSpPr>
                    <a:grpSpLocks noChangeAspect="1"/>
                  </p:cNvGrpSpPr>
                  <p:nvPr/>
                </p:nvGrpSpPr>
                <p:grpSpPr bwMode="auto">
                  <a:xfrm>
                    <a:off x="2064" y="672"/>
                    <a:ext cx="117" cy="49"/>
                    <a:chOff x="2064" y="672"/>
                    <a:chExt cx="117" cy="49"/>
                  </a:xfrm>
                </p:grpSpPr>
                <p:sp>
                  <p:nvSpPr>
                    <p:cNvPr id="36944" name="Line 55"/>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945" name="Line 56"/>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6942" name="Line 57"/>
                  <p:cNvSpPr>
                    <a:spLocks noChangeAspect="1"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943" name="Line 58"/>
                  <p:cNvSpPr>
                    <a:spLocks noChangeAspect="1"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6938" name="Group 59"/>
                <p:cNvGrpSpPr>
                  <a:grpSpLocks noChangeAspect="1"/>
                </p:cNvGrpSpPr>
                <p:nvPr/>
              </p:nvGrpSpPr>
              <p:grpSpPr bwMode="auto">
                <a:xfrm>
                  <a:off x="3198" y="905"/>
                  <a:ext cx="34" cy="34"/>
                  <a:chOff x="3552" y="1000"/>
                  <a:chExt cx="34" cy="34"/>
                </a:xfrm>
              </p:grpSpPr>
              <p:sp>
                <p:nvSpPr>
                  <p:cNvPr id="36939" name="Line 60"/>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940" name="Line 61"/>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36927" name="Group 62"/>
              <p:cNvGrpSpPr>
                <a:grpSpLocks noChangeAspect="1"/>
              </p:cNvGrpSpPr>
              <p:nvPr/>
            </p:nvGrpSpPr>
            <p:grpSpPr bwMode="auto">
              <a:xfrm rot="16200000" flipV="1">
                <a:off x="2424" y="1309"/>
                <a:ext cx="141" cy="290"/>
                <a:chOff x="3120" y="864"/>
                <a:chExt cx="117" cy="240"/>
              </a:xfrm>
            </p:grpSpPr>
            <p:grpSp>
              <p:nvGrpSpPr>
                <p:cNvPr id="36928" name="Group 63"/>
                <p:cNvGrpSpPr>
                  <a:grpSpLocks noChangeAspect="1"/>
                </p:cNvGrpSpPr>
                <p:nvPr/>
              </p:nvGrpSpPr>
              <p:grpSpPr bwMode="auto">
                <a:xfrm>
                  <a:off x="3120" y="864"/>
                  <a:ext cx="117" cy="240"/>
                  <a:chOff x="2064" y="576"/>
                  <a:chExt cx="117" cy="240"/>
                </a:xfrm>
              </p:grpSpPr>
              <p:grpSp>
                <p:nvGrpSpPr>
                  <p:cNvPr id="36932" name="Group 64"/>
                  <p:cNvGrpSpPr>
                    <a:grpSpLocks noChangeAspect="1"/>
                  </p:cNvGrpSpPr>
                  <p:nvPr/>
                </p:nvGrpSpPr>
                <p:grpSpPr bwMode="auto">
                  <a:xfrm>
                    <a:off x="2064" y="672"/>
                    <a:ext cx="117" cy="49"/>
                    <a:chOff x="2064" y="672"/>
                    <a:chExt cx="117" cy="49"/>
                  </a:xfrm>
                </p:grpSpPr>
                <p:sp>
                  <p:nvSpPr>
                    <p:cNvPr id="36935" name="Line 65"/>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936" name="Line 66"/>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6933" name="Line 67"/>
                  <p:cNvSpPr>
                    <a:spLocks noChangeAspect="1"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934" name="Line 68"/>
                  <p:cNvSpPr>
                    <a:spLocks noChangeAspect="1"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6929" name="Group 69"/>
                <p:cNvGrpSpPr>
                  <a:grpSpLocks noChangeAspect="1"/>
                </p:cNvGrpSpPr>
                <p:nvPr/>
              </p:nvGrpSpPr>
              <p:grpSpPr bwMode="auto">
                <a:xfrm>
                  <a:off x="3198" y="905"/>
                  <a:ext cx="34" cy="34"/>
                  <a:chOff x="3552" y="1000"/>
                  <a:chExt cx="34" cy="34"/>
                </a:xfrm>
              </p:grpSpPr>
              <p:sp>
                <p:nvSpPr>
                  <p:cNvPr id="36930" name="Line 70"/>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931" name="Line 71"/>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sp>
          <p:nvSpPr>
            <p:cNvPr id="36875" name="Text Box 72"/>
            <p:cNvSpPr txBox="1">
              <a:spLocks noChangeArrowheads="1"/>
            </p:cNvSpPr>
            <p:nvPr/>
          </p:nvSpPr>
          <p:spPr bwMode="auto">
            <a:xfrm>
              <a:off x="3264" y="1230"/>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620</a:t>
              </a:r>
              <a:r>
                <a:rPr kumimoji="1" lang="en-US" altLang="zh-CN" sz="1800">
                  <a:ea typeface="宋体" charset="-122"/>
                  <a:sym typeface="Symbol" pitchFamily="18" charset="2"/>
                </a:rPr>
                <a:t></a:t>
              </a:r>
              <a:endParaRPr kumimoji="1" lang="en-US" altLang="zh-CN" sz="1800">
                <a:ea typeface="宋体" charset="-122"/>
              </a:endParaRPr>
            </a:p>
          </p:txBody>
        </p:sp>
        <p:sp>
          <p:nvSpPr>
            <p:cNvPr id="36876" name="Text Box 73"/>
            <p:cNvSpPr txBox="1">
              <a:spLocks noChangeArrowheads="1"/>
            </p:cNvSpPr>
            <p:nvPr/>
          </p:nvSpPr>
          <p:spPr bwMode="auto">
            <a:xfrm>
              <a:off x="3830" y="1752"/>
              <a:ext cx="4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51k</a:t>
              </a:r>
              <a:r>
                <a:rPr kumimoji="1" lang="en-US" altLang="zh-CN" sz="1800">
                  <a:ea typeface="宋体" charset="-122"/>
                  <a:sym typeface="Symbol" pitchFamily="18" charset="2"/>
                </a:rPr>
                <a:t></a:t>
              </a:r>
              <a:endParaRPr kumimoji="1" lang="en-US" altLang="zh-CN" sz="1800">
                <a:ea typeface="宋体" charset="-122"/>
              </a:endParaRPr>
            </a:p>
          </p:txBody>
        </p:sp>
        <p:sp>
          <p:nvSpPr>
            <p:cNvPr id="36877" name="Text Box 74"/>
            <p:cNvSpPr txBox="1">
              <a:spLocks noChangeArrowheads="1"/>
            </p:cNvSpPr>
            <p:nvPr/>
          </p:nvSpPr>
          <p:spPr bwMode="auto">
            <a:xfrm>
              <a:off x="3744" y="672"/>
              <a:ext cx="5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120k</a:t>
              </a:r>
              <a:r>
                <a:rPr kumimoji="1" lang="en-US" altLang="zh-CN" sz="1800">
                  <a:ea typeface="宋体" charset="-122"/>
                  <a:sym typeface="Symbol" pitchFamily="18" charset="2"/>
                </a:rPr>
                <a:t></a:t>
              </a:r>
              <a:endParaRPr kumimoji="1" lang="en-US" altLang="zh-CN" sz="1800">
                <a:ea typeface="宋体" charset="-122"/>
              </a:endParaRPr>
            </a:p>
          </p:txBody>
        </p:sp>
        <p:sp>
          <p:nvSpPr>
            <p:cNvPr id="36878" name="Text Box 75"/>
            <p:cNvSpPr txBox="1">
              <a:spLocks noChangeArrowheads="1"/>
            </p:cNvSpPr>
            <p:nvPr/>
          </p:nvSpPr>
          <p:spPr bwMode="auto">
            <a:xfrm>
              <a:off x="4321" y="1737"/>
              <a:ext cx="4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1.8k</a:t>
              </a:r>
              <a:r>
                <a:rPr kumimoji="1" lang="en-US" altLang="zh-CN" sz="1800">
                  <a:ea typeface="宋体" charset="-122"/>
                  <a:sym typeface="Symbol" pitchFamily="18" charset="2"/>
                </a:rPr>
                <a:t></a:t>
              </a:r>
              <a:endParaRPr kumimoji="1" lang="en-US" altLang="zh-CN" sz="1800">
                <a:ea typeface="宋体" charset="-122"/>
              </a:endParaRPr>
            </a:p>
          </p:txBody>
        </p:sp>
        <p:sp>
          <p:nvSpPr>
            <p:cNvPr id="36879" name="Text Box 76"/>
            <p:cNvSpPr txBox="1">
              <a:spLocks noChangeArrowheads="1"/>
            </p:cNvSpPr>
            <p:nvPr/>
          </p:nvSpPr>
          <p:spPr bwMode="auto">
            <a:xfrm>
              <a:off x="5136" y="1248"/>
              <a:ext cx="4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sym typeface="Symbol" pitchFamily="18" charset="2"/>
                </a:rPr>
                <a:t>4.7k</a:t>
              </a:r>
              <a:endParaRPr kumimoji="1" lang="en-US" altLang="zh-CN" sz="1800">
                <a:ea typeface="宋体" charset="-122"/>
              </a:endParaRPr>
            </a:p>
          </p:txBody>
        </p:sp>
        <p:sp>
          <p:nvSpPr>
            <p:cNvPr id="36880" name="Text Box 77"/>
            <p:cNvSpPr txBox="1">
              <a:spLocks noChangeArrowheads="1"/>
            </p:cNvSpPr>
            <p:nvPr/>
          </p:nvSpPr>
          <p:spPr bwMode="auto">
            <a:xfrm>
              <a:off x="3696" y="921"/>
              <a:ext cx="3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a:ea typeface="宋体" charset="-122"/>
                </a:rPr>
                <a:t>30</a:t>
              </a:r>
              <a:r>
                <a:rPr kumimoji="1" lang="en-US" altLang="zh-CN" sz="1600">
                  <a:ea typeface="宋体" charset="-122"/>
                  <a:sym typeface="Symbol" pitchFamily="18" charset="2"/>
                </a:rPr>
                <a:t>F</a:t>
              </a:r>
              <a:endParaRPr kumimoji="1" lang="en-US" altLang="zh-CN" sz="1600">
                <a:ea typeface="宋体" charset="-122"/>
              </a:endParaRPr>
            </a:p>
          </p:txBody>
        </p:sp>
        <p:sp>
          <p:nvSpPr>
            <p:cNvPr id="36881" name="Text Box 78"/>
            <p:cNvSpPr txBox="1">
              <a:spLocks noChangeArrowheads="1"/>
            </p:cNvSpPr>
            <p:nvPr/>
          </p:nvSpPr>
          <p:spPr bwMode="auto">
            <a:xfrm>
              <a:off x="4848" y="1167"/>
              <a:ext cx="3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a:ea typeface="宋体" charset="-122"/>
                </a:rPr>
                <a:t>30</a:t>
              </a:r>
              <a:r>
                <a:rPr kumimoji="1" lang="en-US" altLang="zh-CN" sz="1600">
                  <a:ea typeface="宋体" charset="-122"/>
                  <a:sym typeface="Symbol" pitchFamily="18" charset="2"/>
                </a:rPr>
                <a:t>F</a:t>
              </a:r>
              <a:endParaRPr kumimoji="1" lang="en-US" altLang="zh-CN" sz="1600">
                <a:ea typeface="宋体" charset="-122"/>
              </a:endParaRPr>
            </a:p>
          </p:txBody>
        </p:sp>
        <p:sp>
          <p:nvSpPr>
            <p:cNvPr id="36882" name="Text Box 79"/>
            <p:cNvSpPr txBox="1">
              <a:spLocks noChangeArrowheads="1"/>
            </p:cNvSpPr>
            <p:nvPr/>
          </p:nvSpPr>
          <p:spPr bwMode="auto">
            <a:xfrm>
              <a:off x="5136" y="480"/>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12</a:t>
              </a:r>
              <a:r>
                <a:rPr kumimoji="1" lang="en-US" altLang="zh-CN" sz="1800">
                  <a:ea typeface="宋体" charset="-122"/>
                  <a:sym typeface="Symbol" pitchFamily="18" charset="2"/>
                </a:rPr>
                <a:t>V</a:t>
              </a:r>
              <a:endParaRPr kumimoji="1" lang="en-US" altLang="zh-CN" sz="1800">
                <a:ea typeface="宋体" charset="-122"/>
              </a:endParaRPr>
            </a:p>
          </p:txBody>
        </p:sp>
        <p:sp>
          <p:nvSpPr>
            <p:cNvPr id="36883" name="Text Box 80"/>
            <p:cNvSpPr txBox="1">
              <a:spLocks noChangeArrowheads="1"/>
            </p:cNvSpPr>
            <p:nvPr/>
          </p:nvSpPr>
          <p:spPr bwMode="auto">
            <a:xfrm>
              <a:off x="4752" y="960"/>
              <a:ext cx="4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sym typeface="Symbol" pitchFamily="18" charset="2"/>
                </a:rPr>
                <a:t></a:t>
              </a:r>
              <a:r>
                <a:rPr kumimoji="1" lang="en-US" altLang="zh-CN" sz="1800">
                  <a:ea typeface="宋体" charset="-122"/>
                  <a:sym typeface="Symbol" pitchFamily="18" charset="2"/>
                </a:rPr>
                <a:t>=10</a:t>
              </a:r>
              <a:r>
                <a:rPr kumimoji="1" lang="en-US" altLang="zh-CN" sz="1800">
                  <a:ea typeface="宋体" charset="-122"/>
                </a:rPr>
                <a:t>0</a:t>
              </a:r>
            </a:p>
          </p:txBody>
        </p:sp>
      </p:grpSp>
      <p:graphicFrame>
        <p:nvGraphicFramePr>
          <p:cNvPr id="168017" name="Object 81"/>
          <p:cNvGraphicFramePr>
            <a:graphicFrameLocks noChangeAspect="1"/>
          </p:cNvGraphicFramePr>
          <p:nvPr/>
        </p:nvGraphicFramePr>
        <p:xfrm>
          <a:off x="814388" y="2195513"/>
          <a:ext cx="3094037" cy="863600"/>
        </p:xfrm>
        <a:graphic>
          <a:graphicData uri="http://schemas.openxmlformats.org/presentationml/2006/ole">
            <mc:AlternateContent xmlns:mc="http://schemas.openxmlformats.org/markup-compatibility/2006">
              <mc:Choice xmlns:v="urn:schemas-microsoft-com:vml" Requires="v">
                <p:oleObj spid="_x0000_s37234" name="Equation" r:id="rId3" imgW="1549080" imgH="431640" progId="Equation.DSMT4">
                  <p:embed/>
                </p:oleObj>
              </mc:Choice>
              <mc:Fallback>
                <p:oleObj name="Equation" r:id="rId3" imgW="1549080" imgH="431640" progId="Equation.DSMT4">
                  <p:embed/>
                  <p:pic>
                    <p:nvPicPr>
                      <p:cNvPr id="0" name="Object 8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8" y="2195513"/>
                        <a:ext cx="3094037"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018" name="Object 82"/>
          <p:cNvGraphicFramePr>
            <a:graphicFrameLocks noChangeAspect="1"/>
          </p:cNvGraphicFramePr>
          <p:nvPr/>
        </p:nvGraphicFramePr>
        <p:xfrm>
          <a:off x="863600" y="3197225"/>
          <a:ext cx="3322638" cy="1270000"/>
        </p:xfrm>
        <a:graphic>
          <a:graphicData uri="http://schemas.openxmlformats.org/presentationml/2006/ole">
            <mc:AlternateContent xmlns:mc="http://schemas.openxmlformats.org/markup-compatibility/2006">
              <mc:Choice xmlns:v="urn:schemas-microsoft-com:vml" Requires="v">
                <p:oleObj spid="_x0000_s37235" name="Equation" r:id="rId5" imgW="1663560" imgH="634680" progId="Equation.DSMT4">
                  <p:embed/>
                </p:oleObj>
              </mc:Choice>
              <mc:Fallback>
                <p:oleObj name="Equation" r:id="rId5" imgW="1663560" imgH="634680" progId="Equation.DSMT4">
                  <p:embed/>
                  <p:pic>
                    <p:nvPicPr>
                      <p:cNvPr id="0" name="Object 8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600" y="3197225"/>
                        <a:ext cx="3322638"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019" name="Object 83"/>
          <p:cNvGraphicFramePr>
            <a:graphicFrameLocks noChangeAspect="1"/>
          </p:cNvGraphicFramePr>
          <p:nvPr/>
        </p:nvGraphicFramePr>
        <p:xfrm>
          <a:off x="827088" y="5227638"/>
          <a:ext cx="3371850" cy="482600"/>
        </p:xfrm>
        <a:graphic>
          <a:graphicData uri="http://schemas.openxmlformats.org/presentationml/2006/ole">
            <mc:AlternateContent xmlns:mc="http://schemas.openxmlformats.org/markup-compatibility/2006">
              <mc:Choice xmlns:v="urn:schemas-microsoft-com:vml" Requires="v">
                <p:oleObj spid="_x0000_s37236" name="Equation" r:id="rId7" imgW="1688760" imgH="241200" progId="Equation.DSMT4">
                  <p:embed/>
                </p:oleObj>
              </mc:Choice>
              <mc:Fallback>
                <p:oleObj name="Equation" r:id="rId7" imgW="1688760" imgH="241200" progId="Equation.DSMT4">
                  <p:embed/>
                  <p:pic>
                    <p:nvPicPr>
                      <p:cNvPr id="0" name="Object 8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5227638"/>
                        <a:ext cx="33718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020" name="Object 84"/>
          <p:cNvGraphicFramePr>
            <a:graphicFrameLocks noChangeAspect="1"/>
          </p:cNvGraphicFramePr>
          <p:nvPr/>
        </p:nvGraphicFramePr>
        <p:xfrm>
          <a:off x="838200" y="4605338"/>
          <a:ext cx="2684463" cy="482600"/>
        </p:xfrm>
        <a:graphic>
          <a:graphicData uri="http://schemas.openxmlformats.org/presentationml/2006/ole">
            <mc:AlternateContent xmlns:mc="http://schemas.openxmlformats.org/markup-compatibility/2006">
              <mc:Choice xmlns:v="urn:schemas-microsoft-com:vml" Requires="v">
                <p:oleObj spid="_x0000_s37237" name="Equation" r:id="rId9" imgW="1346040" imgH="241200" progId="Equation.DSMT4">
                  <p:embed/>
                </p:oleObj>
              </mc:Choice>
              <mc:Fallback>
                <p:oleObj name="Equation" r:id="rId9" imgW="1346040" imgH="241200" progId="Equation.DSMT4">
                  <p:embed/>
                  <p:pic>
                    <p:nvPicPr>
                      <p:cNvPr id="0" name="Object 84"/>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4605338"/>
                        <a:ext cx="268446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021" name="Text Box 85"/>
          <p:cNvSpPr txBox="1">
            <a:spLocks noChangeArrowheads="1"/>
          </p:cNvSpPr>
          <p:nvPr/>
        </p:nvSpPr>
        <p:spPr bwMode="auto">
          <a:xfrm>
            <a:off x="595313" y="1598613"/>
            <a:ext cx="2328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静态工作点分析</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8021"/>
                                        </p:tgtEl>
                                        <p:attrNameLst>
                                          <p:attrName>style.visibility</p:attrName>
                                        </p:attrNameLst>
                                      </p:cBhvr>
                                      <p:to>
                                        <p:strVal val="visible"/>
                                      </p:to>
                                    </p:set>
                                    <p:animEffect transition="in" filter="wipe(left)">
                                      <p:cBhvr>
                                        <p:cTn id="7" dur="500"/>
                                        <p:tgtEl>
                                          <p:spTgt spid="1680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8017"/>
                                        </p:tgtEl>
                                        <p:attrNameLst>
                                          <p:attrName>style.visibility</p:attrName>
                                        </p:attrNameLst>
                                      </p:cBhvr>
                                      <p:to>
                                        <p:strVal val="visible"/>
                                      </p:to>
                                    </p:set>
                                    <p:animEffect transition="in" filter="wipe(left)">
                                      <p:cBhvr>
                                        <p:cTn id="12" dur="500"/>
                                        <p:tgtEl>
                                          <p:spTgt spid="168017"/>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8018"/>
                                        </p:tgtEl>
                                        <p:attrNameLst>
                                          <p:attrName>style.visibility</p:attrName>
                                        </p:attrNameLst>
                                      </p:cBhvr>
                                      <p:to>
                                        <p:strVal val="visible"/>
                                      </p:to>
                                    </p:set>
                                    <p:animEffect transition="in" filter="wipe(left)">
                                      <p:cBhvr>
                                        <p:cTn id="17" dur="500"/>
                                        <p:tgtEl>
                                          <p:spTgt spid="168018"/>
                                        </p:tgtEl>
                                      </p:cBhvr>
                                    </p:animEffect>
                                  </p:childTnLst>
                                </p:cTn>
                              </p:par>
                            </p:childTnLst>
                          </p:cTn>
                        </p:par>
                      </p:childTnLst>
                    </p:cTn>
                  </p:par>
                  <p:par>
                    <p:cTn id="18" fill="hold">
                      <p:stCondLst>
                        <p:cond delay="indefinite"/>
                      </p:stCondLst>
                      <p:childTnLst>
                        <p:par>
                          <p:cTn id="19" fill="hold" nodeType="after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8020"/>
                                        </p:tgtEl>
                                        <p:attrNameLst>
                                          <p:attrName>style.visibility</p:attrName>
                                        </p:attrNameLst>
                                      </p:cBhvr>
                                      <p:to>
                                        <p:strVal val="visible"/>
                                      </p:to>
                                    </p:set>
                                    <p:animEffect transition="in" filter="wipe(left)">
                                      <p:cBhvr>
                                        <p:cTn id="22" dur="500"/>
                                        <p:tgtEl>
                                          <p:spTgt spid="168020"/>
                                        </p:tgtEl>
                                      </p:cBhvr>
                                    </p:animEffect>
                                  </p:childTnLst>
                                </p:cTn>
                              </p:par>
                            </p:childTnLst>
                          </p:cTn>
                        </p:par>
                      </p:childTnLst>
                    </p:cTn>
                  </p:par>
                  <p:par>
                    <p:cTn id="23" fill="hold">
                      <p:stCondLst>
                        <p:cond delay="indefinite"/>
                      </p:stCondLst>
                      <p:childTnLst>
                        <p:par>
                          <p:cTn id="24" fill="hold" nodeType="after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8019"/>
                                        </p:tgtEl>
                                        <p:attrNameLst>
                                          <p:attrName>style.visibility</p:attrName>
                                        </p:attrNameLst>
                                      </p:cBhvr>
                                      <p:to>
                                        <p:strVal val="visible"/>
                                      </p:to>
                                    </p:set>
                                    <p:animEffect transition="in" filter="wipe(left)">
                                      <p:cBhvr>
                                        <p:cTn id="27" dur="500"/>
                                        <p:tgtEl>
                                          <p:spTgt spid="168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021"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5" name="Rectangle 2"/>
          <p:cNvSpPr>
            <a:spLocks noGrp="1" noChangeArrowheads="1"/>
          </p:cNvSpPr>
          <p:nvPr>
            <p:ph type="title"/>
          </p:nvPr>
        </p:nvSpPr>
        <p:spPr/>
        <p:txBody>
          <a:bodyPr>
            <a:spAutoFit/>
          </a:bodyPr>
          <a:lstStyle/>
          <a:p>
            <a:pPr eaLnBrk="1" hangingPunct="1"/>
            <a:r>
              <a:rPr lang="en-US" altLang="zh-CN" smtClean="0">
                <a:ea typeface="宋体" charset="-122"/>
              </a:rPr>
              <a:t>6.3.4 </a:t>
            </a:r>
            <a:r>
              <a:rPr lang="zh-CN" altLang="en-US" smtClean="0">
                <a:ea typeface="宋体" charset="-122"/>
              </a:rPr>
              <a:t>射极输出器（续</a:t>
            </a:r>
            <a:r>
              <a:rPr lang="en-US" altLang="zh-CN" smtClean="0">
                <a:ea typeface="宋体" charset="-122"/>
              </a:rPr>
              <a:t>4</a:t>
            </a:r>
            <a:r>
              <a:rPr lang="zh-CN" altLang="en-US" smtClean="0">
                <a:ea typeface="宋体" charset="-122"/>
              </a:rPr>
              <a:t>）</a:t>
            </a:r>
            <a:endParaRPr lang="en-US" altLang="zh-CN"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71</a:t>
            </a:fld>
            <a:endParaRPr lang="zh-CN" altLang="en-US"/>
          </a:p>
        </p:txBody>
      </p:sp>
      <p:grpSp>
        <p:nvGrpSpPr>
          <p:cNvPr id="37896" name="Group 4"/>
          <p:cNvGrpSpPr>
            <a:grpSpLocks/>
          </p:cNvGrpSpPr>
          <p:nvPr/>
        </p:nvGrpSpPr>
        <p:grpSpPr bwMode="auto">
          <a:xfrm>
            <a:off x="4448175" y="952500"/>
            <a:ext cx="4618038" cy="2628900"/>
            <a:chOff x="2753" y="480"/>
            <a:chExt cx="2909" cy="1656"/>
          </a:xfrm>
        </p:grpSpPr>
        <p:grpSp>
          <p:nvGrpSpPr>
            <p:cNvPr id="37898" name="Group 5"/>
            <p:cNvGrpSpPr>
              <a:grpSpLocks/>
            </p:cNvGrpSpPr>
            <p:nvPr/>
          </p:nvGrpSpPr>
          <p:grpSpPr bwMode="auto">
            <a:xfrm>
              <a:off x="2753" y="528"/>
              <a:ext cx="2909" cy="1608"/>
              <a:chOff x="1337" y="776"/>
              <a:chExt cx="2909" cy="1608"/>
            </a:xfrm>
          </p:grpSpPr>
          <p:sp>
            <p:nvSpPr>
              <p:cNvPr id="37908" name="Oval 6"/>
              <p:cNvSpPr>
                <a:spLocks noChangeArrowheads="1"/>
              </p:cNvSpPr>
              <p:nvPr/>
            </p:nvSpPr>
            <p:spPr bwMode="auto">
              <a:xfrm>
                <a:off x="3360" y="225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7909" name="Rectangle 7"/>
              <p:cNvSpPr>
                <a:spLocks noChangeArrowheads="1"/>
              </p:cNvSpPr>
              <p:nvPr/>
            </p:nvSpPr>
            <p:spPr bwMode="auto">
              <a:xfrm>
                <a:off x="1988" y="140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7910" name="Rectangle 8"/>
              <p:cNvSpPr>
                <a:spLocks noChangeArrowheads="1"/>
              </p:cNvSpPr>
              <p:nvPr/>
            </p:nvSpPr>
            <p:spPr bwMode="auto">
              <a:xfrm rot="-5400000">
                <a:off x="3264" y="188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7911" name="Line 9"/>
              <p:cNvSpPr>
                <a:spLocks noChangeShapeType="1"/>
              </p:cNvSpPr>
              <p:nvPr/>
            </p:nvSpPr>
            <p:spPr bwMode="auto">
              <a:xfrm>
                <a:off x="3240" y="132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2" name="Line 10"/>
              <p:cNvSpPr>
                <a:spLocks noChangeShapeType="1"/>
              </p:cNvSpPr>
              <p:nvPr/>
            </p:nvSpPr>
            <p:spPr bwMode="auto">
              <a:xfrm flipV="1">
                <a:off x="3240" y="1280"/>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3" name="Line 11"/>
              <p:cNvSpPr>
                <a:spLocks noChangeShapeType="1"/>
              </p:cNvSpPr>
              <p:nvPr/>
            </p:nvSpPr>
            <p:spPr bwMode="auto">
              <a:xfrm>
                <a:off x="3240" y="1472"/>
                <a:ext cx="144" cy="1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4" name="Line 12"/>
              <p:cNvSpPr>
                <a:spLocks noChangeShapeType="1"/>
              </p:cNvSpPr>
              <p:nvPr/>
            </p:nvSpPr>
            <p:spPr bwMode="auto">
              <a:xfrm flipH="1">
                <a:off x="3048" y="1454"/>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5" name="Oval 13"/>
              <p:cNvSpPr>
                <a:spLocks noChangeArrowheads="1"/>
              </p:cNvSpPr>
              <p:nvPr/>
            </p:nvSpPr>
            <p:spPr bwMode="auto">
              <a:xfrm rot="-5400000">
                <a:off x="1608" y="1804"/>
                <a:ext cx="196" cy="19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7916" name="Line 14"/>
              <p:cNvSpPr>
                <a:spLocks noChangeShapeType="1"/>
              </p:cNvSpPr>
              <p:nvPr/>
            </p:nvSpPr>
            <p:spPr bwMode="auto">
              <a:xfrm rot="16200000" flipV="1">
                <a:off x="1612" y="1911"/>
                <a:ext cx="1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17" name="Rectangle 15"/>
              <p:cNvSpPr>
                <a:spLocks noChangeArrowheads="1"/>
              </p:cNvSpPr>
              <p:nvPr/>
            </p:nvSpPr>
            <p:spPr bwMode="auto">
              <a:xfrm rot="-5400000">
                <a:off x="2736" y="1832"/>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7918" name="Rectangle 16"/>
              <p:cNvSpPr>
                <a:spLocks noChangeArrowheads="1"/>
              </p:cNvSpPr>
              <p:nvPr/>
            </p:nvSpPr>
            <p:spPr bwMode="auto">
              <a:xfrm rot="-5400000">
                <a:off x="2736" y="101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7919" name="Rectangle 17"/>
              <p:cNvSpPr>
                <a:spLocks noChangeArrowheads="1"/>
              </p:cNvSpPr>
              <p:nvPr/>
            </p:nvSpPr>
            <p:spPr bwMode="auto">
              <a:xfrm rot="-5400000">
                <a:off x="3792" y="1883"/>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7920" name="Line 18"/>
              <p:cNvSpPr>
                <a:spLocks noChangeShapeType="1"/>
              </p:cNvSpPr>
              <p:nvPr/>
            </p:nvSpPr>
            <p:spPr bwMode="auto">
              <a:xfrm>
                <a:off x="3288" y="2384"/>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21" name="Line 19"/>
              <p:cNvSpPr>
                <a:spLocks noChangeShapeType="1"/>
              </p:cNvSpPr>
              <p:nvPr/>
            </p:nvSpPr>
            <p:spPr bwMode="auto">
              <a:xfrm>
                <a:off x="3384" y="1616"/>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22" name="Line 20"/>
              <p:cNvSpPr>
                <a:spLocks noChangeShapeType="1"/>
              </p:cNvSpPr>
              <p:nvPr/>
            </p:nvSpPr>
            <p:spPr bwMode="auto">
              <a:xfrm>
                <a:off x="3384" y="2056"/>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23" name="Line 21"/>
              <p:cNvSpPr>
                <a:spLocks noChangeShapeType="1"/>
              </p:cNvSpPr>
              <p:nvPr/>
            </p:nvSpPr>
            <p:spPr bwMode="auto">
              <a:xfrm flipH="1">
                <a:off x="2528" y="1454"/>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24" name="Line 22"/>
              <p:cNvSpPr>
                <a:spLocks noChangeShapeType="1"/>
              </p:cNvSpPr>
              <p:nvPr/>
            </p:nvSpPr>
            <p:spPr bwMode="auto">
              <a:xfrm>
                <a:off x="2856" y="1184"/>
                <a:ext cx="0" cy="57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25" name="Oval 23"/>
              <p:cNvSpPr>
                <a:spLocks noChangeArrowheads="1"/>
              </p:cNvSpPr>
              <p:nvPr/>
            </p:nvSpPr>
            <p:spPr bwMode="auto">
              <a:xfrm>
                <a:off x="2828" y="1424"/>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7926" name="Line 24"/>
              <p:cNvSpPr>
                <a:spLocks noChangeShapeType="1"/>
              </p:cNvSpPr>
              <p:nvPr/>
            </p:nvSpPr>
            <p:spPr bwMode="auto">
              <a:xfrm flipH="1" flipV="1">
                <a:off x="2232" y="1452"/>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27" name="Freeform 25"/>
              <p:cNvSpPr>
                <a:spLocks/>
              </p:cNvSpPr>
              <p:nvPr/>
            </p:nvSpPr>
            <p:spPr bwMode="auto">
              <a:xfrm>
                <a:off x="2856" y="800"/>
                <a:ext cx="816" cy="144"/>
              </a:xfrm>
              <a:custGeom>
                <a:avLst/>
                <a:gdLst>
                  <a:gd name="T0" fmla="*/ 0 w 816"/>
                  <a:gd name="T1" fmla="*/ 144 h 144"/>
                  <a:gd name="T2" fmla="*/ 0 w 816"/>
                  <a:gd name="T3" fmla="*/ 0 h 144"/>
                  <a:gd name="T4" fmla="*/ 816 w 816"/>
                  <a:gd name="T5" fmla="*/ 0 h 144"/>
                  <a:gd name="T6" fmla="*/ 0 60000 65536"/>
                  <a:gd name="T7" fmla="*/ 0 60000 65536"/>
                  <a:gd name="T8" fmla="*/ 0 60000 65536"/>
                  <a:gd name="T9" fmla="*/ 0 w 816"/>
                  <a:gd name="T10" fmla="*/ 0 h 144"/>
                  <a:gd name="T11" fmla="*/ 816 w 816"/>
                  <a:gd name="T12" fmla="*/ 144 h 144"/>
                </a:gdLst>
                <a:ahLst/>
                <a:cxnLst>
                  <a:cxn ang="T6">
                    <a:pos x="T0" y="T1"/>
                  </a:cxn>
                  <a:cxn ang="T7">
                    <a:pos x="T2" y="T3"/>
                  </a:cxn>
                  <a:cxn ang="T8">
                    <a:pos x="T4" y="T5"/>
                  </a:cxn>
                </a:cxnLst>
                <a:rect l="T9" t="T10" r="T11" b="T12"/>
                <a:pathLst>
                  <a:path w="816" h="144">
                    <a:moveTo>
                      <a:pt x="0" y="144"/>
                    </a:moveTo>
                    <a:lnTo>
                      <a:pt x="0" y="0"/>
                    </a:lnTo>
                    <a:lnTo>
                      <a:pt x="816"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7928" name="Line 26"/>
              <p:cNvSpPr>
                <a:spLocks noChangeShapeType="1"/>
              </p:cNvSpPr>
              <p:nvPr/>
            </p:nvSpPr>
            <p:spPr bwMode="auto">
              <a:xfrm flipV="1">
                <a:off x="3384" y="800"/>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29" name="Line 27"/>
              <p:cNvSpPr>
                <a:spLocks noChangeShapeType="1"/>
              </p:cNvSpPr>
              <p:nvPr/>
            </p:nvSpPr>
            <p:spPr bwMode="auto">
              <a:xfrm flipH="1">
                <a:off x="3384" y="1712"/>
                <a:ext cx="18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30" name="Oval 28"/>
              <p:cNvSpPr>
                <a:spLocks noChangeArrowheads="1"/>
              </p:cNvSpPr>
              <p:nvPr/>
            </p:nvSpPr>
            <p:spPr bwMode="auto">
              <a:xfrm>
                <a:off x="3356" y="1692"/>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7931" name="Oval 29"/>
              <p:cNvSpPr>
                <a:spLocks noChangeArrowheads="1"/>
              </p:cNvSpPr>
              <p:nvPr/>
            </p:nvSpPr>
            <p:spPr bwMode="auto">
              <a:xfrm>
                <a:off x="3356" y="776"/>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7932" name="Oval 30"/>
              <p:cNvSpPr>
                <a:spLocks noChangeArrowheads="1"/>
              </p:cNvSpPr>
              <p:nvPr/>
            </p:nvSpPr>
            <p:spPr bwMode="auto">
              <a:xfrm>
                <a:off x="2828" y="2260"/>
                <a:ext cx="48" cy="48"/>
              </a:xfrm>
              <a:prstGeom prst="ellipse">
                <a:avLst/>
              </a:prstGeom>
              <a:solidFill>
                <a:schemeClr val="tx1"/>
              </a:solidFill>
              <a:ln w="28575">
                <a:solidFill>
                  <a:schemeClr val="tx1"/>
                </a:solidFill>
                <a:round/>
                <a:headEnd/>
                <a:tailEnd/>
              </a:ln>
            </p:spPr>
            <p:txBody>
              <a:bodyPr wrap="none" anchor="ctr">
                <a:spAutoFit/>
              </a:bodyPr>
              <a:lstStyle/>
              <a:p>
                <a:pPr algn="just">
                  <a:lnSpc>
                    <a:spcPct val="120000"/>
                  </a:lnSpc>
                  <a:spcBef>
                    <a:spcPct val="10000"/>
                  </a:spcBef>
                </a:pPr>
                <a:endParaRPr lang="zh-CN" altLang="en-US"/>
              </a:p>
            </p:txBody>
          </p:sp>
          <p:sp>
            <p:nvSpPr>
              <p:cNvPr id="37933" name="Freeform 31"/>
              <p:cNvSpPr>
                <a:spLocks/>
              </p:cNvSpPr>
              <p:nvPr/>
            </p:nvSpPr>
            <p:spPr bwMode="auto">
              <a:xfrm>
                <a:off x="3672" y="1712"/>
                <a:ext cx="240" cy="96"/>
              </a:xfrm>
              <a:custGeom>
                <a:avLst/>
                <a:gdLst>
                  <a:gd name="T0" fmla="*/ 0 w 240"/>
                  <a:gd name="T1" fmla="*/ 0 h 96"/>
                  <a:gd name="T2" fmla="*/ 240 w 240"/>
                  <a:gd name="T3" fmla="*/ 0 h 96"/>
                  <a:gd name="T4" fmla="*/ 240 w 240"/>
                  <a:gd name="T5" fmla="*/ 96 h 96"/>
                  <a:gd name="T6" fmla="*/ 0 60000 65536"/>
                  <a:gd name="T7" fmla="*/ 0 60000 65536"/>
                  <a:gd name="T8" fmla="*/ 0 60000 65536"/>
                  <a:gd name="T9" fmla="*/ 0 w 240"/>
                  <a:gd name="T10" fmla="*/ 0 h 96"/>
                  <a:gd name="T11" fmla="*/ 240 w 240"/>
                  <a:gd name="T12" fmla="*/ 96 h 96"/>
                </a:gdLst>
                <a:ahLst/>
                <a:cxnLst>
                  <a:cxn ang="T6">
                    <a:pos x="T0" y="T1"/>
                  </a:cxn>
                  <a:cxn ang="T7">
                    <a:pos x="T2" y="T3"/>
                  </a:cxn>
                  <a:cxn ang="T8">
                    <a:pos x="T4" y="T5"/>
                  </a:cxn>
                </a:cxnLst>
                <a:rect l="T9" t="T10" r="T11" b="T12"/>
                <a:pathLst>
                  <a:path w="240" h="96">
                    <a:moveTo>
                      <a:pt x="0" y="0"/>
                    </a:moveTo>
                    <a:lnTo>
                      <a:pt x="240" y="0"/>
                    </a:lnTo>
                    <a:lnTo>
                      <a:pt x="240" y="96"/>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7934" name="Freeform 32"/>
              <p:cNvSpPr>
                <a:spLocks/>
              </p:cNvSpPr>
              <p:nvPr/>
            </p:nvSpPr>
            <p:spPr bwMode="auto">
              <a:xfrm>
                <a:off x="1696" y="1448"/>
                <a:ext cx="2212" cy="837"/>
              </a:xfrm>
              <a:custGeom>
                <a:avLst/>
                <a:gdLst>
                  <a:gd name="T0" fmla="*/ 292 w 2212"/>
                  <a:gd name="T1" fmla="*/ 0 h 844"/>
                  <a:gd name="T2" fmla="*/ 4 w 2212"/>
                  <a:gd name="T3" fmla="*/ 0 h 844"/>
                  <a:gd name="T4" fmla="*/ 0 w 2212"/>
                  <a:gd name="T5" fmla="*/ 826 h 844"/>
                  <a:gd name="T6" fmla="*/ 2212 w 2212"/>
                  <a:gd name="T7" fmla="*/ 830 h 844"/>
                  <a:gd name="T8" fmla="*/ 2212 w 2212"/>
                  <a:gd name="T9" fmla="*/ 604 h 844"/>
                  <a:gd name="T10" fmla="*/ 0 60000 65536"/>
                  <a:gd name="T11" fmla="*/ 0 60000 65536"/>
                  <a:gd name="T12" fmla="*/ 0 60000 65536"/>
                  <a:gd name="T13" fmla="*/ 0 60000 65536"/>
                  <a:gd name="T14" fmla="*/ 0 60000 65536"/>
                  <a:gd name="T15" fmla="*/ 0 w 2212"/>
                  <a:gd name="T16" fmla="*/ 0 h 844"/>
                  <a:gd name="T17" fmla="*/ 2212 w 2212"/>
                  <a:gd name="T18" fmla="*/ 844 h 844"/>
                </a:gdLst>
                <a:ahLst/>
                <a:cxnLst>
                  <a:cxn ang="T10">
                    <a:pos x="T0" y="T1"/>
                  </a:cxn>
                  <a:cxn ang="T11">
                    <a:pos x="T2" y="T3"/>
                  </a:cxn>
                  <a:cxn ang="T12">
                    <a:pos x="T4" y="T5"/>
                  </a:cxn>
                  <a:cxn ang="T13">
                    <a:pos x="T6" y="T7"/>
                  </a:cxn>
                  <a:cxn ang="T14">
                    <a:pos x="T8" y="T9"/>
                  </a:cxn>
                </a:cxnLst>
                <a:rect l="T15" t="T16" r="T17" b="T18"/>
                <a:pathLst>
                  <a:path w="2212" h="844">
                    <a:moveTo>
                      <a:pt x="292" y="0"/>
                    </a:moveTo>
                    <a:lnTo>
                      <a:pt x="4" y="0"/>
                    </a:lnTo>
                    <a:cubicBezTo>
                      <a:pt x="3" y="280"/>
                      <a:pt x="0" y="840"/>
                      <a:pt x="0" y="840"/>
                    </a:cubicBezTo>
                    <a:lnTo>
                      <a:pt x="2212" y="844"/>
                    </a:lnTo>
                    <a:lnTo>
                      <a:pt x="2212" y="61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7935" name="Line 33"/>
              <p:cNvSpPr>
                <a:spLocks noChangeShapeType="1"/>
              </p:cNvSpPr>
              <p:nvPr/>
            </p:nvSpPr>
            <p:spPr bwMode="auto">
              <a:xfrm>
                <a:off x="2856" y="2000"/>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37936" name="Oval 34"/>
              <p:cNvSpPr>
                <a:spLocks noChangeArrowheads="1"/>
              </p:cNvSpPr>
              <p:nvPr/>
            </p:nvSpPr>
            <p:spPr bwMode="auto">
              <a:xfrm>
                <a:off x="3672" y="776"/>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pPr algn="just">
                  <a:lnSpc>
                    <a:spcPct val="120000"/>
                  </a:lnSpc>
                  <a:spcBef>
                    <a:spcPct val="10000"/>
                  </a:spcBef>
                </a:pPr>
                <a:endParaRPr lang="zh-CN" altLang="en-US"/>
              </a:p>
            </p:txBody>
          </p:sp>
          <p:sp>
            <p:nvSpPr>
              <p:cNvPr id="37937" name="Text Box 35"/>
              <p:cNvSpPr txBox="1">
                <a:spLocks noChangeArrowheads="1"/>
              </p:cNvSpPr>
              <p:nvPr/>
            </p:nvSpPr>
            <p:spPr bwMode="auto">
              <a:xfrm>
                <a:off x="3495" y="828"/>
                <a:ext cx="4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a:t>
                </a:r>
                <a:r>
                  <a:rPr kumimoji="1" lang="en-US" altLang="zh-CN" sz="1800" i="1">
                    <a:ea typeface="宋体" charset="-122"/>
                  </a:rPr>
                  <a:t>U</a:t>
                </a:r>
                <a:r>
                  <a:rPr kumimoji="1" lang="en-US" altLang="zh-CN" sz="1800" baseline="-25000">
                    <a:ea typeface="宋体" charset="-122"/>
                  </a:rPr>
                  <a:t>CC</a:t>
                </a:r>
                <a:endParaRPr kumimoji="1" lang="en-US" altLang="zh-CN" sz="1800">
                  <a:ea typeface="宋体" charset="-122"/>
                </a:endParaRPr>
              </a:p>
            </p:txBody>
          </p:sp>
          <p:sp>
            <p:nvSpPr>
              <p:cNvPr id="37938" name="Text Box 36"/>
              <p:cNvSpPr txBox="1">
                <a:spLocks noChangeArrowheads="1"/>
              </p:cNvSpPr>
              <p:nvPr/>
            </p:nvSpPr>
            <p:spPr bwMode="auto">
              <a:xfrm>
                <a:off x="1982" y="1160"/>
                <a:ext cx="2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s</a:t>
                </a:r>
                <a:endParaRPr kumimoji="1" lang="en-US" altLang="zh-CN" sz="1800">
                  <a:ea typeface="宋体" charset="-122"/>
                </a:endParaRPr>
              </a:p>
            </p:txBody>
          </p:sp>
          <p:sp>
            <p:nvSpPr>
              <p:cNvPr id="37939" name="Text Box 37"/>
              <p:cNvSpPr txBox="1">
                <a:spLocks noChangeArrowheads="1"/>
              </p:cNvSpPr>
              <p:nvPr/>
            </p:nvSpPr>
            <p:spPr bwMode="auto">
              <a:xfrm>
                <a:off x="2357" y="1102"/>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endParaRPr kumimoji="1" lang="zh-CN" altLang="zh-CN" sz="1800" i="1">
                  <a:ea typeface="宋体" charset="-122"/>
                </a:endParaRPr>
              </a:p>
            </p:txBody>
          </p:sp>
          <p:sp>
            <p:nvSpPr>
              <p:cNvPr id="37940" name="Text Box 38"/>
              <p:cNvSpPr txBox="1">
                <a:spLocks noChangeArrowheads="1"/>
              </p:cNvSpPr>
              <p:nvPr/>
            </p:nvSpPr>
            <p:spPr bwMode="auto">
              <a:xfrm>
                <a:off x="3317" y="1246"/>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endParaRPr kumimoji="1" lang="zh-CN" altLang="zh-CN" sz="1800">
                  <a:ea typeface="宋体" charset="-122"/>
                </a:endParaRPr>
              </a:p>
            </p:txBody>
          </p:sp>
          <p:sp>
            <p:nvSpPr>
              <p:cNvPr id="37941" name="Text Box 39"/>
              <p:cNvSpPr txBox="1">
                <a:spLocks noChangeArrowheads="1"/>
              </p:cNvSpPr>
              <p:nvPr/>
            </p:nvSpPr>
            <p:spPr bwMode="auto">
              <a:xfrm>
                <a:off x="3557" y="1390"/>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endParaRPr kumimoji="1" lang="zh-CN" altLang="zh-CN" sz="1800" i="1">
                  <a:ea typeface="宋体" charset="-122"/>
                </a:endParaRPr>
              </a:p>
            </p:txBody>
          </p:sp>
          <p:sp>
            <p:nvSpPr>
              <p:cNvPr id="37942" name="Text Box 40"/>
              <p:cNvSpPr txBox="1">
                <a:spLocks noChangeArrowheads="1"/>
              </p:cNvSpPr>
              <p:nvPr/>
            </p:nvSpPr>
            <p:spPr bwMode="auto">
              <a:xfrm>
                <a:off x="2929" y="94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B1</a:t>
                </a:r>
                <a:endParaRPr kumimoji="1" lang="en-US" altLang="zh-CN" sz="1800" i="1">
                  <a:ea typeface="宋体" charset="-122"/>
                </a:endParaRPr>
              </a:p>
            </p:txBody>
          </p:sp>
          <p:sp>
            <p:nvSpPr>
              <p:cNvPr id="37943" name="Text Box 41"/>
              <p:cNvSpPr txBox="1">
                <a:spLocks noChangeArrowheads="1"/>
              </p:cNvSpPr>
              <p:nvPr/>
            </p:nvSpPr>
            <p:spPr bwMode="auto">
              <a:xfrm>
                <a:off x="2904" y="1740"/>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B2</a:t>
                </a:r>
                <a:endParaRPr kumimoji="1" lang="en-US" altLang="zh-CN" sz="1800" i="1">
                  <a:ea typeface="宋体" charset="-122"/>
                </a:endParaRPr>
              </a:p>
            </p:txBody>
          </p:sp>
          <p:sp>
            <p:nvSpPr>
              <p:cNvPr id="37944" name="Text Box 42"/>
              <p:cNvSpPr txBox="1">
                <a:spLocks noChangeArrowheads="1"/>
              </p:cNvSpPr>
              <p:nvPr/>
            </p:nvSpPr>
            <p:spPr bwMode="auto">
              <a:xfrm>
                <a:off x="3428" y="1918"/>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E</a:t>
                </a:r>
                <a:endParaRPr kumimoji="1" lang="en-US" altLang="zh-CN" sz="1800">
                  <a:ea typeface="宋体" charset="-122"/>
                </a:endParaRPr>
              </a:p>
            </p:txBody>
          </p:sp>
          <p:sp>
            <p:nvSpPr>
              <p:cNvPr id="37945" name="Text Box 43"/>
              <p:cNvSpPr txBox="1">
                <a:spLocks noChangeArrowheads="1"/>
              </p:cNvSpPr>
              <p:nvPr/>
            </p:nvSpPr>
            <p:spPr bwMode="auto">
              <a:xfrm>
                <a:off x="3614" y="1784"/>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R</a:t>
                </a:r>
                <a:r>
                  <a:rPr kumimoji="1" lang="en-US" altLang="zh-CN" sz="1800" baseline="-25000">
                    <a:ea typeface="宋体" charset="-122"/>
                  </a:rPr>
                  <a:t>L</a:t>
                </a:r>
                <a:endParaRPr kumimoji="1" lang="en-US" altLang="zh-CN" sz="1800">
                  <a:ea typeface="宋体" charset="-122"/>
                </a:endParaRPr>
              </a:p>
            </p:txBody>
          </p:sp>
          <p:sp>
            <p:nvSpPr>
              <p:cNvPr id="37946" name="Text Box 44"/>
              <p:cNvSpPr txBox="1">
                <a:spLocks noChangeArrowheads="1"/>
              </p:cNvSpPr>
              <p:nvPr/>
            </p:nvSpPr>
            <p:spPr bwMode="auto">
              <a:xfrm>
                <a:off x="1337" y="1457"/>
                <a:ext cx="275"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r" eaLnBrk="1" hangingPunct="1"/>
                <a:r>
                  <a:rPr kumimoji="1" lang="en-US" altLang="zh-CN" i="1">
                    <a:ea typeface="宋体" charset="-122"/>
                  </a:rPr>
                  <a:t>+</a:t>
                </a:r>
              </a:p>
              <a:p>
                <a:pPr algn="r" eaLnBrk="1" hangingPunct="1"/>
                <a:r>
                  <a:rPr kumimoji="1" lang="en-US" altLang="zh-CN" i="1">
                    <a:ea typeface="宋体" charset="-122"/>
                  </a:rPr>
                  <a:t>u</a:t>
                </a:r>
                <a:r>
                  <a:rPr kumimoji="1" lang="en-US" altLang="zh-CN" baseline="-25000">
                    <a:ea typeface="宋体" charset="-122"/>
                  </a:rPr>
                  <a:t>s</a:t>
                </a:r>
              </a:p>
              <a:p>
                <a:pPr algn="r" eaLnBrk="1" hangingPunct="1"/>
                <a:r>
                  <a:rPr kumimoji="1" lang="en-US" altLang="zh-CN">
                    <a:ea typeface="宋体" charset="-122"/>
                  </a:rPr>
                  <a:t>_</a:t>
                </a:r>
              </a:p>
            </p:txBody>
          </p:sp>
          <p:sp>
            <p:nvSpPr>
              <p:cNvPr id="37947" name="Text Box 45"/>
              <p:cNvSpPr txBox="1">
                <a:spLocks noChangeArrowheads="1"/>
              </p:cNvSpPr>
              <p:nvPr/>
            </p:nvSpPr>
            <p:spPr bwMode="auto">
              <a:xfrm>
                <a:off x="2258" y="1455"/>
                <a:ext cx="261"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a:t>
                </a:r>
              </a:p>
              <a:p>
                <a:pPr eaLnBrk="1" hangingPunct="1"/>
                <a:r>
                  <a:rPr kumimoji="1" lang="en-US" altLang="zh-CN" i="1">
                    <a:ea typeface="宋体" charset="-122"/>
                  </a:rPr>
                  <a:t>u</a:t>
                </a:r>
                <a:r>
                  <a:rPr kumimoji="1" lang="en-US" altLang="zh-CN" baseline="-25000">
                    <a:ea typeface="宋体" charset="-122"/>
                  </a:rPr>
                  <a:t>i</a:t>
                </a:r>
              </a:p>
              <a:p>
                <a:pPr eaLnBrk="1" hangingPunct="1"/>
                <a:r>
                  <a:rPr kumimoji="1" lang="en-US" altLang="zh-CN">
                    <a:ea typeface="宋体" charset="-122"/>
                  </a:rPr>
                  <a:t>_</a:t>
                </a:r>
              </a:p>
            </p:txBody>
          </p:sp>
          <p:sp>
            <p:nvSpPr>
              <p:cNvPr id="37948" name="Text Box 49"/>
              <p:cNvSpPr txBox="1">
                <a:spLocks noChangeArrowheads="1"/>
              </p:cNvSpPr>
              <p:nvPr/>
            </p:nvSpPr>
            <p:spPr bwMode="auto">
              <a:xfrm>
                <a:off x="3957" y="1589"/>
                <a:ext cx="28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a:t>
                </a:r>
              </a:p>
              <a:p>
                <a:pPr eaLnBrk="1" hangingPunct="1"/>
                <a:r>
                  <a:rPr kumimoji="1" lang="en-US" altLang="zh-CN" i="1">
                    <a:ea typeface="宋体" charset="-122"/>
                  </a:rPr>
                  <a:t>u</a:t>
                </a:r>
                <a:r>
                  <a:rPr kumimoji="1" lang="en-US" altLang="zh-CN" baseline="-25000">
                    <a:ea typeface="宋体" charset="-122"/>
                  </a:rPr>
                  <a:t>o</a:t>
                </a:r>
              </a:p>
              <a:p>
                <a:pPr eaLnBrk="1" hangingPunct="1"/>
                <a:r>
                  <a:rPr kumimoji="1" lang="en-US" altLang="zh-CN" i="1">
                    <a:ea typeface="宋体" charset="-122"/>
                  </a:rPr>
                  <a:t>_</a:t>
                </a:r>
              </a:p>
            </p:txBody>
          </p:sp>
          <p:sp>
            <p:nvSpPr>
              <p:cNvPr id="37949" name="Line 50"/>
              <p:cNvSpPr>
                <a:spLocks noChangeShapeType="1"/>
              </p:cNvSpPr>
              <p:nvPr/>
            </p:nvSpPr>
            <p:spPr bwMode="auto">
              <a:xfrm>
                <a:off x="3384" y="2288"/>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nvGrpSpPr>
              <p:cNvPr id="37950" name="Group 51"/>
              <p:cNvGrpSpPr>
                <a:grpSpLocks noChangeAspect="1"/>
              </p:cNvGrpSpPr>
              <p:nvPr/>
            </p:nvGrpSpPr>
            <p:grpSpPr bwMode="auto">
              <a:xfrm rot="5400000" flipH="1" flipV="1">
                <a:off x="3546" y="1570"/>
                <a:ext cx="141" cy="290"/>
                <a:chOff x="3120" y="864"/>
                <a:chExt cx="117" cy="240"/>
              </a:xfrm>
            </p:grpSpPr>
            <p:grpSp>
              <p:nvGrpSpPr>
                <p:cNvPr id="37961" name="Group 52"/>
                <p:cNvGrpSpPr>
                  <a:grpSpLocks noChangeAspect="1"/>
                </p:cNvGrpSpPr>
                <p:nvPr/>
              </p:nvGrpSpPr>
              <p:grpSpPr bwMode="auto">
                <a:xfrm>
                  <a:off x="3120" y="864"/>
                  <a:ext cx="117" cy="240"/>
                  <a:chOff x="2064" y="576"/>
                  <a:chExt cx="117" cy="240"/>
                </a:xfrm>
              </p:grpSpPr>
              <p:grpSp>
                <p:nvGrpSpPr>
                  <p:cNvPr id="37965" name="Group 53"/>
                  <p:cNvGrpSpPr>
                    <a:grpSpLocks noChangeAspect="1"/>
                  </p:cNvGrpSpPr>
                  <p:nvPr/>
                </p:nvGrpSpPr>
                <p:grpSpPr bwMode="auto">
                  <a:xfrm>
                    <a:off x="2064" y="672"/>
                    <a:ext cx="117" cy="49"/>
                    <a:chOff x="2064" y="672"/>
                    <a:chExt cx="117" cy="49"/>
                  </a:xfrm>
                </p:grpSpPr>
                <p:sp>
                  <p:nvSpPr>
                    <p:cNvPr id="37968" name="Line 54"/>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969" name="Line 55"/>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7966" name="Line 56"/>
                  <p:cNvSpPr>
                    <a:spLocks noChangeAspect="1"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967" name="Line 57"/>
                  <p:cNvSpPr>
                    <a:spLocks noChangeAspect="1"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7962" name="Group 58"/>
                <p:cNvGrpSpPr>
                  <a:grpSpLocks noChangeAspect="1"/>
                </p:cNvGrpSpPr>
                <p:nvPr/>
              </p:nvGrpSpPr>
              <p:grpSpPr bwMode="auto">
                <a:xfrm>
                  <a:off x="3198" y="905"/>
                  <a:ext cx="34" cy="34"/>
                  <a:chOff x="3552" y="1000"/>
                  <a:chExt cx="34" cy="34"/>
                </a:xfrm>
              </p:grpSpPr>
              <p:sp>
                <p:nvSpPr>
                  <p:cNvPr id="37963" name="Line 59"/>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964" name="Line 60"/>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37951" name="Group 61"/>
              <p:cNvGrpSpPr>
                <a:grpSpLocks noChangeAspect="1"/>
              </p:cNvGrpSpPr>
              <p:nvPr/>
            </p:nvGrpSpPr>
            <p:grpSpPr bwMode="auto">
              <a:xfrm rot="16200000" flipV="1">
                <a:off x="2424" y="1309"/>
                <a:ext cx="141" cy="290"/>
                <a:chOff x="3120" y="864"/>
                <a:chExt cx="117" cy="240"/>
              </a:xfrm>
            </p:grpSpPr>
            <p:grpSp>
              <p:nvGrpSpPr>
                <p:cNvPr id="37952" name="Group 62"/>
                <p:cNvGrpSpPr>
                  <a:grpSpLocks noChangeAspect="1"/>
                </p:cNvGrpSpPr>
                <p:nvPr/>
              </p:nvGrpSpPr>
              <p:grpSpPr bwMode="auto">
                <a:xfrm>
                  <a:off x="3120" y="864"/>
                  <a:ext cx="117" cy="240"/>
                  <a:chOff x="2064" y="576"/>
                  <a:chExt cx="117" cy="240"/>
                </a:xfrm>
              </p:grpSpPr>
              <p:grpSp>
                <p:nvGrpSpPr>
                  <p:cNvPr id="37956" name="Group 63"/>
                  <p:cNvGrpSpPr>
                    <a:grpSpLocks noChangeAspect="1"/>
                  </p:cNvGrpSpPr>
                  <p:nvPr/>
                </p:nvGrpSpPr>
                <p:grpSpPr bwMode="auto">
                  <a:xfrm>
                    <a:off x="2064" y="672"/>
                    <a:ext cx="117" cy="49"/>
                    <a:chOff x="2064" y="672"/>
                    <a:chExt cx="117" cy="49"/>
                  </a:xfrm>
                </p:grpSpPr>
                <p:sp>
                  <p:nvSpPr>
                    <p:cNvPr id="37959" name="Line 64"/>
                    <p:cNvSpPr>
                      <a:spLocks noChangeAspect="1" noChangeShapeType="1"/>
                    </p:cNvSpPr>
                    <p:nvPr/>
                  </p:nvSpPr>
                  <p:spPr bwMode="auto">
                    <a:xfrm>
                      <a:off x="2064" y="672"/>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960" name="Line 65"/>
                    <p:cNvSpPr>
                      <a:spLocks noChangeAspect="1" noChangeShapeType="1"/>
                    </p:cNvSpPr>
                    <p:nvPr/>
                  </p:nvSpPr>
                  <p:spPr bwMode="auto">
                    <a:xfrm>
                      <a:off x="2066" y="720"/>
                      <a:ext cx="115"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7957" name="Line 66"/>
                  <p:cNvSpPr>
                    <a:spLocks noChangeAspect="1" noChangeShapeType="1"/>
                  </p:cNvSpPr>
                  <p:nvPr/>
                </p:nvSpPr>
                <p:spPr bwMode="auto">
                  <a:xfrm flipV="1">
                    <a:off x="2122" y="576"/>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958" name="Line 67"/>
                  <p:cNvSpPr>
                    <a:spLocks noChangeAspect="1" noChangeShapeType="1"/>
                  </p:cNvSpPr>
                  <p:nvPr/>
                </p:nvSpPr>
                <p:spPr bwMode="auto">
                  <a:xfrm flipV="1">
                    <a:off x="2123" y="720"/>
                    <a:ext cx="0"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7953" name="Group 68"/>
                <p:cNvGrpSpPr>
                  <a:grpSpLocks noChangeAspect="1"/>
                </p:cNvGrpSpPr>
                <p:nvPr/>
              </p:nvGrpSpPr>
              <p:grpSpPr bwMode="auto">
                <a:xfrm>
                  <a:off x="3198" y="905"/>
                  <a:ext cx="34" cy="34"/>
                  <a:chOff x="3552" y="1000"/>
                  <a:chExt cx="34" cy="34"/>
                </a:xfrm>
              </p:grpSpPr>
              <p:sp>
                <p:nvSpPr>
                  <p:cNvPr id="37954" name="Line 69"/>
                  <p:cNvSpPr>
                    <a:spLocks noChangeAspect="1" noChangeShapeType="1"/>
                  </p:cNvSpPr>
                  <p:nvPr/>
                </p:nvSpPr>
                <p:spPr bwMode="auto">
                  <a:xfrm>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955" name="Line 70"/>
                  <p:cNvSpPr>
                    <a:spLocks noChangeAspect="1" noChangeShapeType="1"/>
                  </p:cNvSpPr>
                  <p:nvPr/>
                </p:nvSpPr>
                <p:spPr bwMode="auto">
                  <a:xfrm rot="5400000">
                    <a:off x="3552" y="1016"/>
                    <a:ext cx="34"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sp>
          <p:nvSpPr>
            <p:cNvPr id="37899" name="Text Box 71"/>
            <p:cNvSpPr txBox="1">
              <a:spLocks noChangeArrowheads="1"/>
            </p:cNvSpPr>
            <p:nvPr/>
          </p:nvSpPr>
          <p:spPr bwMode="auto">
            <a:xfrm>
              <a:off x="3264" y="1230"/>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620</a:t>
              </a:r>
              <a:r>
                <a:rPr kumimoji="1" lang="en-US" altLang="zh-CN" sz="1800">
                  <a:ea typeface="宋体" charset="-122"/>
                  <a:sym typeface="Symbol" pitchFamily="18" charset="2"/>
                </a:rPr>
                <a:t></a:t>
              </a:r>
              <a:endParaRPr kumimoji="1" lang="en-US" altLang="zh-CN" sz="1800">
                <a:ea typeface="宋体" charset="-122"/>
              </a:endParaRPr>
            </a:p>
          </p:txBody>
        </p:sp>
        <p:sp>
          <p:nvSpPr>
            <p:cNvPr id="37900" name="Text Box 72"/>
            <p:cNvSpPr txBox="1">
              <a:spLocks noChangeArrowheads="1"/>
            </p:cNvSpPr>
            <p:nvPr/>
          </p:nvSpPr>
          <p:spPr bwMode="auto">
            <a:xfrm>
              <a:off x="3840" y="1752"/>
              <a:ext cx="4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51k</a:t>
              </a:r>
              <a:r>
                <a:rPr kumimoji="1" lang="en-US" altLang="zh-CN" sz="1800">
                  <a:ea typeface="宋体" charset="-122"/>
                  <a:sym typeface="Symbol" pitchFamily="18" charset="2"/>
                </a:rPr>
                <a:t></a:t>
              </a:r>
              <a:endParaRPr kumimoji="1" lang="en-US" altLang="zh-CN" sz="1800">
                <a:ea typeface="宋体" charset="-122"/>
              </a:endParaRPr>
            </a:p>
          </p:txBody>
        </p:sp>
        <p:sp>
          <p:nvSpPr>
            <p:cNvPr id="37901" name="Text Box 73"/>
            <p:cNvSpPr txBox="1">
              <a:spLocks noChangeArrowheads="1"/>
            </p:cNvSpPr>
            <p:nvPr/>
          </p:nvSpPr>
          <p:spPr bwMode="auto">
            <a:xfrm>
              <a:off x="3744" y="672"/>
              <a:ext cx="5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120k</a:t>
              </a:r>
              <a:r>
                <a:rPr kumimoji="1" lang="en-US" altLang="zh-CN" sz="1800">
                  <a:ea typeface="宋体" charset="-122"/>
                  <a:sym typeface="Symbol" pitchFamily="18" charset="2"/>
                </a:rPr>
                <a:t></a:t>
              </a:r>
              <a:endParaRPr kumimoji="1" lang="en-US" altLang="zh-CN" sz="1800">
                <a:ea typeface="宋体" charset="-122"/>
              </a:endParaRPr>
            </a:p>
          </p:txBody>
        </p:sp>
        <p:sp>
          <p:nvSpPr>
            <p:cNvPr id="37902" name="Text Box 74"/>
            <p:cNvSpPr txBox="1">
              <a:spLocks noChangeArrowheads="1"/>
            </p:cNvSpPr>
            <p:nvPr/>
          </p:nvSpPr>
          <p:spPr bwMode="auto">
            <a:xfrm>
              <a:off x="4321" y="1737"/>
              <a:ext cx="4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1.8k</a:t>
              </a:r>
              <a:r>
                <a:rPr kumimoji="1" lang="en-US" altLang="zh-CN" sz="1800">
                  <a:ea typeface="宋体" charset="-122"/>
                  <a:sym typeface="Symbol" pitchFamily="18" charset="2"/>
                </a:rPr>
                <a:t></a:t>
              </a:r>
              <a:endParaRPr kumimoji="1" lang="en-US" altLang="zh-CN" sz="1800">
                <a:ea typeface="宋体" charset="-122"/>
              </a:endParaRPr>
            </a:p>
          </p:txBody>
        </p:sp>
        <p:sp>
          <p:nvSpPr>
            <p:cNvPr id="37903" name="Text Box 75"/>
            <p:cNvSpPr txBox="1">
              <a:spLocks noChangeArrowheads="1"/>
            </p:cNvSpPr>
            <p:nvPr/>
          </p:nvSpPr>
          <p:spPr bwMode="auto">
            <a:xfrm>
              <a:off x="5136" y="1248"/>
              <a:ext cx="4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sym typeface="Symbol" pitchFamily="18" charset="2"/>
                </a:rPr>
                <a:t>4.7k</a:t>
              </a:r>
              <a:endParaRPr kumimoji="1" lang="en-US" altLang="zh-CN" sz="1800">
                <a:ea typeface="宋体" charset="-122"/>
              </a:endParaRPr>
            </a:p>
          </p:txBody>
        </p:sp>
        <p:sp>
          <p:nvSpPr>
            <p:cNvPr id="37904" name="Text Box 76"/>
            <p:cNvSpPr txBox="1">
              <a:spLocks noChangeArrowheads="1"/>
            </p:cNvSpPr>
            <p:nvPr/>
          </p:nvSpPr>
          <p:spPr bwMode="auto">
            <a:xfrm>
              <a:off x="3696" y="921"/>
              <a:ext cx="3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a:ea typeface="宋体" charset="-122"/>
                </a:rPr>
                <a:t>30</a:t>
              </a:r>
              <a:r>
                <a:rPr kumimoji="1" lang="en-US" altLang="zh-CN" sz="1600">
                  <a:ea typeface="宋体" charset="-122"/>
                  <a:sym typeface="Symbol" pitchFamily="18" charset="2"/>
                </a:rPr>
                <a:t>F</a:t>
              </a:r>
              <a:endParaRPr kumimoji="1" lang="en-US" altLang="zh-CN" sz="1600">
                <a:ea typeface="宋体" charset="-122"/>
              </a:endParaRPr>
            </a:p>
          </p:txBody>
        </p:sp>
        <p:sp>
          <p:nvSpPr>
            <p:cNvPr id="37905" name="Text Box 77"/>
            <p:cNvSpPr txBox="1">
              <a:spLocks noChangeArrowheads="1"/>
            </p:cNvSpPr>
            <p:nvPr/>
          </p:nvSpPr>
          <p:spPr bwMode="auto">
            <a:xfrm>
              <a:off x="4848" y="1167"/>
              <a:ext cx="3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600">
                  <a:ea typeface="宋体" charset="-122"/>
                </a:rPr>
                <a:t>30</a:t>
              </a:r>
              <a:r>
                <a:rPr kumimoji="1" lang="en-US" altLang="zh-CN" sz="1600">
                  <a:ea typeface="宋体" charset="-122"/>
                  <a:sym typeface="Symbol" pitchFamily="18" charset="2"/>
                </a:rPr>
                <a:t>F</a:t>
              </a:r>
              <a:endParaRPr kumimoji="1" lang="en-US" altLang="zh-CN" sz="1600">
                <a:ea typeface="宋体" charset="-122"/>
              </a:endParaRPr>
            </a:p>
          </p:txBody>
        </p:sp>
        <p:sp>
          <p:nvSpPr>
            <p:cNvPr id="37906" name="Text Box 78"/>
            <p:cNvSpPr txBox="1">
              <a:spLocks noChangeArrowheads="1"/>
            </p:cNvSpPr>
            <p:nvPr/>
          </p:nvSpPr>
          <p:spPr bwMode="auto">
            <a:xfrm>
              <a:off x="5136" y="480"/>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12</a:t>
              </a:r>
              <a:r>
                <a:rPr kumimoji="1" lang="en-US" altLang="zh-CN" sz="1800">
                  <a:ea typeface="宋体" charset="-122"/>
                  <a:sym typeface="Symbol" pitchFamily="18" charset="2"/>
                </a:rPr>
                <a:t>V</a:t>
              </a:r>
              <a:endParaRPr kumimoji="1" lang="en-US" altLang="zh-CN" sz="1800">
                <a:ea typeface="宋体" charset="-122"/>
              </a:endParaRPr>
            </a:p>
          </p:txBody>
        </p:sp>
        <p:sp>
          <p:nvSpPr>
            <p:cNvPr id="37907" name="Text Box 79"/>
            <p:cNvSpPr txBox="1">
              <a:spLocks noChangeArrowheads="1"/>
            </p:cNvSpPr>
            <p:nvPr/>
          </p:nvSpPr>
          <p:spPr bwMode="auto">
            <a:xfrm>
              <a:off x="4752" y="960"/>
              <a:ext cx="4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sym typeface="Symbol" pitchFamily="18" charset="2"/>
                </a:rPr>
                <a:t></a:t>
              </a:r>
              <a:r>
                <a:rPr kumimoji="1" lang="en-US" altLang="zh-CN" sz="1800">
                  <a:ea typeface="宋体" charset="-122"/>
                  <a:sym typeface="Symbol" pitchFamily="18" charset="2"/>
                </a:rPr>
                <a:t>=10</a:t>
              </a:r>
              <a:r>
                <a:rPr kumimoji="1" lang="en-US" altLang="zh-CN" sz="1800">
                  <a:ea typeface="宋体" charset="-122"/>
                </a:rPr>
                <a:t>0</a:t>
              </a:r>
            </a:p>
          </p:txBody>
        </p:sp>
      </p:grpSp>
      <p:sp>
        <p:nvSpPr>
          <p:cNvPr id="173141" name="Text Box 85"/>
          <p:cNvSpPr txBox="1">
            <a:spLocks noChangeArrowheads="1"/>
          </p:cNvSpPr>
          <p:nvPr/>
        </p:nvSpPr>
        <p:spPr bwMode="auto">
          <a:xfrm>
            <a:off x="177573" y="889681"/>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动态分析</a:t>
            </a:r>
          </a:p>
        </p:txBody>
      </p:sp>
      <p:graphicFrame>
        <p:nvGraphicFramePr>
          <p:cNvPr id="173142" name="Object 86"/>
          <p:cNvGraphicFramePr>
            <a:graphicFrameLocks noChangeAspect="1"/>
          </p:cNvGraphicFramePr>
          <p:nvPr/>
        </p:nvGraphicFramePr>
        <p:xfrm>
          <a:off x="819150" y="2646363"/>
          <a:ext cx="3232150" cy="1270000"/>
        </p:xfrm>
        <a:graphic>
          <a:graphicData uri="http://schemas.openxmlformats.org/presentationml/2006/ole">
            <mc:AlternateContent xmlns:mc="http://schemas.openxmlformats.org/markup-compatibility/2006">
              <mc:Choice xmlns:v="urn:schemas-microsoft-com:vml" Requires="v">
                <p:oleObj spid="_x0000_s38335" name="Equation" r:id="rId3" imgW="1612800" imgH="634680" progId="Equation.DSMT4">
                  <p:embed/>
                </p:oleObj>
              </mc:Choice>
              <mc:Fallback>
                <p:oleObj name="Equation" r:id="rId3" imgW="1612800" imgH="634680" progId="Equation.DSMT4">
                  <p:embed/>
                  <p:pic>
                    <p:nvPicPr>
                      <p:cNvPr id="0" name="Object 8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 y="2646363"/>
                        <a:ext cx="3232150"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143" name="Object 87"/>
          <p:cNvGraphicFramePr>
            <a:graphicFrameLocks noChangeAspect="1"/>
          </p:cNvGraphicFramePr>
          <p:nvPr/>
        </p:nvGraphicFramePr>
        <p:xfrm>
          <a:off x="831850" y="4154488"/>
          <a:ext cx="5283200" cy="457200"/>
        </p:xfrm>
        <a:graphic>
          <a:graphicData uri="http://schemas.openxmlformats.org/presentationml/2006/ole">
            <mc:AlternateContent xmlns:mc="http://schemas.openxmlformats.org/markup-compatibility/2006">
              <mc:Choice xmlns:v="urn:schemas-microsoft-com:vml" Requires="v">
                <p:oleObj spid="_x0000_s38336" name="Equation" r:id="rId5" imgW="2654280" imgH="228600" progId="Equation.DSMT4">
                  <p:embed/>
                </p:oleObj>
              </mc:Choice>
              <mc:Fallback>
                <p:oleObj name="Equation" r:id="rId5" imgW="2654280" imgH="228600" progId="Equation.DSMT4">
                  <p:embed/>
                  <p:pic>
                    <p:nvPicPr>
                      <p:cNvPr id="0" name="Object 87"/>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850" y="4154488"/>
                        <a:ext cx="5283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144" name="Object 88"/>
          <p:cNvGraphicFramePr>
            <a:graphicFrameLocks noChangeAspect="1"/>
          </p:cNvGraphicFramePr>
          <p:nvPr/>
        </p:nvGraphicFramePr>
        <p:xfrm>
          <a:off x="806450" y="1662113"/>
          <a:ext cx="2252663" cy="889000"/>
        </p:xfrm>
        <a:graphic>
          <a:graphicData uri="http://schemas.openxmlformats.org/presentationml/2006/ole">
            <mc:AlternateContent xmlns:mc="http://schemas.openxmlformats.org/markup-compatibility/2006">
              <mc:Choice xmlns:v="urn:schemas-microsoft-com:vml" Requires="v">
                <p:oleObj spid="_x0000_s38337" name="Equation" r:id="rId7" imgW="1130040" imgH="444240" progId="Equation.DSMT4">
                  <p:embed/>
                </p:oleObj>
              </mc:Choice>
              <mc:Fallback>
                <p:oleObj name="Equation" r:id="rId7" imgW="1130040" imgH="444240" progId="Equation.DSMT4">
                  <p:embed/>
                  <p:pic>
                    <p:nvPicPr>
                      <p:cNvPr id="0" name="Object 88"/>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450" y="1662113"/>
                        <a:ext cx="2252663"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145" name="Object 89"/>
          <p:cNvGraphicFramePr>
            <a:graphicFrameLocks noChangeAspect="1"/>
          </p:cNvGraphicFramePr>
          <p:nvPr/>
        </p:nvGraphicFramePr>
        <p:xfrm>
          <a:off x="831850" y="5151438"/>
          <a:ext cx="2901950" cy="863600"/>
        </p:xfrm>
        <a:graphic>
          <a:graphicData uri="http://schemas.openxmlformats.org/presentationml/2006/ole">
            <mc:AlternateContent xmlns:mc="http://schemas.openxmlformats.org/markup-compatibility/2006">
              <mc:Choice xmlns:v="urn:schemas-microsoft-com:vml" Requires="v">
                <p:oleObj spid="_x0000_s38338" name="Equation" r:id="rId9" imgW="1447560" imgH="431640" progId="Equation.DSMT4">
                  <p:embed/>
                </p:oleObj>
              </mc:Choice>
              <mc:Fallback>
                <p:oleObj name="Equation" r:id="rId9" imgW="1447560" imgH="431640" progId="Equation.DSMT4">
                  <p:embed/>
                  <p:pic>
                    <p:nvPicPr>
                      <p:cNvPr id="0" name="Object 89"/>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850" y="5151438"/>
                        <a:ext cx="29019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146" name="Object 90"/>
          <p:cNvGraphicFramePr>
            <a:graphicFrameLocks noChangeAspect="1"/>
          </p:cNvGraphicFramePr>
          <p:nvPr/>
        </p:nvGraphicFramePr>
        <p:xfrm>
          <a:off x="4249738" y="5202238"/>
          <a:ext cx="4211637" cy="838200"/>
        </p:xfrm>
        <a:graphic>
          <a:graphicData uri="http://schemas.openxmlformats.org/presentationml/2006/ole">
            <mc:AlternateContent xmlns:mc="http://schemas.openxmlformats.org/markup-compatibility/2006">
              <mc:Choice xmlns:v="urn:schemas-microsoft-com:vml" Requires="v">
                <p:oleObj spid="_x0000_s38339" name="Equation" r:id="rId11" imgW="2108160" imgH="419040" progId="Equation.DSMT4">
                  <p:embed/>
                </p:oleObj>
              </mc:Choice>
              <mc:Fallback>
                <p:oleObj name="Equation" r:id="rId11" imgW="2108160" imgH="419040" progId="Equation.DSMT4">
                  <p:embed/>
                  <p:pic>
                    <p:nvPicPr>
                      <p:cNvPr id="0" name="Object 90"/>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9738" y="5202238"/>
                        <a:ext cx="4211637"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3141"/>
                                        </p:tgtEl>
                                        <p:attrNameLst>
                                          <p:attrName>style.visibility</p:attrName>
                                        </p:attrNameLst>
                                      </p:cBhvr>
                                      <p:to>
                                        <p:strVal val="visible"/>
                                      </p:to>
                                    </p:set>
                                    <p:animEffect transition="in" filter="wipe(left)">
                                      <p:cBhvr>
                                        <p:cTn id="7" dur="500"/>
                                        <p:tgtEl>
                                          <p:spTgt spid="173141"/>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3144"/>
                                        </p:tgtEl>
                                        <p:attrNameLst>
                                          <p:attrName>style.visibility</p:attrName>
                                        </p:attrNameLst>
                                      </p:cBhvr>
                                      <p:to>
                                        <p:strVal val="visible"/>
                                      </p:to>
                                    </p:set>
                                    <p:animEffect transition="in" filter="wipe(left)">
                                      <p:cBhvr>
                                        <p:cTn id="12" dur="500"/>
                                        <p:tgtEl>
                                          <p:spTgt spid="1731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3142"/>
                                        </p:tgtEl>
                                        <p:attrNameLst>
                                          <p:attrName>style.visibility</p:attrName>
                                        </p:attrNameLst>
                                      </p:cBhvr>
                                      <p:to>
                                        <p:strVal val="visible"/>
                                      </p:to>
                                    </p:set>
                                    <p:animEffect transition="in" filter="wipe(left)">
                                      <p:cBhvr>
                                        <p:cTn id="17" dur="500"/>
                                        <p:tgtEl>
                                          <p:spTgt spid="1731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3143"/>
                                        </p:tgtEl>
                                        <p:attrNameLst>
                                          <p:attrName>style.visibility</p:attrName>
                                        </p:attrNameLst>
                                      </p:cBhvr>
                                      <p:to>
                                        <p:strVal val="visible"/>
                                      </p:to>
                                    </p:set>
                                    <p:animEffect transition="in" filter="wipe(left)">
                                      <p:cBhvr>
                                        <p:cTn id="22" dur="500"/>
                                        <p:tgtEl>
                                          <p:spTgt spid="1731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73145"/>
                                        </p:tgtEl>
                                        <p:attrNameLst>
                                          <p:attrName>style.visibility</p:attrName>
                                        </p:attrNameLst>
                                      </p:cBhvr>
                                      <p:to>
                                        <p:strVal val="visible"/>
                                      </p:to>
                                    </p:set>
                                    <p:animEffect transition="in" filter="wipe(left)">
                                      <p:cBhvr>
                                        <p:cTn id="27" dur="500"/>
                                        <p:tgtEl>
                                          <p:spTgt spid="1731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73146"/>
                                        </p:tgtEl>
                                        <p:attrNameLst>
                                          <p:attrName>style.visibility</p:attrName>
                                        </p:attrNameLst>
                                      </p:cBhvr>
                                      <p:to>
                                        <p:strVal val="visible"/>
                                      </p:to>
                                    </p:set>
                                    <p:animEffect transition="in" filter="wipe(left)">
                                      <p:cBhvr>
                                        <p:cTn id="32" dur="500"/>
                                        <p:tgtEl>
                                          <p:spTgt spid="173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141"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spAutoFit/>
          </a:bodyPr>
          <a:lstStyle/>
          <a:p>
            <a:pPr eaLnBrk="1" hangingPunct="1"/>
            <a:r>
              <a:rPr lang="en-US" altLang="zh-CN" smtClean="0">
                <a:ea typeface="宋体" charset="-122"/>
              </a:rPr>
              <a:t>6.3.4 </a:t>
            </a:r>
            <a:r>
              <a:rPr lang="zh-CN" altLang="en-US" smtClean="0">
                <a:ea typeface="宋体" charset="-122"/>
              </a:rPr>
              <a:t>射极输出器（续</a:t>
            </a:r>
            <a:r>
              <a:rPr lang="en-US" altLang="zh-CN" smtClean="0">
                <a:ea typeface="宋体" charset="-122"/>
              </a:rPr>
              <a:t>5</a:t>
            </a:r>
            <a:r>
              <a:rPr lang="zh-CN" altLang="en-US" smtClean="0">
                <a:ea typeface="宋体" charset="-122"/>
              </a:rPr>
              <a:t>）</a:t>
            </a:r>
            <a:endParaRPr lang="en-US" altLang="zh-CN"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72</a:t>
            </a:fld>
            <a:endParaRPr lang="zh-CN" altLang="en-US"/>
          </a:p>
        </p:txBody>
      </p:sp>
      <p:sp>
        <p:nvSpPr>
          <p:cNvPr id="168967" name="Text Box 7"/>
          <p:cNvSpPr txBox="1">
            <a:spLocks noChangeArrowheads="1"/>
          </p:cNvSpPr>
          <p:nvPr/>
        </p:nvSpPr>
        <p:spPr bwMode="auto">
          <a:xfrm>
            <a:off x="2473325" y="939800"/>
            <a:ext cx="4176713" cy="457200"/>
          </a:xfrm>
          <a:prstGeom prst="rect">
            <a:avLst/>
          </a:prstGeom>
          <a:noFill/>
          <a:ln w="28575" algn="ctr">
            <a:noFill/>
            <a:miter lim="800000"/>
            <a:headEnd/>
            <a:tailEnd/>
          </a:ln>
          <a:effectLst/>
        </p:spPr>
        <p:txBody>
          <a:bodyPr wrap="none">
            <a:spAutoFit/>
          </a:bodyPr>
          <a:lstStyle/>
          <a:p>
            <a:pPr algn="just">
              <a:spcBef>
                <a:spcPct val="50000"/>
              </a:spcBef>
              <a:defRPr/>
            </a:pPr>
            <a:r>
              <a:rPr lang="zh-CN" altLang="en-US" dirty="0">
                <a:effectLst>
                  <a:outerShdw blurRad="38100" dist="38100" dir="2700000" algn="tl">
                    <a:srgbClr val="C0C0C0"/>
                  </a:outerShdw>
                </a:effectLst>
              </a:rPr>
              <a:t>射极输出器</a:t>
            </a:r>
            <a:r>
              <a:rPr lang="en-US" altLang="zh-CN"/>
              <a:t>Multisim</a:t>
            </a:r>
            <a:r>
              <a:rPr lang="zh-CN" altLang="en-US" dirty="0"/>
              <a:t>仿真分析</a:t>
            </a:r>
          </a:p>
        </p:txBody>
      </p:sp>
      <p:pic>
        <p:nvPicPr>
          <p:cNvPr id="4" name="图片 3">
            <a:hlinkClick r:id="rId2" action="ppaction://hlinkfile"/>
          </p:cNvPr>
          <p:cNvPicPr>
            <a:picLocks noChangeAspect="1"/>
          </p:cNvPicPr>
          <p:nvPr/>
        </p:nvPicPr>
        <p:blipFill>
          <a:blip r:embed="rId3"/>
          <a:stretch>
            <a:fillRect/>
          </a:stretch>
        </p:blipFill>
        <p:spPr>
          <a:xfrm>
            <a:off x="1391551" y="1547034"/>
            <a:ext cx="6401631" cy="4328880"/>
          </a:xfrm>
          <a:prstGeom prst="rect">
            <a:avLst/>
          </a:prstGeom>
        </p:spPr>
      </p:pic>
    </p:spTree>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z="3600" smtClean="0">
                <a:ea typeface="宋体" charset="-122"/>
              </a:rPr>
              <a:t>6.4 </a:t>
            </a:r>
            <a:r>
              <a:rPr lang="zh-CN" altLang="en-US" sz="3600" smtClean="0">
                <a:ea typeface="宋体" charset="-122"/>
              </a:rPr>
              <a:t>场效应晶体管</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73</a:t>
            </a:fld>
            <a:endParaRPr lang="zh-CN" altLang="en-US"/>
          </a:p>
        </p:txBody>
      </p:sp>
      <p:sp>
        <p:nvSpPr>
          <p:cNvPr id="37892" name="Text Box 4"/>
          <p:cNvSpPr txBox="1">
            <a:spLocks noChangeArrowheads="1"/>
          </p:cNvSpPr>
          <p:nvPr/>
        </p:nvSpPr>
        <p:spPr bwMode="auto">
          <a:xfrm>
            <a:off x="4431843" y="1570260"/>
            <a:ext cx="3278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场效应管的分类如下。</a:t>
            </a:r>
          </a:p>
        </p:txBody>
      </p:sp>
      <p:sp>
        <p:nvSpPr>
          <p:cNvPr id="37893" name="Text Box 5"/>
          <p:cNvSpPr txBox="1">
            <a:spLocks noChangeArrowheads="1"/>
          </p:cNvSpPr>
          <p:nvPr/>
        </p:nvSpPr>
        <p:spPr bwMode="auto">
          <a:xfrm>
            <a:off x="139243" y="840010"/>
            <a:ext cx="87264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574675"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r>
              <a:rPr kumimoji="1" lang="zh-CN" altLang="en-US" dirty="0"/>
              <a:t>场效应晶体三极管</a:t>
            </a:r>
            <a:r>
              <a:rPr kumimoji="1" lang="en-US" altLang="zh-CN" dirty="0"/>
              <a:t>(</a:t>
            </a:r>
            <a:r>
              <a:rPr kumimoji="1" lang="en-US" altLang="en-US" dirty="0"/>
              <a:t>Field Effect Transistor</a:t>
            </a:r>
            <a:r>
              <a:rPr kumimoji="1" lang="zh-CN" altLang="en-US" dirty="0"/>
              <a:t>，简称场效应管</a:t>
            </a:r>
            <a:r>
              <a:rPr kumimoji="1" lang="en-US" altLang="en-US" dirty="0"/>
              <a:t>)</a:t>
            </a:r>
            <a:r>
              <a:rPr kumimoji="1" lang="zh-CN" altLang="en-US" dirty="0"/>
              <a:t>与双极型晶体三极管不同，导电过程中只有一种载流子参与，所以又称为单极型晶体三极管。</a:t>
            </a:r>
          </a:p>
        </p:txBody>
      </p:sp>
      <p:sp>
        <p:nvSpPr>
          <p:cNvPr id="37894" name="Text Box 6"/>
          <p:cNvSpPr txBox="1">
            <a:spLocks noChangeArrowheads="1"/>
          </p:cNvSpPr>
          <p:nvPr/>
        </p:nvSpPr>
        <p:spPr bwMode="auto">
          <a:xfrm>
            <a:off x="385306" y="2208435"/>
            <a:ext cx="7300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场效应管</a:t>
            </a:r>
            <a:r>
              <a:rPr kumimoji="1" lang="en-US" altLang="zh-CN"/>
              <a:t>(</a:t>
            </a:r>
            <a:r>
              <a:rPr kumimoji="1" lang="en-US" altLang="en-US"/>
              <a:t>FET)</a:t>
            </a:r>
            <a:r>
              <a:rPr kumimoji="1" lang="zh-CN" altLang="zh-CN"/>
              <a:t>按</a:t>
            </a:r>
            <a:r>
              <a:rPr kumimoji="1" lang="zh-CN" altLang="en-US"/>
              <a:t>结构分为两类，</a:t>
            </a:r>
          </a:p>
        </p:txBody>
      </p:sp>
      <p:sp>
        <p:nvSpPr>
          <p:cNvPr id="37895" name="Text Box 7"/>
          <p:cNvSpPr txBox="1">
            <a:spLocks noChangeArrowheads="1"/>
          </p:cNvSpPr>
          <p:nvPr/>
        </p:nvSpPr>
        <p:spPr bwMode="auto">
          <a:xfrm>
            <a:off x="544056" y="3378423"/>
            <a:ext cx="776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EFT</a:t>
            </a:r>
          </a:p>
        </p:txBody>
      </p:sp>
      <p:sp>
        <p:nvSpPr>
          <p:cNvPr id="37896" name="Text Box 8"/>
          <p:cNvSpPr txBox="1">
            <a:spLocks noChangeArrowheads="1"/>
          </p:cNvSpPr>
          <p:nvPr/>
        </p:nvSpPr>
        <p:spPr bwMode="auto">
          <a:xfrm>
            <a:off x="1458456" y="2921223"/>
            <a:ext cx="1744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结型</a:t>
            </a:r>
            <a:r>
              <a:rPr kumimoji="1" lang="en-US" altLang="zh-CN"/>
              <a:t>(JFET)</a:t>
            </a:r>
          </a:p>
        </p:txBody>
      </p:sp>
      <p:sp>
        <p:nvSpPr>
          <p:cNvPr id="37897" name="Text Box 9"/>
          <p:cNvSpPr txBox="1">
            <a:spLocks noChangeArrowheads="1"/>
          </p:cNvSpPr>
          <p:nvPr/>
        </p:nvSpPr>
        <p:spPr bwMode="auto">
          <a:xfrm>
            <a:off x="1382256" y="3718148"/>
            <a:ext cx="2593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绝缘栅型</a:t>
            </a:r>
            <a:r>
              <a:rPr kumimoji="1" lang="en-US" altLang="zh-CN"/>
              <a:t>(JGFET)</a:t>
            </a:r>
          </a:p>
        </p:txBody>
      </p:sp>
      <p:sp>
        <p:nvSpPr>
          <p:cNvPr id="37898" name="Text Box 10"/>
          <p:cNvSpPr txBox="1">
            <a:spLocks noChangeArrowheads="1"/>
          </p:cNvSpPr>
          <p:nvPr/>
        </p:nvSpPr>
        <p:spPr bwMode="auto">
          <a:xfrm>
            <a:off x="1572756" y="4057873"/>
            <a:ext cx="17160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a:t>金属氧化物</a:t>
            </a:r>
          </a:p>
          <a:p>
            <a:pPr algn="ctr" eaLnBrk="1" hangingPunct="1"/>
            <a:r>
              <a:rPr kumimoji="1" lang="zh-CN" altLang="en-US"/>
              <a:t>场效应管</a:t>
            </a:r>
          </a:p>
          <a:p>
            <a:pPr algn="ctr" eaLnBrk="1" hangingPunct="1"/>
            <a:r>
              <a:rPr kumimoji="1" lang="en-US" altLang="zh-CN"/>
              <a:t>(MOSFET)</a:t>
            </a:r>
          </a:p>
        </p:txBody>
      </p:sp>
      <p:sp>
        <p:nvSpPr>
          <p:cNvPr id="37899" name="Rectangle 11"/>
          <p:cNvSpPr>
            <a:spLocks noChangeArrowheads="1"/>
          </p:cNvSpPr>
          <p:nvPr/>
        </p:nvSpPr>
        <p:spPr bwMode="auto">
          <a:xfrm>
            <a:off x="4982706" y="2208435"/>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zh-CN" altLang="en-US"/>
              <a:t>按导电载流子类型分为</a:t>
            </a:r>
          </a:p>
        </p:txBody>
      </p:sp>
      <p:sp>
        <p:nvSpPr>
          <p:cNvPr id="37900" name="Text Box 12"/>
          <p:cNvSpPr txBox="1">
            <a:spLocks noChangeArrowheads="1"/>
          </p:cNvSpPr>
          <p:nvPr/>
        </p:nvSpPr>
        <p:spPr bwMode="auto">
          <a:xfrm>
            <a:off x="4261981" y="2741835"/>
            <a:ext cx="1017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N</a:t>
            </a:r>
            <a:r>
              <a:rPr kumimoji="1" lang="zh-CN" altLang="en-US"/>
              <a:t>沟道</a:t>
            </a:r>
          </a:p>
        </p:txBody>
      </p:sp>
      <p:sp>
        <p:nvSpPr>
          <p:cNvPr id="37901" name="Text Box 13"/>
          <p:cNvSpPr txBox="1">
            <a:spLocks noChangeArrowheads="1"/>
          </p:cNvSpPr>
          <p:nvPr/>
        </p:nvSpPr>
        <p:spPr bwMode="auto">
          <a:xfrm>
            <a:off x="4300081" y="3819748"/>
            <a:ext cx="1017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N</a:t>
            </a:r>
            <a:r>
              <a:rPr kumimoji="1" lang="zh-CN" altLang="en-US"/>
              <a:t>沟道</a:t>
            </a:r>
          </a:p>
        </p:txBody>
      </p:sp>
      <p:sp>
        <p:nvSpPr>
          <p:cNvPr id="37902" name="Text Box 14"/>
          <p:cNvSpPr txBox="1">
            <a:spLocks noChangeArrowheads="1"/>
          </p:cNvSpPr>
          <p:nvPr/>
        </p:nvSpPr>
        <p:spPr bwMode="auto">
          <a:xfrm>
            <a:off x="4277856" y="3233960"/>
            <a:ext cx="982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P</a:t>
            </a:r>
            <a:r>
              <a:rPr kumimoji="1" lang="zh-CN" altLang="en-US"/>
              <a:t>沟道</a:t>
            </a:r>
          </a:p>
        </p:txBody>
      </p:sp>
      <p:sp>
        <p:nvSpPr>
          <p:cNvPr id="37903" name="Text Box 15"/>
          <p:cNvSpPr txBox="1">
            <a:spLocks noChangeArrowheads="1"/>
          </p:cNvSpPr>
          <p:nvPr/>
        </p:nvSpPr>
        <p:spPr bwMode="auto">
          <a:xfrm>
            <a:off x="4328656" y="4886548"/>
            <a:ext cx="982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P</a:t>
            </a:r>
            <a:r>
              <a:rPr kumimoji="1" lang="zh-CN" altLang="en-US"/>
              <a:t>沟道</a:t>
            </a:r>
          </a:p>
        </p:txBody>
      </p:sp>
      <p:sp>
        <p:nvSpPr>
          <p:cNvPr id="37904" name="AutoShape 16"/>
          <p:cNvSpPr>
            <a:spLocks/>
          </p:cNvSpPr>
          <p:nvPr/>
        </p:nvSpPr>
        <p:spPr bwMode="auto">
          <a:xfrm>
            <a:off x="1245731" y="3108548"/>
            <a:ext cx="228600" cy="1066800"/>
          </a:xfrm>
          <a:prstGeom prst="leftBrace">
            <a:avLst>
              <a:gd name="adj1" fmla="val 38889"/>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7905" name="AutoShape 17"/>
          <p:cNvSpPr>
            <a:spLocks/>
          </p:cNvSpPr>
          <p:nvPr/>
        </p:nvSpPr>
        <p:spPr bwMode="auto">
          <a:xfrm>
            <a:off x="3919081" y="2929160"/>
            <a:ext cx="274637" cy="533400"/>
          </a:xfrm>
          <a:prstGeom prst="leftBrace">
            <a:avLst>
              <a:gd name="adj1" fmla="val 16185"/>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7906" name="AutoShape 18"/>
          <p:cNvSpPr>
            <a:spLocks/>
          </p:cNvSpPr>
          <p:nvPr/>
        </p:nvSpPr>
        <p:spPr bwMode="auto">
          <a:xfrm>
            <a:off x="3919081" y="3995960"/>
            <a:ext cx="228600" cy="1295400"/>
          </a:xfrm>
          <a:prstGeom prst="leftBrace">
            <a:avLst>
              <a:gd name="adj1" fmla="val 47222"/>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7907" name="Text Box 19"/>
          <p:cNvSpPr txBox="1">
            <a:spLocks noChangeArrowheads="1"/>
          </p:cNvSpPr>
          <p:nvPr/>
        </p:nvSpPr>
        <p:spPr bwMode="auto">
          <a:xfrm>
            <a:off x="693281" y="5731098"/>
            <a:ext cx="821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对于</a:t>
            </a:r>
            <a:r>
              <a:rPr kumimoji="1" lang="en-US" altLang="zh-CN"/>
              <a:t>MOSFET</a:t>
            </a:r>
            <a:r>
              <a:rPr kumimoji="1" lang="zh-CN" altLang="en-US"/>
              <a:t>按沟道的变化，还分为增强型和耗尽型两种。</a:t>
            </a:r>
          </a:p>
        </p:txBody>
      </p:sp>
      <p:sp>
        <p:nvSpPr>
          <p:cNvPr id="37908" name="AutoShape 20"/>
          <p:cNvSpPr>
            <a:spLocks/>
          </p:cNvSpPr>
          <p:nvPr/>
        </p:nvSpPr>
        <p:spPr bwMode="auto">
          <a:xfrm>
            <a:off x="5336718" y="3668935"/>
            <a:ext cx="228600" cy="762000"/>
          </a:xfrm>
          <a:prstGeom prst="leftBrace">
            <a:avLst>
              <a:gd name="adj1" fmla="val 27778"/>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7909" name="AutoShape 21"/>
          <p:cNvSpPr>
            <a:spLocks/>
          </p:cNvSpPr>
          <p:nvPr/>
        </p:nvSpPr>
        <p:spPr bwMode="auto">
          <a:xfrm>
            <a:off x="5336718" y="4735735"/>
            <a:ext cx="228600" cy="762000"/>
          </a:xfrm>
          <a:prstGeom prst="leftBrace">
            <a:avLst>
              <a:gd name="adj1" fmla="val 27778"/>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7910" name="Text Box 22"/>
          <p:cNvSpPr txBox="1">
            <a:spLocks noChangeArrowheads="1"/>
          </p:cNvSpPr>
          <p:nvPr/>
        </p:nvSpPr>
        <p:spPr bwMode="auto">
          <a:xfrm>
            <a:off x="5641518" y="3537173"/>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耗尽型</a:t>
            </a:r>
          </a:p>
        </p:txBody>
      </p:sp>
      <p:sp>
        <p:nvSpPr>
          <p:cNvPr id="37911" name="Text Box 23"/>
          <p:cNvSpPr txBox="1">
            <a:spLocks noChangeArrowheads="1"/>
          </p:cNvSpPr>
          <p:nvPr/>
        </p:nvSpPr>
        <p:spPr bwMode="auto">
          <a:xfrm>
            <a:off x="5609768" y="4070573"/>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增强型</a:t>
            </a:r>
          </a:p>
        </p:txBody>
      </p:sp>
      <p:sp>
        <p:nvSpPr>
          <p:cNvPr id="37912" name="Text Box 24"/>
          <p:cNvSpPr txBox="1">
            <a:spLocks noChangeArrowheads="1"/>
          </p:cNvSpPr>
          <p:nvPr/>
        </p:nvSpPr>
        <p:spPr bwMode="auto">
          <a:xfrm>
            <a:off x="5628818" y="458333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耗尽型</a:t>
            </a:r>
          </a:p>
        </p:txBody>
      </p:sp>
      <p:sp>
        <p:nvSpPr>
          <p:cNvPr id="37913" name="Text Box 25"/>
          <p:cNvSpPr txBox="1">
            <a:spLocks noChangeArrowheads="1"/>
          </p:cNvSpPr>
          <p:nvPr/>
        </p:nvSpPr>
        <p:spPr bwMode="auto">
          <a:xfrm>
            <a:off x="5597068" y="511673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增强型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ipe(left)">
                                      <p:cBhvr>
                                        <p:cTn id="7" dur="500"/>
                                        <p:tgtEl>
                                          <p:spTgt spid="378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wipe(left)">
                                      <p:cBhvr>
                                        <p:cTn id="12" dur="500"/>
                                        <p:tgtEl>
                                          <p:spTgt spid="378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894"/>
                                        </p:tgtEl>
                                        <p:attrNameLst>
                                          <p:attrName>style.visibility</p:attrName>
                                        </p:attrNameLst>
                                      </p:cBhvr>
                                      <p:to>
                                        <p:strVal val="visible"/>
                                      </p:to>
                                    </p:set>
                                    <p:animEffect transition="in" filter="wipe(left)">
                                      <p:cBhvr>
                                        <p:cTn id="17" dur="500"/>
                                        <p:tgtEl>
                                          <p:spTgt spid="378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895"/>
                                        </p:tgtEl>
                                        <p:attrNameLst>
                                          <p:attrName>style.visibility</p:attrName>
                                        </p:attrNameLst>
                                      </p:cBhvr>
                                      <p:to>
                                        <p:strVal val="visible"/>
                                      </p:to>
                                    </p:set>
                                    <p:animEffect transition="in" filter="wipe(left)">
                                      <p:cBhvr>
                                        <p:cTn id="22" dur="500"/>
                                        <p:tgtEl>
                                          <p:spTgt spid="37895"/>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7904"/>
                                        </p:tgtEl>
                                        <p:attrNameLst>
                                          <p:attrName>style.visibility</p:attrName>
                                        </p:attrNameLst>
                                      </p:cBhvr>
                                      <p:to>
                                        <p:strVal val="visible"/>
                                      </p:to>
                                    </p:set>
                                    <p:animEffect transition="in" filter="wipe(left)">
                                      <p:cBhvr>
                                        <p:cTn id="26" dur="500"/>
                                        <p:tgtEl>
                                          <p:spTgt spid="37904"/>
                                        </p:tgtEl>
                                      </p:cBhvr>
                                    </p:animEffect>
                                  </p:childTnLst>
                                </p:cTn>
                              </p:par>
                            </p:childTnLst>
                          </p:cTn>
                        </p:par>
                        <p:par>
                          <p:cTn id="27" fill="hold" nodeType="afterGroup">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7896"/>
                                        </p:tgtEl>
                                        <p:attrNameLst>
                                          <p:attrName>style.visibility</p:attrName>
                                        </p:attrNameLst>
                                      </p:cBhvr>
                                      <p:to>
                                        <p:strVal val="visible"/>
                                      </p:to>
                                    </p:set>
                                    <p:animEffect transition="in" filter="wipe(left)">
                                      <p:cBhvr>
                                        <p:cTn id="30" dur="500"/>
                                        <p:tgtEl>
                                          <p:spTgt spid="37896"/>
                                        </p:tgtEl>
                                      </p:cBhvr>
                                    </p:animEffect>
                                  </p:childTnLst>
                                </p:cTn>
                              </p:par>
                            </p:childTnLst>
                          </p:cTn>
                        </p:par>
                        <p:par>
                          <p:cTn id="31" fill="hold" nodeType="afterGroup">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37897"/>
                                        </p:tgtEl>
                                        <p:attrNameLst>
                                          <p:attrName>style.visibility</p:attrName>
                                        </p:attrNameLst>
                                      </p:cBhvr>
                                      <p:to>
                                        <p:strVal val="visible"/>
                                      </p:to>
                                    </p:set>
                                    <p:animEffect transition="in" filter="wipe(left)">
                                      <p:cBhvr>
                                        <p:cTn id="34" dur="500"/>
                                        <p:tgtEl>
                                          <p:spTgt spid="37897"/>
                                        </p:tgtEl>
                                      </p:cBhvr>
                                    </p:animEffect>
                                  </p:childTnLst>
                                </p:cTn>
                              </p:par>
                            </p:childTnLst>
                          </p:cTn>
                        </p:par>
                        <p:par>
                          <p:cTn id="35" fill="hold" nodeType="afterGroup">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37898"/>
                                        </p:tgtEl>
                                        <p:attrNameLst>
                                          <p:attrName>style.visibility</p:attrName>
                                        </p:attrNameLst>
                                      </p:cBhvr>
                                      <p:to>
                                        <p:strVal val="visible"/>
                                      </p:to>
                                    </p:set>
                                    <p:animEffect transition="in" filter="wipe(left)">
                                      <p:cBhvr>
                                        <p:cTn id="38" dur="500"/>
                                        <p:tgtEl>
                                          <p:spTgt spid="3789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7899"/>
                                        </p:tgtEl>
                                        <p:attrNameLst>
                                          <p:attrName>style.visibility</p:attrName>
                                        </p:attrNameLst>
                                      </p:cBhvr>
                                      <p:to>
                                        <p:strVal val="visible"/>
                                      </p:to>
                                    </p:set>
                                    <p:animEffect transition="in" filter="wipe(left)">
                                      <p:cBhvr>
                                        <p:cTn id="43" dur="500"/>
                                        <p:tgtEl>
                                          <p:spTgt spid="3789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7905"/>
                                        </p:tgtEl>
                                        <p:attrNameLst>
                                          <p:attrName>style.visibility</p:attrName>
                                        </p:attrNameLst>
                                      </p:cBhvr>
                                      <p:to>
                                        <p:strVal val="visible"/>
                                      </p:to>
                                    </p:set>
                                    <p:animEffect transition="in" filter="wipe(left)">
                                      <p:cBhvr>
                                        <p:cTn id="48" dur="500"/>
                                        <p:tgtEl>
                                          <p:spTgt spid="37905"/>
                                        </p:tgtEl>
                                      </p:cBhvr>
                                    </p:animEffect>
                                  </p:childTnLst>
                                </p:cTn>
                              </p:par>
                            </p:childTnLst>
                          </p:cTn>
                        </p:par>
                        <p:par>
                          <p:cTn id="49" fill="hold" nodeType="afterGroup">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37900"/>
                                        </p:tgtEl>
                                        <p:attrNameLst>
                                          <p:attrName>style.visibility</p:attrName>
                                        </p:attrNameLst>
                                      </p:cBhvr>
                                      <p:to>
                                        <p:strVal val="visible"/>
                                      </p:to>
                                    </p:set>
                                    <p:animEffect transition="in" filter="wipe(left)">
                                      <p:cBhvr>
                                        <p:cTn id="52" dur="500"/>
                                        <p:tgtEl>
                                          <p:spTgt spid="37900"/>
                                        </p:tgtEl>
                                      </p:cBhvr>
                                    </p:animEffect>
                                  </p:childTnLst>
                                </p:cTn>
                              </p:par>
                            </p:childTnLst>
                          </p:cTn>
                        </p:par>
                        <p:par>
                          <p:cTn id="53" fill="hold" nodeType="afterGroup">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37902"/>
                                        </p:tgtEl>
                                        <p:attrNameLst>
                                          <p:attrName>style.visibility</p:attrName>
                                        </p:attrNameLst>
                                      </p:cBhvr>
                                      <p:to>
                                        <p:strVal val="visible"/>
                                      </p:to>
                                    </p:set>
                                    <p:animEffect transition="in" filter="wipe(left)">
                                      <p:cBhvr>
                                        <p:cTn id="56" dur="500"/>
                                        <p:tgtEl>
                                          <p:spTgt spid="37902"/>
                                        </p:tgtEl>
                                      </p:cBhvr>
                                    </p:animEffect>
                                  </p:childTnLst>
                                </p:cTn>
                              </p:par>
                            </p:childTnLst>
                          </p:cTn>
                        </p:par>
                        <p:par>
                          <p:cTn id="57" fill="hold" nodeType="afterGroup">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37906"/>
                                        </p:tgtEl>
                                        <p:attrNameLst>
                                          <p:attrName>style.visibility</p:attrName>
                                        </p:attrNameLst>
                                      </p:cBhvr>
                                      <p:to>
                                        <p:strVal val="visible"/>
                                      </p:to>
                                    </p:set>
                                    <p:animEffect transition="in" filter="wipe(left)">
                                      <p:cBhvr>
                                        <p:cTn id="60" dur="500"/>
                                        <p:tgtEl>
                                          <p:spTgt spid="37906"/>
                                        </p:tgtEl>
                                      </p:cBhvr>
                                    </p:animEffect>
                                  </p:childTnLst>
                                </p:cTn>
                              </p:par>
                            </p:childTnLst>
                          </p:cTn>
                        </p:par>
                        <p:par>
                          <p:cTn id="61" fill="hold" nodeType="afterGroup">
                            <p:stCondLst>
                              <p:cond delay="2000"/>
                            </p:stCondLst>
                            <p:childTnLst>
                              <p:par>
                                <p:cTn id="62" presetID="22" presetClass="entr" presetSubtype="8" fill="hold" grpId="0" nodeType="afterEffect">
                                  <p:stCondLst>
                                    <p:cond delay="0"/>
                                  </p:stCondLst>
                                  <p:childTnLst>
                                    <p:set>
                                      <p:cBhvr>
                                        <p:cTn id="63" dur="1" fill="hold">
                                          <p:stCondLst>
                                            <p:cond delay="0"/>
                                          </p:stCondLst>
                                        </p:cTn>
                                        <p:tgtEl>
                                          <p:spTgt spid="37901"/>
                                        </p:tgtEl>
                                        <p:attrNameLst>
                                          <p:attrName>style.visibility</p:attrName>
                                        </p:attrNameLst>
                                      </p:cBhvr>
                                      <p:to>
                                        <p:strVal val="visible"/>
                                      </p:to>
                                    </p:set>
                                    <p:animEffect transition="in" filter="wipe(left)">
                                      <p:cBhvr>
                                        <p:cTn id="64" dur="500"/>
                                        <p:tgtEl>
                                          <p:spTgt spid="37901"/>
                                        </p:tgtEl>
                                      </p:cBhvr>
                                    </p:animEffect>
                                  </p:childTnLst>
                                </p:cTn>
                              </p:par>
                            </p:childTnLst>
                          </p:cTn>
                        </p:par>
                        <p:par>
                          <p:cTn id="65" fill="hold" nodeType="afterGroup">
                            <p:stCondLst>
                              <p:cond delay="2500"/>
                            </p:stCondLst>
                            <p:childTnLst>
                              <p:par>
                                <p:cTn id="66" presetID="22" presetClass="entr" presetSubtype="8" fill="hold" grpId="0" nodeType="afterEffect">
                                  <p:stCondLst>
                                    <p:cond delay="0"/>
                                  </p:stCondLst>
                                  <p:childTnLst>
                                    <p:set>
                                      <p:cBhvr>
                                        <p:cTn id="67" dur="1" fill="hold">
                                          <p:stCondLst>
                                            <p:cond delay="0"/>
                                          </p:stCondLst>
                                        </p:cTn>
                                        <p:tgtEl>
                                          <p:spTgt spid="37903"/>
                                        </p:tgtEl>
                                        <p:attrNameLst>
                                          <p:attrName>style.visibility</p:attrName>
                                        </p:attrNameLst>
                                      </p:cBhvr>
                                      <p:to>
                                        <p:strVal val="visible"/>
                                      </p:to>
                                    </p:set>
                                    <p:animEffect transition="in" filter="wipe(left)">
                                      <p:cBhvr>
                                        <p:cTn id="68" dur="500"/>
                                        <p:tgtEl>
                                          <p:spTgt spid="3790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7907"/>
                                        </p:tgtEl>
                                        <p:attrNameLst>
                                          <p:attrName>style.visibility</p:attrName>
                                        </p:attrNameLst>
                                      </p:cBhvr>
                                      <p:to>
                                        <p:strVal val="visible"/>
                                      </p:to>
                                    </p:set>
                                    <p:animEffect transition="in" filter="wipe(left)">
                                      <p:cBhvr>
                                        <p:cTn id="73" dur="500"/>
                                        <p:tgtEl>
                                          <p:spTgt spid="3790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7908"/>
                                        </p:tgtEl>
                                        <p:attrNameLst>
                                          <p:attrName>style.visibility</p:attrName>
                                        </p:attrNameLst>
                                      </p:cBhvr>
                                      <p:to>
                                        <p:strVal val="visible"/>
                                      </p:to>
                                    </p:set>
                                    <p:animEffect transition="in" filter="wipe(left)">
                                      <p:cBhvr>
                                        <p:cTn id="78" dur="500"/>
                                        <p:tgtEl>
                                          <p:spTgt spid="37908"/>
                                        </p:tgtEl>
                                      </p:cBhvr>
                                    </p:animEffect>
                                  </p:childTnLst>
                                </p:cTn>
                              </p:par>
                            </p:childTnLst>
                          </p:cTn>
                        </p:par>
                        <p:par>
                          <p:cTn id="79" fill="hold" nodeType="afterGroup">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37910"/>
                                        </p:tgtEl>
                                        <p:attrNameLst>
                                          <p:attrName>style.visibility</p:attrName>
                                        </p:attrNameLst>
                                      </p:cBhvr>
                                      <p:to>
                                        <p:strVal val="visible"/>
                                      </p:to>
                                    </p:set>
                                    <p:animEffect transition="in" filter="wipe(left)">
                                      <p:cBhvr>
                                        <p:cTn id="82" dur="500"/>
                                        <p:tgtEl>
                                          <p:spTgt spid="37910"/>
                                        </p:tgtEl>
                                      </p:cBhvr>
                                    </p:animEffect>
                                  </p:childTnLst>
                                </p:cTn>
                              </p:par>
                            </p:childTnLst>
                          </p:cTn>
                        </p:par>
                        <p:par>
                          <p:cTn id="83" fill="hold" nodeType="afterGroup">
                            <p:stCondLst>
                              <p:cond delay="1000"/>
                            </p:stCondLst>
                            <p:childTnLst>
                              <p:par>
                                <p:cTn id="84" presetID="22" presetClass="entr" presetSubtype="8" fill="hold" grpId="0" nodeType="afterEffect">
                                  <p:stCondLst>
                                    <p:cond delay="0"/>
                                  </p:stCondLst>
                                  <p:childTnLst>
                                    <p:set>
                                      <p:cBhvr>
                                        <p:cTn id="85" dur="1" fill="hold">
                                          <p:stCondLst>
                                            <p:cond delay="0"/>
                                          </p:stCondLst>
                                        </p:cTn>
                                        <p:tgtEl>
                                          <p:spTgt spid="37911"/>
                                        </p:tgtEl>
                                        <p:attrNameLst>
                                          <p:attrName>style.visibility</p:attrName>
                                        </p:attrNameLst>
                                      </p:cBhvr>
                                      <p:to>
                                        <p:strVal val="visible"/>
                                      </p:to>
                                    </p:set>
                                    <p:animEffect transition="in" filter="wipe(left)">
                                      <p:cBhvr>
                                        <p:cTn id="86" dur="500"/>
                                        <p:tgtEl>
                                          <p:spTgt spid="37911"/>
                                        </p:tgtEl>
                                      </p:cBhvr>
                                    </p:animEffect>
                                  </p:childTnLst>
                                </p:cTn>
                              </p:par>
                            </p:childTnLst>
                          </p:cTn>
                        </p:par>
                        <p:par>
                          <p:cTn id="87" fill="hold" nodeType="afterGroup">
                            <p:stCondLst>
                              <p:cond delay="1500"/>
                            </p:stCondLst>
                            <p:childTnLst>
                              <p:par>
                                <p:cTn id="88" presetID="22" presetClass="entr" presetSubtype="8" fill="hold" grpId="0" nodeType="afterEffect">
                                  <p:stCondLst>
                                    <p:cond delay="0"/>
                                  </p:stCondLst>
                                  <p:childTnLst>
                                    <p:set>
                                      <p:cBhvr>
                                        <p:cTn id="89" dur="1" fill="hold">
                                          <p:stCondLst>
                                            <p:cond delay="0"/>
                                          </p:stCondLst>
                                        </p:cTn>
                                        <p:tgtEl>
                                          <p:spTgt spid="37909"/>
                                        </p:tgtEl>
                                        <p:attrNameLst>
                                          <p:attrName>style.visibility</p:attrName>
                                        </p:attrNameLst>
                                      </p:cBhvr>
                                      <p:to>
                                        <p:strVal val="visible"/>
                                      </p:to>
                                    </p:set>
                                    <p:animEffect transition="in" filter="wipe(left)">
                                      <p:cBhvr>
                                        <p:cTn id="90" dur="500"/>
                                        <p:tgtEl>
                                          <p:spTgt spid="37909"/>
                                        </p:tgtEl>
                                      </p:cBhvr>
                                    </p:animEffect>
                                  </p:childTnLst>
                                </p:cTn>
                              </p:par>
                            </p:childTnLst>
                          </p:cTn>
                        </p:par>
                        <p:par>
                          <p:cTn id="91" fill="hold" nodeType="afterGroup">
                            <p:stCondLst>
                              <p:cond delay="2000"/>
                            </p:stCondLst>
                            <p:childTnLst>
                              <p:par>
                                <p:cTn id="92" presetID="22" presetClass="entr" presetSubtype="8" fill="hold" grpId="0" nodeType="afterEffect">
                                  <p:stCondLst>
                                    <p:cond delay="0"/>
                                  </p:stCondLst>
                                  <p:childTnLst>
                                    <p:set>
                                      <p:cBhvr>
                                        <p:cTn id="93" dur="1" fill="hold">
                                          <p:stCondLst>
                                            <p:cond delay="0"/>
                                          </p:stCondLst>
                                        </p:cTn>
                                        <p:tgtEl>
                                          <p:spTgt spid="37912"/>
                                        </p:tgtEl>
                                        <p:attrNameLst>
                                          <p:attrName>style.visibility</p:attrName>
                                        </p:attrNameLst>
                                      </p:cBhvr>
                                      <p:to>
                                        <p:strVal val="visible"/>
                                      </p:to>
                                    </p:set>
                                    <p:animEffect transition="in" filter="wipe(left)">
                                      <p:cBhvr>
                                        <p:cTn id="94" dur="500"/>
                                        <p:tgtEl>
                                          <p:spTgt spid="37912"/>
                                        </p:tgtEl>
                                      </p:cBhvr>
                                    </p:animEffect>
                                  </p:childTnLst>
                                </p:cTn>
                              </p:par>
                            </p:childTnLst>
                          </p:cTn>
                        </p:par>
                        <p:par>
                          <p:cTn id="95" fill="hold" nodeType="afterGroup">
                            <p:stCondLst>
                              <p:cond delay="2500"/>
                            </p:stCondLst>
                            <p:childTnLst>
                              <p:par>
                                <p:cTn id="96" presetID="22" presetClass="entr" presetSubtype="8" fill="hold" grpId="0" nodeType="afterEffect">
                                  <p:stCondLst>
                                    <p:cond delay="0"/>
                                  </p:stCondLst>
                                  <p:childTnLst>
                                    <p:set>
                                      <p:cBhvr>
                                        <p:cTn id="97" dur="1" fill="hold">
                                          <p:stCondLst>
                                            <p:cond delay="0"/>
                                          </p:stCondLst>
                                        </p:cTn>
                                        <p:tgtEl>
                                          <p:spTgt spid="37913"/>
                                        </p:tgtEl>
                                        <p:attrNameLst>
                                          <p:attrName>style.visibility</p:attrName>
                                        </p:attrNameLst>
                                      </p:cBhvr>
                                      <p:to>
                                        <p:strVal val="visible"/>
                                      </p:to>
                                    </p:set>
                                    <p:animEffect transition="in" filter="wipe(left)">
                                      <p:cBhvr>
                                        <p:cTn id="98" dur="500"/>
                                        <p:tgtEl>
                                          <p:spTgt spid="37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P spid="37901" grpId="0" autoUpdateAnimBg="0"/>
      <p:bldP spid="37902" grpId="0" autoUpdateAnimBg="0"/>
      <p:bldP spid="37903" grpId="0" autoUpdateAnimBg="0"/>
      <p:bldP spid="37904" grpId="0" animBg="1"/>
      <p:bldP spid="37905" grpId="0" animBg="1"/>
      <p:bldP spid="37906" grpId="0" animBg="1"/>
      <p:bldP spid="37907" grpId="0" autoUpdateAnimBg="0"/>
      <p:bldP spid="37908" grpId="0" animBg="1"/>
      <p:bldP spid="37909" grpId="0" animBg="1"/>
      <p:bldP spid="37910" grpId="0" autoUpdateAnimBg="0"/>
      <p:bldP spid="37911" grpId="0" autoUpdateAnimBg="0"/>
      <p:bldP spid="37912" grpId="0" autoUpdateAnimBg="0"/>
      <p:bldP spid="37913"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z="3600" smtClean="0">
                <a:ea typeface="宋体" charset="-122"/>
              </a:rPr>
              <a:t>6.4.1 </a:t>
            </a:r>
            <a:r>
              <a:rPr lang="zh-CN" altLang="en-US" sz="3600" smtClean="0">
                <a:ea typeface="宋体" charset="-122"/>
              </a:rPr>
              <a:t>绝缘栅场效应管</a:t>
            </a:r>
            <a:endParaRPr lang="en-US" altLang="zh-CN" sz="360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74</a:t>
            </a:fld>
            <a:endParaRPr lang="zh-CN" altLang="en-US"/>
          </a:p>
        </p:txBody>
      </p:sp>
      <p:sp>
        <p:nvSpPr>
          <p:cNvPr id="74756" name="Text Box 4"/>
          <p:cNvSpPr txBox="1">
            <a:spLocks noChangeArrowheads="1"/>
          </p:cNvSpPr>
          <p:nvPr/>
        </p:nvSpPr>
        <p:spPr bwMode="auto">
          <a:xfrm>
            <a:off x="146495" y="854523"/>
            <a:ext cx="51315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sz="2800" dirty="0"/>
              <a:t>1</a:t>
            </a:r>
            <a:r>
              <a:rPr kumimoji="1" lang="en-US" altLang="zh-CN" sz="2800" dirty="0"/>
              <a:t>. </a:t>
            </a:r>
            <a:r>
              <a:rPr kumimoji="1" lang="en-US" altLang="en-US" sz="2800" dirty="0"/>
              <a:t>N</a:t>
            </a:r>
            <a:r>
              <a:rPr kumimoji="1" lang="zh-CN" altLang="en-US" sz="2800" dirty="0"/>
              <a:t>沟道增强型绝缘栅场效应管</a:t>
            </a:r>
          </a:p>
        </p:txBody>
      </p:sp>
      <p:sp>
        <p:nvSpPr>
          <p:cNvPr id="74757" name="Text Box 5"/>
          <p:cNvSpPr txBox="1">
            <a:spLocks noChangeArrowheads="1"/>
          </p:cNvSpPr>
          <p:nvPr/>
        </p:nvSpPr>
        <p:spPr bwMode="auto">
          <a:xfrm>
            <a:off x="517525" y="1531938"/>
            <a:ext cx="3094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a:t>
            </a:r>
            <a:r>
              <a:rPr kumimoji="1" lang="en-US" altLang="zh-CN"/>
              <a:t>1</a:t>
            </a:r>
            <a:r>
              <a:rPr kumimoji="1" lang="zh-CN" altLang="en-US"/>
              <a:t>）结构及电路符号</a:t>
            </a:r>
          </a:p>
        </p:txBody>
      </p:sp>
      <p:grpSp>
        <p:nvGrpSpPr>
          <p:cNvPr id="2" name="Group 6"/>
          <p:cNvGrpSpPr>
            <a:grpSpLocks/>
          </p:cNvGrpSpPr>
          <p:nvPr/>
        </p:nvGrpSpPr>
        <p:grpSpPr bwMode="auto">
          <a:xfrm>
            <a:off x="593725" y="2078038"/>
            <a:ext cx="6335713" cy="3698875"/>
            <a:chOff x="48" y="790"/>
            <a:chExt cx="3991" cy="2330"/>
          </a:xfrm>
        </p:grpSpPr>
        <p:grpSp>
          <p:nvGrpSpPr>
            <p:cNvPr id="115743" name="Group 7"/>
            <p:cNvGrpSpPr>
              <a:grpSpLocks/>
            </p:cNvGrpSpPr>
            <p:nvPr/>
          </p:nvGrpSpPr>
          <p:grpSpPr bwMode="auto">
            <a:xfrm>
              <a:off x="48" y="790"/>
              <a:ext cx="3991" cy="2090"/>
              <a:chOff x="1152" y="912"/>
              <a:chExt cx="3991" cy="2090"/>
            </a:xfrm>
          </p:grpSpPr>
          <p:sp>
            <p:nvSpPr>
              <p:cNvPr id="115745" name="Rectangle 8"/>
              <p:cNvSpPr>
                <a:spLocks noChangeArrowheads="1"/>
              </p:cNvSpPr>
              <p:nvPr/>
            </p:nvSpPr>
            <p:spPr bwMode="auto">
              <a:xfrm>
                <a:off x="1632" y="1536"/>
                <a:ext cx="2400" cy="1008"/>
              </a:xfrm>
              <a:prstGeom prst="rect">
                <a:avLst/>
              </a:prstGeom>
              <a:solidFill>
                <a:srgbClr val="FFFF66"/>
              </a:solidFill>
              <a:ln w="12700"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5746" name="Rectangle 9"/>
              <p:cNvSpPr>
                <a:spLocks noChangeArrowheads="1"/>
              </p:cNvSpPr>
              <p:nvPr/>
            </p:nvSpPr>
            <p:spPr bwMode="auto">
              <a:xfrm>
                <a:off x="2592" y="2544"/>
                <a:ext cx="576" cy="96"/>
              </a:xfrm>
              <a:prstGeom prst="rect">
                <a:avLst/>
              </a:prstGeom>
              <a:solidFill>
                <a:srgbClr val="777777"/>
              </a:solidFill>
              <a:ln w="12700"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5747" name="Rectangle 10" descr="宽上对角线"/>
              <p:cNvSpPr>
                <a:spLocks noChangeArrowheads="1"/>
              </p:cNvSpPr>
              <p:nvPr/>
            </p:nvSpPr>
            <p:spPr bwMode="auto">
              <a:xfrm>
                <a:off x="1632" y="1536"/>
                <a:ext cx="2400" cy="144"/>
              </a:xfrm>
              <a:prstGeom prst="rect">
                <a:avLst/>
              </a:prstGeom>
              <a:pattFill prst="wdUpDiag">
                <a:fgClr>
                  <a:srgbClr val="000000"/>
                </a:fgClr>
                <a:bgClr>
                  <a:srgbClr val="FFFFFF"/>
                </a:bgClr>
              </a:pattFill>
              <a:ln w="12700"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5748" name="Rectangle 11"/>
              <p:cNvSpPr>
                <a:spLocks noChangeArrowheads="1"/>
              </p:cNvSpPr>
              <p:nvPr/>
            </p:nvSpPr>
            <p:spPr bwMode="auto">
              <a:xfrm>
                <a:off x="1968" y="1680"/>
                <a:ext cx="528" cy="24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kumimoji="1" lang="en-US" altLang="zh-CN"/>
                  <a:t>N</a:t>
                </a:r>
                <a:r>
                  <a:rPr kumimoji="1" lang="en-US" altLang="zh-CN" baseline="30000"/>
                  <a:t>+</a:t>
                </a:r>
                <a:endParaRPr kumimoji="1" lang="en-US" altLang="zh-CN"/>
              </a:p>
            </p:txBody>
          </p:sp>
          <p:sp>
            <p:nvSpPr>
              <p:cNvPr id="115749" name="Rectangle 12"/>
              <p:cNvSpPr>
                <a:spLocks noChangeArrowheads="1"/>
              </p:cNvSpPr>
              <p:nvPr/>
            </p:nvSpPr>
            <p:spPr bwMode="auto">
              <a:xfrm>
                <a:off x="3168" y="1680"/>
                <a:ext cx="528" cy="24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gn="ctr"/>
                <a:r>
                  <a:rPr kumimoji="1" lang="en-US" altLang="zh-CN"/>
                  <a:t>N</a:t>
                </a:r>
                <a:r>
                  <a:rPr kumimoji="1" lang="en-US" altLang="zh-CN" baseline="30000"/>
                  <a:t>+</a:t>
                </a:r>
                <a:endParaRPr kumimoji="1" lang="en-US" altLang="zh-CN"/>
              </a:p>
            </p:txBody>
          </p:sp>
          <p:sp>
            <p:nvSpPr>
              <p:cNvPr id="115750" name="Rectangle 13"/>
              <p:cNvSpPr>
                <a:spLocks noChangeArrowheads="1"/>
              </p:cNvSpPr>
              <p:nvPr/>
            </p:nvSpPr>
            <p:spPr bwMode="auto">
              <a:xfrm>
                <a:off x="2064" y="1536"/>
                <a:ext cx="288" cy="144"/>
              </a:xfrm>
              <a:prstGeom prst="rect">
                <a:avLst/>
              </a:prstGeom>
              <a:solidFill>
                <a:schemeClr val="bg2"/>
              </a:solidFill>
              <a:ln w="12700"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5751" name="Rectangle 14"/>
              <p:cNvSpPr>
                <a:spLocks noChangeArrowheads="1"/>
              </p:cNvSpPr>
              <p:nvPr/>
            </p:nvSpPr>
            <p:spPr bwMode="auto">
              <a:xfrm>
                <a:off x="3264" y="1536"/>
                <a:ext cx="288" cy="144"/>
              </a:xfrm>
              <a:prstGeom prst="rect">
                <a:avLst/>
              </a:prstGeom>
              <a:solidFill>
                <a:schemeClr val="bg2"/>
              </a:solidFill>
              <a:ln w="12700"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grpSp>
            <p:nvGrpSpPr>
              <p:cNvPr id="115752" name="Group 15"/>
              <p:cNvGrpSpPr>
                <a:grpSpLocks/>
              </p:cNvGrpSpPr>
              <p:nvPr/>
            </p:nvGrpSpPr>
            <p:grpSpPr bwMode="auto">
              <a:xfrm>
                <a:off x="2160" y="1248"/>
                <a:ext cx="48" cy="288"/>
                <a:chOff x="2160" y="1248"/>
                <a:chExt cx="48" cy="288"/>
              </a:xfrm>
            </p:grpSpPr>
            <p:sp>
              <p:nvSpPr>
                <p:cNvPr id="115777" name="Line 16"/>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78" name="Oval 17"/>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grpSp>
            <p:nvGrpSpPr>
              <p:cNvPr id="115753" name="Group 18"/>
              <p:cNvGrpSpPr>
                <a:grpSpLocks/>
              </p:cNvGrpSpPr>
              <p:nvPr/>
            </p:nvGrpSpPr>
            <p:grpSpPr bwMode="auto">
              <a:xfrm>
                <a:off x="3360" y="1248"/>
                <a:ext cx="48" cy="288"/>
                <a:chOff x="2160" y="1248"/>
                <a:chExt cx="48" cy="288"/>
              </a:xfrm>
            </p:grpSpPr>
            <p:sp>
              <p:nvSpPr>
                <p:cNvPr id="115775" name="Line 19"/>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76" name="Oval 20"/>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5754" name="Text Box 21"/>
              <p:cNvSpPr txBox="1">
                <a:spLocks noChangeArrowheads="1"/>
              </p:cNvSpPr>
              <p:nvPr/>
            </p:nvSpPr>
            <p:spPr bwMode="auto">
              <a:xfrm>
                <a:off x="2208" y="110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S</a:t>
                </a:r>
              </a:p>
            </p:txBody>
          </p:sp>
          <p:sp>
            <p:nvSpPr>
              <p:cNvPr id="115755" name="Text Box 22"/>
              <p:cNvSpPr txBox="1">
                <a:spLocks noChangeArrowheads="1"/>
              </p:cNvSpPr>
              <p:nvPr/>
            </p:nvSpPr>
            <p:spPr bwMode="auto">
              <a:xfrm>
                <a:off x="1996" y="91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源极</a:t>
                </a:r>
              </a:p>
            </p:txBody>
          </p:sp>
          <p:grpSp>
            <p:nvGrpSpPr>
              <p:cNvPr id="115756" name="Group 23"/>
              <p:cNvGrpSpPr>
                <a:grpSpLocks/>
              </p:cNvGrpSpPr>
              <p:nvPr/>
            </p:nvGrpSpPr>
            <p:grpSpPr bwMode="auto">
              <a:xfrm>
                <a:off x="2832" y="1200"/>
                <a:ext cx="48" cy="240"/>
                <a:chOff x="2160" y="1248"/>
                <a:chExt cx="48" cy="288"/>
              </a:xfrm>
            </p:grpSpPr>
            <p:sp>
              <p:nvSpPr>
                <p:cNvPr id="115773" name="Line 24"/>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74" name="Oval 25"/>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5757" name="Rectangle 26"/>
              <p:cNvSpPr>
                <a:spLocks noChangeArrowheads="1"/>
              </p:cNvSpPr>
              <p:nvPr/>
            </p:nvSpPr>
            <p:spPr bwMode="auto">
              <a:xfrm>
                <a:off x="2592" y="1440"/>
                <a:ext cx="528" cy="96"/>
              </a:xfrm>
              <a:prstGeom prst="rect">
                <a:avLst/>
              </a:prstGeom>
              <a:solidFill>
                <a:srgbClr val="808080"/>
              </a:solidFill>
              <a:ln w="12700" cap="sq">
                <a:solidFill>
                  <a:srgbClr val="808080"/>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5758" name="Text Box 27"/>
              <p:cNvSpPr txBox="1">
                <a:spLocks noChangeArrowheads="1"/>
              </p:cNvSpPr>
              <p:nvPr/>
            </p:nvSpPr>
            <p:spPr bwMode="auto">
              <a:xfrm>
                <a:off x="2913" y="1104"/>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G</a:t>
                </a:r>
              </a:p>
            </p:txBody>
          </p:sp>
          <p:sp>
            <p:nvSpPr>
              <p:cNvPr id="115759" name="Text Box 28"/>
              <p:cNvSpPr txBox="1">
                <a:spLocks noChangeArrowheads="1"/>
              </p:cNvSpPr>
              <p:nvPr/>
            </p:nvSpPr>
            <p:spPr bwMode="auto">
              <a:xfrm>
                <a:off x="2640" y="91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栅极</a:t>
                </a:r>
              </a:p>
            </p:txBody>
          </p:sp>
          <p:sp>
            <p:nvSpPr>
              <p:cNvPr id="115760" name="Text Box 29"/>
              <p:cNvSpPr txBox="1">
                <a:spLocks noChangeArrowheads="1"/>
              </p:cNvSpPr>
              <p:nvPr/>
            </p:nvSpPr>
            <p:spPr bwMode="auto">
              <a:xfrm>
                <a:off x="3446" y="11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D</a:t>
                </a:r>
                <a:endParaRPr kumimoji="1" lang="en-US" altLang="zh-CN"/>
              </a:p>
            </p:txBody>
          </p:sp>
          <p:sp>
            <p:nvSpPr>
              <p:cNvPr id="115761" name="Text Box 30"/>
              <p:cNvSpPr txBox="1">
                <a:spLocks noChangeArrowheads="1"/>
              </p:cNvSpPr>
              <p:nvPr/>
            </p:nvSpPr>
            <p:spPr bwMode="auto">
              <a:xfrm>
                <a:off x="3216" y="91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漏极</a:t>
                </a:r>
              </a:p>
            </p:txBody>
          </p:sp>
          <p:sp>
            <p:nvSpPr>
              <p:cNvPr id="115762" name="Text Box 31"/>
              <p:cNvSpPr txBox="1">
                <a:spLocks noChangeArrowheads="1"/>
              </p:cNvSpPr>
              <p:nvPr/>
            </p:nvSpPr>
            <p:spPr bwMode="auto">
              <a:xfrm>
                <a:off x="2400" y="2208"/>
                <a:ext cx="10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P</a:t>
                </a:r>
                <a:r>
                  <a:rPr kumimoji="1" lang="zh-CN" altLang="en-US"/>
                  <a:t>型硅衬底</a:t>
                </a:r>
              </a:p>
            </p:txBody>
          </p:sp>
          <p:sp>
            <p:nvSpPr>
              <p:cNvPr id="115763" name="Line 32"/>
              <p:cNvSpPr>
                <a:spLocks noChangeShapeType="1"/>
              </p:cNvSpPr>
              <p:nvPr/>
            </p:nvSpPr>
            <p:spPr bwMode="auto">
              <a:xfrm flipV="1">
                <a:off x="3792" y="1248"/>
                <a:ext cx="192" cy="336"/>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64" name="Text Box 33"/>
              <p:cNvSpPr txBox="1">
                <a:spLocks noChangeArrowheads="1"/>
              </p:cNvSpPr>
              <p:nvPr/>
            </p:nvSpPr>
            <p:spPr bwMode="auto">
              <a:xfrm>
                <a:off x="3676" y="960"/>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二氧化硅绝缘层</a:t>
                </a:r>
              </a:p>
            </p:txBody>
          </p:sp>
          <p:sp>
            <p:nvSpPr>
              <p:cNvPr id="115765" name="Line 34"/>
              <p:cNvSpPr>
                <a:spLocks noChangeShapeType="1"/>
              </p:cNvSpPr>
              <p:nvPr/>
            </p:nvSpPr>
            <p:spPr bwMode="auto">
              <a:xfrm flipH="1" flipV="1">
                <a:off x="1824" y="1248"/>
                <a:ext cx="864" cy="24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66" name="Text Box 35"/>
              <p:cNvSpPr txBox="1">
                <a:spLocks noChangeArrowheads="1"/>
              </p:cNvSpPr>
              <p:nvPr/>
            </p:nvSpPr>
            <p:spPr bwMode="auto">
              <a:xfrm>
                <a:off x="1152" y="1056"/>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金属铝</a:t>
                </a:r>
              </a:p>
            </p:txBody>
          </p:sp>
          <p:grpSp>
            <p:nvGrpSpPr>
              <p:cNvPr id="115767" name="Group 36"/>
              <p:cNvGrpSpPr>
                <a:grpSpLocks/>
              </p:cNvGrpSpPr>
              <p:nvPr/>
            </p:nvGrpSpPr>
            <p:grpSpPr bwMode="auto">
              <a:xfrm flipV="1">
                <a:off x="2832" y="2640"/>
                <a:ext cx="48" cy="240"/>
                <a:chOff x="2160" y="1248"/>
                <a:chExt cx="48" cy="288"/>
              </a:xfrm>
            </p:grpSpPr>
            <p:sp>
              <p:nvSpPr>
                <p:cNvPr id="115771" name="Line 37"/>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72" name="Oval 38"/>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5768" name="Text Box 39"/>
              <p:cNvSpPr txBox="1">
                <a:spLocks noChangeArrowheads="1"/>
              </p:cNvSpPr>
              <p:nvPr/>
            </p:nvSpPr>
            <p:spPr bwMode="auto">
              <a:xfrm>
                <a:off x="2870" y="27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B</a:t>
                </a:r>
                <a:endParaRPr kumimoji="1" lang="en-US" altLang="zh-CN"/>
              </a:p>
            </p:txBody>
          </p:sp>
          <p:sp>
            <p:nvSpPr>
              <p:cNvPr id="115769" name="Line 40"/>
              <p:cNvSpPr>
                <a:spLocks noChangeShapeType="1"/>
              </p:cNvSpPr>
              <p:nvPr/>
            </p:nvSpPr>
            <p:spPr bwMode="auto">
              <a:xfrm flipH="1">
                <a:off x="2448" y="2640"/>
                <a:ext cx="192" cy="96"/>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70" name="Text Box 41"/>
              <p:cNvSpPr txBox="1">
                <a:spLocks noChangeArrowheads="1"/>
              </p:cNvSpPr>
              <p:nvPr/>
            </p:nvSpPr>
            <p:spPr bwMode="auto">
              <a:xfrm>
                <a:off x="2160" y="264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铝</a:t>
                </a:r>
              </a:p>
            </p:txBody>
          </p:sp>
        </p:grpSp>
        <p:sp>
          <p:nvSpPr>
            <p:cNvPr id="115744" name="Text Box 42"/>
            <p:cNvSpPr txBox="1">
              <a:spLocks noChangeArrowheads="1"/>
            </p:cNvSpPr>
            <p:nvPr/>
          </p:nvSpPr>
          <p:spPr bwMode="auto">
            <a:xfrm>
              <a:off x="576" y="2832"/>
              <a:ext cx="2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N</a:t>
              </a:r>
              <a:r>
                <a:rPr kumimoji="1" lang="zh-CN" altLang="en-US"/>
                <a:t>沟道增强型绝缘栅场效应管</a:t>
              </a:r>
            </a:p>
          </p:txBody>
        </p:sp>
      </p:grpSp>
      <p:sp>
        <p:nvSpPr>
          <p:cNvPr id="74795" name="Text Box 43"/>
          <p:cNvSpPr txBox="1">
            <a:spLocks noChangeArrowheads="1"/>
          </p:cNvSpPr>
          <p:nvPr/>
        </p:nvSpPr>
        <p:spPr bwMode="auto">
          <a:xfrm>
            <a:off x="5851525" y="4419600"/>
            <a:ext cx="2174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a:t>
            </a:r>
            <a:r>
              <a:rPr kumimoji="1" lang="en-US" altLang="zh-CN"/>
              <a:t>2</a:t>
            </a:r>
            <a:r>
              <a:rPr kumimoji="1" lang="zh-CN" altLang="en-US"/>
              <a:t>）工作原理</a:t>
            </a:r>
          </a:p>
        </p:txBody>
      </p:sp>
      <p:sp>
        <p:nvSpPr>
          <p:cNvPr id="74796" name="Rectangle 44"/>
          <p:cNvSpPr>
            <a:spLocks noChangeArrowheads="1"/>
          </p:cNvSpPr>
          <p:nvPr/>
        </p:nvSpPr>
        <p:spPr bwMode="auto">
          <a:xfrm>
            <a:off x="1339850" y="3230563"/>
            <a:ext cx="3810000" cy="1447800"/>
          </a:xfrm>
          <a:prstGeom prst="rect">
            <a:avLst/>
          </a:prstGeom>
          <a:solidFill>
            <a:srgbClr val="EAEAEA"/>
          </a:solidFill>
          <a:ln w="12700"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grpSp>
        <p:nvGrpSpPr>
          <p:cNvPr id="8" name="Group 45"/>
          <p:cNvGrpSpPr>
            <a:grpSpLocks/>
          </p:cNvGrpSpPr>
          <p:nvPr/>
        </p:nvGrpSpPr>
        <p:grpSpPr bwMode="auto">
          <a:xfrm>
            <a:off x="2406650" y="3230563"/>
            <a:ext cx="1631950" cy="474662"/>
            <a:chOff x="3696" y="3198"/>
            <a:chExt cx="1152" cy="376"/>
          </a:xfrm>
        </p:grpSpPr>
        <p:sp>
          <p:nvSpPr>
            <p:cNvPr id="115736" name="Line 46"/>
            <p:cNvSpPr>
              <a:spLocks noChangeShapeType="1"/>
            </p:cNvSpPr>
            <p:nvPr/>
          </p:nvSpPr>
          <p:spPr bwMode="auto">
            <a:xfrm>
              <a:off x="3962" y="3286"/>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37" name="Line 47"/>
            <p:cNvSpPr>
              <a:spLocks noChangeShapeType="1"/>
            </p:cNvSpPr>
            <p:nvPr/>
          </p:nvSpPr>
          <p:spPr bwMode="auto">
            <a:xfrm flipH="1">
              <a:off x="4446" y="3286"/>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38" name="AutoShape 48"/>
            <p:cNvSpPr>
              <a:spLocks noChangeArrowheads="1"/>
            </p:cNvSpPr>
            <p:nvPr/>
          </p:nvSpPr>
          <p:spPr bwMode="auto">
            <a:xfrm rot="16200000" flipH="1">
              <a:off x="3907" y="3364"/>
              <a:ext cx="240" cy="136"/>
            </a:xfrm>
            <a:prstGeom prst="triangle">
              <a:avLst>
                <a:gd name="adj" fmla="val 50000"/>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5739" name="AutoShape 49"/>
            <p:cNvSpPr>
              <a:spLocks noChangeArrowheads="1"/>
            </p:cNvSpPr>
            <p:nvPr/>
          </p:nvSpPr>
          <p:spPr bwMode="auto">
            <a:xfrm rot="5400000">
              <a:off x="4262" y="3364"/>
              <a:ext cx="240" cy="135"/>
            </a:xfrm>
            <a:prstGeom prst="triangle">
              <a:avLst>
                <a:gd name="adj" fmla="val 50000"/>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5740" name="Line 50"/>
            <p:cNvSpPr>
              <a:spLocks noChangeShapeType="1"/>
            </p:cNvSpPr>
            <p:nvPr/>
          </p:nvSpPr>
          <p:spPr bwMode="auto">
            <a:xfrm>
              <a:off x="3696" y="3432"/>
              <a:ext cx="115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41" name="Line 51"/>
            <p:cNvSpPr>
              <a:spLocks noChangeShapeType="1"/>
            </p:cNvSpPr>
            <p:nvPr/>
          </p:nvSpPr>
          <p:spPr bwMode="auto">
            <a:xfrm>
              <a:off x="3696" y="3198"/>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42" name="Line 52"/>
            <p:cNvSpPr>
              <a:spLocks noChangeShapeType="1"/>
            </p:cNvSpPr>
            <p:nvPr/>
          </p:nvSpPr>
          <p:spPr bwMode="auto">
            <a:xfrm>
              <a:off x="4848" y="3198"/>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4805" name="Text Box 53"/>
          <p:cNvSpPr txBox="1">
            <a:spLocks noChangeArrowheads="1"/>
          </p:cNvSpPr>
          <p:nvPr/>
        </p:nvSpPr>
        <p:spPr bwMode="auto">
          <a:xfrm>
            <a:off x="6319838" y="5218113"/>
            <a:ext cx="220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a:t>
            </a:r>
            <a:r>
              <a:rPr kumimoji="1" lang="en-US" altLang="zh-CN"/>
              <a:t>=0</a:t>
            </a:r>
            <a:r>
              <a:rPr kumimoji="1" lang="zh-CN" altLang="zh-CN"/>
              <a:t>时，</a:t>
            </a:r>
            <a:r>
              <a:rPr kumimoji="1" lang="en-US" altLang="zh-CN" i="1"/>
              <a:t>I</a:t>
            </a:r>
            <a:r>
              <a:rPr kumimoji="1" lang="en-US" altLang="zh-CN" baseline="-25000"/>
              <a:t>D</a:t>
            </a:r>
            <a:r>
              <a:rPr kumimoji="1" lang="en-US" altLang="zh-CN"/>
              <a:t>=0</a:t>
            </a:r>
          </a:p>
        </p:txBody>
      </p:sp>
      <p:grpSp>
        <p:nvGrpSpPr>
          <p:cNvPr id="9" name="Group 54"/>
          <p:cNvGrpSpPr>
            <a:grpSpLocks/>
          </p:cNvGrpSpPr>
          <p:nvPr/>
        </p:nvGrpSpPr>
        <p:grpSpPr bwMode="auto">
          <a:xfrm>
            <a:off x="7315200" y="3144838"/>
            <a:ext cx="757238" cy="908050"/>
            <a:chOff x="3082" y="3218"/>
            <a:chExt cx="477" cy="572"/>
          </a:xfrm>
        </p:grpSpPr>
        <p:sp>
          <p:nvSpPr>
            <p:cNvPr id="115728" name="Freeform 55"/>
            <p:cNvSpPr>
              <a:spLocks/>
            </p:cNvSpPr>
            <p:nvPr/>
          </p:nvSpPr>
          <p:spPr bwMode="auto">
            <a:xfrm>
              <a:off x="3082" y="3413"/>
              <a:ext cx="145" cy="156"/>
            </a:xfrm>
            <a:custGeom>
              <a:avLst/>
              <a:gdLst>
                <a:gd name="T0" fmla="*/ 145 w 145"/>
                <a:gd name="T1" fmla="*/ 0 h 156"/>
                <a:gd name="T2" fmla="*/ 145 w 145"/>
                <a:gd name="T3" fmla="*/ 156 h 156"/>
                <a:gd name="T4" fmla="*/ 0 w 145"/>
                <a:gd name="T5" fmla="*/ 156 h 156"/>
                <a:gd name="T6" fmla="*/ 0 60000 65536"/>
                <a:gd name="T7" fmla="*/ 0 60000 65536"/>
                <a:gd name="T8" fmla="*/ 0 60000 65536"/>
                <a:gd name="T9" fmla="*/ 0 w 145"/>
                <a:gd name="T10" fmla="*/ 0 h 156"/>
                <a:gd name="T11" fmla="*/ 145 w 145"/>
                <a:gd name="T12" fmla="*/ 156 h 156"/>
              </a:gdLst>
              <a:ahLst/>
              <a:cxnLst>
                <a:cxn ang="T6">
                  <a:pos x="T0" y="T1"/>
                </a:cxn>
                <a:cxn ang="T7">
                  <a:pos x="T2" y="T3"/>
                </a:cxn>
                <a:cxn ang="T8">
                  <a:pos x="T4" y="T5"/>
                </a:cxn>
              </a:cxnLst>
              <a:rect l="T9" t="T10" r="T11" b="T12"/>
              <a:pathLst>
                <a:path w="145" h="156">
                  <a:moveTo>
                    <a:pt x="145" y="0"/>
                  </a:moveTo>
                  <a:lnTo>
                    <a:pt x="145" y="156"/>
                  </a:lnTo>
                  <a:lnTo>
                    <a:pt x="0" y="156"/>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5729" name="Freeform 56"/>
            <p:cNvSpPr>
              <a:spLocks/>
            </p:cNvSpPr>
            <p:nvPr/>
          </p:nvSpPr>
          <p:spPr bwMode="auto">
            <a:xfrm>
              <a:off x="3305" y="3218"/>
              <a:ext cx="93" cy="196"/>
            </a:xfrm>
            <a:custGeom>
              <a:avLst/>
              <a:gdLst>
                <a:gd name="T0" fmla="*/ 0 w 93"/>
                <a:gd name="T1" fmla="*/ 196 h 196"/>
                <a:gd name="T2" fmla="*/ 93 w 93"/>
                <a:gd name="T3" fmla="*/ 196 h 196"/>
                <a:gd name="T4" fmla="*/ 93 w 93"/>
                <a:gd name="T5" fmla="*/ 0 h 196"/>
                <a:gd name="T6" fmla="*/ 0 60000 65536"/>
                <a:gd name="T7" fmla="*/ 0 60000 65536"/>
                <a:gd name="T8" fmla="*/ 0 60000 65536"/>
                <a:gd name="T9" fmla="*/ 0 w 93"/>
                <a:gd name="T10" fmla="*/ 0 h 196"/>
                <a:gd name="T11" fmla="*/ 93 w 93"/>
                <a:gd name="T12" fmla="*/ 196 h 196"/>
              </a:gdLst>
              <a:ahLst/>
              <a:cxnLst>
                <a:cxn ang="T6">
                  <a:pos x="T0" y="T1"/>
                </a:cxn>
                <a:cxn ang="T7">
                  <a:pos x="T2" y="T3"/>
                </a:cxn>
                <a:cxn ang="T8">
                  <a:pos x="T4" y="T5"/>
                </a:cxn>
              </a:cxnLst>
              <a:rect l="T9" t="T10" r="T11" b="T12"/>
              <a:pathLst>
                <a:path w="93" h="196">
                  <a:moveTo>
                    <a:pt x="0" y="196"/>
                  </a:moveTo>
                  <a:lnTo>
                    <a:pt x="93" y="196"/>
                  </a:lnTo>
                  <a:lnTo>
                    <a:pt x="93"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5730" name="Freeform 57"/>
            <p:cNvSpPr>
              <a:spLocks/>
            </p:cNvSpPr>
            <p:nvPr/>
          </p:nvSpPr>
          <p:spPr bwMode="auto">
            <a:xfrm flipV="1">
              <a:off x="3305" y="3594"/>
              <a:ext cx="93" cy="196"/>
            </a:xfrm>
            <a:custGeom>
              <a:avLst/>
              <a:gdLst>
                <a:gd name="T0" fmla="*/ 0 w 93"/>
                <a:gd name="T1" fmla="*/ 196 h 196"/>
                <a:gd name="T2" fmla="*/ 93 w 93"/>
                <a:gd name="T3" fmla="*/ 196 h 196"/>
                <a:gd name="T4" fmla="*/ 93 w 93"/>
                <a:gd name="T5" fmla="*/ 0 h 196"/>
                <a:gd name="T6" fmla="*/ 0 60000 65536"/>
                <a:gd name="T7" fmla="*/ 0 60000 65536"/>
                <a:gd name="T8" fmla="*/ 0 60000 65536"/>
                <a:gd name="T9" fmla="*/ 0 w 93"/>
                <a:gd name="T10" fmla="*/ 0 h 196"/>
                <a:gd name="T11" fmla="*/ 93 w 93"/>
                <a:gd name="T12" fmla="*/ 196 h 196"/>
              </a:gdLst>
              <a:ahLst/>
              <a:cxnLst>
                <a:cxn ang="T6">
                  <a:pos x="T0" y="T1"/>
                </a:cxn>
                <a:cxn ang="T7">
                  <a:pos x="T2" y="T3"/>
                </a:cxn>
                <a:cxn ang="T8">
                  <a:pos x="T4" y="T5"/>
                </a:cxn>
              </a:cxnLst>
              <a:rect l="T9" t="T10" r="T11" b="T12"/>
              <a:pathLst>
                <a:path w="93" h="196">
                  <a:moveTo>
                    <a:pt x="0" y="196"/>
                  </a:moveTo>
                  <a:lnTo>
                    <a:pt x="93" y="196"/>
                  </a:lnTo>
                  <a:lnTo>
                    <a:pt x="93"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5731" name="Line 58"/>
            <p:cNvSpPr>
              <a:spLocks noChangeShapeType="1"/>
            </p:cNvSpPr>
            <p:nvPr/>
          </p:nvSpPr>
          <p:spPr bwMode="auto">
            <a:xfrm flipH="1">
              <a:off x="3299" y="3496"/>
              <a:ext cx="260" cy="0"/>
            </a:xfrm>
            <a:prstGeom prst="line">
              <a:avLst/>
            </a:prstGeom>
            <a:noFill/>
            <a:ln w="2857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5732" name="Group 59"/>
            <p:cNvGrpSpPr>
              <a:grpSpLocks/>
            </p:cNvGrpSpPr>
            <p:nvPr/>
          </p:nvGrpSpPr>
          <p:grpSpPr bwMode="auto">
            <a:xfrm>
              <a:off x="3300" y="3372"/>
              <a:ext cx="0" cy="275"/>
              <a:chOff x="3859" y="3227"/>
              <a:chExt cx="0" cy="275"/>
            </a:xfrm>
          </p:grpSpPr>
          <p:sp>
            <p:nvSpPr>
              <p:cNvPr id="115733" name="Line 60"/>
              <p:cNvSpPr>
                <a:spLocks noChangeShapeType="1"/>
              </p:cNvSpPr>
              <p:nvPr/>
            </p:nvSpPr>
            <p:spPr bwMode="auto">
              <a:xfrm>
                <a:off x="3859" y="3227"/>
                <a:ext cx="0" cy="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34" name="Line 61"/>
              <p:cNvSpPr>
                <a:spLocks noChangeShapeType="1"/>
              </p:cNvSpPr>
              <p:nvPr/>
            </p:nvSpPr>
            <p:spPr bwMode="auto">
              <a:xfrm>
                <a:off x="3859" y="3323"/>
                <a:ext cx="0" cy="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735" name="Line 62"/>
              <p:cNvSpPr>
                <a:spLocks noChangeShapeType="1"/>
              </p:cNvSpPr>
              <p:nvPr/>
            </p:nvSpPr>
            <p:spPr bwMode="auto">
              <a:xfrm>
                <a:off x="3859" y="3419"/>
                <a:ext cx="0" cy="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74815" name="Text Box 63"/>
          <p:cNvSpPr txBox="1">
            <a:spLocks noChangeArrowheads="1"/>
          </p:cNvSpPr>
          <p:nvPr/>
        </p:nvSpPr>
        <p:spPr bwMode="auto">
          <a:xfrm>
            <a:off x="6918325" y="3338513"/>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G</a:t>
            </a:r>
          </a:p>
        </p:txBody>
      </p:sp>
      <p:sp>
        <p:nvSpPr>
          <p:cNvPr id="74816" name="Text Box 64"/>
          <p:cNvSpPr txBox="1">
            <a:spLocks noChangeArrowheads="1"/>
          </p:cNvSpPr>
          <p:nvPr/>
        </p:nvSpPr>
        <p:spPr bwMode="auto">
          <a:xfrm>
            <a:off x="7832725" y="288131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D</a:t>
            </a:r>
          </a:p>
        </p:txBody>
      </p:sp>
      <p:sp>
        <p:nvSpPr>
          <p:cNvPr id="74817" name="Text Box 65"/>
          <p:cNvSpPr txBox="1">
            <a:spLocks noChangeArrowheads="1"/>
          </p:cNvSpPr>
          <p:nvPr/>
        </p:nvSpPr>
        <p:spPr bwMode="auto">
          <a:xfrm>
            <a:off x="7832725" y="387191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S</a:t>
            </a:r>
          </a:p>
        </p:txBody>
      </p:sp>
      <p:sp>
        <p:nvSpPr>
          <p:cNvPr id="74818" name="Text Box 66"/>
          <p:cNvSpPr txBox="1">
            <a:spLocks noChangeArrowheads="1"/>
          </p:cNvSpPr>
          <p:nvPr/>
        </p:nvSpPr>
        <p:spPr bwMode="auto">
          <a:xfrm>
            <a:off x="8137525" y="333851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B</a:t>
            </a:r>
          </a:p>
        </p:txBody>
      </p:sp>
      <p:sp>
        <p:nvSpPr>
          <p:cNvPr id="74819" name="Text Box 67"/>
          <p:cNvSpPr txBox="1">
            <a:spLocks noChangeArrowheads="1"/>
          </p:cNvSpPr>
          <p:nvPr/>
        </p:nvSpPr>
        <p:spPr bwMode="auto">
          <a:xfrm>
            <a:off x="5837238" y="283527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电路符号</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756"/>
                                        </p:tgtEl>
                                        <p:attrNameLst>
                                          <p:attrName>style.visibility</p:attrName>
                                        </p:attrNameLst>
                                      </p:cBhvr>
                                      <p:to>
                                        <p:strVal val="visible"/>
                                      </p:to>
                                    </p:set>
                                    <p:animEffect transition="in" filter="wipe(left)">
                                      <p:cBhvr>
                                        <p:cTn id="7" dur="500"/>
                                        <p:tgtEl>
                                          <p:spTgt spid="747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4757"/>
                                        </p:tgtEl>
                                        <p:attrNameLst>
                                          <p:attrName>style.visibility</p:attrName>
                                        </p:attrNameLst>
                                      </p:cBhvr>
                                      <p:to>
                                        <p:strVal val="visible"/>
                                      </p:to>
                                    </p:set>
                                    <p:animEffect transition="in" filter="wipe(left)">
                                      <p:cBhvr>
                                        <p:cTn id="12" dur="500"/>
                                        <p:tgtEl>
                                          <p:spTgt spid="74757"/>
                                        </p:tgtEl>
                                      </p:cBhvr>
                                    </p:animEffect>
                                  </p:childTnLst>
                                </p:cTn>
                              </p:par>
                            </p:childTnLst>
                          </p:cTn>
                        </p:par>
                        <p:par>
                          <p:cTn id="13" fill="hold" nodeType="afterGroup">
                            <p:stCondLst>
                              <p:cond delay="500"/>
                            </p:stCondLst>
                            <p:childTnLst>
                              <p:par>
                                <p:cTn id="14" presetID="4" presetClass="entr" presetSubtype="3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out)">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4819"/>
                                        </p:tgtEl>
                                        <p:attrNameLst>
                                          <p:attrName>style.visibility</p:attrName>
                                        </p:attrNameLst>
                                      </p:cBhvr>
                                      <p:to>
                                        <p:strVal val="visible"/>
                                      </p:to>
                                    </p:set>
                                    <p:animEffect transition="in" filter="wipe(left)">
                                      <p:cBhvr>
                                        <p:cTn id="21" dur="500"/>
                                        <p:tgtEl>
                                          <p:spTgt spid="7481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9"/>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grpId="0" nodeType="afterEffect">
                                  <p:stCondLst>
                                    <p:cond delay="0"/>
                                  </p:stCondLst>
                                  <p:iterate type="lt">
                                    <p:tmAbs val="75"/>
                                  </p:iterate>
                                  <p:childTnLst>
                                    <p:set>
                                      <p:cBhvr>
                                        <p:cTn id="28" dur="1" fill="hold">
                                          <p:stCondLst>
                                            <p:cond delay="74"/>
                                          </p:stCondLst>
                                        </p:cTn>
                                        <p:tgtEl>
                                          <p:spTgt spid="74815"/>
                                        </p:tgtEl>
                                        <p:attrNameLst>
                                          <p:attrName>style.visibility</p:attrName>
                                        </p:attrNameLst>
                                      </p:cBhvr>
                                      <p:to>
                                        <p:strVal val="visible"/>
                                      </p:to>
                                    </p:set>
                                  </p:childTnLst>
                                </p:cTn>
                              </p:par>
                            </p:childTnLst>
                          </p:cTn>
                        </p:par>
                        <p:par>
                          <p:cTn id="29" fill="hold" nodeType="afterGroup">
                            <p:stCondLst>
                              <p:cond delay="575"/>
                            </p:stCondLst>
                            <p:childTnLst>
                              <p:par>
                                <p:cTn id="30" presetID="1" presetClass="entr" presetSubtype="0" fill="hold" grpId="0" nodeType="afterEffect">
                                  <p:stCondLst>
                                    <p:cond delay="0"/>
                                  </p:stCondLst>
                                  <p:iterate type="lt">
                                    <p:tmAbs val="75"/>
                                  </p:iterate>
                                  <p:childTnLst>
                                    <p:set>
                                      <p:cBhvr>
                                        <p:cTn id="31" dur="1" fill="hold">
                                          <p:stCondLst>
                                            <p:cond delay="74"/>
                                          </p:stCondLst>
                                        </p:cTn>
                                        <p:tgtEl>
                                          <p:spTgt spid="74816"/>
                                        </p:tgtEl>
                                        <p:attrNameLst>
                                          <p:attrName>style.visibility</p:attrName>
                                        </p:attrNameLst>
                                      </p:cBhvr>
                                      <p:to>
                                        <p:strVal val="visible"/>
                                      </p:to>
                                    </p:set>
                                  </p:childTnLst>
                                </p:cTn>
                              </p:par>
                            </p:childTnLst>
                          </p:cTn>
                        </p:par>
                        <p:par>
                          <p:cTn id="32" fill="hold" nodeType="afterGroup">
                            <p:stCondLst>
                              <p:cond delay="650"/>
                            </p:stCondLst>
                            <p:childTnLst>
                              <p:par>
                                <p:cTn id="33" presetID="1" presetClass="entr" presetSubtype="0" fill="hold" grpId="0" nodeType="afterEffect">
                                  <p:stCondLst>
                                    <p:cond delay="0"/>
                                  </p:stCondLst>
                                  <p:iterate type="lt">
                                    <p:tmAbs val="75"/>
                                  </p:iterate>
                                  <p:childTnLst>
                                    <p:set>
                                      <p:cBhvr>
                                        <p:cTn id="34" dur="1" fill="hold">
                                          <p:stCondLst>
                                            <p:cond delay="74"/>
                                          </p:stCondLst>
                                        </p:cTn>
                                        <p:tgtEl>
                                          <p:spTgt spid="74817"/>
                                        </p:tgtEl>
                                        <p:attrNameLst>
                                          <p:attrName>style.visibility</p:attrName>
                                        </p:attrNameLst>
                                      </p:cBhvr>
                                      <p:to>
                                        <p:strVal val="visible"/>
                                      </p:to>
                                    </p:set>
                                  </p:childTnLst>
                                </p:cTn>
                              </p:par>
                            </p:childTnLst>
                          </p:cTn>
                        </p:par>
                        <p:par>
                          <p:cTn id="35" fill="hold" nodeType="afterGroup">
                            <p:stCondLst>
                              <p:cond delay="725"/>
                            </p:stCondLst>
                            <p:childTnLst>
                              <p:par>
                                <p:cTn id="36" presetID="1" presetClass="entr" presetSubtype="0" fill="hold" grpId="0" nodeType="afterEffect">
                                  <p:stCondLst>
                                    <p:cond delay="0"/>
                                  </p:stCondLst>
                                  <p:iterate type="lt">
                                    <p:tmAbs val="75"/>
                                  </p:iterate>
                                  <p:childTnLst>
                                    <p:set>
                                      <p:cBhvr>
                                        <p:cTn id="37" dur="1" fill="hold">
                                          <p:stCondLst>
                                            <p:cond delay="74"/>
                                          </p:stCondLst>
                                        </p:cTn>
                                        <p:tgtEl>
                                          <p:spTgt spid="7481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iterate type="lt">
                                    <p:tmAbs val="75"/>
                                  </p:iterate>
                                  <p:childTnLst>
                                    <p:set>
                                      <p:cBhvr>
                                        <p:cTn id="41" dur="1" fill="hold">
                                          <p:stCondLst>
                                            <p:cond delay="74"/>
                                          </p:stCondLst>
                                        </p:cTn>
                                        <p:tgtEl>
                                          <p:spTgt spid="74795"/>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iterate type="lt">
                                    <p:tmAbs val="75"/>
                                  </p:iterate>
                                  <p:childTnLst>
                                    <p:set>
                                      <p:cBhvr>
                                        <p:cTn id="45" dur="1" fill="hold">
                                          <p:stCondLst>
                                            <p:cond delay="74"/>
                                          </p:stCondLst>
                                        </p:cTn>
                                        <p:tgtEl>
                                          <p:spTgt spid="74805"/>
                                        </p:tgtEl>
                                        <p:attrNameLst>
                                          <p:attrName>style.visibility</p:attrName>
                                        </p:attrNameLst>
                                      </p:cBhvr>
                                      <p:to>
                                        <p:strVal val="visible"/>
                                      </p:to>
                                    </p:set>
                                  </p:childTnLst>
                                </p:cTn>
                              </p:par>
                            </p:childTnLst>
                          </p:cTn>
                        </p:par>
                        <p:par>
                          <p:cTn id="46" fill="hold" nodeType="afterGroup">
                            <p:stCondLst>
                              <p:cond delay="825"/>
                            </p:stCondLst>
                            <p:childTnLst>
                              <p:par>
                                <p:cTn id="47" presetID="4" presetClass="entr" presetSubtype="32" fill="hold" grpId="0" nodeType="afterEffect">
                                  <p:stCondLst>
                                    <p:cond delay="0"/>
                                  </p:stCondLst>
                                  <p:childTnLst>
                                    <p:set>
                                      <p:cBhvr>
                                        <p:cTn id="48" dur="1" fill="hold">
                                          <p:stCondLst>
                                            <p:cond delay="0"/>
                                          </p:stCondLst>
                                        </p:cTn>
                                        <p:tgtEl>
                                          <p:spTgt spid="74796"/>
                                        </p:tgtEl>
                                        <p:attrNameLst>
                                          <p:attrName>style.visibility</p:attrName>
                                        </p:attrNameLst>
                                      </p:cBhvr>
                                      <p:to>
                                        <p:strVal val="visible"/>
                                      </p:to>
                                    </p:set>
                                    <p:animEffect transition="in" filter="box(out)">
                                      <p:cBhvr>
                                        <p:cTn id="49" dur="500"/>
                                        <p:tgtEl>
                                          <p:spTgt spid="74796"/>
                                        </p:tgtEl>
                                      </p:cBhvr>
                                    </p:animEffect>
                                  </p:childTnLst>
                                </p:cTn>
                              </p:par>
                            </p:childTnLst>
                          </p:cTn>
                        </p:par>
                        <p:par>
                          <p:cTn id="50" fill="hold" nodeType="afterGroup">
                            <p:stCondLst>
                              <p:cond delay="1325"/>
                            </p:stCondLst>
                            <p:childTnLst>
                              <p:par>
                                <p:cTn id="51" presetID="1" presetClass="entr" presetSubtype="0" fill="hold" nodeType="afterEffect">
                                  <p:stCondLst>
                                    <p:cond delay="0"/>
                                  </p:stCondLst>
                                  <p:childTnLst>
                                    <p:set>
                                      <p:cBhvr>
                                        <p:cTn id="52"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P spid="74795" grpId="0" autoUpdateAnimBg="0"/>
      <p:bldP spid="74796" grpId="0" animBg="1"/>
      <p:bldP spid="74805" grpId="0" autoUpdateAnimBg="0"/>
      <p:bldP spid="74815" grpId="0" autoUpdateAnimBg="0"/>
      <p:bldP spid="74816" grpId="0" autoUpdateAnimBg="0"/>
      <p:bldP spid="74817" grpId="0" autoUpdateAnimBg="0"/>
      <p:bldP spid="74818" grpId="0" autoUpdateAnimBg="0"/>
      <p:bldP spid="74819"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tLang="zh-CN" sz="3600" smtClean="0">
                <a:ea typeface="宋体" charset="-122"/>
              </a:rPr>
              <a:t>6.4.1 </a:t>
            </a:r>
            <a:r>
              <a:rPr lang="zh-CN" altLang="en-US" sz="3600" smtClean="0">
                <a:ea typeface="宋体" charset="-122"/>
              </a:rPr>
              <a:t>绝缘栅场效应管（续</a:t>
            </a:r>
            <a:r>
              <a:rPr lang="en-US" altLang="zh-CN" sz="3600" smtClean="0">
                <a:ea typeface="宋体" charset="-122"/>
              </a:rPr>
              <a:t>1</a:t>
            </a:r>
            <a:r>
              <a:rPr lang="zh-CN" altLang="en-US" sz="3600" smtClean="0">
                <a:ea typeface="宋体" charset="-122"/>
              </a:rPr>
              <a:t>）</a:t>
            </a:r>
            <a:endParaRPr lang="en-US" altLang="zh-CN" sz="360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75</a:t>
            </a:fld>
            <a:endParaRPr lang="zh-CN" altLang="en-US"/>
          </a:p>
        </p:txBody>
      </p:sp>
      <p:sp>
        <p:nvSpPr>
          <p:cNvPr id="77828" name="Text Box 4"/>
          <p:cNvSpPr txBox="1">
            <a:spLocks noChangeArrowheads="1"/>
          </p:cNvSpPr>
          <p:nvPr/>
        </p:nvSpPr>
        <p:spPr bwMode="auto">
          <a:xfrm>
            <a:off x="268507" y="802818"/>
            <a:ext cx="84391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en-US" altLang="zh-CN"/>
              <a:t>        </a:t>
            </a:r>
            <a:r>
              <a:rPr kumimoji="1" lang="zh-CN" altLang="zh-CN"/>
              <a:t>当</a:t>
            </a:r>
            <a:r>
              <a:rPr kumimoji="1" lang="en-US" altLang="zh-CN" i="1"/>
              <a:t>U</a:t>
            </a:r>
            <a:r>
              <a:rPr kumimoji="1" lang="en-US" altLang="zh-CN" baseline="-25000"/>
              <a:t>GS</a:t>
            </a:r>
            <a:r>
              <a:rPr kumimoji="1" lang="en-US" altLang="zh-CN"/>
              <a:t>≠0</a:t>
            </a:r>
            <a:r>
              <a:rPr kumimoji="1" lang="zh-CN" altLang="zh-CN"/>
              <a:t>时，</a:t>
            </a:r>
            <a:r>
              <a:rPr kumimoji="1" lang="zh-CN" altLang="en-US"/>
              <a:t>在栅极下面的二氧化硅中将产生一个指向</a:t>
            </a:r>
            <a:r>
              <a:rPr kumimoji="1" lang="en-US" altLang="en-US"/>
              <a:t>P</a:t>
            </a:r>
            <a:r>
              <a:rPr kumimoji="1" lang="zh-CN" altLang="en-US"/>
              <a:t>型衬底、且垂直衬底表面的电场。</a:t>
            </a:r>
          </a:p>
        </p:txBody>
      </p:sp>
      <p:grpSp>
        <p:nvGrpSpPr>
          <p:cNvPr id="2" name="Group 5"/>
          <p:cNvGrpSpPr>
            <a:grpSpLocks/>
          </p:cNvGrpSpPr>
          <p:nvPr/>
        </p:nvGrpSpPr>
        <p:grpSpPr bwMode="auto">
          <a:xfrm>
            <a:off x="498695" y="2258556"/>
            <a:ext cx="4191000" cy="3352800"/>
            <a:chOff x="0" y="2208"/>
            <a:chExt cx="2640" cy="2112"/>
          </a:xfrm>
        </p:grpSpPr>
        <p:sp>
          <p:nvSpPr>
            <p:cNvPr id="116769" name="Rectangle 6"/>
            <p:cNvSpPr>
              <a:spLocks noChangeArrowheads="1"/>
            </p:cNvSpPr>
            <p:nvPr/>
          </p:nvSpPr>
          <p:spPr bwMode="auto">
            <a:xfrm>
              <a:off x="240" y="2854"/>
              <a:ext cx="2400" cy="100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6770" name="Rectangle 7"/>
            <p:cNvSpPr>
              <a:spLocks noChangeArrowheads="1"/>
            </p:cNvSpPr>
            <p:nvPr/>
          </p:nvSpPr>
          <p:spPr bwMode="auto">
            <a:xfrm>
              <a:off x="1200" y="3862"/>
              <a:ext cx="576" cy="9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6771" name="Rectangle 8" descr="宽上对角线"/>
            <p:cNvSpPr>
              <a:spLocks noChangeArrowheads="1"/>
            </p:cNvSpPr>
            <p:nvPr/>
          </p:nvSpPr>
          <p:spPr bwMode="auto">
            <a:xfrm>
              <a:off x="240" y="2854"/>
              <a:ext cx="2400" cy="170"/>
            </a:xfrm>
            <a:prstGeom prst="rect">
              <a:avLst/>
            </a:prstGeom>
            <a:pattFill prst="wdUpDiag">
              <a:fgClr>
                <a:srgbClr val="000000"/>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72" name="Rectangle 9"/>
            <p:cNvSpPr>
              <a:spLocks noChangeArrowheads="1"/>
            </p:cNvSpPr>
            <p:nvPr/>
          </p:nvSpPr>
          <p:spPr bwMode="auto">
            <a:xfrm>
              <a:off x="576" y="3024"/>
              <a:ext cx="52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nchor="ctr"/>
            <a:lstStyle/>
            <a:p>
              <a:pPr algn="ctr"/>
              <a:r>
                <a:rPr kumimoji="1" lang="en-US" altLang="zh-CN">
                  <a:ea typeface="宋体" charset="-122"/>
                </a:rPr>
                <a:t>N</a:t>
              </a:r>
              <a:r>
                <a:rPr kumimoji="1" lang="en-US" altLang="zh-CN" baseline="30000">
                  <a:ea typeface="宋体" charset="-122"/>
                </a:rPr>
                <a:t>+</a:t>
              </a:r>
              <a:endParaRPr kumimoji="1" lang="en-US" altLang="zh-CN">
                <a:ea typeface="宋体" charset="-122"/>
              </a:endParaRPr>
            </a:p>
          </p:txBody>
        </p:sp>
        <p:sp>
          <p:nvSpPr>
            <p:cNvPr id="116773" name="Rectangle 10"/>
            <p:cNvSpPr>
              <a:spLocks noChangeArrowheads="1"/>
            </p:cNvSpPr>
            <p:nvPr/>
          </p:nvSpPr>
          <p:spPr bwMode="auto">
            <a:xfrm>
              <a:off x="1776" y="3024"/>
              <a:ext cx="52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nchor="ctr"/>
            <a:lstStyle/>
            <a:p>
              <a:pPr algn="ctr"/>
              <a:r>
                <a:rPr kumimoji="1" lang="en-US" altLang="zh-CN">
                  <a:ea typeface="宋体" charset="-122"/>
                </a:rPr>
                <a:t>N</a:t>
              </a:r>
              <a:r>
                <a:rPr kumimoji="1" lang="en-US" altLang="zh-CN" baseline="30000">
                  <a:ea typeface="宋体" charset="-122"/>
                </a:rPr>
                <a:t>+</a:t>
              </a:r>
              <a:endParaRPr kumimoji="1" lang="en-US" altLang="zh-CN">
                <a:ea typeface="宋体" charset="-122"/>
              </a:endParaRPr>
            </a:p>
          </p:txBody>
        </p:sp>
        <p:sp>
          <p:nvSpPr>
            <p:cNvPr id="116774" name="Rectangle 11"/>
            <p:cNvSpPr>
              <a:spLocks noChangeArrowheads="1"/>
            </p:cNvSpPr>
            <p:nvPr/>
          </p:nvSpPr>
          <p:spPr bwMode="auto">
            <a:xfrm>
              <a:off x="672" y="2854"/>
              <a:ext cx="288" cy="170"/>
            </a:xfrm>
            <a:prstGeom prst="rect">
              <a:avLst/>
            </a:prstGeom>
            <a:solidFill>
              <a:schemeClr val="bg2"/>
            </a:solidFill>
            <a:ln w="28575"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75" name="Rectangle 12"/>
            <p:cNvSpPr>
              <a:spLocks noChangeArrowheads="1"/>
            </p:cNvSpPr>
            <p:nvPr/>
          </p:nvSpPr>
          <p:spPr bwMode="auto">
            <a:xfrm>
              <a:off x="1872" y="2854"/>
              <a:ext cx="288" cy="170"/>
            </a:xfrm>
            <a:prstGeom prst="rect">
              <a:avLst/>
            </a:prstGeom>
            <a:solidFill>
              <a:schemeClr val="bg2"/>
            </a:solidFill>
            <a:ln w="28575"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grpSp>
          <p:nvGrpSpPr>
            <p:cNvPr id="116776" name="Group 13"/>
            <p:cNvGrpSpPr>
              <a:grpSpLocks/>
            </p:cNvGrpSpPr>
            <p:nvPr/>
          </p:nvGrpSpPr>
          <p:grpSpPr bwMode="auto">
            <a:xfrm>
              <a:off x="768" y="2566"/>
              <a:ext cx="48" cy="288"/>
              <a:chOff x="2160" y="1248"/>
              <a:chExt cx="48" cy="288"/>
            </a:xfrm>
          </p:grpSpPr>
          <p:sp>
            <p:nvSpPr>
              <p:cNvPr id="116813" name="Line 14"/>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14" name="Oval 15"/>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grpSp>
          <p:nvGrpSpPr>
            <p:cNvPr id="116777" name="Group 16"/>
            <p:cNvGrpSpPr>
              <a:grpSpLocks/>
            </p:cNvGrpSpPr>
            <p:nvPr/>
          </p:nvGrpSpPr>
          <p:grpSpPr bwMode="auto">
            <a:xfrm>
              <a:off x="1968" y="2566"/>
              <a:ext cx="48" cy="288"/>
              <a:chOff x="2160" y="1248"/>
              <a:chExt cx="48" cy="288"/>
            </a:xfrm>
          </p:grpSpPr>
          <p:sp>
            <p:nvSpPr>
              <p:cNvPr id="116811" name="Line 17"/>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12" name="Oval 18"/>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6778" name="Text Box 19"/>
            <p:cNvSpPr txBox="1">
              <a:spLocks noChangeArrowheads="1"/>
            </p:cNvSpPr>
            <p:nvPr/>
          </p:nvSpPr>
          <p:spPr bwMode="auto">
            <a:xfrm>
              <a:off x="576" y="220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S</a:t>
              </a:r>
            </a:p>
          </p:txBody>
        </p:sp>
        <p:grpSp>
          <p:nvGrpSpPr>
            <p:cNvPr id="116779" name="Group 20"/>
            <p:cNvGrpSpPr>
              <a:grpSpLocks/>
            </p:cNvGrpSpPr>
            <p:nvPr/>
          </p:nvGrpSpPr>
          <p:grpSpPr bwMode="auto">
            <a:xfrm>
              <a:off x="1440" y="2570"/>
              <a:ext cx="48" cy="214"/>
              <a:chOff x="2160" y="1248"/>
              <a:chExt cx="48" cy="288"/>
            </a:xfrm>
          </p:grpSpPr>
          <p:sp>
            <p:nvSpPr>
              <p:cNvPr id="116809" name="Line 21"/>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10" name="Oval 22"/>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6780" name="Rectangle 23"/>
            <p:cNvSpPr>
              <a:spLocks noChangeArrowheads="1"/>
            </p:cNvSpPr>
            <p:nvPr/>
          </p:nvSpPr>
          <p:spPr bwMode="auto">
            <a:xfrm>
              <a:off x="1152" y="2784"/>
              <a:ext cx="576" cy="96"/>
            </a:xfrm>
            <a:prstGeom prst="rect">
              <a:avLst/>
            </a:prstGeom>
            <a:solidFill>
              <a:srgbClr val="808080"/>
            </a:solidFill>
            <a:ln w="28575" cap="sq">
              <a:solidFill>
                <a:srgbClr val="808080"/>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81" name="Text Box 24"/>
            <p:cNvSpPr txBox="1">
              <a:spLocks noChangeArrowheads="1"/>
            </p:cNvSpPr>
            <p:nvPr/>
          </p:nvSpPr>
          <p:spPr bwMode="auto">
            <a:xfrm>
              <a:off x="1536" y="2400"/>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G</a:t>
              </a:r>
            </a:p>
          </p:txBody>
        </p:sp>
        <p:sp>
          <p:nvSpPr>
            <p:cNvPr id="116782" name="Text Box 25"/>
            <p:cNvSpPr txBox="1">
              <a:spLocks noChangeArrowheads="1"/>
            </p:cNvSpPr>
            <p:nvPr/>
          </p:nvSpPr>
          <p:spPr bwMode="auto">
            <a:xfrm>
              <a:off x="2054" y="242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ea typeface="宋体" charset="-122"/>
                </a:rPr>
                <a:t>D</a:t>
              </a:r>
              <a:endParaRPr kumimoji="1" lang="en-US" altLang="zh-CN">
                <a:ea typeface="宋体" charset="-122"/>
              </a:endParaRPr>
            </a:p>
          </p:txBody>
        </p:sp>
        <p:sp>
          <p:nvSpPr>
            <p:cNvPr id="116783" name="Text Box 26"/>
            <p:cNvSpPr txBox="1">
              <a:spLocks noChangeArrowheads="1"/>
            </p:cNvSpPr>
            <p:nvPr/>
          </p:nvSpPr>
          <p:spPr bwMode="auto">
            <a:xfrm>
              <a:off x="1008" y="3526"/>
              <a:ext cx="10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P</a:t>
              </a:r>
              <a:r>
                <a:rPr kumimoji="1" lang="zh-CN" altLang="en-US"/>
                <a:t>型硅衬底</a:t>
              </a:r>
            </a:p>
          </p:txBody>
        </p:sp>
        <p:grpSp>
          <p:nvGrpSpPr>
            <p:cNvPr id="116784" name="Group 27"/>
            <p:cNvGrpSpPr>
              <a:grpSpLocks/>
            </p:cNvGrpSpPr>
            <p:nvPr/>
          </p:nvGrpSpPr>
          <p:grpSpPr bwMode="auto">
            <a:xfrm flipV="1">
              <a:off x="1440" y="3958"/>
              <a:ext cx="48" cy="240"/>
              <a:chOff x="2160" y="1248"/>
              <a:chExt cx="48" cy="288"/>
            </a:xfrm>
          </p:grpSpPr>
          <p:sp>
            <p:nvSpPr>
              <p:cNvPr id="116807" name="Line 28"/>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08" name="Oval 29"/>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6785" name="Text Box 30"/>
            <p:cNvSpPr txBox="1">
              <a:spLocks noChangeArrowheads="1"/>
            </p:cNvSpPr>
            <p:nvPr/>
          </p:nvSpPr>
          <p:spPr bwMode="auto">
            <a:xfrm>
              <a:off x="1478" y="403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ea typeface="宋体" charset="-122"/>
                </a:rPr>
                <a:t>B</a:t>
              </a:r>
              <a:endParaRPr kumimoji="1" lang="en-US" altLang="zh-CN">
                <a:ea typeface="宋体" charset="-122"/>
              </a:endParaRPr>
            </a:p>
          </p:txBody>
        </p:sp>
        <p:sp>
          <p:nvSpPr>
            <p:cNvPr id="116786" name="Line 31"/>
            <p:cNvSpPr>
              <a:spLocks noChangeShapeType="1"/>
            </p:cNvSpPr>
            <p:nvPr/>
          </p:nvSpPr>
          <p:spPr bwMode="auto">
            <a:xfrm flipH="1">
              <a:off x="0" y="259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7" name="Line 32"/>
            <p:cNvSpPr>
              <a:spLocks noChangeShapeType="1"/>
            </p:cNvSpPr>
            <p:nvPr/>
          </p:nvSpPr>
          <p:spPr bwMode="auto">
            <a:xfrm>
              <a:off x="0" y="2592"/>
              <a:ext cx="0" cy="15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8" name="Line 33"/>
            <p:cNvSpPr>
              <a:spLocks noChangeShapeType="1"/>
            </p:cNvSpPr>
            <p:nvPr/>
          </p:nvSpPr>
          <p:spPr bwMode="auto">
            <a:xfrm>
              <a:off x="0" y="4176"/>
              <a:ext cx="14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9" name="Line 34"/>
            <p:cNvSpPr>
              <a:spLocks noChangeShapeType="1"/>
            </p:cNvSpPr>
            <p:nvPr/>
          </p:nvSpPr>
          <p:spPr bwMode="auto">
            <a:xfrm>
              <a:off x="1056" y="2496"/>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0" name="Line 35"/>
            <p:cNvSpPr>
              <a:spLocks noChangeShapeType="1"/>
            </p:cNvSpPr>
            <p:nvPr/>
          </p:nvSpPr>
          <p:spPr bwMode="auto">
            <a:xfrm>
              <a:off x="1104" y="2448"/>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1" name="Line 36"/>
            <p:cNvSpPr>
              <a:spLocks noChangeShapeType="1"/>
            </p:cNvSpPr>
            <p:nvPr/>
          </p:nvSpPr>
          <p:spPr bwMode="auto">
            <a:xfrm>
              <a:off x="768" y="2592"/>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2" name="Line 37"/>
            <p:cNvSpPr>
              <a:spLocks noChangeShapeType="1"/>
            </p:cNvSpPr>
            <p:nvPr/>
          </p:nvSpPr>
          <p:spPr bwMode="auto">
            <a:xfrm>
              <a:off x="1104" y="2592"/>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3" name="Rectangle 38"/>
            <p:cNvSpPr>
              <a:spLocks noChangeArrowheads="1"/>
            </p:cNvSpPr>
            <p:nvPr/>
          </p:nvSpPr>
          <p:spPr bwMode="auto">
            <a:xfrm>
              <a:off x="768" y="2640"/>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p>
              <a:r>
                <a:rPr kumimoji="1" lang="en-US" altLang="zh-CN" sz="1800" i="1">
                  <a:ea typeface="宋体" charset="-122"/>
                </a:rPr>
                <a:t>U</a:t>
              </a:r>
              <a:r>
                <a:rPr kumimoji="1" lang="en-US" altLang="zh-CN" sz="1800" baseline="-25000">
                  <a:ea typeface="宋体" charset="-122"/>
                </a:rPr>
                <a:t>GS</a:t>
              </a:r>
            </a:p>
          </p:txBody>
        </p:sp>
        <p:sp>
          <p:nvSpPr>
            <p:cNvPr id="116794" name="Rectangle 39"/>
            <p:cNvSpPr>
              <a:spLocks noChangeArrowheads="1"/>
            </p:cNvSpPr>
            <p:nvPr/>
          </p:nvSpPr>
          <p:spPr bwMode="auto">
            <a:xfrm>
              <a:off x="960" y="2208"/>
              <a:ext cx="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p>
              <a:r>
                <a:rPr kumimoji="1" lang="en-US" altLang="zh-CN" i="1">
                  <a:ea typeface="宋体" charset="-122"/>
                </a:rPr>
                <a:t>E</a:t>
              </a:r>
              <a:r>
                <a:rPr kumimoji="1" lang="en-US" altLang="zh-CN" baseline="-25000">
                  <a:ea typeface="宋体" charset="-122"/>
                </a:rPr>
                <a:t>G</a:t>
              </a:r>
            </a:p>
          </p:txBody>
        </p:sp>
        <p:sp>
          <p:nvSpPr>
            <p:cNvPr id="116795" name="Line 40"/>
            <p:cNvSpPr>
              <a:spLocks noChangeShapeType="1"/>
            </p:cNvSpPr>
            <p:nvPr/>
          </p:nvSpPr>
          <p:spPr bwMode="auto">
            <a:xfrm flipH="1">
              <a:off x="1008" y="2736"/>
              <a:ext cx="33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6" name="Rectangle 41" descr="球体"/>
            <p:cNvSpPr>
              <a:spLocks noChangeArrowheads="1"/>
            </p:cNvSpPr>
            <p:nvPr/>
          </p:nvSpPr>
          <p:spPr bwMode="auto">
            <a:xfrm>
              <a:off x="528" y="3024"/>
              <a:ext cx="48" cy="214"/>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97" name="Rectangle 42" descr="球体"/>
            <p:cNvSpPr>
              <a:spLocks noChangeArrowheads="1"/>
            </p:cNvSpPr>
            <p:nvPr/>
          </p:nvSpPr>
          <p:spPr bwMode="auto">
            <a:xfrm>
              <a:off x="528" y="3238"/>
              <a:ext cx="576" cy="48"/>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98" name="Rectangle 43" descr="球体"/>
            <p:cNvSpPr>
              <a:spLocks noChangeArrowheads="1"/>
            </p:cNvSpPr>
            <p:nvPr/>
          </p:nvSpPr>
          <p:spPr bwMode="auto">
            <a:xfrm>
              <a:off x="1104" y="3024"/>
              <a:ext cx="672" cy="214"/>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99" name="Rectangle 44" descr="球体"/>
            <p:cNvSpPr>
              <a:spLocks noChangeArrowheads="1"/>
            </p:cNvSpPr>
            <p:nvPr/>
          </p:nvSpPr>
          <p:spPr bwMode="auto">
            <a:xfrm>
              <a:off x="1776" y="3238"/>
              <a:ext cx="576" cy="48"/>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800" name="Rectangle 45" descr="球体"/>
            <p:cNvSpPr>
              <a:spLocks noChangeArrowheads="1"/>
            </p:cNvSpPr>
            <p:nvPr/>
          </p:nvSpPr>
          <p:spPr bwMode="auto">
            <a:xfrm>
              <a:off x="2304" y="3024"/>
              <a:ext cx="48" cy="214"/>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801" name="Line 46"/>
            <p:cNvSpPr>
              <a:spLocks noChangeShapeType="1"/>
            </p:cNvSpPr>
            <p:nvPr/>
          </p:nvSpPr>
          <p:spPr bwMode="auto">
            <a:xfrm flipH="1">
              <a:off x="576" y="3286"/>
              <a:ext cx="192" cy="144"/>
            </a:xfrm>
            <a:prstGeom prst="line">
              <a:avLst/>
            </a:prstGeom>
            <a:noFill/>
            <a:ln w="28575" cap="sq">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02" name="Text Box 47"/>
            <p:cNvSpPr txBox="1">
              <a:spLocks noChangeArrowheads="1"/>
            </p:cNvSpPr>
            <p:nvPr/>
          </p:nvSpPr>
          <p:spPr bwMode="auto">
            <a:xfrm>
              <a:off x="240" y="338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耗尽层</a:t>
              </a:r>
            </a:p>
          </p:txBody>
        </p:sp>
        <p:sp>
          <p:nvSpPr>
            <p:cNvPr id="116803" name="Line 48"/>
            <p:cNvSpPr>
              <a:spLocks noChangeShapeType="1"/>
            </p:cNvSpPr>
            <p:nvPr/>
          </p:nvSpPr>
          <p:spPr bwMode="auto">
            <a:xfrm>
              <a:off x="1152" y="2880"/>
              <a:ext cx="0" cy="144"/>
            </a:xfrm>
            <a:prstGeom prst="line">
              <a:avLst/>
            </a:prstGeom>
            <a:noFill/>
            <a:ln w="28575" cap="sq">
              <a:solidFill>
                <a:schemeClr val="hlink"/>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04" name="Line 49"/>
            <p:cNvSpPr>
              <a:spLocks noChangeShapeType="1"/>
            </p:cNvSpPr>
            <p:nvPr/>
          </p:nvSpPr>
          <p:spPr bwMode="auto">
            <a:xfrm>
              <a:off x="1536" y="2880"/>
              <a:ext cx="0" cy="144"/>
            </a:xfrm>
            <a:prstGeom prst="line">
              <a:avLst/>
            </a:prstGeom>
            <a:noFill/>
            <a:ln w="28575" cap="sq">
              <a:solidFill>
                <a:schemeClr val="hlink"/>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05" name="Line 50"/>
            <p:cNvSpPr>
              <a:spLocks noChangeShapeType="1"/>
            </p:cNvSpPr>
            <p:nvPr/>
          </p:nvSpPr>
          <p:spPr bwMode="auto">
            <a:xfrm>
              <a:off x="1728" y="2880"/>
              <a:ext cx="0" cy="144"/>
            </a:xfrm>
            <a:prstGeom prst="line">
              <a:avLst/>
            </a:prstGeom>
            <a:noFill/>
            <a:ln w="28575" cap="sq">
              <a:solidFill>
                <a:schemeClr val="hlink"/>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06" name="Line 51"/>
            <p:cNvSpPr>
              <a:spLocks noChangeShapeType="1"/>
            </p:cNvSpPr>
            <p:nvPr/>
          </p:nvSpPr>
          <p:spPr bwMode="auto">
            <a:xfrm>
              <a:off x="1344" y="2880"/>
              <a:ext cx="0" cy="144"/>
            </a:xfrm>
            <a:prstGeom prst="line">
              <a:avLst/>
            </a:prstGeom>
            <a:noFill/>
            <a:ln w="28575" cap="sq">
              <a:solidFill>
                <a:schemeClr val="hlink"/>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876" name="Text Box 52"/>
          <p:cNvSpPr txBox="1">
            <a:spLocks noChangeArrowheads="1"/>
          </p:cNvSpPr>
          <p:nvPr/>
        </p:nvSpPr>
        <p:spPr bwMode="auto">
          <a:xfrm>
            <a:off x="4904007" y="1325106"/>
            <a:ext cx="2228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继续增大</a:t>
            </a:r>
            <a:r>
              <a:rPr kumimoji="1" lang="en-US" altLang="zh-CN" i="1"/>
              <a:t>U</a:t>
            </a:r>
            <a:r>
              <a:rPr kumimoji="1" lang="en-US" altLang="zh-CN" baseline="-25000"/>
              <a:t>GS</a:t>
            </a:r>
            <a:r>
              <a:rPr kumimoji="1" lang="zh-CN" altLang="en-US"/>
              <a:t>。</a:t>
            </a:r>
            <a:endParaRPr kumimoji="1" lang="en-US" altLang="zh-CN"/>
          </a:p>
        </p:txBody>
      </p:sp>
      <p:grpSp>
        <p:nvGrpSpPr>
          <p:cNvPr id="7" name="Group 53"/>
          <p:cNvGrpSpPr>
            <a:grpSpLocks/>
          </p:cNvGrpSpPr>
          <p:nvPr/>
        </p:nvGrpSpPr>
        <p:grpSpPr bwMode="auto">
          <a:xfrm>
            <a:off x="2500532" y="3323768"/>
            <a:ext cx="609600" cy="228600"/>
            <a:chOff x="1728" y="1584"/>
            <a:chExt cx="384" cy="144"/>
          </a:xfrm>
        </p:grpSpPr>
        <p:sp>
          <p:nvSpPr>
            <p:cNvPr id="116766" name="Line 54"/>
            <p:cNvSpPr>
              <a:spLocks noChangeShapeType="1"/>
            </p:cNvSpPr>
            <p:nvPr/>
          </p:nvSpPr>
          <p:spPr bwMode="auto">
            <a:xfrm>
              <a:off x="1920" y="1584"/>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7" name="Line 55"/>
            <p:cNvSpPr>
              <a:spLocks noChangeShapeType="1"/>
            </p:cNvSpPr>
            <p:nvPr/>
          </p:nvSpPr>
          <p:spPr bwMode="auto">
            <a:xfrm>
              <a:off x="2112" y="1584"/>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8" name="Line 56"/>
            <p:cNvSpPr>
              <a:spLocks noChangeShapeType="1"/>
            </p:cNvSpPr>
            <p:nvPr/>
          </p:nvSpPr>
          <p:spPr bwMode="auto">
            <a:xfrm>
              <a:off x="1728" y="1584"/>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881" name="Rectangle 57"/>
          <p:cNvSpPr>
            <a:spLocks noChangeArrowheads="1"/>
          </p:cNvSpPr>
          <p:nvPr/>
        </p:nvSpPr>
        <p:spPr bwMode="auto">
          <a:xfrm>
            <a:off x="2097307" y="3569831"/>
            <a:ext cx="1343025" cy="190500"/>
          </a:xfrm>
          <a:prstGeom prst="rect">
            <a:avLst/>
          </a:prstGeom>
          <a:solidFill>
            <a:schemeClr val="accent2"/>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pPr algn="just">
              <a:lnSpc>
                <a:spcPct val="120000"/>
              </a:lnSpc>
              <a:spcBef>
                <a:spcPct val="10000"/>
              </a:spcBef>
            </a:pPr>
            <a:endParaRPr lang="zh-CN" altLang="en-US"/>
          </a:p>
        </p:txBody>
      </p:sp>
      <p:grpSp>
        <p:nvGrpSpPr>
          <p:cNvPr id="8" name="Group 58"/>
          <p:cNvGrpSpPr>
            <a:grpSpLocks/>
          </p:cNvGrpSpPr>
          <p:nvPr/>
        </p:nvGrpSpPr>
        <p:grpSpPr bwMode="auto">
          <a:xfrm>
            <a:off x="2589432" y="3682543"/>
            <a:ext cx="1909763" cy="762000"/>
            <a:chOff x="1920" y="1776"/>
            <a:chExt cx="1203" cy="480"/>
          </a:xfrm>
        </p:grpSpPr>
        <p:sp>
          <p:nvSpPr>
            <p:cNvPr id="116764" name="Line 59"/>
            <p:cNvSpPr>
              <a:spLocks noChangeShapeType="1"/>
            </p:cNvSpPr>
            <p:nvPr/>
          </p:nvSpPr>
          <p:spPr bwMode="auto">
            <a:xfrm>
              <a:off x="1920" y="1776"/>
              <a:ext cx="528" cy="336"/>
            </a:xfrm>
            <a:prstGeom prst="line">
              <a:avLst/>
            </a:prstGeom>
            <a:noFill/>
            <a:ln w="28575" cap="sq">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5" name="Text Box 60"/>
            <p:cNvSpPr txBox="1">
              <a:spLocks noChangeArrowheads="1"/>
            </p:cNvSpPr>
            <p:nvPr/>
          </p:nvSpPr>
          <p:spPr bwMode="auto">
            <a:xfrm>
              <a:off x="2428" y="196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反型层</a:t>
              </a:r>
            </a:p>
          </p:txBody>
        </p:sp>
      </p:grpSp>
      <p:sp>
        <p:nvSpPr>
          <p:cNvPr id="77885" name="Text Box 61"/>
          <p:cNvSpPr txBox="1">
            <a:spLocks noChangeArrowheads="1"/>
          </p:cNvSpPr>
          <p:nvPr/>
        </p:nvSpPr>
        <p:spPr bwMode="auto">
          <a:xfrm>
            <a:off x="4834157" y="1768018"/>
            <a:ext cx="3905250"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en-US" altLang="zh-CN" i="1"/>
              <a:t>U</a:t>
            </a:r>
            <a:r>
              <a:rPr kumimoji="1" lang="en-US" altLang="zh-CN" baseline="-25000"/>
              <a:t>GS</a:t>
            </a:r>
            <a:r>
              <a:rPr kumimoji="1" lang="zh-CN" altLang="en-US"/>
              <a:t>越大，反型层中的自由电子浓度越大，沟道越宽，导电能力越强。将开始形成反型层所需的</a:t>
            </a:r>
            <a:r>
              <a:rPr kumimoji="1" lang="en-US" altLang="zh-CN" i="1"/>
              <a:t>U</a:t>
            </a:r>
            <a:r>
              <a:rPr kumimoji="1" lang="en-US" altLang="zh-CN" baseline="-25000"/>
              <a:t>GS</a:t>
            </a:r>
            <a:r>
              <a:rPr kumimoji="1" lang="zh-CN" altLang="zh-CN"/>
              <a:t>值称为开启电压</a:t>
            </a:r>
            <a:r>
              <a:rPr kumimoji="1" lang="en-US" altLang="zh-CN" i="1"/>
              <a:t>U</a:t>
            </a:r>
            <a:r>
              <a:rPr kumimoji="1" lang="en-US" altLang="zh-CN" baseline="-25000"/>
              <a:t>GS(th)</a:t>
            </a:r>
            <a:r>
              <a:rPr kumimoji="1" lang="zh-CN" altLang="en-US"/>
              <a:t>，其值约为</a:t>
            </a:r>
            <a:r>
              <a:rPr kumimoji="1" lang="en-US" altLang="zh-CN"/>
              <a:t>2~10V</a:t>
            </a:r>
            <a:r>
              <a:rPr kumimoji="1" lang="zh-CN" altLang="zh-CN"/>
              <a:t>之间。</a:t>
            </a:r>
            <a:endParaRPr kumimoji="1" lang="zh-CN" altLang="en-US"/>
          </a:p>
        </p:txBody>
      </p:sp>
      <p:sp>
        <p:nvSpPr>
          <p:cNvPr id="77886" name="Text Box 62"/>
          <p:cNvSpPr txBox="1">
            <a:spLocks noChangeArrowheads="1"/>
          </p:cNvSpPr>
          <p:nvPr/>
        </p:nvSpPr>
        <p:spPr bwMode="auto">
          <a:xfrm>
            <a:off x="4873845" y="4746168"/>
            <a:ext cx="371951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在漏源之间加上正向电压</a:t>
            </a:r>
            <a:r>
              <a:rPr kumimoji="1" lang="en-US" altLang="en-US" i="1"/>
              <a:t>U</a:t>
            </a:r>
            <a:r>
              <a:rPr kumimoji="1" lang="en-US" altLang="en-US" baseline="-25000"/>
              <a:t>DS</a:t>
            </a:r>
            <a:r>
              <a:rPr kumimoji="1" lang="zh-CN" altLang="en-US"/>
              <a:t>便会产生漏极电流</a:t>
            </a:r>
            <a:r>
              <a:rPr kumimoji="1" lang="en-US" altLang="en-US" i="1"/>
              <a:t>I</a:t>
            </a:r>
            <a:r>
              <a:rPr kumimoji="1" lang="en-US" altLang="en-US" baseline="-25000"/>
              <a:t>D</a:t>
            </a:r>
            <a:endParaRPr kumimoji="1" lang="en-US" altLang="zh-CN"/>
          </a:p>
        </p:txBody>
      </p:sp>
      <p:grpSp>
        <p:nvGrpSpPr>
          <p:cNvPr id="9" name="Group 63"/>
          <p:cNvGrpSpPr>
            <a:grpSpLocks/>
          </p:cNvGrpSpPr>
          <p:nvPr/>
        </p:nvGrpSpPr>
        <p:grpSpPr bwMode="auto">
          <a:xfrm>
            <a:off x="1760757" y="1769606"/>
            <a:ext cx="2532063" cy="1228725"/>
            <a:chOff x="1056" y="666"/>
            <a:chExt cx="1595" cy="774"/>
          </a:xfrm>
        </p:grpSpPr>
        <p:grpSp>
          <p:nvGrpSpPr>
            <p:cNvPr id="116749" name="Group 64"/>
            <p:cNvGrpSpPr>
              <a:grpSpLocks/>
            </p:cNvGrpSpPr>
            <p:nvPr/>
          </p:nvGrpSpPr>
          <p:grpSpPr bwMode="auto">
            <a:xfrm>
              <a:off x="1056" y="912"/>
              <a:ext cx="1200" cy="528"/>
              <a:chOff x="1056" y="912"/>
              <a:chExt cx="1200" cy="528"/>
            </a:xfrm>
          </p:grpSpPr>
          <p:grpSp>
            <p:nvGrpSpPr>
              <p:cNvPr id="116753" name="Group 65"/>
              <p:cNvGrpSpPr>
                <a:grpSpLocks/>
              </p:cNvGrpSpPr>
              <p:nvPr/>
            </p:nvGrpSpPr>
            <p:grpSpPr bwMode="auto">
              <a:xfrm>
                <a:off x="1056" y="912"/>
                <a:ext cx="1200" cy="528"/>
                <a:chOff x="1056" y="912"/>
                <a:chExt cx="1200" cy="528"/>
              </a:xfrm>
            </p:grpSpPr>
            <p:sp>
              <p:nvSpPr>
                <p:cNvPr id="116756" name="Line 66"/>
                <p:cNvSpPr>
                  <a:spLocks noChangeShapeType="1"/>
                </p:cNvSpPr>
                <p:nvPr/>
              </p:nvSpPr>
              <p:spPr bwMode="auto">
                <a:xfrm>
                  <a:off x="1056" y="1008"/>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7" name="Line 67"/>
                <p:cNvSpPr>
                  <a:spLocks noChangeShapeType="1"/>
                </p:cNvSpPr>
                <p:nvPr/>
              </p:nvSpPr>
              <p:spPr bwMode="auto">
                <a:xfrm>
                  <a:off x="1056" y="1008"/>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8" name="Line 68"/>
                <p:cNvSpPr>
                  <a:spLocks noChangeShapeType="1"/>
                </p:cNvSpPr>
                <p:nvPr/>
              </p:nvSpPr>
              <p:spPr bwMode="auto">
                <a:xfrm>
                  <a:off x="1584" y="960"/>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9" name="Line 69"/>
                <p:cNvSpPr>
                  <a:spLocks noChangeShapeType="1"/>
                </p:cNvSpPr>
                <p:nvPr/>
              </p:nvSpPr>
              <p:spPr bwMode="auto">
                <a:xfrm>
                  <a:off x="1632" y="91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0" name="Line 70"/>
                <p:cNvSpPr>
                  <a:spLocks noChangeShapeType="1"/>
                </p:cNvSpPr>
                <p:nvPr/>
              </p:nvSpPr>
              <p:spPr bwMode="auto">
                <a:xfrm>
                  <a:off x="1680" y="960"/>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1" name="Line 71"/>
                <p:cNvSpPr>
                  <a:spLocks noChangeShapeType="1"/>
                </p:cNvSpPr>
                <p:nvPr/>
              </p:nvSpPr>
              <p:spPr bwMode="auto">
                <a:xfrm>
                  <a:off x="1728" y="91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2" name="Line 72"/>
                <p:cNvSpPr>
                  <a:spLocks noChangeShapeType="1"/>
                </p:cNvSpPr>
                <p:nvPr/>
              </p:nvSpPr>
              <p:spPr bwMode="auto">
                <a:xfrm>
                  <a:off x="1728" y="1008"/>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3" name="Line 73"/>
                <p:cNvSpPr>
                  <a:spLocks noChangeShapeType="1"/>
                </p:cNvSpPr>
                <p:nvPr/>
              </p:nvSpPr>
              <p:spPr bwMode="auto">
                <a:xfrm>
                  <a:off x="2256" y="1008"/>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6754" name="Line 74"/>
              <p:cNvSpPr>
                <a:spLocks noChangeShapeType="1"/>
              </p:cNvSpPr>
              <p:nvPr/>
            </p:nvSpPr>
            <p:spPr bwMode="auto">
              <a:xfrm flipH="1">
                <a:off x="1536" y="1152"/>
                <a:ext cx="384" cy="0"/>
              </a:xfrm>
              <a:prstGeom prst="line">
                <a:avLst/>
              </a:prstGeom>
              <a:noFill/>
              <a:ln w="28575" cap="sq">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5" name="Rectangle 75"/>
              <p:cNvSpPr>
                <a:spLocks noChangeArrowheads="1"/>
              </p:cNvSpPr>
              <p:nvPr/>
            </p:nvSpPr>
            <p:spPr bwMode="auto">
              <a:xfrm>
                <a:off x="1584" y="1113"/>
                <a:ext cx="3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p>
                <a:r>
                  <a:rPr kumimoji="1" lang="en-US" altLang="en-US" sz="1800" i="1">
                    <a:ea typeface="宋体" charset="-122"/>
                  </a:rPr>
                  <a:t>U</a:t>
                </a:r>
                <a:r>
                  <a:rPr kumimoji="1" lang="en-US" altLang="en-US" sz="1800" baseline="-25000">
                    <a:ea typeface="宋体" charset="-122"/>
                  </a:rPr>
                  <a:t>DS</a:t>
                </a:r>
                <a:endParaRPr kumimoji="1" lang="en-US" altLang="zh-CN" sz="1800" baseline="-25000">
                  <a:ea typeface="宋体" charset="-122"/>
                </a:endParaRPr>
              </a:p>
            </p:txBody>
          </p:sp>
        </p:grpSp>
        <p:sp>
          <p:nvSpPr>
            <p:cNvPr id="116750" name="Line 76"/>
            <p:cNvSpPr>
              <a:spLocks noChangeShapeType="1"/>
            </p:cNvSpPr>
            <p:nvPr/>
          </p:nvSpPr>
          <p:spPr bwMode="auto">
            <a:xfrm>
              <a:off x="2352" y="1056"/>
              <a:ext cx="0" cy="192"/>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1" name="Text Box 77"/>
            <p:cNvSpPr txBox="1">
              <a:spLocks noChangeArrowheads="1"/>
            </p:cNvSpPr>
            <p:nvPr/>
          </p:nvSpPr>
          <p:spPr bwMode="auto">
            <a:xfrm>
              <a:off x="2368" y="1008"/>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D</a:t>
              </a:r>
              <a:endParaRPr kumimoji="1" lang="en-US" altLang="zh-CN">
                <a:ea typeface="宋体" charset="-122"/>
              </a:endParaRPr>
            </a:p>
          </p:txBody>
        </p:sp>
        <p:sp>
          <p:nvSpPr>
            <p:cNvPr id="116752" name="Text Box 78"/>
            <p:cNvSpPr txBox="1">
              <a:spLocks noChangeArrowheads="1"/>
            </p:cNvSpPr>
            <p:nvPr/>
          </p:nvSpPr>
          <p:spPr bwMode="auto">
            <a:xfrm>
              <a:off x="1536" y="666"/>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E</a:t>
              </a:r>
              <a:r>
                <a:rPr kumimoji="1" lang="en-US" altLang="zh-CN" sz="2000" baseline="-25000">
                  <a:ea typeface="宋体" charset="-122"/>
                </a:rPr>
                <a:t>D</a:t>
              </a:r>
              <a:endParaRPr kumimoji="1" lang="en-US" altLang="zh-CN" sz="2000">
                <a:ea typeface="宋体"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7828"/>
                                        </p:tgtEl>
                                        <p:attrNameLst>
                                          <p:attrName>style.visibility</p:attrName>
                                        </p:attrNameLst>
                                      </p:cBhvr>
                                      <p:to>
                                        <p:strVal val="visible"/>
                                      </p:to>
                                    </p:set>
                                    <p:animEffect transition="in" filter="wipe(left)">
                                      <p:cBhvr>
                                        <p:cTn id="7" dur="500"/>
                                        <p:tgtEl>
                                          <p:spTgt spid="7782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7876"/>
                                        </p:tgtEl>
                                        <p:attrNameLst>
                                          <p:attrName>style.visibility</p:attrName>
                                        </p:attrNameLst>
                                      </p:cBhvr>
                                      <p:to>
                                        <p:strVal val="visible"/>
                                      </p:to>
                                    </p:set>
                                    <p:animEffect transition="in" filter="wipe(left)">
                                      <p:cBhvr>
                                        <p:cTn id="16" dur="500"/>
                                        <p:tgtEl>
                                          <p:spTgt spid="778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7881"/>
                                        </p:tgtEl>
                                        <p:attrNameLst>
                                          <p:attrName>style.visibility</p:attrName>
                                        </p:attrNameLst>
                                      </p:cBhvr>
                                      <p:to>
                                        <p:strVal val="visible"/>
                                      </p:to>
                                    </p:set>
                                    <p:animEffect transition="in" filter="wipe(left)">
                                      <p:cBhvr>
                                        <p:cTn id="26" dur="500"/>
                                        <p:tgtEl>
                                          <p:spTgt spid="7788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7885"/>
                                        </p:tgtEl>
                                        <p:attrNameLst>
                                          <p:attrName>style.visibility</p:attrName>
                                        </p:attrNameLst>
                                      </p:cBhvr>
                                      <p:to>
                                        <p:strVal val="visible"/>
                                      </p:to>
                                    </p:set>
                                    <p:animEffect transition="in" filter="wipe(left)">
                                      <p:cBhvr>
                                        <p:cTn id="36" dur="500"/>
                                        <p:tgtEl>
                                          <p:spTgt spid="7788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7886"/>
                                        </p:tgtEl>
                                        <p:attrNameLst>
                                          <p:attrName>style.visibility</p:attrName>
                                        </p:attrNameLst>
                                      </p:cBhvr>
                                      <p:to>
                                        <p:strVal val="visible"/>
                                      </p:to>
                                    </p:set>
                                    <p:animEffect transition="in" filter="wipe(left)">
                                      <p:cBhvr>
                                        <p:cTn id="41" dur="500"/>
                                        <p:tgtEl>
                                          <p:spTgt spid="7788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P spid="77876" grpId="0" autoUpdateAnimBg="0"/>
      <p:bldP spid="77881" grpId="0" animBg="1"/>
      <p:bldP spid="77885" grpId="0" autoUpdateAnimBg="0"/>
      <p:bldP spid="77886"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altLang="zh-CN" sz="3600" dirty="0" smtClean="0">
                <a:ea typeface="宋体" charset="-122"/>
              </a:rPr>
              <a:t>6.4.1 </a:t>
            </a:r>
            <a:r>
              <a:rPr lang="zh-CN" altLang="en-US" sz="3600" dirty="0" smtClean="0">
                <a:ea typeface="宋体" charset="-122"/>
              </a:rPr>
              <a:t>绝缘栅场效应管（续</a:t>
            </a:r>
            <a:r>
              <a:rPr lang="en-US" altLang="zh-CN" sz="3600" dirty="0" smtClean="0">
                <a:ea typeface="宋体" charset="-122"/>
              </a:rPr>
              <a:t>2</a:t>
            </a:r>
            <a:r>
              <a:rPr lang="zh-CN" altLang="en-US" sz="3600" dirty="0" smtClean="0">
                <a:ea typeface="宋体" charset="-122"/>
              </a:rPr>
              <a:t>）</a:t>
            </a:r>
            <a:endParaRPr lang="en-US" altLang="zh-CN" sz="3600"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76</a:t>
            </a:fld>
            <a:endParaRPr lang="zh-CN" altLang="en-US"/>
          </a:p>
        </p:txBody>
      </p:sp>
      <p:grpSp>
        <p:nvGrpSpPr>
          <p:cNvPr id="2" name="Group 5"/>
          <p:cNvGrpSpPr>
            <a:grpSpLocks/>
          </p:cNvGrpSpPr>
          <p:nvPr/>
        </p:nvGrpSpPr>
        <p:grpSpPr bwMode="auto">
          <a:xfrm>
            <a:off x="3030022" y="1299549"/>
            <a:ext cx="4191000" cy="3352800"/>
            <a:chOff x="0" y="2208"/>
            <a:chExt cx="2640" cy="2112"/>
          </a:xfrm>
        </p:grpSpPr>
        <p:sp>
          <p:nvSpPr>
            <p:cNvPr id="116769" name="Rectangle 6"/>
            <p:cNvSpPr>
              <a:spLocks noChangeArrowheads="1"/>
            </p:cNvSpPr>
            <p:nvPr/>
          </p:nvSpPr>
          <p:spPr bwMode="auto">
            <a:xfrm>
              <a:off x="240" y="2854"/>
              <a:ext cx="2400" cy="100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6770" name="Rectangle 7"/>
            <p:cNvSpPr>
              <a:spLocks noChangeArrowheads="1"/>
            </p:cNvSpPr>
            <p:nvPr/>
          </p:nvSpPr>
          <p:spPr bwMode="auto">
            <a:xfrm>
              <a:off x="1200" y="3862"/>
              <a:ext cx="576" cy="9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6771" name="Rectangle 8" descr="宽上对角线"/>
            <p:cNvSpPr>
              <a:spLocks noChangeArrowheads="1"/>
            </p:cNvSpPr>
            <p:nvPr/>
          </p:nvSpPr>
          <p:spPr bwMode="auto">
            <a:xfrm>
              <a:off x="240" y="2854"/>
              <a:ext cx="2400" cy="170"/>
            </a:xfrm>
            <a:prstGeom prst="rect">
              <a:avLst/>
            </a:prstGeom>
            <a:pattFill prst="wdUpDiag">
              <a:fgClr>
                <a:srgbClr val="000000"/>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72" name="Rectangle 9"/>
            <p:cNvSpPr>
              <a:spLocks noChangeArrowheads="1"/>
            </p:cNvSpPr>
            <p:nvPr/>
          </p:nvSpPr>
          <p:spPr bwMode="auto">
            <a:xfrm>
              <a:off x="576" y="3024"/>
              <a:ext cx="52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nchor="ctr"/>
            <a:lstStyle/>
            <a:p>
              <a:pPr algn="ctr"/>
              <a:r>
                <a:rPr kumimoji="1" lang="en-US" altLang="zh-CN">
                  <a:ea typeface="宋体" charset="-122"/>
                </a:rPr>
                <a:t>N</a:t>
              </a:r>
              <a:r>
                <a:rPr kumimoji="1" lang="en-US" altLang="zh-CN" baseline="30000">
                  <a:ea typeface="宋体" charset="-122"/>
                </a:rPr>
                <a:t>+</a:t>
              </a:r>
              <a:endParaRPr kumimoji="1" lang="en-US" altLang="zh-CN">
                <a:ea typeface="宋体" charset="-122"/>
              </a:endParaRPr>
            </a:p>
          </p:txBody>
        </p:sp>
        <p:sp>
          <p:nvSpPr>
            <p:cNvPr id="116773" name="Rectangle 10"/>
            <p:cNvSpPr>
              <a:spLocks noChangeArrowheads="1"/>
            </p:cNvSpPr>
            <p:nvPr/>
          </p:nvSpPr>
          <p:spPr bwMode="auto">
            <a:xfrm>
              <a:off x="1776" y="3024"/>
              <a:ext cx="52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nchor="ctr"/>
            <a:lstStyle/>
            <a:p>
              <a:pPr algn="ctr"/>
              <a:r>
                <a:rPr kumimoji="1" lang="en-US" altLang="zh-CN">
                  <a:ea typeface="宋体" charset="-122"/>
                </a:rPr>
                <a:t>N</a:t>
              </a:r>
              <a:r>
                <a:rPr kumimoji="1" lang="en-US" altLang="zh-CN" baseline="30000">
                  <a:ea typeface="宋体" charset="-122"/>
                </a:rPr>
                <a:t>+</a:t>
              </a:r>
              <a:endParaRPr kumimoji="1" lang="en-US" altLang="zh-CN">
                <a:ea typeface="宋体" charset="-122"/>
              </a:endParaRPr>
            </a:p>
          </p:txBody>
        </p:sp>
        <p:sp>
          <p:nvSpPr>
            <p:cNvPr id="116774" name="Rectangle 11"/>
            <p:cNvSpPr>
              <a:spLocks noChangeArrowheads="1"/>
            </p:cNvSpPr>
            <p:nvPr/>
          </p:nvSpPr>
          <p:spPr bwMode="auto">
            <a:xfrm>
              <a:off x="672" y="2854"/>
              <a:ext cx="288" cy="170"/>
            </a:xfrm>
            <a:prstGeom prst="rect">
              <a:avLst/>
            </a:prstGeom>
            <a:solidFill>
              <a:schemeClr val="bg2"/>
            </a:solidFill>
            <a:ln w="28575"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75" name="Rectangle 12"/>
            <p:cNvSpPr>
              <a:spLocks noChangeArrowheads="1"/>
            </p:cNvSpPr>
            <p:nvPr/>
          </p:nvSpPr>
          <p:spPr bwMode="auto">
            <a:xfrm>
              <a:off x="1872" y="2854"/>
              <a:ext cx="288" cy="170"/>
            </a:xfrm>
            <a:prstGeom prst="rect">
              <a:avLst/>
            </a:prstGeom>
            <a:solidFill>
              <a:schemeClr val="bg2"/>
            </a:solidFill>
            <a:ln w="28575"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grpSp>
          <p:nvGrpSpPr>
            <p:cNvPr id="116776" name="Group 13"/>
            <p:cNvGrpSpPr>
              <a:grpSpLocks/>
            </p:cNvGrpSpPr>
            <p:nvPr/>
          </p:nvGrpSpPr>
          <p:grpSpPr bwMode="auto">
            <a:xfrm>
              <a:off x="768" y="2566"/>
              <a:ext cx="48" cy="288"/>
              <a:chOff x="2160" y="1248"/>
              <a:chExt cx="48" cy="288"/>
            </a:xfrm>
          </p:grpSpPr>
          <p:sp>
            <p:nvSpPr>
              <p:cNvPr id="116813" name="Line 14"/>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14" name="Oval 15"/>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grpSp>
          <p:nvGrpSpPr>
            <p:cNvPr id="116777" name="Group 16"/>
            <p:cNvGrpSpPr>
              <a:grpSpLocks/>
            </p:cNvGrpSpPr>
            <p:nvPr/>
          </p:nvGrpSpPr>
          <p:grpSpPr bwMode="auto">
            <a:xfrm>
              <a:off x="1968" y="2566"/>
              <a:ext cx="48" cy="288"/>
              <a:chOff x="2160" y="1248"/>
              <a:chExt cx="48" cy="288"/>
            </a:xfrm>
          </p:grpSpPr>
          <p:sp>
            <p:nvSpPr>
              <p:cNvPr id="116811" name="Line 17"/>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12" name="Oval 18"/>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6778" name="Text Box 19"/>
            <p:cNvSpPr txBox="1">
              <a:spLocks noChangeArrowheads="1"/>
            </p:cNvSpPr>
            <p:nvPr/>
          </p:nvSpPr>
          <p:spPr bwMode="auto">
            <a:xfrm>
              <a:off x="576" y="220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S</a:t>
              </a:r>
            </a:p>
          </p:txBody>
        </p:sp>
        <p:grpSp>
          <p:nvGrpSpPr>
            <p:cNvPr id="116779" name="Group 20"/>
            <p:cNvGrpSpPr>
              <a:grpSpLocks/>
            </p:cNvGrpSpPr>
            <p:nvPr/>
          </p:nvGrpSpPr>
          <p:grpSpPr bwMode="auto">
            <a:xfrm>
              <a:off x="1440" y="2570"/>
              <a:ext cx="48" cy="214"/>
              <a:chOff x="2160" y="1248"/>
              <a:chExt cx="48" cy="288"/>
            </a:xfrm>
          </p:grpSpPr>
          <p:sp>
            <p:nvSpPr>
              <p:cNvPr id="116809" name="Line 21"/>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10" name="Oval 22"/>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6780" name="Rectangle 23"/>
            <p:cNvSpPr>
              <a:spLocks noChangeArrowheads="1"/>
            </p:cNvSpPr>
            <p:nvPr/>
          </p:nvSpPr>
          <p:spPr bwMode="auto">
            <a:xfrm>
              <a:off x="1152" y="2784"/>
              <a:ext cx="576" cy="96"/>
            </a:xfrm>
            <a:prstGeom prst="rect">
              <a:avLst/>
            </a:prstGeom>
            <a:solidFill>
              <a:srgbClr val="808080"/>
            </a:solidFill>
            <a:ln w="28575" cap="sq">
              <a:solidFill>
                <a:srgbClr val="808080"/>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81" name="Text Box 24"/>
            <p:cNvSpPr txBox="1">
              <a:spLocks noChangeArrowheads="1"/>
            </p:cNvSpPr>
            <p:nvPr/>
          </p:nvSpPr>
          <p:spPr bwMode="auto">
            <a:xfrm>
              <a:off x="1536" y="2400"/>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G</a:t>
              </a:r>
            </a:p>
          </p:txBody>
        </p:sp>
        <p:sp>
          <p:nvSpPr>
            <p:cNvPr id="116782" name="Text Box 25"/>
            <p:cNvSpPr txBox="1">
              <a:spLocks noChangeArrowheads="1"/>
            </p:cNvSpPr>
            <p:nvPr/>
          </p:nvSpPr>
          <p:spPr bwMode="auto">
            <a:xfrm>
              <a:off x="2054" y="242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ea typeface="宋体" charset="-122"/>
                </a:rPr>
                <a:t>D</a:t>
              </a:r>
              <a:endParaRPr kumimoji="1" lang="en-US" altLang="zh-CN">
                <a:ea typeface="宋体" charset="-122"/>
              </a:endParaRPr>
            </a:p>
          </p:txBody>
        </p:sp>
        <p:sp>
          <p:nvSpPr>
            <p:cNvPr id="116783" name="Text Box 26"/>
            <p:cNvSpPr txBox="1">
              <a:spLocks noChangeArrowheads="1"/>
            </p:cNvSpPr>
            <p:nvPr/>
          </p:nvSpPr>
          <p:spPr bwMode="auto">
            <a:xfrm>
              <a:off x="1008" y="3526"/>
              <a:ext cx="10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P</a:t>
              </a:r>
              <a:r>
                <a:rPr kumimoji="1" lang="zh-CN" altLang="en-US"/>
                <a:t>型硅衬底</a:t>
              </a:r>
            </a:p>
          </p:txBody>
        </p:sp>
        <p:grpSp>
          <p:nvGrpSpPr>
            <p:cNvPr id="116784" name="Group 27"/>
            <p:cNvGrpSpPr>
              <a:grpSpLocks/>
            </p:cNvGrpSpPr>
            <p:nvPr/>
          </p:nvGrpSpPr>
          <p:grpSpPr bwMode="auto">
            <a:xfrm flipV="1">
              <a:off x="1440" y="3958"/>
              <a:ext cx="48" cy="240"/>
              <a:chOff x="2160" y="1248"/>
              <a:chExt cx="48" cy="288"/>
            </a:xfrm>
          </p:grpSpPr>
          <p:sp>
            <p:nvSpPr>
              <p:cNvPr id="116807" name="Line 28"/>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08" name="Oval 29"/>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6785" name="Text Box 30"/>
            <p:cNvSpPr txBox="1">
              <a:spLocks noChangeArrowheads="1"/>
            </p:cNvSpPr>
            <p:nvPr/>
          </p:nvSpPr>
          <p:spPr bwMode="auto">
            <a:xfrm>
              <a:off x="1478" y="403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ea typeface="宋体" charset="-122"/>
                </a:rPr>
                <a:t>B</a:t>
              </a:r>
              <a:endParaRPr kumimoji="1" lang="en-US" altLang="zh-CN">
                <a:ea typeface="宋体" charset="-122"/>
              </a:endParaRPr>
            </a:p>
          </p:txBody>
        </p:sp>
        <p:sp>
          <p:nvSpPr>
            <p:cNvPr id="116786" name="Line 31"/>
            <p:cNvSpPr>
              <a:spLocks noChangeShapeType="1"/>
            </p:cNvSpPr>
            <p:nvPr/>
          </p:nvSpPr>
          <p:spPr bwMode="auto">
            <a:xfrm flipH="1">
              <a:off x="0" y="259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7" name="Line 32"/>
            <p:cNvSpPr>
              <a:spLocks noChangeShapeType="1"/>
            </p:cNvSpPr>
            <p:nvPr/>
          </p:nvSpPr>
          <p:spPr bwMode="auto">
            <a:xfrm>
              <a:off x="0" y="2592"/>
              <a:ext cx="0" cy="15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8" name="Line 33"/>
            <p:cNvSpPr>
              <a:spLocks noChangeShapeType="1"/>
            </p:cNvSpPr>
            <p:nvPr/>
          </p:nvSpPr>
          <p:spPr bwMode="auto">
            <a:xfrm>
              <a:off x="0" y="4176"/>
              <a:ext cx="14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89" name="Line 34"/>
            <p:cNvSpPr>
              <a:spLocks noChangeShapeType="1"/>
            </p:cNvSpPr>
            <p:nvPr/>
          </p:nvSpPr>
          <p:spPr bwMode="auto">
            <a:xfrm>
              <a:off x="1056" y="2496"/>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0" name="Line 35"/>
            <p:cNvSpPr>
              <a:spLocks noChangeShapeType="1"/>
            </p:cNvSpPr>
            <p:nvPr/>
          </p:nvSpPr>
          <p:spPr bwMode="auto">
            <a:xfrm>
              <a:off x="1104" y="2448"/>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1" name="Line 36"/>
            <p:cNvSpPr>
              <a:spLocks noChangeShapeType="1"/>
            </p:cNvSpPr>
            <p:nvPr/>
          </p:nvSpPr>
          <p:spPr bwMode="auto">
            <a:xfrm>
              <a:off x="768" y="2592"/>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2" name="Line 37"/>
            <p:cNvSpPr>
              <a:spLocks noChangeShapeType="1"/>
            </p:cNvSpPr>
            <p:nvPr/>
          </p:nvSpPr>
          <p:spPr bwMode="auto">
            <a:xfrm>
              <a:off x="1104" y="2592"/>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3" name="Rectangle 38"/>
            <p:cNvSpPr>
              <a:spLocks noChangeArrowheads="1"/>
            </p:cNvSpPr>
            <p:nvPr/>
          </p:nvSpPr>
          <p:spPr bwMode="auto">
            <a:xfrm>
              <a:off x="768" y="2640"/>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p>
              <a:r>
                <a:rPr kumimoji="1" lang="en-US" altLang="zh-CN" sz="1800" i="1">
                  <a:ea typeface="宋体" charset="-122"/>
                </a:rPr>
                <a:t>U</a:t>
              </a:r>
              <a:r>
                <a:rPr kumimoji="1" lang="en-US" altLang="zh-CN" sz="1800" baseline="-25000">
                  <a:ea typeface="宋体" charset="-122"/>
                </a:rPr>
                <a:t>GS</a:t>
              </a:r>
            </a:p>
          </p:txBody>
        </p:sp>
        <p:sp>
          <p:nvSpPr>
            <p:cNvPr id="116794" name="Rectangle 39"/>
            <p:cNvSpPr>
              <a:spLocks noChangeArrowheads="1"/>
            </p:cNvSpPr>
            <p:nvPr/>
          </p:nvSpPr>
          <p:spPr bwMode="auto">
            <a:xfrm>
              <a:off x="960" y="2208"/>
              <a:ext cx="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p>
              <a:r>
                <a:rPr kumimoji="1" lang="en-US" altLang="zh-CN" i="1">
                  <a:ea typeface="宋体" charset="-122"/>
                </a:rPr>
                <a:t>E</a:t>
              </a:r>
              <a:r>
                <a:rPr kumimoji="1" lang="en-US" altLang="zh-CN" baseline="-25000">
                  <a:ea typeface="宋体" charset="-122"/>
                </a:rPr>
                <a:t>G</a:t>
              </a:r>
            </a:p>
          </p:txBody>
        </p:sp>
        <p:sp>
          <p:nvSpPr>
            <p:cNvPr id="116795" name="Line 40"/>
            <p:cNvSpPr>
              <a:spLocks noChangeShapeType="1"/>
            </p:cNvSpPr>
            <p:nvPr/>
          </p:nvSpPr>
          <p:spPr bwMode="auto">
            <a:xfrm flipH="1">
              <a:off x="1008" y="2736"/>
              <a:ext cx="33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96" name="Rectangle 41" descr="球体"/>
            <p:cNvSpPr>
              <a:spLocks noChangeArrowheads="1"/>
            </p:cNvSpPr>
            <p:nvPr/>
          </p:nvSpPr>
          <p:spPr bwMode="auto">
            <a:xfrm>
              <a:off x="528" y="3024"/>
              <a:ext cx="48" cy="214"/>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97" name="Rectangle 42" descr="球体"/>
            <p:cNvSpPr>
              <a:spLocks noChangeArrowheads="1"/>
            </p:cNvSpPr>
            <p:nvPr/>
          </p:nvSpPr>
          <p:spPr bwMode="auto">
            <a:xfrm>
              <a:off x="528" y="3238"/>
              <a:ext cx="576" cy="48"/>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98" name="Rectangle 43" descr="球体"/>
            <p:cNvSpPr>
              <a:spLocks noChangeArrowheads="1"/>
            </p:cNvSpPr>
            <p:nvPr/>
          </p:nvSpPr>
          <p:spPr bwMode="auto">
            <a:xfrm>
              <a:off x="1104" y="3024"/>
              <a:ext cx="672" cy="214"/>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799" name="Rectangle 44" descr="球体"/>
            <p:cNvSpPr>
              <a:spLocks noChangeArrowheads="1"/>
            </p:cNvSpPr>
            <p:nvPr/>
          </p:nvSpPr>
          <p:spPr bwMode="auto">
            <a:xfrm>
              <a:off x="1776" y="3238"/>
              <a:ext cx="576" cy="48"/>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800" name="Rectangle 45" descr="球体"/>
            <p:cNvSpPr>
              <a:spLocks noChangeArrowheads="1"/>
            </p:cNvSpPr>
            <p:nvPr/>
          </p:nvSpPr>
          <p:spPr bwMode="auto">
            <a:xfrm>
              <a:off x="2304" y="3024"/>
              <a:ext cx="48" cy="214"/>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6801" name="Line 46"/>
            <p:cNvSpPr>
              <a:spLocks noChangeShapeType="1"/>
            </p:cNvSpPr>
            <p:nvPr/>
          </p:nvSpPr>
          <p:spPr bwMode="auto">
            <a:xfrm flipH="1">
              <a:off x="576" y="3286"/>
              <a:ext cx="192" cy="144"/>
            </a:xfrm>
            <a:prstGeom prst="line">
              <a:avLst/>
            </a:prstGeom>
            <a:noFill/>
            <a:ln w="28575" cap="sq">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02" name="Text Box 47"/>
            <p:cNvSpPr txBox="1">
              <a:spLocks noChangeArrowheads="1"/>
            </p:cNvSpPr>
            <p:nvPr/>
          </p:nvSpPr>
          <p:spPr bwMode="auto">
            <a:xfrm>
              <a:off x="240" y="338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耗尽层</a:t>
              </a:r>
            </a:p>
          </p:txBody>
        </p:sp>
        <p:sp>
          <p:nvSpPr>
            <p:cNvPr id="116803" name="Line 48"/>
            <p:cNvSpPr>
              <a:spLocks noChangeShapeType="1"/>
            </p:cNvSpPr>
            <p:nvPr/>
          </p:nvSpPr>
          <p:spPr bwMode="auto">
            <a:xfrm>
              <a:off x="1152" y="2880"/>
              <a:ext cx="0" cy="144"/>
            </a:xfrm>
            <a:prstGeom prst="line">
              <a:avLst/>
            </a:prstGeom>
            <a:noFill/>
            <a:ln w="28575" cap="sq">
              <a:solidFill>
                <a:schemeClr val="hlink"/>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04" name="Line 49"/>
            <p:cNvSpPr>
              <a:spLocks noChangeShapeType="1"/>
            </p:cNvSpPr>
            <p:nvPr/>
          </p:nvSpPr>
          <p:spPr bwMode="auto">
            <a:xfrm>
              <a:off x="1536" y="2880"/>
              <a:ext cx="0" cy="144"/>
            </a:xfrm>
            <a:prstGeom prst="line">
              <a:avLst/>
            </a:prstGeom>
            <a:noFill/>
            <a:ln w="28575" cap="sq">
              <a:solidFill>
                <a:schemeClr val="hlink"/>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05" name="Line 50"/>
            <p:cNvSpPr>
              <a:spLocks noChangeShapeType="1"/>
            </p:cNvSpPr>
            <p:nvPr/>
          </p:nvSpPr>
          <p:spPr bwMode="auto">
            <a:xfrm>
              <a:off x="1728" y="2880"/>
              <a:ext cx="0" cy="144"/>
            </a:xfrm>
            <a:prstGeom prst="line">
              <a:avLst/>
            </a:prstGeom>
            <a:noFill/>
            <a:ln w="28575" cap="sq">
              <a:solidFill>
                <a:schemeClr val="hlink"/>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806" name="Line 51"/>
            <p:cNvSpPr>
              <a:spLocks noChangeShapeType="1"/>
            </p:cNvSpPr>
            <p:nvPr/>
          </p:nvSpPr>
          <p:spPr bwMode="auto">
            <a:xfrm>
              <a:off x="1344" y="2880"/>
              <a:ext cx="0" cy="144"/>
            </a:xfrm>
            <a:prstGeom prst="line">
              <a:avLst/>
            </a:prstGeom>
            <a:noFill/>
            <a:ln w="28575" cap="sq">
              <a:solidFill>
                <a:schemeClr val="hlink"/>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53"/>
          <p:cNvGrpSpPr>
            <a:grpSpLocks/>
          </p:cNvGrpSpPr>
          <p:nvPr/>
        </p:nvGrpSpPr>
        <p:grpSpPr bwMode="auto">
          <a:xfrm>
            <a:off x="5031859" y="2219795"/>
            <a:ext cx="609600" cy="228600"/>
            <a:chOff x="1728" y="1584"/>
            <a:chExt cx="384" cy="144"/>
          </a:xfrm>
        </p:grpSpPr>
        <p:sp>
          <p:nvSpPr>
            <p:cNvPr id="116766" name="Line 54"/>
            <p:cNvSpPr>
              <a:spLocks noChangeShapeType="1"/>
            </p:cNvSpPr>
            <p:nvPr/>
          </p:nvSpPr>
          <p:spPr bwMode="auto">
            <a:xfrm>
              <a:off x="1920" y="1584"/>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7" name="Line 55"/>
            <p:cNvSpPr>
              <a:spLocks noChangeShapeType="1"/>
            </p:cNvSpPr>
            <p:nvPr/>
          </p:nvSpPr>
          <p:spPr bwMode="auto">
            <a:xfrm>
              <a:off x="2112" y="1584"/>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8" name="Line 56"/>
            <p:cNvSpPr>
              <a:spLocks noChangeShapeType="1"/>
            </p:cNvSpPr>
            <p:nvPr/>
          </p:nvSpPr>
          <p:spPr bwMode="auto">
            <a:xfrm>
              <a:off x="1728" y="1584"/>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881" name="Rectangle 57"/>
          <p:cNvSpPr>
            <a:spLocks noChangeArrowheads="1"/>
          </p:cNvSpPr>
          <p:nvPr/>
        </p:nvSpPr>
        <p:spPr bwMode="auto">
          <a:xfrm>
            <a:off x="4628634" y="2465858"/>
            <a:ext cx="1343025" cy="190500"/>
          </a:xfrm>
          <a:prstGeom prst="rect">
            <a:avLst/>
          </a:prstGeom>
          <a:solidFill>
            <a:schemeClr val="accent2"/>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pPr algn="just">
              <a:lnSpc>
                <a:spcPct val="120000"/>
              </a:lnSpc>
              <a:spcBef>
                <a:spcPct val="10000"/>
              </a:spcBef>
            </a:pPr>
            <a:endParaRPr lang="zh-CN" altLang="en-US"/>
          </a:p>
        </p:txBody>
      </p:sp>
      <p:grpSp>
        <p:nvGrpSpPr>
          <p:cNvPr id="8" name="Group 58"/>
          <p:cNvGrpSpPr>
            <a:grpSpLocks/>
          </p:cNvGrpSpPr>
          <p:nvPr/>
        </p:nvGrpSpPr>
        <p:grpSpPr bwMode="auto">
          <a:xfrm>
            <a:off x="5120759" y="2578570"/>
            <a:ext cx="1909763" cy="762000"/>
            <a:chOff x="1920" y="1776"/>
            <a:chExt cx="1203" cy="480"/>
          </a:xfrm>
        </p:grpSpPr>
        <p:sp>
          <p:nvSpPr>
            <p:cNvPr id="116764" name="Line 59"/>
            <p:cNvSpPr>
              <a:spLocks noChangeShapeType="1"/>
            </p:cNvSpPr>
            <p:nvPr/>
          </p:nvSpPr>
          <p:spPr bwMode="auto">
            <a:xfrm>
              <a:off x="1920" y="1776"/>
              <a:ext cx="528" cy="336"/>
            </a:xfrm>
            <a:prstGeom prst="line">
              <a:avLst/>
            </a:prstGeom>
            <a:noFill/>
            <a:ln w="28575" cap="sq">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5" name="Text Box 60"/>
            <p:cNvSpPr txBox="1">
              <a:spLocks noChangeArrowheads="1"/>
            </p:cNvSpPr>
            <p:nvPr/>
          </p:nvSpPr>
          <p:spPr bwMode="auto">
            <a:xfrm>
              <a:off x="2428" y="196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反型层</a:t>
              </a:r>
            </a:p>
          </p:txBody>
        </p:sp>
      </p:grpSp>
      <p:grpSp>
        <p:nvGrpSpPr>
          <p:cNvPr id="9" name="Group 63"/>
          <p:cNvGrpSpPr>
            <a:grpSpLocks/>
          </p:cNvGrpSpPr>
          <p:nvPr/>
        </p:nvGrpSpPr>
        <p:grpSpPr bwMode="auto">
          <a:xfrm>
            <a:off x="4292084" y="665633"/>
            <a:ext cx="2532063" cy="1228725"/>
            <a:chOff x="1056" y="666"/>
            <a:chExt cx="1595" cy="774"/>
          </a:xfrm>
        </p:grpSpPr>
        <p:grpSp>
          <p:nvGrpSpPr>
            <p:cNvPr id="116749" name="Group 64"/>
            <p:cNvGrpSpPr>
              <a:grpSpLocks/>
            </p:cNvGrpSpPr>
            <p:nvPr/>
          </p:nvGrpSpPr>
          <p:grpSpPr bwMode="auto">
            <a:xfrm>
              <a:off x="1056" y="912"/>
              <a:ext cx="1200" cy="528"/>
              <a:chOff x="1056" y="912"/>
              <a:chExt cx="1200" cy="528"/>
            </a:xfrm>
          </p:grpSpPr>
          <p:grpSp>
            <p:nvGrpSpPr>
              <p:cNvPr id="116753" name="Group 65"/>
              <p:cNvGrpSpPr>
                <a:grpSpLocks/>
              </p:cNvGrpSpPr>
              <p:nvPr/>
            </p:nvGrpSpPr>
            <p:grpSpPr bwMode="auto">
              <a:xfrm>
                <a:off x="1056" y="912"/>
                <a:ext cx="1200" cy="528"/>
                <a:chOff x="1056" y="912"/>
                <a:chExt cx="1200" cy="528"/>
              </a:xfrm>
            </p:grpSpPr>
            <p:sp>
              <p:nvSpPr>
                <p:cNvPr id="116756" name="Line 66"/>
                <p:cNvSpPr>
                  <a:spLocks noChangeShapeType="1"/>
                </p:cNvSpPr>
                <p:nvPr/>
              </p:nvSpPr>
              <p:spPr bwMode="auto">
                <a:xfrm>
                  <a:off x="1056" y="1008"/>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7" name="Line 67"/>
                <p:cNvSpPr>
                  <a:spLocks noChangeShapeType="1"/>
                </p:cNvSpPr>
                <p:nvPr/>
              </p:nvSpPr>
              <p:spPr bwMode="auto">
                <a:xfrm>
                  <a:off x="1056" y="1008"/>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8" name="Line 68"/>
                <p:cNvSpPr>
                  <a:spLocks noChangeShapeType="1"/>
                </p:cNvSpPr>
                <p:nvPr/>
              </p:nvSpPr>
              <p:spPr bwMode="auto">
                <a:xfrm>
                  <a:off x="1584" y="960"/>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9" name="Line 69"/>
                <p:cNvSpPr>
                  <a:spLocks noChangeShapeType="1"/>
                </p:cNvSpPr>
                <p:nvPr/>
              </p:nvSpPr>
              <p:spPr bwMode="auto">
                <a:xfrm>
                  <a:off x="1632" y="91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0" name="Line 70"/>
                <p:cNvSpPr>
                  <a:spLocks noChangeShapeType="1"/>
                </p:cNvSpPr>
                <p:nvPr/>
              </p:nvSpPr>
              <p:spPr bwMode="auto">
                <a:xfrm>
                  <a:off x="1680" y="960"/>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1" name="Line 71"/>
                <p:cNvSpPr>
                  <a:spLocks noChangeShapeType="1"/>
                </p:cNvSpPr>
                <p:nvPr/>
              </p:nvSpPr>
              <p:spPr bwMode="auto">
                <a:xfrm>
                  <a:off x="1728" y="91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2" name="Line 72"/>
                <p:cNvSpPr>
                  <a:spLocks noChangeShapeType="1"/>
                </p:cNvSpPr>
                <p:nvPr/>
              </p:nvSpPr>
              <p:spPr bwMode="auto">
                <a:xfrm>
                  <a:off x="1728" y="1008"/>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63" name="Line 73"/>
                <p:cNvSpPr>
                  <a:spLocks noChangeShapeType="1"/>
                </p:cNvSpPr>
                <p:nvPr/>
              </p:nvSpPr>
              <p:spPr bwMode="auto">
                <a:xfrm>
                  <a:off x="2256" y="1008"/>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6754" name="Line 74"/>
              <p:cNvSpPr>
                <a:spLocks noChangeShapeType="1"/>
              </p:cNvSpPr>
              <p:nvPr/>
            </p:nvSpPr>
            <p:spPr bwMode="auto">
              <a:xfrm flipH="1">
                <a:off x="1536" y="1152"/>
                <a:ext cx="384" cy="0"/>
              </a:xfrm>
              <a:prstGeom prst="line">
                <a:avLst/>
              </a:prstGeom>
              <a:noFill/>
              <a:ln w="28575" cap="sq">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5" name="Rectangle 75"/>
              <p:cNvSpPr>
                <a:spLocks noChangeArrowheads="1"/>
              </p:cNvSpPr>
              <p:nvPr/>
            </p:nvSpPr>
            <p:spPr bwMode="auto">
              <a:xfrm>
                <a:off x="1584" y="1113"/>
                <a:ext cx="3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p>
                <a:r>
                  <a:rPr kumimoji="1" lang="en-US" altLang="en-US" sz="1800" i="1">
                    <a:ea typeface="宋体" charset="-122"/>
                  </a:rPr>
                  <a:t>U</a:t>
                </a:r>
                <a:r>
                  <a:rPr kumimoji="1" lang="en-US" altLang="en-US" sz="1800" baseline="-25000">
                    <a:ea typeface="宋体" charset="-122"/>
                  </a:rPr>
                  <a:t>DS</a:t>
                </a:r>
                <a:endParaRPr kumimoji="1" lang="en-US" altLang="zh-CN" sz="1800" baseline="-25000">
                  <a:ea typeface="宋体" charset="-122"/>
                </a:endParaRPr>
              </a:p>
            </p:txBody>
          </p:sp>
        </p:grpSp>
        <p:sp>
          <p:nvSpPr>
            <p:cNvPr id="116750" name="Line 76"/>
            <p:cNvSpPr>
              <a:spLocks noChangeShapeType="1"/>
            </p:cNvSpPr>
            <p:nvPr/>
          </p:nvSpPr>
          <p:spPr bwMode="auto">
            <a:xfrm>
              <a:off x="2352" y="1056"/>
              <a:ext cx="0" cy="192"/>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751" name="Text Box 77"/>
            <p:cNvSpPr txBox="1">
              <a:spLocks noChangeArrowheads="1"/>
            </p:cNvSpPr>
            <p:nvPr/>
          </p:nvSpPr>
          <p:spPr bwMode="auto">
            <a:xfrm>
              <a:off x="2368" y="1008"/>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D</a:t>
              </a:r>
              <a:endParaRPr kumimoji="1" lang="en-US" altLang="zh-CN">
                <a:ea typeface="宋体" charset="-122"/>
              </a:endParaRPr>
            </a:p>
          </p:txBody>
        </p:sp>
        <p:sp>
          <p:nvSpPr>
            <p:cNvPr id="116752" name="Text Box 78"/>
            <p:cNvSpPr txBox="1">
              <a:spLocks noChangeArrowheads="1"/>
            </p:cNvSpPr>
            <p:nvPr/>
          </p:nvSpPr>
          <p:spPr bwMode="auto">
            <a:xfrm>
              <a:off x="1536" y="666"/>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E</a:t>
              </a:r>
              <a:r>
                <a:rPr kumimoji="1" lang="en-US" altLang="zh-CN" sz="2000" baseline="-25000">
                  <a:ea typeface="宋体" charset="-122"/>
                </a:rPr>
                <a:t>D</a:t>
              </a:r>
              <a:endParaRPr kumimoji="1" lang="en-US" altLang="zh-CN" sz="2000">
                <a:ea typeface="宋体" charset="-122"/>
              </a:endParaRPr>
            </a:p>
          </p:txBody>
        </p:sp>
      </p:grpSp>
      <p:sp>
        <p:nvSpPr>
          <p:cNvPr id="77903" name="Text Box 79"/>
          <p:cNvSpPr txBox="1">
            <a:spLocks noChangeArrowheads="1"/>
          </p:cNvSpPr>
          <p:nvPr/>
        </p:nvSpPr>
        <p:spPr bwMode="auto">
          <a:xfrm>
            <a:off x="1176615" y="4769824"/>
            <a:ext cx="6904038" cy="1554163"/>
          </a:xfrm>
          <a:prstGeom prst="rect">
            <a:avLst/>
          </a:prstGeom>
          <a:solidFill>
            <a:schemeClr val="bg1"/>
          </a:solidFill>
          <a:ln w="38100" cap="sq">
            <a:solidFill>
              <a:srgbClr val="FF0000"/>
            </a:solidFill>
            <a:miter lim="800000"/>
            <a:headEnd type="none" w="sm" len="sm"/>
            <a:tailEnd type="none" w="sm" len="sm"/>
          </a:ln>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en-US" altLang="en-US" i="1"/>
              <a:t>I</a:t>
            </a:r>
            <a:r>
              <a:rPr kumimoji="1" lang="en-US" altLang="en-US" baseline="-25000"/>
              <a:t>D</a:t>
            </a:r>
            <a:r>
              <a:rPr kumimoji="1" lang="zh-CN" altLang="en-US"/>
              <a:t>的大小受</a:t>
            </a:r>
            <a:r>
              <a:rPr kumimoji="1" lang="en-US" altLang="zh-CN" i="1"/>
              <a:t>U</a:t>
            </a:r>
            <a:r>
              <a:rPr kumimoji="1" lang="en-US" altLang="zh-CN" baseline="-25000"/>
              <a:t>GS</a:t>
            </a:r>
            <a:r>
              <a:rPr kumimoji="1" lang="zh-CN" altLang="zh-CN"/>
              <a:t>控制。</a:t>
            </a:r>
            <a:r>
              <a:rPr kumimoji="1" lang="zh-CN" altLang="en-US"/>
              <a:t>利用</a:t>
            </a:r>
            <a:r>
              <a:rPr kumimoji="1" lang="en-US" altLang="en-US"/>
              <a:t>N</a:t>
            </a:r>
            <a:r>
              <a:rPr kumimoji="1" lang="zh-CN" altLang="en-US"/>
              <a:t>型沟道（</a:t>
            </a:r>
            <a:r>
              <a:rPr kumimoji="1" lang="en-US" altLang="en-US"/>
              <a:t>P</a:t>
            </a:r>
            <a:r>
              <a:rPr kumimoji="1" lang="zh-CN" altLang="en-US"/>
              <a:t>型衬底）导电，其导电能力依靠栅极正偏电压来增强，故称</a:t>
            </a:r>
            <a:r>
              <a:rPr kumimoji="1" lang="en-US" altLang="en-US"/>
              <a:t>N</a:t>
            </a:r>
            <a:r>
              <a:rPr kumimoji="1" lang="zh-CN" altLang="en-US"/>
              <a:t>沟道增强型绝缘栅场效应管。</a:t>
            </a:r>
          </a:p>
        </p:txBody>
      </p:sp>
    </p:spTree>
    <p:extLst>
      <p:ext uri="{BB962C8B-B14F-4D97-AF65-F5344CB8AC3E}">
        <p14:creationId xmlns:p14="http://schemas.microsoft.com/office/powerpoint/2010/main" val="181076847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881"/>
                                        </p:tgtEl>
                                        <p:attrNameLst>
                                          <p:attrName>style.visibility</p:attrName>
                                        </p:attrNameLst>
                                      </p:cBhvr>
                                      <p:to>
                                        <p:strVal val="visible"/>
                                      </p:to>
                                    </p:set>
                                    <p:animEffect transition="in" filter="wipe(left)">
                                      <p:cBhvr>
                                        <p:cTn id="17" dur="500"/>
                                        <p:tgtEl>
                                          <p:spTgt spid="778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7903"/>
                                        </p:tgtEl>
                                        <p:attrNameLst>
                                          <p:attrName>style.visibility</p:attrName>
                                        </p:attrNameLst>
                                      </p:cBhvr>
                                      <p:to>
                                        <p:strVal val="visible"/>
                                      </p:to>
                                    </p:set>
                                    <p:animEffect transition="in" filter="wipe(left)">
                                      <p:cBhvr>
                                        <p:cTn id="32" dur="500"/>
                                        <p:tgtEl>
                                          <p:spTgt spid="77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81" grpId="0" animBg="1"/>
      <p:bldP spid="77903"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tLang="zh-CN" sz="3600" dirty="0" smtClean="0">
                <a:ea typeface="宋体" charset="-122"/>
              </a:rPr>
              <a:t>6.4.1 </a:t>
            </a:r>
            <a:r>
              <a:rPr lang="zh-CN" altLang="en-US" sz="3600" dirty="0" smtClean="0">
                <a:ea typeface="宋体" charset="-122"/>
              </a:rPr>
              <a:t>绝缘栅场效应管（续</a:t>
            </a:r>
            <a:r>
              <a:rPr lang="en-US" altLang="zh-CN" sz="3600" dirty="0" smtClean="0">
                <a:ea typeface="宋体" charset="-122"/>
              </a:rPr>
              <a:t>3</a:t>
            </a:r>
            <a:r>
              <a:rPr lang="zh-CN" altLang="en-US" sz="3600" dirty="0" smtClean="0">
                <a:ea typeface="宋体" charset="-122"/>
              </a:rPr>
              <a:t>）</a:t>
            </a:r>
            <a:endParaRPr lang="en-US" altLang="zh-CN" sz="3600"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77</a:t>
            </a:fld>
            <a:endParaRPr lang="zh-CN" altLang="en-US"/>
          </a:p>
        </p:txBody>
      </p:sp>
      <p:sp>
        <p:nvSpPr>
          <p:cNvPr id="78852" name="Text Box 4"/>
          <p:cNvSpPr txBox="1">
            <a:spLocks noChangeArrowheads="1"/>
          </p:cNvSpPr>
          <p:nvPr/>
        </p:nvSpPr>
        <p:spPr bwMode="auto">
          <a:xfrm>
            <a:off x="577850" y="877888"/>
            <a:ext cx="8566150" cy="15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en-US" altLang="zh-CN"/>
              <a:t>        </a:t>
            </a:r>
            <a:r>
              <a:rPr kumimoji="1" lang="zh-CN" altLang="en-US"/>
              <a:t>沟道形成后，在</a:t>
            </a:r>
            <a:r>
              <a:rPr kumimoji="1" lang="en-US" altLang="zh-CN" i="1"/>
              <a:t>U</a:t>
            </a:r>
            <a:r>
              <a:rPr kumimoji="1" lang="en-US" altLang="zh-CN" baseline="-25000"/>
              <a:t>DS</a:t>
            </a:r>
            <a:r>
              <a:rPr kumimoji="1" lang="zh-CN" altLang="en-US"/>
              <a:t>作用下，</a:t>
            </a:r>
            <a:r>
              <a:rPr kumimoji="1" lang="en-US" altLang="zh-CN" i="1"/>
              <a:t>I</a:t>
            </a:r>
            <a:r>
              <a:rPr kumimoji="1" lang="en-US" altLang="zh-CN" baseline="-25000"/>
              <a:t>D</a:t>
            </a:r>
            <a:r>
              <a:rPr kumimoji="1" lang="zh-CN" altLang="en-US"/>
              <a:t>沿沟道从漏极流向源极，并产生电压降，使栅极与沟道内各点的电压不再相等，于是沟道不再均匀，靠近源极端宽，靠近漏极端窄。</a:t>
            </a:r>
          </a:p>
        </p:txBody>
      </p:sp>
      <p:sp>
        <p:nvSpPr>
          <p:cNvPr id="78853" name="Text Box 5"/>
          <p:cNvSpPr txBox="1">
            <a:spLocks noChangeArrowheads="1"/>
          </p:cNvSpPr>
          <p:nvPr/>
        </p:nvSpPr>
        <p:spPr bwMode="auto">
          <a:xfrm>
            <a:off x="5021263" y="2622550"/>
            <a:ext cx="38290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zh-CN" altLang="en-US"/>
              <a:t>增大</a:t>
            </a:r>
            <a:r>
              <a:rPr kumimoji="1" lang="en-US" altLang="zh-CN" i="1"/>
              <a:t>U</a:t>
            </a:r>
            <a:r>
              <a:rPr kumimoji="1" lang="en-US" altLang="zh-CN" baseline="-25000"/>
              <a:t>DS</a:t>
            </a:r>
            <a:r>
              <a:rPr kumimoji="1" lang="zh-CN" altLang="en-US"/>
              <a:t>到一定数值后，在近漏极端沟道被</a:t>
            </a:r>
            <a:r>
              <a:rPr kumimoji="1" lang="zh-CN" altLang="zh-CN"/>
              <a:t>预夹断。</a:t>
            </a:r>
            <a:endParaRPr kumimoji="1" lang="zh-CN" altLang="en-US" baseline="-25000"/>
          </a:p>
        </p:txBody>
      </p:sp>
      <p:grpSp>
        <p:nvGrpSpPr>
          <p:cNvPr id="2" name="Group 79"/>
          <p:cNvGrpSpPr>
            <a:grpSpLocks/>
          </p:cNvGrpSpPr>
          <p:nvPr/>
        </p:nvGrpSpPr>
        <p:grpSpPr bwMode="auto">
          <a:xfrm>
            <a:off x="373063" y="2452688"/>
            <a:ext cx="4191000" cy="3910012"/>
            <a:chOff x="235" y="1545"/>
            <a:chExt cx="2640" cy="2463"/>
          </a:xfrm>
        </p:grpSpPr>
        <p:grpSp>
          <p:nvGrpSpPr>
            <p:cNvPr id="117768" name="Group 7"/>
            <p:cNvGrpSpPr>
              <a:grpSpLocks/>
            </p:cNvGrpSpPr>
            <p:nvPr/>
          </p:nvGrpSpPr>
          <p:grpSpPr bwMode="auto">
            <a:xfrm>
              <a:off x="235" y="1896"/>
              <a:ext cx="2640" cy="2112"/>
              <a:chOff x="0" y="2208"/>
              <a:chExt cx="2640" cy="2112"/>
            </a:xfrm>
          </p:grpSpPr>
          <p:sp>
            <p:nvSpPr>
              <p:cNvPr id="117792" name="Rectangle 8"/>
              <p:cNvSpPr>
                <a:spLocks noChangeArrowheads="1"/>
              </p:cNvSpPr>
              <p:nvPr/>
            </p:nvSpPr>
            <p:spPr bwMode="auto">
              <a:xfrm>
                <a:off x="240" y="2854"/>
                <a:ext cx="2400" cy="100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7793" name="Rectangle 9"/>
              <p:cNvSpPr>
                <a:spLocks noChangeArrowheads="1"/>
              </p:cNvSpPr>
              <p:nvPr/>
            </p:nvSpPr>
            <p:spPr bwMode="auto">
              <a:xfrm>
                <a:off x="1200" y="3862"/>
                <a:ext cx="576" cy="96"/>
              </a:xfrm>
              <a:prstGeom prst="rect">
                <a:avLst/>
              </a:prstGeom>
              <a:solidFill>
                <a:schemeClr val="tx1"/>
              </a:solid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7794" name="Rectangle 10" descr="宽上对角线"/>
              <p:cNvSpPr>
                <a:spLocks noChangeArrowheads="1"/>
              </p:cNvSpPr>
              <p:nvPr/>
            </p:nvSpPr>
            <p:spPr bwMode="auto">
              <a:xfrm>
                <a:off x="240" y="2854"/>
                <a:ext cx="2400" cy="170"/>
              </a:xfrm>
              <a:prstGeom prst="rect">
                <a:avLst/>
              </a:prstGeom>
              <a:pattFill prst="wdUpDiag">
                <a:fgClr>
                  <a:srgbClr val="000000"/>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7795" name="Rectangle 11"/>
              <p:cNvSpPr>
                <a:spLocks noChangeArrowheads="1"/>
              </p:cNvSpPr>
              <p:nvPr/>
            </p:nvSpPr>
            <p:spPr bwMode="auto">
              <a:xfrm>
                <a:off x="576" y="3024"/>
                <a:ext cx="52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nchor="ctr"/>
              <a:lstStyle/>
              <a:p>
                <a:pPr algn="ctr"/>
                <a:r>
                  <a:rPr kumimoji="1" lang="en-US" altLang="zh-CN">
                    <a:ea typeface="宋体" charset="-122"/>
                  </a:rPr>
                  <a:t>N</a:t>
                </a:r>
                <a:r>
                  <a:rPr kumimoji="1" lang="en-US" altLang="zh-CN" baseline="30000">
                    <a:ea typeface="宋体" charset="-122"/>
                  </a:rPr>
                  <a:t>+</a:t>
                </a:r>
                <a:endParaRPr kumimoji="1" lang="en-US" altLang="zh-CN">
                  <a:ea typeface="宋体" charset="-122"/>
                </a:endParaRPr>
              </a:p>
            </p:txBody>
          </p:sp>
          <p:sp>
            <p:nvSpPr>
              <p:cNvPr id="117796" name="Rectangle 12"/>
              <p:cNvSpPr>
                <a:spLocks noChangeArrowheads="1"/>
              </p:cNvSpPr>
              <p:nvPr/>
            </p:nvSpPr>
            <p:spPr bwMode="auto">
              <a:xfrm>
                <a:off x="1776" y="3024"/>
                <a:ext cx="52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nchor="ctr"/>
              <a:lstStyle/>
              <a:p>
                <a:pPr algn="ctr"/>
                <a:r>
                  <a:rPr kumimoji="1" lang="en-US" altLang="zh-CN">
                    <a:ea typeface="宋体" charset="-122"/>
                  </a:rPr>
                  <a:t>N</a:t>
                </a:r>
                <a:r>
                  <a:rPr kumimoji="1" lang="en-US" altLang="zh-CN" baseline="30000">
                    <a:ea typeface="宋体" charset="-122"/>
                  </a:rPr>
                  <a:t>+</a:t>
                </a:r>
                <a:endParaRPr kumimoji="1" lang="en-US" altLang="zh-CN">
                  <a:ea typeface="宋体" charset="-122"/>
                </a:endParaRPr>
              </a:p>
            </p:txBody>
          </p:sp>
          <p:sp>
            <p:nvSpPr>
              <p:cNvPr id="117797" name="Rectangle 13"/>
              <p:cNvSpPr>
                <a:spLocks noChangeArrowheads="1"/>
              </p:cNvSpPr>
              <p:nvPr/>
            </p:nvSpPr>
            <p:spPr bwMode="auto">
              <a:xfrm>
                <a:off x="672" y="2854"/>
                <a:ext cx="288" cy="170"/>
              </a:xfrm>
              <a:prstGeom prst="rect">
                <a:avLst/>
              </a:prstGeom>
              <a:solidFill>
                <a:schemeClr val="bg2"/>
              </a:solidFill>
              <a:ln w="28575"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7798" name="Rectangle 14"/>
              <p:cNvSpPr>
                <a:spLocks noChangeArrowheads="1"/>
              </p:cNvSpPr>
              <p:nvPr/>
            </p:nvSpPr>
            <p:spPr bwMode="auto">
              <a:xfrm>
                <a:off x="1872" y="2854"/>
                <a:ext cx="288" cy="170"/>
              </a:xfrm>
              <a:prstGeom prst="rect">
                <a:avLst/>
              </a:prstGeom>
              <a:solidFill>
                <a:schemeClr val="bg2"/>
              </a:solidFill>
              <a:ln w="28575"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grpSp>
            <p:nvGrpSpPr>
              <p:cNvPr id="117799" name="Group 15"/>
              <p:cNvGrpSpPr>
                <a:grpSpLocks/>
              </p:cNvGrpSpPr>
              <p:nvPr/>
            </p:nvGrpSpPr>
            <p:grpSpPr bwMode="auto">
              <a:xfrm>
                <a:off x="768" y="2566"/>
                <a:ext cx="48" cy="288"/>
                <a:chOff x="2160" y="1248"/>
                <a:chExt cx="48" cy="288"/>
              </a:xfrm>
            </p:grpSpPr>
            <p:sp>
              <p:nvSpPr>
                <p:cNvPr id="117836" name="Line 16"/>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7" name="Oval 17"/>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grpSp>
            <p:nvGrpSpPr>
              <p:cNvPr id="117800" name="Group 18"/>
              <p:cNvGrpSpPr>
                <a:grpSpLocks/>
              </p:cNvGrpSpPr>
              <p:nvPr/>
            </p:nvGrpSpPr>
            <p:grpSpPr bwMode="auto">
              <a:xfrm>
                <a:off x="1968" y="2566"/>
                <a:ext cx="48" cy="288"/>
                <a:chOff x="2160" y="1248"/>
                <a:chExt cx="48" cy="288"/>
              </a:xfrm>
            </p:grpSpPr>
            <p:sp>
              <p:nvSpPr>
                <p:cNvPr id="117834" name="Line 19"/>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5" name="Oval 20"/>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7801" name="Text Box 21"/>
              <p:cNvSpPr txBox="1">
                <a:spLocks noChangeArrowheads="1"/>
              </p:cNvSpPr>
              <p:nvPr/>
            </p:nvSpPr>
            <p:spPr bwMode="auto">
              <a:xfrm>
                <a:off x="576" y="220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S</a:t>
                </a:r>
              </a:p>
            </p:txBody>
          </p:sp>
          <p:grpSp>
            <p:nvGrpSpPr>
              <p:cNvPr id="117802" name="Group 22"/>
              <p:cNvGrpSpPr>
                <a:grpSpLocks/>
              </p:cNvGrpSpPr>
              <p:nvPr/>
            </p:nvGrpSpPr>
            <p:grpSpPr bwMode="auto">
              <a:xfrm>
                <a:off x="1440" y="2570"/>
                <a:ext cx="48" cy="214"/>
                <a:chOff x="2160" y="1248"/>
                <a:chExt cx="48" cy="288"/>
              </a:xfrm>
            </p:grpSpPr>
            <p:sp>
              <p:nvSpPr>
                <p:cNvPr id="117832" name="Line 23"/>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3" name="Oval 24"/>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7803" name="Rectangle 25"/>
              <p:cNvSpPr>
                <a:spLocks noChangeArrowheads="1"/>
              </p:cNvSpPr>
              <p:nvPr/>
            </p:nvSpPr>
            <p:spPr bwMode="auto">
              <a:xfrm>
                <a:off x="1152" y="2784"/>
                <a:ext cx="576" cy="96"/>
              </a:xfrm>
              <a:prstGeom prst="rect">
                <a:avLst/>
              </a:prstGeom>
              <a:solidFill>
                <a:schemeClr val="tx1"/>
              </a:solidFill>
              <a:ln>
                <a:noFill/>
              </a:ln>
              <a:extLs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nchor="ctr"/>
              <a:lstStyle/>
              <a:p>
                <a:pPr algn="just">
                  <a:lnSpc>
                    <a:spcPct val="120000"/>
                  </a:lnSpc>
                  <a:spcBef>
                    <a:spcPct val="10000"/>
                  </a:spcBef>
                </a:pPr>
                <a:endParaRPr lang="zh-CN" altLang="en-US"/>
              </a:p>
            </p:txBody>
          </p:sp>
          <p:sp>
            <p:nvSpPr>
              <p:cNvPr id="117804" name="Text Box 26"/>
              <p:cNvSpPr txBox="1">
                <a:spLocks noChangeArrowheads="1"/>
              </p:cNvSpPr>
              <p:nvPr/>
            </p:nvSpPr>
            <p:spPr bwMode="auto">
              <a:xfrm>
                <a:off x="1536" y="2400"/>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G</a:t>
                </a:r>
              </a:p>
            </p:txBody>
          </p:sp>
          <p:sp>
            <p:nvSpPr>
              <p:cNvPr id="117805" name="Text Box 27"/>
              <p:cNvSpPr txBox="1">
                <a:spLocks noChangeArrowheads="1"/>
              </p:cNvSpPr>
              <p:nvPr/>
            </p:nvSpPr>
            <p:spPr bwMode="auto">
              <a:xfrm>
                <a:off x="2054" y="242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ea typeface="宋体" charset="-122"/>
                  </a:rPr>
                  <a:t>D</a:t>
                </a:r>
                <a:endParaRPr kumimoji="1" lang="en-US" altLang="zh-CN">
                  <a:ea typeface="宋体" charset="-122"/>
                </a:endParaRPr>
              </a:p>
            </p:txBody>
          </p:sp>
          <p:sp>
            <p:nvSpPr>
              <p:cNvPr id="117806" name="Text Box 28"/>
              <p:cNvSpPr txBox="1">
                <a:spLocks noChangeArrowheads="1"/>
              </p:cNvSpPr>
              <p:nvPr/>
            </p:nvSpPr>
            <p:spPr bwMode="auto">
              <a:xfrm>
                <a:off x="1008" y="3513"/>
                <a:ext cx="9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latin typeface="楷体_GB2312" pitchFamily="49" charset="-122"/>
                  </a:rPr>
                  <a:t>P</a:t>
                </a:r>
                <a:r>
                  <a:rPr kumimoji="1" lang="zh-CN" altLang="en-US">
                    <a:latin typeface="楷体_GB2312" pitchFamily="49" charset="-122"/>
                  </a:rPr>
                  <a:t>型硅衬底</a:t>
                </a:r>
              </a:p>
            </p:txBody>
          </p:sp>
          <p:grpSp>
            <p:nvGrpSpPr>
              <p:cNvPr id="117807" name="Group 29"/>
              <p:cNvGrpSpPr>
                <a:grpSpLocks/>
              </p:cNvGrpSpPr>
              <p:nvPr/>
            </p:nvGrpSpPr>
            <p:grpSpPr bwMode="auto">
              <a:xfrm flipV="1">
                <a:off x="1440" y="3958"/>
                <a:ext cx="48" cy="240"/>
                <a:chOff x="2160" y="1248"/>
                <a:chExt cx="48" cy="288"/>
              </a:xfrm>
            </p:grpSpPr>
            <p:sp>
              <p:nvSpPr>
                <p:cNvPr id="117830" name="Line 30"/>
                <p:cNvSpPr>
                  <a:spLocks noChangeShapeType="1"/>
                </p:cNvSpPr>
                <p:nvPr/>
              </p:nvSpPr>
              <p:spPr bwMode="auto">
                <a:xfrm>
                  <a:off x="2184"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31" name="Oval 31"/>
                <p:cNvSpPr>
                  <a:spLocks noChangeArrowheads="1"/>
                </p:cNvSpPr>
                <p:nvPr/>
              </p:nvSpPr>
              <p:spPr bwMode="auto">
                <a:xfrm>
                  <a:off x="2160" y="1248"/>
                  <a:ext cx="48" cy="48"/>
                </a:xfrm>
                <a:prstGeom prst="ellipse">
                  <a:avLst/>
                </a:prstGeom>
                <a:solidFill>
                  <a:schemeClr val="tx1"/>
                </a:solidFill>
                <a:ln w="28575"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7808" name="Text Box 32"/>
              <p:cNvSpPr txBox="1">
                <a:spLocks noChangeArrowheads="1"/>
              </p:cNvSpPr>
              <p:nvPr/>
            </p:nvSpPr>
            <p:spPr bwMode="auto">
              <a:xfrm>
                <a:off x="1478" y="4032"/>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ea typeface="宋体" charset="-122"/>
                  </a:rPr>
                  <a:t>B</a:t>
                </a:r>
                <a:endParaRPr kumimoji="1" lang="en-US" altLang="zh-CN">
                  <a:ea typeface="宋体" charset="-122"/>
                </a:endParaRPr>
              </a:p>
            </p:txBody>
          </p:sp>
          <p:sp>
            <p:nvSpPr>
              <p:cNvPr id="117809" name="Line 33"/>
              <p:cNvSpPr>
                <a:spLocks noChangeShapeType="1"/>
              </p:cNvSpPr>
              <p:nvPr/>
            </p:nvSpPr>
            <p:spPr bwMode="auto">
              <a:xfrm flipH="1">
                <a:off x="0" y="259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0" name="Line 34"/>
              <p:cNvSpPr>
                <a:spLocks noChangeShapeType="1"/>
              </p:cNvSpPr>
              <p:nvPr/>
            </p:nvSpPr>
            <p:spPr bwMode="auto">
              <a:xfrm>
                <a:off x="0" y="2592"/>
                <a:ext cx="0" cy="15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1" name="Line 35"/>
              <p:cNvSpPr>
                <a:spLocks noChangeShapeType="1"/>
              </p:cNvSpPr>
              <p:nvPr/>
            </p:nvSpPr>
            <p:spPr bwMode="auto">
              <a:xfrm>
                <a:off x="0" y="4176"/>
                <a:ext cx="14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2" name="Line 36"/>
              <p:cNvSpPr>
                <a:spLocks noChangeShapeType="1"/>
              </p:cNvSpPr>
              <p:nvPr/>
            </p:nvSpPr>
            <p:spPr bwMode="auto">
              <a:xfrm>
                <a:off x="1056" y="2496"/>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3" name="Line 37"/>
              <p:cNvSpPr>
                <a:spLocks noChangeShapeType="1"/>
              </p:cNvSpPr>
              <p:nvPr/>
            </p:nvSpPr>
            <p:spPr bwMode="auto">
              <a:xfrm>
                <a:off x="1104" y="2448"/>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4" name="Line 38"/>
              <p:cNvSpPr>
                <a:spLocks noChangeShapeType="1"/>
              </p:cNvSpPr>
              <p:nvPr/>
            </p:nvSpPr>
            <p:spPr bwMode="auto">
              <a:xfrm>
                <a:off x="768" y="2592"/>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5" name="Line 39"/>
              <p:cNvSpPr>
                <a:spLocks noChangeShapeType="1"/>
              </p:cNvSpPr>
              <p:nvPr/>
            </p:nvSpPr>
            <p:spPr bwMode="auto">
              <a:xfrm>
                <a:off x="1104" y="2592"/>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6" name="Rectangle 40"/>
              <p:cNvSpPr>
                <a:spLocks noChangeArrowheads="1"/>
              </p:cNvSpPr>
              <p:nvPr/>
            </p:nvSpPr>
            <p:spPr bwMode="auto">
              <a:xfrm>
                <a:off x="768" y="2640"/>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p>
                <a:r>
                  <a:rPr kumimoji="1" lang="en-US" altLang="zh-CN" sz="1800" i="1">
                    <a:ea typeface="宋体" charset="-122"/>
                  </a:rPr>
                  <a:t>U</a:t>
                </a:r>
                <a:r>
                  <a:rPr kumimoji="1" lang="en-US" altLang="zh-CN" sz="1800" baseline="-25000">
                    <a:ea typeface="宋体" charset="-122"/>
                  </a:rPr>
                  <a:t>GS</a:t>
                </a:r>
              </a:p>
            </p:txBody>
          </p:sp>
          <p:sp>
            <p:nvSpPr>
              <p:cNvPr id="117817" name="Rectangle 41"/>
              <p:cNvSpPr>
                <a:spLocks noChangeArrowheads="1"/>
              </p:cNvSpPr>
              <p:nvPr/>
            </p:nvSpPr>
            <p:spPr bwMode="auto">
              <a:xfrm>
                <a:off x="960" y="2208"/>
                <a:ext cx="3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p>
                <a:r>
                  <a:rPr kumimoji="1" lang="en-US" altLang="zh-CN" i="1">
                    <a:ea typeface="宋体" charset="-122"/>
                  </a:rPr>
                  <a:t>E</a:t>
                </a:r>
                <a:r>
                  <a:rPr kumimoji="1" lang="en-US" altLang="zh-CN" baseline="-25000">
                    <a:ea typeface="宋体" charset="-122"/>
                  </a:rPr>
                  <a:t>G</a:t>
                </a:r>
              </a:p>
            </p:txBody>
          </p:sp>
          <p:sp>
            <p:nvSpPr>
              <p:cNvPr id="117818" name="Line 42"/>
              <p:cNvSpPr>
                <a:spLocks noChangeShapeType="1"/>
              </p:cNvSpPr>
              <p:nvPr/>
            </p:nvSpPr>
            <p:spPr bwMode="auto">
              <a:xfrm flipH="1">
                <a:off x="1008" y="2736"/>
                <a:ext cx="336" cy="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19" name="Rectangle 43" descr="球体"/>
              <p:cNvSpPr>
                <a:spLocks noChangeArrowheads="1"/>
              </p:cNvSpPr>
              <p:nvPr/>
            </p:nvSpPr>
            <p:spPr bwMode="auto">
              <a:xfrm>
                <a:off x="528" y="3024"/>
                <a:ext cx="48" cy="214"/>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7820" name="Rectangle 44" descr="球体"/>
              <p:cNvSpPr>
                <a:spLocks noChangeArrowheads="1"/>
              </p:cNvSpPr>
              <p:nvPr/>
            </p:nvSpPr>
            <p:spPr bwMode="auto">
              <a:xfrm>
                <a:off x="528" y="3238"/>
                <a:ext cx="576" cy="48"/>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7821" name="Rectangle 45" descr="球体"/>
              <p:cNvSpPr>
                <a:spLocks noChangeArrowheads="1"/>
              </p:cNvSpPr>
              <p:nvPr/>
            </p:nvSpPr>
            <p:spPr bwMode="auto">
              <a:xfrm>
                <a:off x="1104" y="3024"/>
                <a:ext cx="672" cy="214"/>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7822" name="Rectangle 46" descr="球体"/>
              <p:cNvSpPr>
                <a:spLocks noChangeArrowheads="1"/>
              </p:cNvSpPr>
              <p:nvPr/>
            </p:nvSpPr>
            <p:spPr bwMode="auto">
              <a:xfrm>
                <a:off x="1776" y="3238"/>
                <a:ext cx="576" cy="48"/>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7823" name="Rectangle 47" descr="球体"/>
              <p:cNvSpPr>
                <a:spLocks noChangeArrowheads="1"/>
              </p:cNvSpPr>
              <p:nvPr/>
            </p:nvSpPr>
            <p:spPr bwMode="auto">
              <a:xfrm>
                <a:off x="2304" y="3024"/>
                <a:ext cx="48" cy="214"/>
              </a:xfrm>
              <a:prstGeom prst="rect">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7824" name="Line 48"/>
              <p:cNvSpPr>
                <a:spLocks noChangeShapeType="1"/>
              </p:cNvSpPr>
              <p:nvPr/>
            </p:nvSpPr>
            <p:spPr bwMode="auto">
              <a:xfrm flipH="1">
                <a:off x="576" y="3286"/>
                <a:ext cx="192" cy="144"/>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5" name="Text Box 49"/>
              <p:cNvSpPr txBox="1">
                <a:spLocks noChangeArrowheads="1"/>
              </p:cNvSpPr>
              <p:nvPr/>
            </p:nvSpPr>
            <p:spPr bwMode="auto">
              <a:xfrm>
                <a:off x="240" y="338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latin typeface="楷体_GB2312" pitchFamily="49" charset="-122"/>
                  </a:rPr>
                  <a:t>耗尽层</a:t>
                </a:r>
              </a:p>
            </p:txBody>
          </p:sp>
          <p:sp>
            <p:nvSpPr>
              <p:cNvPr id="117826" name="Line 50"/>
              <p:cNvSpPr>
                <a:spLocks noChangeShapeType="1"/>
              </p:cNvSpPr>
              <p:nvPr/>
            </p:nvSpPr>
            <p:spPr bwMode="auto">
              <a:xfrm>
                <a:off x="1152" y="2880"/>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7" name="Line 51"/>
              <p:cNvSpPr>
                <a:spLocks noChangeShapeType="1"/>
              </p:cNvSpPr>
              <p:nvPr/>
            </p:nvSpPr>
            <p:spPr bwMode="auto">
              <a:xfrm>
                <a:off x="1536" y="2880"/>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8" name="Line 52"/>
              <p:cNvSpPr>
                <a:spLocks noChangeShapeType="1"/>
              </p:cNvSpPr>
              <p:nvPr/>
            </p:nvSpPr>
            <p:spPr bwMode="auto">
              <a:xfrm>
                <a:off x="1728" y="2880"/>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829" name="Line 53"/>
              <p:cNvSpPr>
                <a:spLocks noChangeShapeType="1"/>
              </p:cNvSpPr>
              <p:nvPr/>
            </p:nvSpPr>
            <p:spPr bwMode="auto">
              <a:xfrm>
                <a:off x="1344" y="2880"/>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17769" name="Group 54"/>
            <p:cNvGrpSpPr>
              <a:grpSpLocks/>
            </p:cNvGrpSpPr>
            <p:nvPr/>
          </p:nvGrpSpPr>
          <p:grpSpPr bwMode="auto">
            <a:xfrm>
              <a:off x="1483" y="2568"/>
              <a:ext cx="384" cy="144"/>
              <a:chOff x="1728" y="1584"/>
              <a:chExt cx="384" cy="144"/>
            </a:xfrm>
          </p:grpSpPr>
          <p:sp>
            <p:nvSpPr>
              <p:cNvPr id="117789" name="Line 55"/>
              <p:cNvSpPr>
                <a:spLocks noChangeShapeType="1"/>
              </p:cNvSpPr>
              <p:nvPr/>
            </p:nvSpPr>
            <p:spPr bwMode="auto">
              <a:xfrm>
                <a:off x="1920" y="1584"/>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90" name="Line 56"/>
              <p:cNvSpPr>
                <a:spLocks noChangeShapeType="1"/>
              </p:cNvSpPr>
              <p:nvPr/>
            </p:nvSpPr>
            <p:spPr bwMode="auto">
              <a:xfrm>
                <a:off x="2112" y="1584"/>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91" name="Line 57"/>
              <p:cNvSpPr>
                <a:spLocks noChangeShapeType="1"/>
              </p:cNvSpPr>
              <p:nvPr/>
            </p:nvSpPr>
            <p:spPr bwMode="auto">
              <a:xfrm>
                <a:off x="1728" y="1584"/>
                <a:ext cx="0" cy="144"/>
              </a:xfrm>
              <a:prstGeom prst="line">
                <a:avLst/>
              </a:prstGeom>
              <a:noFill/>
              <a:ln w="38100" cap="sq">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7770" name="Rectangle 58"/>
            <p:cNvSpPr>
              <a:spLocks noChangeArrowheads="1"/>
            </p:cNvSpPr>
            <p:nvPr/>
          </p:nvSpPr>
          <p:spPr bwMode="auto">
            <a:xfrm>
              <a:off x="1291" y="2700"/>
              <a:ext cx="816" cy="108"/>
            </a:xfrm>
            <a:prstGeom prst="rect">
              <a:avLst/>
            </a:prstGeom>
            <a:solidFill>
              <a:srgbClr val="FFFF00"/>
            </a:solidFill>
            <a:ln w="28575" cap="sq">
              <a:solidFill>
                <a:schemeClr val="bg1"/>
              </a:solidFill>
              <a:miter lim="800000"/>
              <a:headEnd type="none" w="sm" len="sm"/>
              <a:tailEnd type="none" w="sm" len="sm"/>
            </a:ln>
          </p:spPr>
          <p:txBody>
            <a:bodyPr wrap="none" anchor="ctr"/>
            <a:lstStyle/>
            <a:p>
              <a:pPr algn="just">
                <a:lnSpc>
                  <a:spcPct val="120000"/>
                </a:lnSpc>
                <a:spcBef>
                  <a:spcPct val="10000"/>
                </a:spcBef>
              </a:pPr>
              <a:endParaRPr lang="zh-CN" altLang="en-US"/>
            </a:p>
          </p:txBody>
        </p:sp>
        <p:grpSp>
          <p:nvGrpSpPr>
            <p:cNvPr id="117771" name="Group 59"/>
            <p:cNvGrpSpPr>
              <a:grpSpLocks/>
            </p:cNvGrpSpPr>
            <p:nvPr/>
          </p:nvGrpSpPr>
          <p:grpSpPr bwMode="auto">
            <a:xfrm>
              <a:off x="1027" y="1545"/>
              <a:ext cx="1595" cy="774"/>
              <a:chOff x="1056" y="666"/>
              <a:chExt cx="1595" cy="774"/>
            </a:xfrm>
          </p:grpSpPr>
          <p:grpSp>
            <p:nvGrpSpPr>
              <p:cNvPr id="117774" name="Group 60"/>
              <p:cNvGrpSpPr>
                <a:grpSpLocks/>
              </p:cNvGrpSpPr>
              <p:nvPr/>
            </p:nvGrpSpPr>
            <p:grpSpPr bwMode="auto">
              <a:xfrm>
                <a:off x="1056" y="912"/>
                <a:ext cx="1200" cy="528"/>
                <a:chOff x="1056" y="912"/>
                <a:chExt cx="1200" cy="528"/>
              </a:xfrm>
            </p:grpSpPr>
            <p:grpSp>
              <p:nvGrpSpPr>
                <p:cNvPr id="117778" name="Group 61"/>
                <p:cNvGrpSpPr>
                  <a:grpSpLocks/>
                </p:cNvGrpSpPr>
                <p:nvPr/>
              </p:nvGrpSpPr>
              <p:grpSpPr bwMode="auto">
                <a:xfrm>
                  <a:off x="1056" y="912"/>
                  <a:ext cx="1200" cy="528"/>
                  <a:chOff x="1056" y="912"/>
                  <a:chExt cx="1200" cy="528"/>
                </a:xfrm>
              </p:grpSpPr>
              <p:sp>
                <p:nvSpPr>
                  <p:cNvPr id="117781" name="Line 62"/>
                  <p:cNvSpPr>
                    <a:spLocks noChangeShapeType="1"/>
                  </p:cNvSpPr>
                  <p:nvPr/>
                </p:nvSpPr>
                <p:spPr bwMode="auto">
                  <a:xfrm>
                    <a:off x="1056" y="1008"/>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2" name="Line 63"/>
                  <p:cNvSpPr>
                    <a:spLocks noChangeShapeType="1"/>
                  </p:cNvSpPr>
                  <p:nvPr/>
                </p:nvSpPr>
                <p:spPr bwMode="auto">
                  <a:xfrm>
                    <a:off x="1056" y="1008"/>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3" name="Line 64"/>
                  <p:cNvSpPr>
                    <a:spLocks noChangeShapeType="1"/>
                  </p:cNvSpPr>
                  <p:nvPr/>
                </p:nvSpPr>
                <p:spPr bwMode="auto">
                  <a:xfrm>
                    <a:off x="1584" y="960"/>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4" name="Line 65"/>
                  <p:cNvSpPr>
                    <a:spLocks noChangeShapeType="1"/>
                  </p:cNvSpPr>
                  <p:nvPr/>
                </p:nvSpPr>
                <p:spPr bwMode="auto">
                  <a:xfrm>
                    <a:off x="1632" y="91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5" name="Line 66"/>
                  <p:cNvSpPr>
                    <a:spLocks noChangeShapeType="1"/>
                  </p:cNvSpPr>
                  <p:nvPr/>
                </p:nvSpPr>
                <p:spPr bwMode="auto">
                  <a:xfrm>
                    <a:off x="1680" y="960"/>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6" name="Line 67"/>
                  <p:cNvSpPr>
                    <a:spLocks noChangeShapeType="1"/>
                  </p:cNvSpPr>
                  <p:nvPr/>
                </p:nvSpPr>
                <p:spPr bwMode="auto">
                  <a:xfrm>
                    <a:off x="1728" y="91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7" name="Line 68"/>
                  <p:cNvSpPr>
                    <a:spLocks noChangeShapeType="1"/>
                  </p:cNvSpPr>
                  <p:nvPr/>
                </p:nvSpPr>
                <p:spPr bwMode="auto">
                  <a:xfrm>
                    <a:off x="1728" y="1008"/>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8" name="Line 69"/>
                  <p:cNvSpPr>
                    <a:spLocks noChangeShapeType="1"/>
                  </p:cNvSpPr>
                  <p:nvPr/>
                </p:nvSpPr>
                <p:spPr bwMode="auto">
                  <a:xfrm>
                    <a:off x="2256" y="1008"/>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7779" name="Line 70"/>
                <p:cNvSpPr>
                  <a:spLocks noChangeShapeType="1"/>
                </p:cNvSpPr>
                <p:nvPr/>
              </p:nvSpPr>
              <p:spPr bwMode="auto">
                <a:xfrm flipH="1">
                  <a:off x="1536" y="1152"/>
                  <a:ext cx="384" cy="0"/>
                </a:xfrm>
                <a:prstGeom prst="line">
                  <a:avLst/>
                </a:prstGeom>
                <a:noFill/>
                <a:ln w="28575" cap="sq">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80" name="Rectangle 71"/>
                <p:cNvSpPr>
                  <a:spLocks noChangeArrowheads="1"/>
                </p:cNvSpPr>
                <p:nvPr/>
              </p:nvSpPr>
              <p:spPr bwMode="auto">
                <a:xfrm>
                  <a:off x="1584" y="1113"/>
                  <a:ext cx="3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p>
                  <a:r>
                    <a:rPr kumimoji="1" lang="en-US" altLang="en-US" sz="1800" i="1">
                      <a:ea typeface="宋体" charset="-122"/>
                    </a:rPr>
                    <a:t>U</a:t>
                  </a:r>
                  <a:r>
                    <a:rPr kumimoji="1" lang="en-US" altLang="en-US" sz="1800" baseline="-25000">
                      <a:ea typeface="宋体" charset="-122"/>
                    </a:rPr>
                    <a:t>DS</a:t>
                  </a:r>
                  <a:endParaRPr kumimoji="1" lang="en-US" altLang="zh-CN" sz="1800" baseline="-25000">
                    <a:ea typeface="宋体" charset="-122"/>
                  </a:endParaRPr>
                </a:p>
              </p:txBody>
            </p:sp>
          </p:grpSp>
          <p:sp>
            <p:nvSpPr>
              <p:cNvPr id="117775" name="Line 72"/>
              <p:cNvSpPr>
                <a:spLocks noChangeShapeType="1"/>
              </p:cNvSpPr>
              <p:nvPr/>
            </p:nvSpPr>
            <p:spPr bwMode="auto">
              <a:xfrm>
                <a:off x="2352" y="1056"/>
                <a:ext cx="0" cy="192"/>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7776" name="Text Box 73"/>
              <p:cNvSpPr txBox="1">
                <a:spLocks noChangeArrowheads="1"/>
              </p:cNvSpPr>
              <p:nvPr/>
            </p:nvSpPr>
            <p:spPr bwMode="auto">
              <a:xfrm>
                <a:off x="2368" y="1008"/>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D</a:t>
                </a:r>
                <a:endParaRPr kumimoji="1" lang="en-US" altLang="zh-CN">
                  <a:ea typeface="宋体" charset="-122"/>
                </a:endParaRPr>
              </a:p>
            </p:txBody>
          </p:sp>
          <p:sp>
            <p:nvSpPr>
              <p:cNvPr id="117777" name="Text Box 74"/>
              <p:cNvSpPr txBox="1">
                <a:spLocks noChangeArrowheads="1"/>
              </p:cNvSpPr>
              <p:nvPr/>
            </p:nvSpPr>
            <p:spPr bwMode="auto">
              <a:xfrm>
                <a:off x="1536" y="666"/>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E</a:t>
                </a:r>
                <a:r>
                  <a:rPr kumimoji="1" lang="en-US" altLang="zh-CN" sz="2000" baseline="-25000">
                    <a:ea typeface="宋体" charset="-122"/>
                  </a:rPr>
                  <a:t>D</a:t>
                </a:r>
                <a:endParaRPr kumimoji="1" lang="en-US" altLang="zh-CN" sz="2000">
                  <a:ea typeface="宋体" charset="-122"/>
                </a:endParaRPr>
              </a:p>
            </p:txBody>
          </p:sp>
        </p:grpSp>
        <p:sp>
          <p:nvSpPr>
            <p:cNvPr id="117772" name="Rectangle 75"/>
            <p:cNvSpPr>
              <a:spLocks noChangeArrowheads="1"/>
            </p:cNvSpPr>
            <p:nvPr/>
          </p:nvSpPr>
          <p:spPr bwMode="auto">
            <a:xfrm>
              <a:off x="1309" y="2788"/>
              <a:ext cx="672" cy="144"/>
            </a:xfrm>
            <a:prstGeom prst="rect">
              <a:avLst/>
            </a:prstGeom>
            <a:solidFill>
              <a:srgbClr val="FFFF00"/>
            </a:solidFill>
            <a:ln>
              <a:noFill/>
            </a:ln>
            <a:extLs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nchor="ctr"/>
            <a:lstStyle/>
            <a:p>
              <a:pPr algn="just">
                <a:lnSpc>
                  <a:spcPct val="120000"/>
                </a:lnSpc>
                <a:spcBef>
                  <a:spcPct val="10000"/>
                </a:spcBef>
              </a:pPr>
              <a:endParaRPr lang="zh-CN" altLang="en-US"/>
            </a:p>
          </p:txBody>
        </p:sp>
        <p:sp>
          <p:nvSpPr>
            <p:cNvPr id="117773" name="AutoShape 76" descr="球体"/>
            <p:cNvSpPr>
              <a:spLocks noChangeArrowheads="1"/>
            </p:cNvSpPr>
            <p:nvPr/>
          </p:nvSpPr>
          <p:spPr bwMode="auto">
            <a:xfrm flipH="1">
              <a:off x="1303" y="2820"/>
              <a:ext cx="720" cy="108"/>
            </a:xfrm>
            <a:prstGeom prst="rtTriangle">
              <a:avLst/>
            </a:prstGeom>
            <a:pattFill prst="sphere">
              <a:fgClr>
                <a:schemeClr val="accent1"/>
              </a:fgClr>
              <a:bgClr>
                <a:srgbClr val="FFFFFF"/>
              </a:bgClr>
            </a:pattFill>
            <a:ln w="28575"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grpSp>
      <p:sp>
        <p:nvSpPr>
          <p:cNvPr id="78925" name="Rectangle 77"/>
          <p:cNvSpPr>
            <a:spLocks noChangeArrowheads="1"/>
          </p:cNvSpPr>
          <p:nvPr/>
        </p:nvSpPr>
        <p:spPr bwMode="auto">
          <a:xfrm>
            <a:off x="4945063" y="3676650"/>
            <a:ext cx="39243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just">
              <a:lnSpc>
                <a:spcPct val="130000"/>
              </a:lnSpc>
            </a:pPr>
            <a:r>
              <a:rPr kumimoji="1" lang="en-US" altLang="zh-CN"/>
              <a:t>        </a:t>
            </a:r>
            <a:r>
              <a:rPr kumimoji="1" lang="zh-CN" altLang="en-US"/>
              <a:t>继续增大</a:t>
            </a:r>
            <a:r>
              <a:rPr kumimoji="1" lang="en-US" altLang="zh-CN" i="1"/>
              <a:t>U</a:t>
            </a:r>
            <a:r>
              <a:rPr kumimoji="1" lang="en-US" altLang="zh-CN" baseline="-25000"/>
              <a:t>DS</a:t>
            </a:r>
            <a:r>
              <a:rPr kumimoji="1" lang="zh-CN" altLang="en-US"/>
              <a:t>，</a:t>
            </a:r>
            <a:r>
              <a:rPr kumimoji="1" lang="zh-CN" altLang="zh-CN"/>
              <a:t>加在夹断点与源极之间的电压不再改变，</a:t>
            </a:r>
            <a:r>
              <a:rPr kumimoji="1" lang="en-US" altLang="zh-CN" i="1"/>
              <a:t>I</a:t>
            </a:r>
            <a:r>
              <a:rPr kumimoji="1" lang="en-US" altLang="zh-CN" baseline="-25000"/>
              <a:t>D</a:t>
            </a:r>
            <a:r>
              <a:rPr kumimoji="1" lang="zh-CN" altLang="en-US"/>
              <a:t>基本上维持不变，趋于饱和。</a:t>
            </a:r>
          </a:p>
        </p:txBody>
      </p:sp>
      <p:sp>
        <p:nvSpPr>
          <p:cNvPr id="78926" name="AutoShape 78" descr="球体"/>
          <p:cNvSpPr>
            <a:spLocks noChangeArrowheads="1"/>
          </p:cNvSpPr>
          <p:nvPr/>
        </p:nvSpPr>
        <p:spPr bwMode="auto">
          <a:xfrm flipH="1">
            <a:off x="2087563" y="4286250"/>
            <a:ext cx="1219200" cy="381000"/>
          </a:xfrm>
          <a:prstGeom prst="rtTriangle">
            <a:avLst/>
          </a:prstGeom>
          <a:pattFill prst="sphere">
            <a:fgClr>
              <a:schemeClr val="accent1"/>
            </a:fgClr>
            <a:bgClr>
              <a:srgbClr val="FFFFFF"/>
            </a:bgClr>
          </a:pattFill>
          <a:ln w="12700"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wipe(left)">
                                      <p:cBhvr>
                                        <p:cTn id="7" dur="500"/>
                                        <p:tgtEl>
                                          <p:spTgt spid="7885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8853"/>
                                        </p:tgtEl>
                                        <p:attrNameLst>
                                          <p:attrName>style.visibility</p:attrName>
                                        </p:attrNameLst>
                                      </p:cBhvr>
                                      <p:to>
                                        <p:strVal val="visible"/>
                                      </p:to>
                                    </p:set>
                                    <p:animEffect transition="in" filter="wipe(left)">
                                      <p:cBhvr>
                                        <p:cTn id="16" dur="500"/>
                                        <p:tgtEl>
                                          <p:spTgt spid="78853"/>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8926"/>
                                        </p:tgtEl>
                                        <p:attrNameLst>
                                          <p:attrName>style.visibility</p:attrName>
                                        </p:attrNameLst>
                                      </p:cBhvr>
                                      <p:to>
                                        <p:strVal val="visible"/>
                                      </p:to>
                                    </p:set>
                                    <p:animEffect transition="in" filter="wipe(left)">
                                      <p:cBhvr>
                                        <p:cTn id="20" dur="500"/>
                                        <p:tgtEl>
                                          <p:spTgt spid="7892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8925"/>
                                        </p:tgtEl>
                                        <p:attrNameLst>
                                          <p:attrName>style.visibility</p:attrName>
                                        </p:attrNameLst>
                                      </p:cBhvr>
                                      <p:to>
                                        <p:strVal val="visible"/>
                                      </p:to>
                                    </p:set>
                                    <p:animEffect transition="in" filter="wipe(left)">
                                      <p:cBhvr>
                                        <p:cTn id="25" dur="500"/>
                                        <p:tgtEl>
                                          <p:spTgt spid="78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autoUpdateAnimBg="0"/>
      <p:bldP spid="78853" grpId="0" autoUpdateAnimBg="0"/>
      <p:bldP spid="78925" grpId="0" autoUpdateAnimBg="0"/>
      <p:bldP spid="7892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ltLang="zh-CN" sz="3600" dirty="0" smtClean="0">
                <a:ea typeface="宋体" charset="-122"/>
              </a:rPr>
              <a:t>6.4.1 </a:t>
            </a:r>
            <a:r>
              <a:rPr lang="zh-CN" altLang="en-US" sz="3600" dirty="0" smtClean="0">
                <a:ea typeface="宋体" charset="-122"/>
              </a:rPr>
              <a:t>绝缘栅场效应管（续</a:t>
            </a:r>
            <a:r>
              <a:rPr lang="en-US" altLang="zh-CN" sz="3600" dirty="0" smtClean="0">
                <a:ea typeface="宋体" charset="-122"/>
              </a:rPr>
              <a:t>4</a:t>
            </a:r>
            <a:r>
              <a:rPr lang="zh-CN" altLang="en-US" sz="3600" dirty="0" smtClean="0">
                <a:ea typeface="宋体" charset="-122"/>
              </a:rPr>
              <a:t>）</a:t>
            </a:r>
            <a:endParaRPr lang="en-US" altLang="zh-CN" sz="3600" dirty="0" smtClean="0">
              <a:ea typeface="宋体" charset="-122"/>
            </a:endParaRPr>
          </a:p>
        </p:txBody>
      </p:sp>
      <p:sp>
        <p:nvSpPr>
          <p:cNvPr id="4" name="灯片编号占位符 3"/>
          <p:cNvSpPr>
            <a:spLocks noGrp="1"/>
          </p:cNvSpPr>
          <p:nvPr>
            <p:ph type="sldNum" sz="quarter" idx="12"/>
          </p:nvPr>
        </p:nvSpPr>
        <p:spPr/>
        <p:txBody>
          <a:bodyPr/>
          <a:lstStyle/>
          <a:p>
            <a:pPr>
              <a:defRPr/>
            </a:pPr>
            <a:fld id="{E4DCDFD6-397A-4776-9F04-AECACB83C822}" type="slidenum">
              <a:rPr lang="zh-CN" altLang="en-US" smtClean="0"/>
              <a:pPr>
                <a:defRPr/>
              </a:pPr>
              <a:t>78</a:t>
            </a:fld>
            <a:endParaRPr lang="zh-CN" altLang="en-US"/>
          </a:p>
        </p:txBody>
      </p:sp>
      <p:sp>
        <p:nvSpPr>
          <p:cNvPr id="79876" name="Text Box 4"/>
          <p:cNvSpPr txBox="1">
            <a:spLocks noChangeArrowheads="1"/>
          </p:cNvSpPr>
          <p:nvPr/>
        </p:nvSpPr>
        <p:spPr bwMode="auto">
          <a:xfrm>
            <a:off x="644068" y="911899"/>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latin typeface="楷体_GB2312" pitchFamily="49" charset="-122"/>
              </a:rPr>
              <a:t>特性曲线：</a:t>
            </a:r>
          </a:p>
        </p:txBody>
      </p:sp>
      <p:grpSp>
        <p:nvGrpSpPr>
          <p:cNvPr id="2" name="Group 5"/>
          <p:cNvGrpSpPr>
            <a:grpSpLocks/>
          </p:cNvGrpSpPr>
          <p:nvPr/>
        </p:nvGrpSpPr>
        <p:grpSpPr bwMode="auto">
          <a:xfrm>
            <a:off x="2682803" y="1418311"/>
            <a:ext cx="3797300" cy="3027362"/>
            <a:chOff x="262" y="1213"/>
            <a:chExt cx="2392" cy="1907"/>
          </a:xfrm>
        </p:grpSpPr>
        <p:sp>
          <p:nvSpPr>
            <p:cNvPr id="38941" name="Text Box 6"/>
            <p:cNvSpPr txBox="1">
              <a:spLocks noChangeArrowheads="1"/>
            </p:cNvSpPr>
            <p:nvPr/>
          </p:nvSpPr>
          <p:spPr bwMode="auto">
            <a:xfrm>
              <a:off x="262" y="1213"/>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转移特性</a:t>
              </a:r>
            </a:p>
          </p:txBody>
        </p:sp>
        <p:sp>
          <p:nvSpPr>
            <p:cNvPr id="38942" name="Line 7"/>
            <p:cNvSpPr>
              <a:spLocks noChangeShapeType="1"/>
            </p:cNvSpPr>
            <p:nvPr/>
          </p:nvSpPr>
          <p:spPr bwMode="auto">
            <a:xfrm>
              <a:off x="724" y="2784"/>
              <a:ext cx="192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43" name="Text Box 8"/>
            <p:cNvSpPr txBox="1">
              <a:spLocks noChangeArrowheads="1"/>
            </p:cNvSpPr>
            <p:nvPr/>
          </p:nvSpPr>
          <p:spPr bwMode="auto">
            <a:xfrm>
              <a:off x="2260" y="2832"/>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en-US" baseline="-25000"/>
                <a:t>GS</a:t>
              </a:r>
              <a:endParaRPr kumimoji="1" lang="en-US" altLang="zh-CN"/>
            </a:p>
          </p:txBody>
        </p:sp>
        <p:sp>
          <p:nvSpPr>
            <p:cNvPr id="38944" name="Line 9"/>
            <p:cNvSpPr>
              <a:spLocks noChangeShapeType="1"/>
            </p:cNvSpPr>
            <p:nvPr/>
          </p:nvSpPr>
          <p:spPr bwMode="auto">
            <a:xfrm flipV="1">
              <a:off x="1060" y="1632"/>
              <a:ext cx="0" cy="14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45" name="Text Box 10"/>
            <p:cNvSpPr txBox="1">
              <a:spLocks noChangeArrowheads="1"/>
            </p:cNvSpPr>
            <p:nvPr/>
          </p:nvSpPr>
          <p:spPr bwMode="auto">
            <a:xfrm>
              <a:off x="1108" y="1536"/>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38946" name="Text Box 11"/>
            <p:cNvSpPr txBox="1">
              <a:spLocks noChangeArrowheads="1"/>
            </p:cNvSpPr>
            <p:nvPr/>
          </p:nvSpPr>
          <p:spPr bwMode="auto">
            <a:xfrm>
              <a:off x="820" y="278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0</a:t>
              </a:r>
            </a:p>
          </p:txBody>
        </p:sp>
        <p:sp>
          <p:nvSpPr>
            <p:cNvPr id="38947" name="Freeform 12"/>
            <p:cNvSpPr>
              <a:spLocks/>
            </p:cNvSpPr>
            <p:nvPr/>
          </p:nvSpPr>
          <p:spPr bwMode="auto">
            <a:xfrm>
              <a:off x="1348" y="1872"/>
              <a:ext cx="768" cy="912"/>
            </a:xfrm>
            <a:custGeom>
              <a:avLst/>
              <a:gdLst>
                <a:gd name="T0" fmla="*/ 0 w 768"/>
                <a:gd name="T1" fmla="*/ 1333 h 624"/>
                <a:gd name="T2" fmla="*/ 384 w 768"/>
                <a:gd name="T3" fmla="*/ 1026 h 624"/>
                <a:gd name="T4" fmla="*/ 672 w 768"/>
                <a:gd name="T5" fmla="*/ 411 h 624"/>
                <a:gd name="T6" fmla="*/ 768 w 768"/>
                <a:gd name="T7" fmla="*/ 0 h 624"/>
                <a:gd name="T8" fmla="*/ 0 60000 65536"/>
                <a:gd name="T9" fmla="*/ 0 60000 65536"/>
                <a:gd name="T10" fmla="*/ 0 60000 65536"/>
                <a:gd name="T11" fmla="*/ 0 60000 65536"/>
                <a:gd name="T12" fmla="*/ 0 w 768"/>
                <a:gd name="T13" fmla="*/ 0 h 624"/>
                <a:gd name="T14" fmla="*/ 768 w 768"/>
                <a:gd name="T15" fmla="*/ 624 h 624"/>
              </a:gdLst>
              <a:ahLst/>
              <a:cxnLst>
                <a:cxn ang="T8">
                  <a:pos x="T0" y="T1"/>
                </a:cxn>
                <a:cxn ang="T9">
                  <a:pos x="T2" y="T3"/>
                </a:cxn>
                <a:cxn ang="T10">
                  <a:pos x="T4" y="T5"/>
                </a:cxn>
                <a:cxn ang="T11">
                  <a:pos x="T6" y="T7"/>
                </a:cxn>
              </a:cxnLst>
              <a:rect l="T12" t="T13" r="T14" b="T15"/>
              <a:pathLst>
                <a:path w="768" h="624">
                  <a:moveTo>
                    <a:pt x="0" y="624"/>
                  </a:moveTo>
                  <a:cubicBezTo>
                    <a:pt x="136" y="588"/>
                    <a:pt x="272" y="552"/>
                    <a:pt x="384" y="480"/>
                  </a:cubicBezTo>
                  <a:cubicBezTo>
                    <a:pt x="496" y="408"/>
                    <a:pt x="608" y="272"/>
                    <a:pt x="672" y="192"/>
                  </a:cubicBezTo>
                  <a:cubicBezTo>
                    <a:pt x="736" y="112"/>
                    <a:pt x="752" y="56"/>
                    <a:pt x="768" y="0"/>
                  </a:cubicBezTo>
                </a:path>
              </a:pathLst>
            </a:custGeom>
            <a:noFill/>
            <a:ln w="381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8948" name="Text Box 13"/>
            <p:cNvSpPr txBox="1">
              <a:spLocks noChangeArrowheads="1"/>
            </p:cNvSpPr>
            <p:nvPr/>
          </p:nvSpPr>
          <p:spPr bwMode="auto">
            <a:xfrm>
              <a:off x="1204" y="2832"/>
              <a:ext cx="6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GS(th)</a:t>
              </a:r>
              <a:endParaRPr kumimoji="1" lang="en-US" altLang="zh-CN" i="1"/>
            </a:p>
          </p:txBody>
        </p:sp>
      </p:grpSp>
      <p:graphicFrame>
        <p:nvGraphicFramePr>
          <p:cNvPr id="79906" name="Object 2"/>
          <p:cNvGraphicFramePr>
            <a:graphicFrameLocks noChangeAspect="1"/>
          </p:cNvGraphicFramePr>
          <p:nvPr>
            <p:extLst>
              <p:ext uri="{D42A27DB-BD31-4B8C-83A1-F6EECF244321}">
                <p14:modId xmlns:p14="http://schemas.microsoft.com/office/powerpoint/2010/main" val="3937555871"/>
              </p:ext>
            </p:extLst>
          </p:nvPr>
        </p:nvGraphicFramePr>
        <p:xfrm>
          <a:off x="6048118" y="4494886"/>
          <a:ext cx="2686050" cy="1089025"/>
        </p:xfrm>
        <a:graphic>
          <a:graphicData uri="http://schemas.openxmlformats.org/presentationml/2006/ole">
            <mc:AlternateContent xmlns:mc="http://schemas.openxmlformats.org/markup-compatibility/2006">
              <mc:Choice xmlns:v="urn:schemas-microsoft-com:vml" Requires="v">
                <p:oleObj spid="_x0000_s39023" name="Equation" r:id="rId3" imgW="1307880" imgH="545760" progId="Equation.DSMT4">
                  <p:embed/>
                </p:oleObj>
              </mc:Choice>
              <mc:Fallback>
                <p:oleObj name="Equation" r:id="rId3" imgW="1307880" imgH="545760" progId="Equation.DSMT4">
                  <p:embed/>
                  <p:pic>
                    <p:nvPicPr>
                      <p:cNvPr id="0" name="Object 2"/>
                      <p:cNvPicPr>
                        <a:picLocks noChangeAspect="1" noChangeArrowheads="1"/>
                      </p:cNvPicPr>
                      <p:nvPr/>
                    </p:nvPicPr>
                    <p:blipFill>
                      <a:blip r:embed="rId4"/>
                      <a:srcRect/>
                      <a:stretch>
                        <a:fillRect/>
                      </a:stretch>
                    </p:blipFill>
                    <p:spPr bwMode="auto">
                      <a:xfrm>
                        <a:off x="6048118" y="4494886"/>
                        <a:ext cx="2686050" cy="1089025"/>
                      </a:xfrm>
                      <a:prstGeom prst="rect">
                        <a:avLst/>
                      </a:prstGeom>
                      <a:noFill/>
                      <a:ln w="28575">
                        <a:solidFill>
                          <a:srgbClr val="FF0000"/>
                        </a:solidFill>
                      </a:ln>
                      <a:extLst/>
                    </p:spPr>
                  </p:pic>
                </p:oleObj>
              </mc:Fallback>
            </mc:AlternateContent>
          </a:graphicData>
        </a:graphic>
      </p:graphicFrame>
      <p:sp>
        <p:nvSpPr>
          <p:cNvPr id="79907" name="Text Box 35"/>
          <p:cNvSpPr txBox="1">
            <a:spLocks noChangeArrowheads="1"/>
          </p:cNvSpPr>
          <p:nvPr/>
        </p:nvSpPr>
        <p:spPr bwMode="auto">
          <a:xfrm>
            <a:off x="2088693" y="911899"/>
            <a:ext cx="692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a:t>场效应管的特性曲线有转移特性和输出特性两组。</a:t>
            </a:r>
          </a:p>
        </p:txBody>
      </p:sp>
      <p:sp>
        <p:nvSpPr>
          <p:cNvPr id="79908" name="Text Box 36"/>
          <p:cNvSpPr txBox="1">
            <a:spLocks noChangeArrowheads="1"/>
          </p:cNvSpPr>
          <p:nvPr/>
        </p:nvSpPr>
        <p:spPr bwMode="auto">
          <a:xfrm>
            <a:off x="201156" y="4834611"/>
            <a:ext cx="565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dirty="0"/>
              <a:t>在恒流区内，</a:t>
            </a:r>
            <a:r>
              <a:rPr kumimoji="1" lang="en-US" altLang="zh-CN" dirty="0"/>
              <a:t>NMOS</a:t>
            </a:r>
            <a:r>
              <a:rPr kumimoji="1" lang="zh-CN" altLang="en-US" dirty="0"/>
              <a:t>管</a:t>
            </a:r>
            <a:r>
              <a:rPr kumimoji="1" lang="zh-CN" altLang="en-US" dirty="0" smtClean="0"/>
              <a:t>的</a:t>
            </a:r>
            <a:r>
              <a:rPr kumimoji="1" lang="en-US" altLang="zh-CN" i="1" dirty="0" err="1" smtClean="0"/>
              <a:t>i</a:t>
            </a:r>
            <a:r>
              <a:rPr kumimoji="1" lang="en-US" altLang="zh-CN" baseline="-25000" dirty="0" err="1" smtClean="0"/>
              <a:t>D</a:t>
            </a:r>
            <a:r>
              <a:rPr kumimoji="1" lang="zh-CN" altLang="en-US" dirty="0"/>
              <a:t>近似地表示为</a:t>
            </a:r>
          </a:p>
        </p:txBody>
      </p:sp>
      <p:sp>
        <p:nvSpPr>
          <p:cNvPr id="79909" name="Text Box 37"/>
          <p:cNvSpPr txBox="1">
            <a:spLocks noChangeArrowheads="1"/>
          </p:cNvSpPr>
          <p:nvPr/>
        </p:nvSpPr>
        <p:spPr bwMode="auto">
          <a:xfrm>
            <a:off x="201156" y="5677574"/>
            <a:ext cx="7292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dirty="0"/>
              <a:t>式中</a:t>
            </a:r>
            <a:r>
              <a:rPr kumimoji="1" lang="en-US" altLang="zh-CN" i="1" dirty="0"/>
              <a:t>I</a:t>
            </a:r>
            <a:r>
              <a:rPr kumimoji="1" lang="en-US" altLang="zh-CN" baseline="-25000" dirty="0"/>
              <a:t>DO</a:t>
            </a:r>
            <a:r>
              <a:rPr kumimoji="1" lang="zh-CN" altLang="en-US" dirty="0"/>
              <a:t>是</a:t>
            </a:r>
            <a:r>
              <a:rPr kumimoji="1" lang="en-US" altLang="zh-CN" i="1" dirty="0"/>
              <a:t>U</a:t>
            </a:r>
            <a:r>
              <a:rPr kumimoji="1" lang="en-US" altLang="zh-CN" baseline="-25000" dirty="0"/>
              <a:t>GS</a:t>
            </a:r>
            <a:r>
              <a:rPr kumimoji="1" lang="en-US" altLang="zh-CN" dirty="0"/>
              <a:t>=2</a:t>
            </a:r>
            <a:r>
              <a:rPr kumimoji="1" lang="en-US" altLang="zh-CN" i="1" dirty="0"/>
              <a:t>U</a:t>
            </a:r>
            <a:r>
              <a:rPr kumimoji="1" lang="en-US" altLang="zh-CN" baseline="-25000" dirty="0"/>
              <a:t>GS(</a:t>
            </a:r>
            <a:r>
              <a:rPr kumimoji="1" lang="en-US" altLang="zh-CN" baseline="-25000" dirty="0" err="1"/>
              <a:t>th</a:t>
            </a:r>
            <a:r>
              <a:rPr kumimoji="1" lang="en-US" altLang="zh-CN" baseline="-25000" dirty="0"/>
              <a:t>)</a:t>
            </a:r>
            <a:r>
              <a:rPr kumimoji="1" lang="zh-CN" altLang="en-US" dirty="0" smtClean="0"/>
              <a:t>时</a:t>
            </a:r>
            <a:r>
              <a:rPr kumimoji="1" lang="en-US" altLang="zh-CN" i="1" dirty="0" err="1" smtClean="0"/>
              <a:t>i</a:t>
            </a:r>
            <a:r>
              <a:rPr kumimoji="1" lang="en-US" altLang="zh-CN" baseline="-25000" dirty="0" err="1" smtClean="0"/>
              <a:t>D</a:t>
            </a:r>
            <a:r>
              <a:rPr kumimoji="1" lang="zh-CN" altLang="en-US" dirty="0"/>
              <a:t>的值，</a:t>
            </a:r>
            <a:r>
              <a:rPr kumimoji="1" lang="en-US" altLang="zh-CN" i="1" dirty="0"/>
              <a:t>U</a:t>
            </a:r>
            <a:r>
              <a:rPr kumimoji="1" lang="en-US" altLang="zh-CN" baseline="-25000" dirty="0"/>
              <a:t>GS(</a:t>
            </a:r>
            <a:r>
              <a:rPr kumimoji="1" lang="en-US" altLang="zh-CN" baseline="-25000" dirty="0" err="1"/>
              <a:t>th</a:t>
            </a:r>
            <a:r>
              <a:rPr kumimoji="1" lang="en-US" altLang="zh-CN" baseline="-25000" dirty="0"/>
              <a:t>)</a:t>
            </a:r>
            <a:r>
              <a:rPr kumimoji="1" lang="zh-CN" altLang="en-US" dirty="0"/>
              <a:t>为开启电压。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wipe(left)">
                                      <p:cBhvr>
                                        <p:cTn id="7" dur="500"/>
                                        <p:tgtEl>
                                          <p:spTgt spid="7987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9907"/>
                                        </p:tgtEl>
                                        <p:attrNameLst>
                                          <p:attrName>style.visibility</p:attrName>
                                        </p:attrNameLst>
                                      </p:cBhvr>
                                      <p:to>
                                        <p:strVal val="visible"/>
                                      </p:to>
                                    </p:set>
                                    <p:animEffect transition="in" filter="wipe(left)">
                                      <p:cBhvr>
                                        <p:cTn id="11" dur="500"/>
                                        <p:tgtEl>
                                          <p:spTgt spid="7990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9908"/>
                                        </p:tgtEl>
                                        <p:attrNameLst>
                                          <p:attrName>style.visibility</p:attrName>
                                        </p:attrNameLst>
                                      </p:cBhvr>
                                      <p:to>
                                        <p:strVal val="visible"/>
                                      </p:to>
                                    </p:set>
                                    <p:animEffect transition="in" filter="wipe(left)">
                                      <p:cBhvr>
                                        <p:cTn id="21" dur="500"/>
                                        <p:tgtEl>
                                          <p:spTgt spid="79908"/>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79906"/>
                                        </p:tgtEl>
                                        <p:attrNameLst>
                                          <p:attrName>style.visibility</p:attrName>
                                        </p:attrNameLst>
                                      </p:cBhvr>
                                      <p:to>
                                        <p:strVal val="visible"/>
                                      </p:to>
                                    </p:set>
                                    <p:animEffect transition="in" filter="wipe(left)">
                                      <p:cBhvr>
                                        <p:cTn id="25" dur="500"/>
                                        <p:tgtEl>
                                          <p:spTgt spid="7990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9909"/>
                                        </p:tgtEl>
                                        <p:attrNameLst>
                                          <p:attrName>style.visibility</p:attrName>
                                        </p:attrNameLst>
                                      </p:cBhvr>
                                      <p:to>
                                        <p:strVal val="visible"/>
                                      </p:to>
                                    </p:set>
                                    <p:animEffect transition="in" filter="wipe(left)">
                                      <p:cBhvr>
                                        <p:cTn id="30" dur="500"/>
                                        <p:tgtEl>
                                          <p:spTgt spid="79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utoUpdateAnimBg="0"/>
      <p:bldP spid="79907" grpId="0" autoUpdateAnimBg="0"/>
      <p:bldP spid="79908" grpId="0" autoUpdateAnimBg="0"/>
      <p:bldP spid="79909"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场效应晶体管的输出</a:t>
            </a:r>
            <a:r>
              <a:rPr kumimoji="1" lang="zh-CN" altLang="en-US" dirty="0">
                <a:latin typeface="楷体_GB2312" pitchFamily="49" charset="-122"/>
              </a:rPr>
              <a:t>特性曲线</a:t>
            </a:r>
            <a:endParaRPr lang="zh-CN" altLang="en-US" dirty="0"/>
          </a:p>
        </p:txBody>
      </p:sp>
      <p:sp>
        <p:nvSpPr>
          <p:cNvPr id="3" name="灯片编号占位符 2"/>
          <p:cNvSpPr>
            <a:spLocks noGrp="1"/>
          </p:cNvSpPr>
          <p:nvPr>
            <p:ph type="sldNum" sz="quarter" idx="12"/>
          </p:nvPr>
        </p:nvSpPr>
        <p:spPr/>
        <p:txBody>
          <a:bodyPr/>
          <a:lstStyle/>
          <a:p>
            <a:pPr>
              <a:defRPr/>
            </a:pPr>
            <a:fld id="{020670B1-1FB1-4A58-9AD7-5E524B89C57C}" type="slidenum">
              <a:rPr lang="zh-CN" altLang="en-US" smtClean="0"/>
              <a:pPr>
                <a:defRPr/>
              </a:pPr>
              <a:t>79</a:t>
            </a:fld>
            <a:endParaRPr lang="zh-CN" altLang="en-US"/>
          </a:p>
        </p:txBody>
      </p:sp>
      <p:grpSp>
        <p:nvGrpSpPr>
          <p:cNvPr id="4" name="Group 14"/>
          <p:cNvGrpSpPr>
            <a:grpSpLocks/>
          </p:cNvGrpSpPr>
          <p:nvPr/>
        </p:nvGrpSpPr>
        <p:grpSpPr bwMode="auto">
          <a:xfrm>
            <a:off x="1792102" y="833453"/>
            <a:ext cx="4241800" cy="3021012"/>
            <a:chOff x="3106" y="449"/>
            <a:chExt cx="2672" cy="1903"/>
          </a:xfrm>
        </p:grpSpPr>
        <p:sp>
          <p:nvSpPr>
            <p:cNvPr id="5" name="Text Box 15"/>
            <p:cNvSpPr txBox="1">
              <a:spLocks noChangeArrowheads="1"/>
            </p:cNvSpPr>
            <p:nvPr/>
          </p:nvSpPr>
          <p:spPr bwMode="auto">
            <a:xfrm>
              <a:off x="3106" y="449"/>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输出特性</a:t>
              </a:r>
            </a:p>
          </p:txBody>
        </p:sp>
        <p:sp>
          <p:nvSpPr>
            <p:cNvPr id="6" name="Line 16"/>
            <p:cNvSpPr>
              <a:spLocks noChangeShapeType="1"/>
            </p:cNvSpPr>
            <p:nvPr/>
          </p:nvSpPr>
          <p:spPr bwMode="auto">
            <a:xfrm>
              <a:off x="3280" y="2014"/>
              <a:ext cx="240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Text Box 17"/>
            <p:cNvSpPr txBox="1">
              <a:spLocks noChangeArrowheads="1"/>
            </p:cNvSpPr>
            <p:nvPr/>
          </p:nvSpPr>
          <p:spPr bwMode="auto">
            <a:xfrm>
              <a:off x="5392" y="2016"/>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t>u</a:t>
              </a:r>
              <a:r>
                <a:rPr kumimoji="1" lang="en-US" altLang="en-US" baseline="-25000"/>
                <a:t>DS</a:t>
              </a:r>
              <a:endParaRPr kumimoji="1" lang="en-US" altLang="zh-CN"/>
            </a:p>
          </p:txBody>
        </p:sp>
        <p:sp>
          <p:nvSpPr>
            <p:cNvPr id="8" name="Line 18"/>
            <p:cNvSpPr>
              <a:spLocks noChangeShapeType="1"/>
            </p:cNvSpPr>
            <p:nvPr/>
          </p:nvSpPr>
          <p:spPr bwMode="auto">
            <a:xfrm flipV="1">
              <a:off x="3596" y="960"/>
              <a:ext cx="0" cy="139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19"/>
            <p:cNvSpPr txBox="1">
              <a:spLocks noChangeArrowheads="1"/>
            </p:cNvSpPr>
            <p:nvPr/>
          </p:nvSpPr>
          <p:spPr bwMode="auto">
            <a:xfrm>
              <a:off x="3712" y="816"/>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10" name="Text Box 20"/>
            <p:cNvSpPr txBox="1">
              <a:spLocks noChangeArrowheads="1"/>
            </p:cNvSpPr>
            <p:nvPr/>
          </p:nvSpPr>
          <p:spPr bwMode="auto">
            <a:xfrm>
              <a:off x="3424" y="20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0</a:t>
              </a:r>
            </a:p>
          </p:txBody>
        </p:sp>
        <p:grpSp>
          <p:nvGrpSpPr>
            <p:cNvPr id="11" name="Group 21"/>
            <p:cNvGrpSpPr>
              <a:grpSpLocks/>
            </p:cNvGrpSpPr>
            <p:nvPr/>
          </p:nvGrpSpPr>
          <p:grpSpPr bwMode="auto">
            <a:xfrm>
              <a:off x="3592" y="1334"/>
              <a:ext cx="1465" cy="686"/>
              <a:chOff x="3470" y="2872"/>
              <a:chExt cx="1465" cy="686"/>
            </a:xfrm>
          </p:grpSpPr>
          <p:sp>
            <p:nvSpPr>
              <p:cNvPr id="20" name="Freeform 22"/>
              <p:cNvSpPr>
                <a:spLocks/>
              </p:cNvSpPr>
              <p:nvPr/>
            </p:nvSpPr>
            <p:spPr bwMode="auto">
              <a:xfrm>
                <a:off x="3484" y="2872"/>
                <a:ext cx="912" cy="680"/>
              </a:xfrm>
              <a:custGeom>
                <a:avLst/>
                <a:gdLst>
                  <a:gd name="T0" fmla="*/ 0 w 912"/>
                  <a:gd name="T1" fmla="*/ 680 h 680"/>
                  <a:gd name="T2" fmla="*/ 116 w 912"/>
                  <a:gd name="T3" fmla="*/ 334 h 680"/>
                  <a:gd name="T4" fmla="*/ 199 w 912"/>
                  <a:gd name="T5" fmla="*/ 148 h 680"/>
                  <a:gd name="T6" fmla="*/ 288 w 912"/>
                  <a:gd name="T7" fmla="*/ 56 h 680"/>
                  <a:gd name="T8" fmla="*/ 480 w 912"/>
                  <a:gd name="T9" fmla="*/ 8 h 680"/>
                  <a:gd name="T10" fmla="*/ 912 w 912"/>
                  <a:gd name="T11" fmla="*/ 8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1" name="Freeform 23"/>
              <p:cNvSpPr>
                <a:spLocks/>
              </p:cNvSpPr>
              <p:nvPr/>
            </p:nvSpPr>
            <p:spPr bwMode="auto">
              <a:xfrm>
                <a:off x="3480" y="3072"/>
                <a:ext cx="1104" cy="464"/>
              </a:xfrm>
              <a:custGeom>
                <a:avLst/>
                <a:gdLst>
                  <a:gd name="T0" fmla="*/ 0 w 912"/>
                  <a:gd name="T1" fmla="*/ 317 h 680"/>
                  <a:gd name="T2" fmla="*/ 169 w 912"/>
                  <a:gd name="T3" fmla="*/ 156 h 680"/>
                  <a:gd name="T4" fmla="*/ 292 w 912"/>
                  <a:gd name="T5" fmla="*/ 69 h 680"/>
                  <a:gd name="T6" fmla="*/ 422 w 912"/>
                  <a:gd name="T7" fmla="*/ 26 h 680"/>
                  <a:gd name="T8" fmla="*/ 703 w 912"/>
                  <a:gd name="T9" fmla="*/ 3 h 680"/>
                  <a:gd name="T10" fmla="*/ 1336 w 912"/>
                  <a:gd name="T11" fmla="*/ 3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2" name="Freeform 24"/>
              <p:cNvSpPr>
                <a:spLocks/>
              </p:cNvSpPr>
              <p:nvPr/>
            </p:nvSpPr>
            <p:spPr bwMode="auto">
              <a:xfrm>
                <a:off x="3474" y="3264"/>
                <a:ext cx="1285" cy="294"/>
              </a:xfrm>
              <a:custGeom>
                <a:avLst/>
                <a:gdLst>
                  <a:gd name="T0" fmla="*/ 0 w 1285"/>
                  <a:gd name="T1" fmla="*/ 253 h 342"/>
                  <a:gd name="T2" fmla="*/ 123 w 1285"/>
                  <a:gd name="T3" fmla="*/ 124 h 342"/>
                  <a:gd name="T4" fmla="*/ 212 w 1285"/>
                  <a:gd name="T5" fmla="*/ 55 h 342"/>
                  <a:gd name="T6" fmla="*/ 306 w 1285"/>
                  <a:gd name="T7" fmla="*/ 21 h 342"/>
                  <a:gd name="T8" fmla="*/ 511 w 1285"/>
                  <a:gd name="T9" fmla="*/ 3 h 342"/>
                  <a:gd name="T10" fmla="*/ 1285 w 1285"/>
                  <a:gd name="T11" fmla="*/ 1 h 342"/>
                  <a:gd name="T12" fmla="*/ 0 60000 65536"/>
                  <a:gd name="T13" fmla="*/ 0 60000 65536"/>
                  <a:gd name="T14" fmla="*/ 0 60000 65536"/>
                  <a:gd name="T15" fmla="*/ 0 60000 65536"/>
                  <a:gd name="T16" fmla="*/ 0 60000 65536"/>
                  <a:gd name="T17" fmla="*/ 0 60000 65536"/>
                  <a:gd name="T18" fmla="*/ 0 w 1285"/>
                  <a:gd name="T19" fmla="*/ 0 h 342"/>
                  <a:gd name="T20" fmla="*/ 1285 w 1285"/>
                  <a:gd name="T21" fmla="*/ 342 h 342"/>
                </a:gdLst>
                <a:ahLst/>
                <a:cxnLst>
                  <a:cxn ang="T12">
                    <a:pos x="T0" y="T1"/>
                  </a:cxn>
                  <a:cxn ang="T13">
                    <a:pos x="T2" y="T3"/>
                  </a:cxn>
                  <a:cxn ang="T14">
                    <a:pos x="T4" y="T5"/>
                  </a:cxn>
                  <a:cxn ang="T15">
                    <a:pos x="T6" y="T7"/>
                  </a:cxn>
                  <a:cxn ang="T16">
                    <a:pos x="T8" y="T9"/>
                  </a:cxn>
                  <a:cxn ang="T17">
                    <a:pos x="T10" y="T11"/>
                  </a:cxn>
                </a:cxnLst>
                <a:rect l="T18" t="T19" r="T20" b="T21"/>
                <a:pathLst>
                  <a:path w="1285" h="342">
                    <a:moveTo>
                      <a:pt x="0" y="342"/>
                    </a:moveTo>
                    <a:cubicBezTo>
                      <a:pt x="20" y="313"/>
                      <a:pt x="88" y="213"/>
                      <a:pt x="123" y="168"/>
                    </a:cubicBezTo>
                    <a:cubicBezTo>
                      <a:pt x="158" y="123"/>
                      <a:pt x="181" y="98"/>
                      <a:pt x="212" y="74"/>
                    </a:cubicBezTo>
                    <a:cubicBezTo>
                      <a:pt x="243" y="51"/>
                      <a:pt x="256" y="40"/>
                      <a:pt x="306" y="28"/>
                    </a:cubicBezTo>
                    <a:cubicBezTo>
                      <a:pt x="356" y="17"/>
                      <a:pt x="348" y="8"/>
                      <a:pt x="511" y="4"/>
                    </a:cubicBezTo>
                    <a:cubicBezTo>
                      <a:pt x="674" y="0"/>
                      <a:pt x="1124" y="2"/>
                      <a:pt x="1285" y="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3" name="Freeform 25"/>
              <p:cNvSpPr>
                <a:spLocks/>
              </p:cNvSpPr>
              <p:nvPr/>
            </p:nvSpPr>
            <p:spPr bwMode="auto">
              <a:xfrm>
                <a:off x="3470" y="3455"/>
                <a:ext cx="1465" cy="103"/>
              </a:xfrm>
              <a:custGeom>
                <a:avLst/>
                <a:gdLst>
                  <a:gd name="T0" fmla="*/ 0 w 1465"/>
                  <a:gd name="T1" fmla="*/ 103 h 103"/>
                  <a:gd name="T2" fmla="*/ 93 w 1465"/>
                  <a:gd name="T3" fmla="*/ 51 h 103"/>
                  <a:gd name="T4" fmla="*/ 160 w 1465"/>
                  <a:gd name="T5" fmla="*/ 23 h 103"/>
                  <a:gd name="T6" fmla="*/ 232 w 1465"/>
                  <a:gd name="T7" fmla="*/ 9 h 103"/>
                  <a:gd name="T8" fmla="*/ 386 w 1465"/>
                  <a:gd name="T9" fmla="*/ 2 h 103"/>
                  <a:gd name="T10" fmla="*/ 1465 w 1465"/>
                  <a:gd name="T11" fmla="*/ 0 h 103"/>
                  <a:gd name="T12" fmla="*/ 0 60000 65536"/>
                  <a:gd name="T13" fmla="*/ 0 60000 65536"/>
                  <a:gd name="T14" fmla="*/ 0 60000 65536"/>
                  <a:gd name="T15" fmla="*/ 0 60000 65536"/>
                  <a:gd name="T16" fmla="*/ 0 60000 65536"/>
                  <a:gd name="T17" fmla="*/ 0 60000 65536"/>
                  <a:gd name="T18" fmla="*/ 0 w 1465"/>
                  <a:gd name="T19" fmla="*/ 0 h 103"/>
                  <a:gd name="T20" fmla="*/ 1465 w 1465"/>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465" h="103">
                    <a:moveTo>
                      <a:pt x="0" y="103"/>
                    </a:moveTo>
                    <a:cubicBezTo>
                      <a:pt x="15" y="94"/>
                      <a:pt x="67" y="64"/>
                      <a:pt x="93" y="51"/>
                    </a:cubicBezTo>
                    <a:cubicBezTo>
                      <a:pt x="120" y="38"/>
                      <a:pt x="137" y="30"/>
                      <a:pt x="160" y="23"/>
                    </a:cubicBezTo>
                    <a:cubicBezTo>
                      <a:pt x="184" y="16"/>
                      <a:pt x="194" y="13"/>
                      <a:pt x="232" y="9"/>
                    </a:cubicBezTo>
                    <a:cubicBezTo>
                      <a:pt x="270" y="6"/>
                      <a:pt x="181" y="3"/>
                      <a:pt x="386" y="2"/>
                    </a:cubicBezTo>
                    <a:cubicBezTo>
                      <a:pt x="591" y="1"/>
                      <a:pt x="1240" y="1"/>
                      <a:pt x="1465"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sp>
          <p:nvSpPr>
            <p:cNvPr id="12" name="Text Box 26"/>
            <p:cNvSpPr txBox="1">
              <a:spLocks noChangeArrowheads="1"/>
            </p:cNvSpPr>
            <p:nvPr/>
          </p:nvSpPr>
          <p:spPr bwMode="auto">
            <a:xfrm>
              <a:off x="4480" y="1112"/>
              <a:ext cx="7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a:t>
              </a:r>
              <a:r>
                <a:rPr kumimoji="1" lang="en-US" altLang="zh-CN"/>
                <a:t>=7V</a:t>
              </a:r>
              <a:endParaRPr kumimoji="1" lang="en-US" altLang="zh-CN" i="1"/>
            </a:p>
          </p:txBody>
        </p:sp>
        <p:sp>
          <p:nvSpPr>
            <p:cNvPr id="13" name="Text Box 27"/>
            <p:cNvSpPr txBox="1">
              <a:spLocks noChangeArrowheads="1"/>
            </p:cNvSpPr>
            <p:nvPr/>
          </p:nvSpPr>
          <p:spPr bwMode="auto">
            <a:xfrm>
              <a:off x="4912" y="1536"/>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3V</a:t>
              </a:r>
            </a:p>
          </p:txBody>
        </p:sp>
        <p:sp>
          <p:nvSpPr>
            <p:cNvPr id="14" name="Text Box 28"/>
            <p:cNvSpPr txBox="1">
              <a:spLocks noChangeArrowheads="1"/>
            </p:cNvSpPr>
            <p:nvPr/>
          </p:nvSpPr>
          <p:spPr bwMode="auto">
            <a:xfrm>
              <a:off x="4720" y="1344"/>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5V</a:t>
              </a:r>
            </a:p>
          </p:txBody>
        </p:sp>
        <p:sp>
          <p:nvSpPr>
            <p:cNvPr id="15" name="Text Box 29"/>
            <p:cNvSpPr txBox="1">
              <a:spLocks noChangeArrowheads="1"/>
            </p:cNvSpPr>
            <p:nvPr/>
          </p:nvSpPr>
          <p:spPr bwMode="auto">
            <a:xfrm>
              <a:off x="5008" y="1728"/>
              <a:ext cx="6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GS(th)</a:t>
              </a:r>
              <a:endParaRPr kumimoji="1" lang="en-US" altLang="zh-CN" i="1"/>
            </a:p>
          </p:txBody>
        </p:sp>
        <p:sp>
          <p:nvSpPr>
            <p:cNvPr id="16" name="Freeform 30"/>
            <p:cNvSpPr>
              <a:spLocks/>
            </p:cNvSpPr>
            <p:nvPr/>
          </p:nvSpPr>
          <p:spPr bwMode="auto">
            <a:xfrm flipH="1" flipV="1">
              <a:off x="3586" y="1182"/>
              <a:ext cx="480" cy="821"/>
            </a:xfrm>
            <a:custGeom>
              <a:avLst/>
              <a:gdLst>
                <a:gd name="T0" fmla="*/ 0 w 480"/>
                <a:gd name="T1" fmla="*/ 821 h 821"/>
                <a:gd name="T2" fmla="*/ 48 w 480"/>
                <a:gd name="T3" fmla="*/ 533 h 821"/>
                <a:gd name="T4" fmla="*/ 139 w 480"/>
                <a:gd name="T5" fmla="*/ 334 h 821"/>
                <a:gd name="T6" fmla="*/ 240 w 480"/>
                <a:gd name="T7" fmla="*/ 149 h 821"/>
                <a:gd name="T8" fmla="*/ 367 w 480"/>
                <a:gd name="T9" fmla="*/ 24 h 821"/>
                <a:gd name="T10" fmla="*/ 480 w 480"/>
                <a:gd name="T11" fmla="*/ 5 h 821"/>
                <a:gd name="T12" fmla="*/ 0 60000 65536"/>
                <a:gd name="T13" fmla="*/ 0 60000 65536"/>
                <a:gd name="T14" fmla="*/ 0 60000 65536"/>
                <a:gd name="T15" fmla="*/ 0 60000 65536"/>
                <a:gd name="T16" fmla="*/ 0 60000 65536"/>
                <a:gd name="T17" fmla="*/ 0 60000 65536"/>
                <a:gd name="T18" fmla="*/ 0 w 480"/>
                <a:gd name="T19" fmla="*/ 0 h 821"/>
                <a:gd name="T20" fmla="*/ 480 w 480"/>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480" h="821">
                  <a:moveTo>
                    <a:pt x="0" y="821"/>
                  </a:moveTo>
                  <a:cubicBezTo>
                    <a:pt x="12" y="717"/>
                    <a:pt x="25" y="614"/>
                    <a:pt x="48" y="533"/>
                  </a:cubicBezTo>
                  <a:cubicBezTo>
                    <a:pt x="71" y="452"/>
                    <a:pt x="107" y="398"/>
                    <a:pt x="139" y="334"/>
                  </a:cubicBezTo>
                  <a:cubicBezTo>
                    <a:pt x="171" y="270"/>
                    <a:pt x="202" y="201"/>
                    <a:pt x="240" y="149"/>
                  </a:cubicBezTo>
                  <a:cubicBezTo>
                    <a:pt x="278" y="97"/>
                    <a:pt x="327" y="48"/>
                    <a:pt x="367" y="24"/>
                  </a:cubicBezTo>
                  <a:cubicBezTo>
                    <a:pt x="407" y="0"/>
                    <a:pt x="457" y="9"/>
                    <a:pt x="480" y="5"/>
                  </a:cubicBezTo>
                </a:path>
              </a:pathLst>
            </a:custGeom>
            <a:noFill/>
            <a:ln w="28575">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7" name="Text Box 31"/>
            <p:cNvSpPr txBox="1">
              <a:spLocks noChangeArrowheads="1"/>
            </p:cNvSpPr>
            <p:nvPr/>
          </p:nvSpPr>
          <p:spPr bwMode="auto">
            <a:xfrm>
              <a:off x="3232" y="139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线性区</a:t>
              </a:r>
            </a:p>
          </p:txBody>
        </p:sp>
        <p:sp>
          <p:nvSpPr>
            <p:cNvPr id="18" name="Text Box 32"/>
            <p:cNvSpPr txBox="1">
              <a:spLocks noChangeArrowheads="1"/>
            </p:cNvSpPr>
            <p:nvPr/>
          </p:nvSpPr>
          <p:spPr bwMode="auto">
            <a:xfrm>
              <a:off x="4000" y="187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夹断区</a:t>
              </a:r>
            </a:p>
          </p:txBody>
        </p:sp>
        <p:sp>
          <p:nvSpPr>
            <p:cNvPr id="19" name="Text Box 33"/>
            <p:cNvSpPr txBox="1">
              <a:spLocks noChangeArrowheads="1"/>
            </p:cNvSpPr>
            <p:nvPr/>
          </p:nvSpPr>
          <p:spPr bwMode="auto">
            <a:xfrm>
              <a:off x="4038" y="148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饱和区</a:t>
              </a:r>
            </a:p>
          </p:txBody>
        </p:sp>
      </p:grpSp>
      <p:sp>
        <p:nvSpPr>
          <p:cNvPr id="24" name="Text Box 37"/>
          <p:cNvSpPr txBox="1">
            <a:spLocks noChangeArrowheads="1"/>
          </p:cNvSpPr>
          <p:nvPr/>
        </p:nvSpPr>
        <p:spPr bwMode="auto">
          <a:xfrm>
            <a:off x="304583" y="3915810"/>
            <a:ext cx="850906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50000"/>
              </a:lnSpc>
            </a:pPr>
            <a:r>
              <a:rPr kumimoji="1" lang="zh-CN" altLang="en-US" dirty="0" smtClean="0"/>
              <a:t>类似双极型管，分为三个工作区：</a:t>
            </a:r>
            <a:endParaRPr kumimoji="1" lang="en-US" altLang="zh-CN" dirty="0" smtClean="0"/>
          </a:p>
          <a:p>
            <a:pPr algn="just" eaLnBrk="1" hangingPunct="1">
              <a:lnSpc>
                <a:spcPct val="150000"/>
              </a:lnSpc>
            </a:pPr>
            <a:r>
              <a:rPr kumimoji="1" lang="en-US" altLang="zh-CN" dirty="0" smtClean="0"/>
              <a:t>1</a:t>
            </a:r>
            <a:r>
              <a:rPr kumimoji="1" lang="zh-CN" altLang="en-US" dirty="0" smtClean="0"/>
              <a:t>、线性区（可变电阻区）</a:t>
            </a:r>
            <a:r>
              <a:rPr kumimoji="1" lang="en-US" altLang="zh-CN" dirty="0" smtClean="0"/>
              <a:t>——</a:t>
            </a:r>
            <a:r>
              <a:rPr kumimoji="1" lang="en-US" altLang="zh-CN" i="1" dirty="0" err="1" smtClean="0"/>
              <a:t>u</a:t>
            </a:r>
            <a:r>
              <a:rPr kumimoji="1" lang="en-US" altLang="zh-CN" baseline="-30000" dirty="0" err="1" smtClean="0">
                <a:ea typeface="华康简宋" charset="-122"/>
              </a:rPr>
              <a:t>DS</a:t>
            </a:r>
            <a:r>
              <a:rPr kumimoji="1" lang="en-US" altLang="zh-CN" dirty="0" smtClean="0">
                <a:ea typeface="华康简宋" charset="-122"/>
              </a:rPr>
              <a:t>≤ </a:t>
            </a:r>
            <a:r>
              <a:rPr kumimoji="1" lang="en-US" altLang="zh-CN" i="1" dirty="0" err="1" smtClean="0">
                <a:latin typeface="Book Antiqua" panose="02040602050305030304" pitchFamily="18" charset="0"/>
                <a:ea typeface="华康简宋" charset="-122"/>
              </a:rPr>
              <a:t>u</a:t>
            </a:r>
            <a:r>
              <a:rPr kumimoji="1" lang="en-US" altLang="zh-CN" baseline="-30000" dirty="0" err="1" smtClean="0">
                <a:ea typeface="华康简宋" charset="-122"/>
              </a:rPr>
              <a:t>GS</a:t>
            </a:r>
            <a:r>
              <a:rPr kumimoji="1" lang="zh-CN" altLang="en-US" dirty="0" smtClean="0">
                <a:ea typeface="华康简宋" charset="-122"/>
              </a:rPr>
              <a:t>－</a:t>
            </a:r>
            <a:r>
              <a:rPr kumimoji="1" lang="en-US" altLang="zh-CN" i="1" dirty="0" smtClean="0">
                <a:ea typeface="华康简宋" charset="-122"/>
              </a:rPr>
              <a:t>U</a:t>
            </a:r>
            <a:r>
              <a:rPr kumimoji="1" lang="en-US" altLang="zh-CN" baseline="-30000" dirty="0" smtClean="0">
                <a:ea typeface="华康简宋" charset="-122"/>
              </a:rPr>
              <a:t>GS(</a:t>
            </a:r>
            <a:r>
              <a:rPr kumimoji="1" lang="en-US" altLang="zh-CN" baseline="-30000" dirty="0" err="1" smtClean="0">
                <a:ea typeface="华康简宋" charset="-122"/>
              </a:rPr>
              <a:t>th</a:t>
            </a:r>
            <a:r>
              <a:rPr kumimoji="1" lang="en-US" altLang="zh-CN" baseline="-30000" dirty="0" smtClean="0">
                <a:ea typeface="华康简宋" charset="-122"/>
              </a:rPr>
              <a:t>)</a:t>
            </a:r>
            <a:r>
              <a:rPr kumimoji="1" lang="zh-CN" altLang="en-US" dirty="0" smtClean="0">
                <a:ea typeface="华康简宋" charset="-122"/>
              </a:rPr>
              <a:t> ，</a:t>
            </a:r>
            <a:r>
              <a:rPr kumimoji="1" lang="en-US" altLang="zh-CN" i="1" dirty="0"/>
              <a:t> </a:t>
            </a:r>
            <a:r>
              <a:rPr kumimoji="1" lang="en-US" altLang="zh-CN" i="1" dirty="0" err="1" smtClean="0"/>
              <a:t>u</a:t>
            </a:r>
            <a:r>
              <a:rPr kumimoji="1" lang="en-US" altLang="zh-CN" baseline="-30000" dirty="0" err="1" smtClean="0">
                <a:ea typeface="华康简宋" charset="-122"/>
              </a:rPr>
              <a:t>GS</a:t>
            </a:r>
            <a:r>
              <a:rPr kumimoji="1" lang="en-US" altLang="zh-CN" dirty="0" smtClean="0">
                <a:ea typeface="华康简宋" charset="-122"/>
              </a:rPr>
              <a:t>&gt;</a:t>
            </a:r>
            <a:r>
              <a:rPr kumimoji="1" lang="en-US" altLang="zh-CN" i="1" dirty="0" smtClean="0">
                <a:ea typeface="华康简宋" charset="-122"/>
              </a:rPr>
              <a:t>U</a:t>
            </a:r>
            <a:r>
              <a:rPr kumimoji="1" lang="en-US" altLang="zh-CN" baseline="-30000" dirty="0" smtClean="0">
                <a:ea typeface="华康简宋" charset="-122"/>
              </a:rPr>
              <a:t>GS(</a:t>
            </a:r>
            <a:r>
              <a:rPr kumimoji="1" lang="en-US" altLang="zh-CN" baseline="-30000" dirty="0" err="1" smtClean="0">
                <a:ea typeface="华康简宋" charset="-122"/>
              </a:rPr>
              <a:t>th</a:t>
            </a:r>
            <a:r>
              <a:rPr kumimoji="1" lang="en-US" altLang="zh-CN" baseline="-30000" dirty="0" smtClean="0">
                <a:ea typeface="华康简宋" charset="-122"/>
              </a:rPr>
              <a:t>)</a:t>
            </a:r>
            <a:endParaRPr kumimoji="1" lang="en-US" altLang="zh-CN" dirty="0" smtClean="0"/>
          </a:p>
          <a:p>
            <a:pPr algn="just" eaLnBrk="1" hangingPunct="1">
              <a:lnSpc>
                <a:spcPct val="150000"/>
              </a:lnSpc>
            </a:pPr>
            <a:r>
              <a:rPr kumimoji="1" lang="en-US" altLang="zh-CN" dirty="0" smtClean="0"/>
              <a:t>2</a:t>
            </a:r>
            <a:r>
              <a:rPr kumimoji="1" lang="zh-CN" altLang="en-US" dirty="0" smtClean="0"/>
              <a:t>、饱和区（恒流区）</a:t>
            </a:r>
            <a:r>
              <a:rPr kumimoji="1" lang="en-US" altLang="zh-CN" dirty="0" smtClean="0"/>
              <a:t>——</a:t>
            </a:r>
            <a:r>
              <a:rPr kumimoji="1" lang="en-US" altLang="zh-CN" i="1" dirty="0" err="1" smtClean="0"/>
              <a:t>u</a:t>
            </a:r>
            <a:r>
              <a:rPr kumimoji="1" lang="en-US" altLang="zh-CN" baseline="-30000" dirty="0" err="1" smtClean="0">
                <a:ea typeface="华康简宋" charset="-122"/>
              </a:rPr>
              <a:t>DS</a:t>
            </a:r>
            <a:r>
              <a:rPr kumimoji="1" lang="en-US" altLang="zh-CN" dirty="0" smtClean="0">
                <a:ea typeface="华康简宋" charset="-122"/>
              </a:rPr>
              <a:t>&gt; </a:t>
            </a:r>
            <a:r>
              <a:rPr kumimoji="1" lang="en-US" altLang="zh-CN" i="1" dirty="0" err="1">
                <a:latin typeface="Book Antiqua" panose="02040602050305030304" pitchFamily="18" charset="0"/>
                <a:ea typeface="华康简宋" charset="-122"/>
              </a:rPr>
              <a:t>u</a:t>
            </a:r>
            <a:r>
              <a:rPr kumimoji="1" lang="en-US" altLang="zh-CN" baseline="-30000" dirty="0" err="1">
                <a:ea typeface="华康简宋" charset="-122"/>
              </a:rPr>
              <a:t>GS</a:t>
            </a:r>
            <a:r>
              <a:rPr kumimoji="1" lang="zh-CN" altLang="en-US" dirty="0">
                <a:ea typeface="华康简宋" charset="-122"/>
              </a:rPr>
              <a:t>－</a:t>
            </a:r>
            <a:r>
              <a:rPr kumimoji="1" lang="en-US" altLang="zh-CN" i="1" dirty="0">
                <a:ea typeface="华康简宋" charset="-122"/>
              </a:rPr>
              <a:t>U</a:t>
            </a:r>
            <a:r>
              <a:rPr kumimoji="1" lang="en-US" altLang="zh-CN" baseline="-30000" dirty="0">
                <a:ea typeface="华康简宋" charset="-122"/>
              </a:rPr>
              <a:t>GS(</a:t>
            </a:r>
            <a:r>
              <a:rPr kumimoji="1" lang="en-US" altLang="zh-CN" baseline="-30000" dirty="0" err="1">
                <a:ea typeface="华康简宋" charset="-122"/>
              </a:rPr>
              <a:t>th</a:t>
            </a:r>
            <a:r>
              <a:rPr kumimoji="1" lang="en-US" altLang="zh-CN" baseline="-30000" dirty="0">
                <a:ea typeface="华康简宋" charset="-122"/>
              </a:rPr>
              <a:t>)</a:t>
            </a:r>
            <a:r>
              <a:rPr kumimoji="1" lang="zh-CN" altLang="en-US" dirty="0">
                <a:ea typeface="华康简宋" charset="-122"/>
              </a:rPr>
              <a:t> ，</a:t>
            </a:r>
            <a:r>
              <a:rPr kumimoji="1" lang="en-US" altLang="zh-CN" i="1" dirty="0"/>
              <a:t> </a:t>
            </a:r>
            <a:r>
              <a:rPr kumimoji="1" lang="en-US" altLang="zh-CN" i="1" dirty="0" err="1"/>
              <a:t>u</a:t>
            </a:r>
            <a:r>
              <a:rPr kumimoji="1" lang="en-US" altLang="zh-CN" baseline="-30000" dirty="0" err="1">
                <a:ea typeface="华康简宋" charset="-122"/>
              </a:rPr>
              <a:t>GS</a:t>
            </a:r>
            <a:r>
              <a:rPr kumimoji="1" lang="en-US" altLang="zh-CN" dirty="0">
                <a:ea typeface="华康简宋" charset="-122"/>
              </a:rPr>
              <a:t>&gt;</a:t>
            </a:r>
            <a:r>
              <a:rPr kumimoji="1" lang="en-US" altLang="zh-CN" i="1" dirty="0">
                <a:ea typeface="华康简宋" charset="-122"/>
              </a:rPr>
              <a:t>U</a:t>
            </a:r>
            <a:r>
              <a:rPr kumimoji="1" lang="en-US" altLang="zh-CN" baseline="-30000" dirty="0">
                <a:ea typeface="华康简宋" charset="-122"/>
              </a:rPr>
              <a:t>GS(</a:t>
            </a:r>
            <a:r>
              <a:rPr kumimoji="1" lang="en-US" altLang="zh-CN" baseline="-30000" dirty="0" err="1">
                <a:ea typeface="华康简宋" charset="-122"/>
              </a:rPr>
              <a:t>th</a:t>
            </a:r>
            <a:r>
              <a:rPr kumimoji="1" lang="en-US" altLang="zh-CN" baseline="-30000" dirty="0">
                <a:ea typeface="华康简宋" charset="-122"/>
              </a:rPr>
              <a:t>)</a:t>
            </a:r>
            <a:endParaRPr kumimoji="1" lang="en-US" altLang="zh-CN" dirty="0" smtClean="0"/>
          </a:p>
          <a:p>
            <a:pPr algn="just" eaLnBrk="1" hangingPunct="1">
              <a:lnSpc>
                <a:spcPct val="150000"/>
              </a:lnSpc>
            </a:pPr>
            <a:r>
              <a:rPr kumimoji="1" lang="en-US" altLang="zh-CN" dirty="0" smtClean="0"/>
              <a:t>3</a:t>
            </a:r>
            <a:r>
              <a:rPr kumimoji="1" lang="zh-CN" altLang="en-US" dirty="0" smtClean="0"/>
              <a:t>、夹断区（截止区）</a:t>
            </a:r>
            <a:r>
              <a:rPr kumimoji="1" lang="en-US" altLang="zh-CN" dirty="0" smtClean="0"/>
              <a:t>——</a:t>
            </a:r>
            <a:r>
              <a:rPr kumimoji="1" lang="en-US" altLang="zh-CN" i="1" dirty="0" err="1" smtClean="0"/>
              <a:t>u</a:t>
            </a:r>
            <a:r>
              <a:rPr kumimoji="1" lang="en-US" altLang="zh-CN" baseline="-30000" dirty="0" err="1" smtClean="0">
                <a:ea typeface="华康简宋" charset="-122"/>
              </a:rPr>
              <a:t>GS</a:t>
            </a:r>
            <a:r>
              <a:rPr kumimoji="1" lang="en-US" altLang="zh-CN" dirty="0" err="1" smtClean="0">
                <a:ea typeface="华康简宋" charset="-122"/>
              </a:rPr>
              <a:t>≤</a:t>
            </a:r>
            <a:r>
              <a:rPr kumimoji="1" lang="en-US" altLang="zh-CN" i="1" dirty="0" err="1" smtClean="0">
                <a:ea typeface="华康简宋" charset="-122"/>
              </a:rPr>
              <a:t>U</a:t>
            </a:r>
            <a:r>
              <a:rPr kumimoji="1" lang="en-US" altLang="zh-CN" baseline="-30000" dirty="0" err="1" smtClean="0">
                <a:ea typeface="华康简宋" charset="-122"/>
              </a:rPr>
              <a:t>GS</a:t>
            </a:r>
            <a:r>
              <a:rPr kumimoji="1" lang="en-US" altLang="zh-CN" baseline="-30000" dirty="0" smtClean="0">
                <a:ea typeface="华康简宋" charset="-122"/>
              </a:rPr>
              <a:t>(</a:t>
            </a:r>
            <a:r>
              <a:rPr kumimoji="1" lang="en-US" altLang="zh-CN" baseline="-30000" dirty="0" err="1" smtClean="0">
                <a:ea typeface="华康简宋" charset="-122"/>
              </a:rPr>
              <a:t>th</a:t>
            </a:r>
            <a:r>
              <a:rPr kumimoji="1" lang="en-US" altLang="zh-CN" baseline="-30000" dirty="0">
                <a:ea typeface="华康简宋" charset="-122"/>
              </a:rPr>
              <a:t>)</a:t>
            </a:r>
            <a:endParaRPr kumimoji="1" lang="zh-CN" altLang="en-US" dirty="0"/>
          </a:p>
        </p:txBody>
      </p:sp>
    </p:spTree>
    <p:extLst>
      <p:ext uri="{BB962C8B-B14F-4D97-AF65-F5344CB8AC3E}">
        <p14:creationId xmlns:p14="http://schemas.microsoft.com/office/powerpoint/2010/main" val="373630801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wipe(left)">
                                      <p:cBhvr>
                                        <p:cTn id="12" dur="5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animEffect transition="in" filter="wipe(left)">
                                      <p:cBhvr>
                                        <p:cTn id="17" dur="500"/>
                                        <p:tgtEl>
                                          <p:spTgt spid="2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xEl>
                                              <p:pRg st="2" end="2"/>
                                            </p:txEl>
                                          </p:spTgt>
                                        </p:tgtEl>
                                        <p:attrNameLst>
                                          <p:attrName>style.visibility</p:attrName>
                                        </p:attrNameLst>
                                      </p:cBhvr>
                                      <p:to>
                                        <p:strVal val="visible"/>
                                      </p:to>
                                    </p:set>
                                    <p:animEffect transition="in" filter="wipe(left)">
                                      <p:cBhvr>
                                        <p:cTn id="22" dur="500"/>
                                        <p:tgtEl>
                                          <p:spTgt spid="2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wipe(left)">
                                      <p:cBhvr>
                                        <p:cTn id="27"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Rectangle 2"/>
          <p:cNvSpPr>
            <a:spLocks noGrp="1" noChangeArrowheads="1"/>
          </p:cNvSpPr>
          <p:nvPr>
            <p:ph type="title"/>
          </p:nvPr>
        </p:nvSpPr>
        <p:spPr/>
        <p:txBody>
          <a:bodyPr/>
          <a:lstStyle/>
          <a:p>
            <a:pPr eaLnBrk="1" hangingPunct="1"/>
            <a:r>
              <a:rPr lang="en-US" altLang="zh-CN" smtClean="0">
                <a:ea typeface="宋体" charset="-122"/>
              </a:rPr>
              <a:t>6.1 </a:t>
            </a:r>
            <a:r>
              <a:rPr lang="zh-CN" altLang="en-US" smtClean="0">
                <a:ea typeface="宋体" charset="-122"/>
              </a:rPr>
              <a:t>放大电路的基本概念（续</a:t>
            </a:r>
            <a:r>
              <a:rPr lang="en-US" altLang="zh-CN" smtClean="0">
                <a:ea typeface="宋体" charset="-122"/>
              </a:rPr>
              <a:t>4</a:t>
            </a:r>
            <a:r>
              <a:rPr lang="zh-CN" altLang="en-US" smtClean="0">
                <a:ea typeface="宋体" charset="-122"/>
              </a:rPr>
              <a:t>）</a:t>
            </a:r>
            <a:endParaRPr lang="zh-CN" altLang="en-US"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8</a:t>
            </a:fld>
            <a:endParaRPr lang="zh-CN" altLang="en-US"/>
          </a:p>
        </p:txBody>
      </p:sp>
      <p:sp>
        <p:nvSpPr>
          <p:cNvPr id="94212" name="Rectangle 4"/>
          <p:cNvSpPr>
            <a:spLocks noChangeArrowheads="1"/>
          </p:cNvSpPr>
          <p:nvPr/>
        </p:nvSpPr>
        <p:spPr bwMode="auto">
          <a:xfrm>
            <a:off x="346980" y="73274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457200" indent="-457200" algn="just">
              <a:lnSpc>
                <a:spcPct val="120000"/>
              </a:lnSpc>
              <a:spcBef>
                <a:spcPct val="10000"/>
              </a:spcBef>
            </a:pPr>
            <a:r>
              <a:rPr kumimoji="1" lang="zh-CN" altLang="en-US">
                <a:solidFill>
                  <a:schemeClr val="tx2"/>
                </a:solidFill>
                <a:latin typeface="宋体" charset="-122"/>
              </a:rPr>
              <a:t>受控电源的符号与特性</a:t>
            </a:r>
          </a:p>
        </p:txBody>
      </p:sp>
      <p:sp>
        <p:nvSpPr>
          <p:cNvPr id="94213" name="Rectangle 5"/>
          <p:cNvSpPr>
            <a:spLocks noChangeArrowheads="1"/>
          </p:cNvSpPr>
          <p:nvPr/>
        </p:nvSpPr>
        <p:spPr bwMode="auto">
          <a:xfrm>
            <a:off x="1101043" y="1458227"/>
            <a:ext cx="3190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20000"/>
              </a:spcBef>
            </a:pPr>
            <a:r>
              <a:rPr kumimoji="1" lang="zh-CN" altLang="en-US">
                <a:solidFill>
                  <a:schemeClr val="tx2"/>
                </a:solidFill>
                <a:cs typeface="Times New Roman" pitchFamily="18" charset="0"/>
              </a:rPr>
              <a:t>电压控制电压源</a:t>
            </a:r>
            <a:r>
              <a:rPr kumimoji="1" lang="en-US" altLang="zh-CN">
                <a:solidFill>
                  <a:schemeClr val="tx2"/>
                </a:solidFill>
                <a:cs typeface="Times New Roman" pitchFamily="18" charset="0"/>
              </a:rPr>
              <a:t>VCVS</a:t>
            </a:r>
          </a:p>
        </p:txBody>
      </p:sp>
      <p:sp>
        <p:nvSpPr>
          <p:cNvPr id="94215" name="Rectangle 7"/>
          <p:cNvSpPr>
            <a:spLocks noChangeArrowheads="1"/>
          </p:cNvSpPr>
          <p:nvPr/>
        </p:nvSpPr>
        <p:spPr bwMode="auto">
          <a:xfrm>
            <a:off x="4056968" y="1997977"/>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20000"/>
              </a:spcBef>
            </a:pPr>
            <a:r>
              <a:rPr kumimoji="1" lang="zh-CN" altLang="en-US">
                <a:solidFill>
                  <a:schemeClr val="tx2"/>
                </a:solidFill>
                <a:cs typeface="Times New Roman" pitchFamily="18" charset="0"/>
              </a:rPr>
              <a:t>控制方程</a:t>
            </a:r>
          </a:p>
        </p:txBody>
      </p:sp>
      <p:graphicFrame>
        <p:nvGraphicFramePr>
          <p:cNvPr id="94216" name="Object 2"/>
          <p:cNvGraphicFramePr>
            <a:graphicFrameLocks noChangeAspect="1"/>
          </p:cNvGraphicFramePr>
          <p:nvPr>
            <p:extLst>
              <p:ext uri="{D42A27DB-BD31-4B8C-83A1-F6EECF244321}">
                <p14:modId xmlns:p14="http://schemas.microsoft.com/office/powerpoint/2010/main" val="1023923382"/>
              </p:ext>
            </p:extLst>
          </p:nvPr>
        </p:nvGraphicFramePr>
        <p:xfrm>
          <a:off x="4118880" y="2561540"/>
          <a:ext cx="1609725" cy="527050"/>
        </p:xfrm>
        <a:graphic>
          <a:graphicData uri="http://schemas.openxmlformats.org/presentationml/2006/ole">
            <mc:AlternateContent xmlns:mc="http://schemas.openxmlformats.org/markup-compatibility/2006">
              <mc:Choice xmlns:v="urn:schemas-microsoft-com:vml" Requires="v">
                <p:oleObj spid="_x0000_s2805" name="Equation" r:id="rId3" imgW="698500" imgH="228600" progId="Equation.DSMT4">
                  <p:embed/>
                </p:oleObj>
              </mc:Choice>
              <mc:Fallback>
                <p:oleObj name="Equation" r:id="rId3" imgW="69850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8880" y="2561540"/>
                        <a:ext cx="1609725"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9"/>
          <p:cNvGrpSpPr>
            <a:grpSpLocks/>
          </p:cNvGrpSpPr>
          <p:nvPr/>
        </p:nvGrpSpPr>
        <p:grpSpPr bwMode="auto">
          <a:xfrm>
            <a:off x="1129618" y="2104340"/>
            <a:ext cx="2443162" cy="1066800"/>
            <a:chOff x="378" y="960"/>
            <a:chExt cx="1185" cy="480"/>
          </a:xfrm>
        </p:grpSpPr>
        <p:grpSp>
          <p:nvGrpSpPr>
            <p:cNvPr id="2088" name="Group 10"/>
            <p:cNvGrpSpPr>
              <a:grpSpLocks/>
            </p:cNvGrpSpPr>
            <p:nvPr/>
          </p:nvGrpSpPr>
          <p:grpSpPr bwMode="auto">
            <a:xfrm>
              <a:off x="624" y="1008"/>
              <a:ext cx="288" cy="384"/>
              <a:chOff x="1056" y="1632"/>
              <a:chExt cx="288" cy="384"/>
            </a:xfrm>
          </p:grpSpPr>
          <p:sp>
            <p:nvSpPr>
              <p:cNvPr id="2093" name="Line 11"/>
              <p:cNvSpPr>
                <a:spLocks noChangeShapeType="1"/>
              </p:cNvSpPr>
              <p:nvPr/>
            </p:nvSpPr>
            <p:spPr bwMode="auto">
              <a:xfrm>
                <a:off x="1056" y="163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4" name="Line 12"/>
              <p:cNvSpPr>
                <a:spLocks noChangeShapeType="1"/>
              </p:cNvSpPr>
              <p:nvPr/>
            </p:nvSpPr>
            <p:spPr bwMode="auto">
              <a:xfrm>
                <a:off x="1056" y="201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058" name="Object 10"/>
            <p:cNvGraphicFramePr>
              <a:graphicFrameLocks noChangeAspect="1"/>
            </p:cNvGraphicFramePr>
            <p:nvPr/>
          </p:nvGraphicFramePr>
          <p:xfrm>
            <a:off x="378" y="1020"/>
            <a:ext cx="288" cy="409"/>
          </p:xfrm>
          <a:graphic>
            <a:graphicData uri="http://schemas.openxmlformats.org/presentationml/2006/ole">
              <mc:AlternateContent xmlns:mc="http://schemas.openxmlformats.org/markup-compatibility/2006">
                <mc:Choice xmlns:v="urn:schemas-microsoft-com:vml" Requires="v">
                  <p:oleObj spid="_x0000_s2806" name="Equation" r:id="rId5" imgW="304560" imgH="431640" progId="Equation.DSMT4">
                    <p:embed/>
                  </p:oleObj>
                </mc:Choice>
                <mc:Fallback>
                  <p:oleObj name="Equation" r:id="rId5" imgW="304560" imgH="43164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 y="1020"/>
                          <a:ext cx="288" cy="4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89" name="Group 15"/>
            <p:cNvGrpSpPr>
              <a:grpSpLocks/>
            </p:cNvGrpSpPr>
            <p:nvPr/>
          </p:nvGrpSpPr>
          <p:grpSpPr bwMode="auto">
            <a:xfrm>
              <a:off x="960" y="1008"/>
              <a:ext cx="364" cy="384"/>
              <a:chOff x="960" y="1584"/>
              <a:chExt cx="364" cy="384"/>
            </a:xfrm>
          </p:grpSpPr>
          <p:sp>
            <p:nvSpPr>
              <p:cNvPr id="2091" name="AutoShape 16"/>
              <p:cNvSpPr>
                <a:spLocks noChangeArrowheads="1"/>
              </p:cNvSpPr>
              <p:nvPr/>
            </p:nvSpPr>
            <p:spPr bwMode="auto">
              <a:xfrm flipH="1">
                <a:off x="960" y="1667"/>
                <a:ext cx="130" cy="223"/>
              </a:xfrm>
              <a:prstGeom prst="flowChartDecision">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092" name="Freeform 17"/>
              <p:cNvSpPr>
                <a:spLocks/>
              </p:cNvSpPr>
              <p:nvPr/>
            </p:nvSpPr>
            <p:spPr bwMode="auto">
              <a:xfrm flipH="1">
                <a:off x="1026" y="1584"/>
                <a:ext cx="298" cy="384"/>
              </a:xfrm>
              <a:custGeom>
                <a:avLst/>
                <a:gdLst>
                  <a:gd name="T0" fmla="*/ 0 w 298"/>
                  <a:gd name="T1" fmla="*/ 0 h 384"/>
                  <a:gd name="T2" fmla="*/ 298 w 298"/>
                  <a:gd name="T3" fmla="*/ 0 h 384"/>
                  <a:gd name="T4" fmla="*/ 298 w 298"/>
                  <a:gd name="T5" fmla="*/ 384 h 384"/>
                  <a:gd name="T6" fmla="*/ 10 w 298"/>
                  <a:gd name="T7" fmla="*/ 384 h 384"/>
                  <a:gd name="T8" fmla="*/ 0 60000 65536"/>
                  <a:gd name="T9" fmla="*/ 0 60000 65536"/>
                  <a:gd name="T10" fmla="*/ 0 60000 65536"/>
                  <a:gd name="T11" fmla="*/ 0 60000 65536"/>
                  <a:gd name="T12" fmla="*/ 0 w 298"/>
                  <a:gd name="T13" fmla="*/ 0 h 384"/>
                  <a:gd name="T14" fmla="*/ 298 w 298"/>
                  <a:gd name="T15" fmla="*/ 384 h 384"/>
                </a:gdLst>
                <a:ahLst/>
                <a:cxnLst>
                  <a:cxn ang="T8">
                    <a:pos x="T0" y="T1"/>
                  </a:cxn>
                  <a:cxn ang="T9">
                    <a:pos x="T2" y="T3"/>
                  </a:cxn>
                  <a:cxn ang="T10">
                    <a:pos x="T4" y="T5"/>
                  </a:cxn>
                  <a:cxn ang="T11">
                    <a:pos x="T6" y="T7"/>
                  </a:cxn>
                </a:cxnLst>
                <a:rect l="T12" t="T13" r="T14" b="T15"/>
                <a:pathLst>
                  <a:path w="298" h="384">
                    <a:moveTo>
                      <a:pt x="0" y="0"/>
                    </a:moveTo>
                    <a:lnTo>
                      <a:pt x="298" y="0"/>
                    </a:lnTo>
                    <a:lnTo>
                      <a:pt x="298" y="384"/>
                    </a:lnTo>
                    <a:lnTo>
                      <a:pt x="10" y="3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graphicFrame>
          <p:nvGraphicFramePr>
            <p:cNvPr id="2059" name="Object 11"/>
            <p:cNvGraphicFramePr>
              <a:graphicFrameLocks noChangeAspect="1"/>
            </p:cNvGraphicFramePr>
            <p:nvPr/>
          </p:nvGraphicFramePr>
          <p:xfrm>
            <a:off x="1250" y="989"/>
            <a:ext cx="313" cy="407"/>
          </p:xfrm>
          <a:graphic>
            <a:graphicData uri="http://schemas.openxmlformats.org/presentationml/2006/ole">
              <mc:AlternateContent xmlns:mc="http://schemas.openxmlformats.org/markup-compatibility/2006">
                <mc:Choice xmlns:v="urn:schemas-microsoft-com:vml" Requires="v">
                  <p:oleObj spid="_x0000_s2807" name="Equation" r:id="rId7" imgW="330120" imgH="431640" progId="Equation.DSMT4">
                    <p:embed/>
                  </p:oleObj>
                </mc:Choice>
                <mc:Fallback>
                  <p:oleObj name="Equation" r:id="rId7" imgW="330120" imgH="43164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0" y="989"/>
                          <a:ext cx="313" cy="4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90" name="Rectangle 20"/>
            <p:cNvSpPr>
              <a:spLocks noChangeArrowheads="1"/>
            </p:cNvSpPr>
            <p:nvPr/>
          </p:nvSpPr>
          <p:spPr bwMode="auto">
            <a:xfrm>
              <a:off x="768" y="960"/>
              <a:ext cx="480" cy="480"/>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sp>
        <p:nvSpPr>
          <p:cNvPr id="94230" name="Text Box 22"/>
          <p:cNvSpPr txBox="1">
            <a:spLocks noChangeArrowheads="1"/>
          </p:cNvSpPr>
          <p:nvPr/>
        </p:nvSpPr>
        <p:spPr bwMode="auto">
          <a:xfrm>
            <a:off x="5580968" y="1291540"/>
            <a:ext cx="3278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实际电路分析中的符号</a:t>
            </a:r>
          </a:p>
        </p:txBody>
      </p:sp>
      <p:grpSp>
        <p:nvGrpSpPr>
          <p:cNvPr id="5" name="Group 23"/>
          <p:cNvGrpSpPr>
            <a:grpSpLocks/>
          </p:cNvGrpSpPr>
          <p:nvPr/>
        </p:nvGrpSpPr>
        <p:grpSpPr bwMode="auto">
          <a:xfrm>
            <a:off x="6415993" y="2213877"/>
            <a:ext cx="1924050" cy="920750"/>
            <a:chOff x="4135" y="955"/>
            <a:chExt cx="1022" cy="414"/>
          </a:xfrm>
        </p:grpSpPr>
        <p:grpSp>
          <p:nvGrpSpPr>
            <p:cNvPr id="2085" name="Group 24"/>
            <p:cNvGrpSpPr>
              <a:grpSpLocks/>
            </p:cNvGrpSpPr>
            <p:nvPr/>
          </p:nvGrpSpPr>
          <p:grpSpPr bwMode="auto">
            <a:xfrm>
              <a:off x="4560" y="960"/>
              <a:ext cx="364" cy="384"/>
              <a:chOff x="960" y="1584"/>
              <a:chExt cx="364" cy="384"/>
            </a:xfrm>
          </p:grpSpPr>
          <p:sp>
            <p:nvSpPr>
              <p:cNvPr id="2086" name="AutoShape 25"/>
              <p:cNvSpPr>
                <a:spLocks noChangeArrowheads="1"/>
              </p:cNvSpPr>
              <p:nvPr/>
            </p:nvSpPr>
            <p:spPr bwMode="auto">
              <a:xfrm flipH="1">
                <a:off x="960" y="1674"/>
                <a:ext cx="139" cy="216"/>
              </a:xfrm>
              <a:prstGeom prst="flowChartDecision">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087" name="Freeform 26"/>
              <p:cNvSpPr>
                <a:spLocks/>
              </p:cNvSpPr>
              <p:nvPr/>
            </p:nvSpPr>
            <p:spPr bwMode="auto">
              <a:xfrm flipH="1">
                <a:off x="1026" y="1584"/>
                <a:ext cx="298" cy="384"/>
              </a:xfrm>
              <a:custGeom>
                <a:avLst/>
                <a:gdLst>
                  <a:gd name="T0" fmla="*/ 0 w 298"/>
                  <a:gd name="T1" fmla="*/ 0 h 384"/>
                  <a:gd name="T2" fmla="*/ 298 w 298"/>
                  <a:gd name="T3" fmla="*/ 0 h 384"/>
                  <a:gd name="T4" fmla="*/ 298 w 298"/>
                  <a:gd name="T5" fmla="*/ 384 h 384"/>
                  <a:gd name="T6" fmla="*/ 10 w 298"/>
                  <a:gd name="T7" fmla="*/ 384 h 384"/>
                  <a:gd name="T8" fmla="*/ 0 60000 65536"/>
                  <a:gd name="T9" fmla="*/ 0 60000 65536"/>
                  <a:gd name="T10" fmla="*/ 0 60000 65536"/>
                  <a:gd name="T11" fmla="*/ 0 60000 65536"/>
                  <a:gd name="T12" fmla="*/ 0 w 298"/>
                  <a:gd name="T13" fmla="*/ 0 h 384"/>
                  <a:gd name="T14" fmla="*/ 298 w 298"/>
                  <a:gd name="T15" fmla="*/ 384 h 384"/>
                </a:gdLst>
                <a:ahLst/>
                <a:cxnLst>
                  <a:cxn ang="T8">
                    <a:pos x="T0" y="T1"/>
                  </a:cxn>
                  <a:cxn ang="T9">
                    <a:pos x="T2" y="T3"/>
                  </a:cxn>
                  <a:cxn ang="T10">
                    <a:pos x="T4" y="T5"/>
                  </a:cxn>
                  <a:cxn ang="T11">
                    <a:pos x="T6" y="T7"/>
                  </a:cxn>
                </a:cxnLst>
                <a:rect l="T12" t="T13" r="T14" b="T15"/>
                <a:pathLst>
                  <a:path w="298" h="384">
                    <a:moveTo>
                      <a:pt x="0" y="0"/>
                    </a:moveTo>
                    <a:lnTo>
                      <a:pt x="298" y="0"/>
                    </a:lnTo>
                    <a:lnTo>
                      <a:pt x="298" y="384"/>
                    </a:lnTo>
                    <a:lnTo>
                      <a:pt x="10" y="3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graphicFrame>
          <p:nvGraphicFramePr>
            <p:cNvPr id="2056" name="Object 8"/>
            <p:cNvGraphicFramePr>
              <a:graphicFrameLocks noChangeAspect="1"/>
            </p:cNvGraphicFramePr>
            <p:nvPr/>
          </p:nvGraphicFramePr>
          <p:xfrm>
            <a:off x="4845" y="955"/>
            <a:ext cx="312" cy="408"/>
          </p:xfrm>
          <a:graphic>
            <a:graphicData uri="http://schemas.openxmlformats.org/presentationml/2006/ole">
              <mc:AlternateContent xmlns:mc="http://schemas.openxmlformats.org/markup-compatibility/2006">
                <mc:Choice xmlns:v="urn:schemas-microsoft-com:vml" Requires="v">
                  <p:oleObj spid="_x0000_s2808" name="Equation" r:id="rId9" imgW="330120" imgH="431640" progId="Equation.DSMT4">
                    <p:embed/>
                  </p:oleObj>
                </mc:Choice>
                <mc:Fallback>
                  <p:oleObj name="Equation" r:id="rId9" imgW="330120" imgH="43164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5" y="955"/>
                          <a:ext cx="312"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7" name="Object 9"/>
            <p:cNvGraphicFramePr>
              <a:graphicFrameLocks noChangeAspect="1"/>
            </p:cNvGraphicFramePr>
            <p:nvPr/>
          </p:nvGraphicFramePr>
          <p:xfrm>
            <a:off x="4135" y="962"/>
            <a:ext cx="456" cy="407"/>
          </p:xfrm>
          <a:graphic>
            <a:graphicData uri="http://schemas.openxmlformats.org/presentationml/2006/ole">
              <mc:AlternateContent xmlns:mc="http://schemas.openxmlformats.org/markup-compatibility/2006">
                <mc:Choice xmlns:v="urn:schemas-microsoft-com:vml" Requires="v">
                  <p:oleObj spid="_x0000_s2809" name="Equation" r:id="rId11" imgW="482400" imgH="431640" progId="Equation.DSMT4">
                    <p:embed/>
                  </p:oleObj>
                </mc:Choice>
                <mc:Fallback>
                  <p:oleObj name="Equation" r:id="rId11" imgW="482400" imgH="43164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5" y="962"/>
                          <a:ext cx="456" cy="4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4239" name="Rectangle 31"/>
          <p:cNvSpPr>
            <a:spLocks noChangeArrowheads="1"/>
          </p:cNvSpPr>
          <p:nvPr/>
        </p:nvSpPr>
        <p:spPr bwMode="auto">
          <a:xfrm>
            <a:off x="1101043" y="3880752"/>
            <a:ext cx="3190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20000"/>
              </a:spcBef>
            </a:pPr>
            <a:r>
              <a:rPr kumimoji="1" lang="zh-CN" altLang="en-US">
                <a:solidFill>
                  <a:schemeClr val="tx2"/>
                </a:solidFill>
                <a:cs typeface="Times New Roman" pitchFamily="18" charset="0"/>
              </a:rPr>
              <a:t>电流控制电压源</a:t>
            </a:r>
            <a:r>
              <a:rPr kumimoji="1" lang="en-US" altLang="zh-CN">
                <a:solidFill>
                  <a:schemeClr val="tx2"/>
                </a:solidFill>
                <a:cs typeface="Times New Roman" pitchFamily="18" charset="0"/>
              </a:rPr>
              <a:t>CCVS</a:t>
            </a:r>
          </a:p>
        </p:txBody>
      </p:sp>
      <p:grpSp>
        <p:nvGrpSpPr>
          <p:cNvPr id="7" name="Group 32"/>
          <p:cNvGrpSpPr>
            <a:grpSpLocks/>
          </p:cNvGrpSpPr>
          <p:nvPr/>
        </p:nvGrpSpPr>
        <p:grpSpPr bwMode="auto">
          <a:xfrm>
            <a:off x="1301068" y="4679265"/>
            <a:ext cx="2228850" cy="990600"/>
            <a:chOff x="512" y="1776"/>
            <a:chExt cx="1052" cy="480"/>
          </a:xfrm>
        </p:grpSpPr>
        <p:grpSp>
          <p:nvGrpSpPr>
            <p:cNvPr id="2076" name="Group 33"/>
            <p:cNvGrpSpPr>
              <a:grpSpLocks/>
            </p:cNvGrpSpPr>
            <p:nvPr/>
          </p:nvGrpSpPr>
          <p:grpSpPr bwMode="auto">
            <a:xfrm>
              <a:off x="620" y="1824"/>
              <a:ext cx="288" cy="384"/>
              <a:chOff x="1056" y="1632"/>
              <a:chExt cx="288" cy="384"/>
            </a:xfrm>
          </p:grpSpPr>
          <p:sp>
            <p:nvSpPr>
              <p:cNvPr id="2083" name="Line 34"/>
              <p:cNvSpPr>
                <a:spLocks noChangeShapeType="1"/>
              </p:cNvSpPr>
              <p:nvPr/>
            </p:nvSpPr>
            <p:spPr bwMode="auto">
              <a:xfrm>
                <a:off x="1056" y="163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4" name="Line 35"/>
              <p:cNvSpPr>
                <a:spLocks noChangeShapeType="1"/>
              </p:cNvSpPr>
              <p:nvPr/>
            </p:nvSpPr>
            <p:spPr bwMode="auto">
              <a:xfrm>
                <a:off x="1056" y="201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77" name="Line 36"/>
            <p:cNvSpPr>
              <a:spLocks noChangeShapeType="1"/>
            </p:cNvSpPr>
            <p:nvPr/>
          </p:nvSpPr>
          <p:spPr bwMode="auto">
            <a:xfrm rot="-5400000">
              <a:off x="728" y="1742"/>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54" name="Object 6"/>
            <p:cNvGraphicFramePr>
              <a:graphicFrameLocks noChangeAspect="1"/>
            </p:cNvGraphicFramePr>
            <p:nvPr/>
          </p:nvGraphicFramePr>
          <p:xfrm>
            <a:off x="512" y="1912"/>
            <a:ext cx="132" cy="204"/>
          </p:xfrm>
          <a:graphic>
            <a:graphicData uri="http://schemas.openxmlformats.org/presentationml/2006/ole">
              <mc:AlternateContent xmlns:mc="http://schemas.openxmlformats.org/markup-compatibility/2006">
                <mc:Choice xmlns:v="urn:schemas-microsoft-com:vml" Requires="v">
                  <p:oleObj spid="_x0000_s2810" name="Equation" r:id="rId13" imgW="139579" imgH="215713" progId="Equation.DSMT4">
                    <p:embed/>
                  </p:oleObj>
                </mc:Choice>
                <mc:Fallback>
                  <p:oleObj name="Equation" r:id="rId13" imgW="139579" imgH="215713" progId="Equation.DSMT4">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2" y="1912"/>
                          <a:ext cx="132"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78" name="Group 38"/>
            <p:cNvGrpSpPr>
              <a:grpSpLocks/>
            </p:cNvGrpSpPr>
            <p:nvPr/>
          </p:nvGrpSpPr>
          <p:grpSpPr bwMode="auto">
            <a:xfrm>
              <a:off x="964" y="1824"/>
              <a:ext cx="356" cy="384"/>
              <a:chOff x="968" y="1584"/>
              <a:chExt cx="356" cy="384"/>
            </a:xfrm>
          </p:grpSpPr>
          <p:sp>
            <p:nvSpPr>
              <p:cNvPr id="2081" name="AutoShape 39"/>
              <p:cNvSpPr>
                <a:spLocks noChangeArrowheads="1"/>
              </p:cNvSpPr>
              <p:nvPr/>
            </p:nvSpPr>
            <p:spPr bwMode="auto">
              <a:xfrm flipH="1">
                <a:off x="968" y="1677"/>
                <a:ext cx="121" cy="210"/>
              </a:xfrm>
              <a:prstGeom prst="flowChartDecision">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082" name="Freeform 40"/>
              <p:cNvSpPr>
                <a:spLocks/>
              </p:cNvSpPr>
              <p:nvPr/>
            </p:nvSpPr>
            <p:spPr bwMode="auto">
              <a:xfrm flipH="1">
                <a:off x="1026" y="1584"/>
                <a:ext cx="298" cy="384"/>
              </a:xfrm>
              <a:custGeom>
                <a:avLst/>
                <a:gdLst>
                  <a:gd name="T0" fmla="*/ 0 w 298"/>
                  <a:gd name="T1" fmla="*/ 0 h 384"/>
                  <a:gd name="T2" fmla="*/ 298 w 298"/>
                  <a:gd name="T3" fmla="*/ 0 h 384"/>
                  <a:gd name="T4" fmla="*/ 298 w 298"/>
                  <a:gd name="T5" fmla="*/ 384 h 384"/>
                  <a:gd name="T6" fmla="*/ 10 w 298"/>
                  <a:gd name="T7" fmla="*/ 384 h 384"/>
                  <a:gd name="T8" fmla="*/ 0 60000 65536"/>
                  <a:gd name="T9" fmla="*/ 0 60000 65536"/>
                  <a:gd name="T10" fmla="*/ 0 60000 65536"/>
                  <a:gd name="T11" fmla="*/ 0 60000 65536"/>
                  <a:gd name="T12" fmla="*/ 0 w 298"/>
                  <a:gd name="T13" fmla="*/ 0 h 384"/>
                  <a:gd name="T14" fmla="*/ 298 w 298"/>
                  <a:gd name="T15" fmla="*/ 384 h 384"/>
                </a:gdLst>
                <a:ahLst/>
                <a:cxnLst>
                  <a:cxn ang="T8">
                    <a:pos x="T0" y="T1"/>
                  </a:cxn>
                  <a:cxn ang="T9">
                    <a:pos x="T2" y="T3"/>
                  </a:cxn>
                  <a:cxn ang="T10">
                    <a:pos x="T4" y="T5"/>
                  </a:cxn>
                  <a:cxn ang="T11">
                    <a:pos x="T6" y="T7"/>
                  </a:cxn>
                </a:cxnLst>
                <a:rect l="T12" t="T13" r="T14" b="T15"/>
                <a:pathLst>
                  <a:path w="298" h="384">
                    <a:moveTo>
                      <a:pt x="0" y="0"/>
                    </a:moveTo>
                    <a:lnTo>
                      <a:pt x="298" y="0"/>
                    </a:lnTo>
                    <a:lnTo>
                      <a:pt x="298" y="384"/>
                    </a:lnTo>
                    <a:lnTo>
                      <a:pt x="10" y="3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graphicFrame>
          <p:nvGraphicFramePr>
            <p:cNvPr id="2055" name="Object 7"/>
            <p:cNvGraphicFramePr>
              <a:graphicFrameLocks noChangeAspect="1"/>
            </p:cNvGraphicFramePr>
            <p:nvPr/>
          </p:nvGraphicFramePr>
          <p:xfrm>
            <a:off x="1252" y="1804"/>
            <a:ext cx="312" cy="408"/>
          </p:xfrm>
          <a:graphic>
            <a:graphicData uri="http://schemas.openxmlformats.org/presentationml/2006/ole">
              <mc:AlternateContent xmlns:mc="http://schemas.openxmlformats.org/markup-compatibility/2006">
                <mc:Choice xmlns:v="urn:schemas-microsoft-com:vml" Requires="v">
                  <p:oleObj spid="_x0000_s2811" name="Equation" r:id="rId15" imgW="330120" imgH="431640" progId="Equation.DSMT4">
                    <p:embed/>
                  </p:oleObj>
                </mc:Choice>
                <mc:Fallback>
                  <p:oleObj name="Equation" r:id="rId15" imgW="330120" imgH="431640" progId="Equation.DSMT4">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52" y="1804"/>
                          <a:ext cx="312"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9" name="Rectangle 43"/>
            <p:cNvSpPr>
              <a:spLocks noChangeArrowheads="1"/>
            </p:cNvSpPr>
            <p:nvPr/>
          </p:nvSpPr>
          <p:spPr bwMode="auto">
            <a:xfrm>
              <a:off x="764" y="1776"/>
              <a:ext cx="480" cy="480"/>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080" name="Line 44"/>
            <p:cNvSpPr>
              <a:spLocks noChangeShapeType="1"/>
            </p:cNvSpPr>
            <p:nvPr/>
          </p:nvSpPr>
          <p:spPr bwMode="auto">
            <a:xfrm>
              <a:off x="912" y="182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94253" name="Object 3"/>
          <p:cNvGraphicFramePr>
            <a:graphicFrameLocks noChangeAspect="1"/>
          </p:cNvGraphicFramePr>
          <p:nvPr>
            <p:extLst>
              <p:ext uri="{D42A27DB-BD31-4B8C-83A1-F6EECF244321}">
                <p14:modId xmlns:p14="http://schemas.microsoft.com/office/powerpoint/2010/main" val="2646887544"/>
              </p:ext>
            </p:extLst>
          </p:nvPr>
        </p:nvGraphicFramePr>
        <p:xfrm>
          <a:off x="4023630" y="4896752"/>
          <a:ext cx="1436688" cy="527050"/>
        </p:xfrm>
        <a:graphic>
          <a:graphicData uri="http://schemas.openxmlformats.org/presentationml/2006/ole">
            <mc:AlternateContent xmlns:mc="http://schemas.openxmlformats.org/markup-compatibility/2006">
              <mc:Choice xmlns:v="urn:schemas-microsoft-com:vml" Requires="v">
                <p:oleObj spid="_x0000_s2812" name="Equation" r:id="rId17" imgW="622030" imgH="228501" progId="Equation.DSMT4">
                  <p:embed/>
                </p:oleObj>
              </mc:Choice>
              <mc:Fallback>
                <p:oleObj name="Equation" r:id="rId17" imgW="622030" imgH="228501" progId="Equation.DSMT4">
                  <p:embed/>
                  <p:pic>
                    <p:nvPicPr>
                      <p:cNvPr id="0" name="Object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23630" y="4896752"/>
                        <a:ext cx="14366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47"/>
          <p:cNvGrpSpPr>
            <a:grpSpLocks/>
          </p:cNvGrpSpPr>
          <p:nvPr/>
        </p:nvGrpSpPr>
        <p:grpSpPr bwMode="auto">
          <a:xfrm>
            <a:off x="6381068" y="4717365"/>
            <a:ext cx="2182812" cy="982662"/>
            <a:chOff x="4270" y="1968"/>
            <a:chExt cx="979" cy="420"/>
          </a:xfrm>
        </p:grpSpPr>
        <p:grpSp>
          <p:nvGrpSpPr>
            <p:cNvPr id="2073" name="Group 48"/>
            <p:cNvGrpSpPr>
              <a:grpSpLocks/>
            </p:cNvGrpSpPr>
            <p:nvPr/>
          </p:nvGrpSpPr>
          <p:grpSpPr bwMode="auto">
            <a:xfrm>
              <a:off x="4621" y="1968"/>
              <a:ext cx="379" cy="384"/>
              <a:chOff x="945" y="1584"/>
              <a:chExt cx="379" cy="384"/>
            </a:xfrm>
          </p:grpSpPr>
          <p:sp>
            <p:nvSpPr>
              <p:cNvPr id="2074" name="AutoShape 49"/>
              <p:cNvSpPr>
                <a:spLocks noChangeArrowheads="1"/>
              </p:cNvSpPr>
              <p:nvPr/>
            </p:nvSpPr>
            <p:spPr bwMode="auto">
              <a:xfrm flipH="1">
                <a:off x="945" y="1686"/>
                <a:ext cx="163" cy="206"/>
              </a:xfrm>
              <a:prstGeom prst="flowChartDecision">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075" name="Freeform 50"/>
              <p:cNvSpPr>
                <a:spLocks/>
              </p:cNvSpPr>
              <p:nvPr/>
            </p:nvSpPr>
            <p:spPr bwMode="auto">
              <a:xfrm flipH="1">
                <a:off x="1026" y="1584"/>
                <a:ext cx="298" cy="384"/>
              </a:xfrm>
              <a:custGeom>
                <a:avLst/>
                <a:gdLst>
                  <a:gd name="T0" fmla="*/ 0 w 298"/>
                  <a:gd name="T1" fmla="*/ 0 h 384"/>
                  <a:gd name="T2" fmla="*/ 298 w 298"/>
                  <a:gd name="T3" fmla="*/ 0 h 384"/>
                  <a:gd name="T4" fmla="*/ 298 w 298"/>
                  <a:gd name="T5" fmla="*/ 384 h 384"/>
                  <a:gd name="T6" fmla="*/ 10 w 298"/>
                  <a:gd name="T7" fmla="*/ 384 h 384"/>
                  <a:gd name="T8" fmla="*/ 0 60000 65536"/>
                  <a:gd name="T9" fmla="*/ 0 60000 65536"/>
                  <a:gd name="T10" fmla="*/ 0 60000 65536"/>
                  <a:gd name="T11" fmla="*/ 0 60000 65536"/>
                  <a:gd name="T12" fmla="*/ 0 w 298"/>
                  <a:gd name="T13" fmla="*/ 0 h 384"/>
                  <a:gd name="T14" fmla="*/ 298 w 298"/>
                  <a:gd name="T15" fmla="*/ 384 h 384"/>
                </a:gdLst>
                <a:ahLst/>
                <a:cxnLst>
                  <a:cxn ang="T8">
                    <a:pos x="T0" y="T1"/>
                  </a:cxn>
                  <a:cxn ang="T9">
                    <a:pos x="T2" y="T3"/>
                  </a:cxn>
                  <a:cxn ang="T10">
                    <a:pos x="T4" y="T5"/>
                  </a:cxn>
                  <a:cxn ang="T11">
                    <a:pos x="T6" y="T7"/>
                  </a:cxn>
                </a:cxnLst>
                <a:rect l="T12" t="T13" r="T14" b="T15"/>
                <a:pathLst>
                  <a:path w="298" h="384">
                    <a:moveTo>
                      <a:pt x="0" y="0"/>
                    </a:moveTo>
                    <a:lnTo>
                      <a:pt x="298" y="0"/>
                    </a:lnTo>
                    <a:lnTo>
                      <a:pt x="298" y="384"/>
                    </a:lnTo>
                    <a:lnTo>
                      <a:pt x="10" y="3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grpSp>
        <p:graphicFrame>
          <p:nvGraphicFramePr>
            <p:cNvPr id="2052" name="Object 4"/>
            <p:cNvGraphicFramePr>
              <a:graphicFrameLocks noChangeAspect="1"/>
            </p:cNvGraphicFramePr>
            <p:nvPr/>
          </p:nvGraphicFramePr>
          <p:xfrm>
            <a:off x="4938" y="1969"/>
            <a:ext cx="311" cy="407"/>
          </p:xfrm>
          <a:graphic>
            <a:graphicData uri="http://schemas.openxmlformats.org/presentationml/2006/ole">
              <mc:AlternateContent xmlns:mc="http://schemas.openxmlformats.org/markup-compatibility/2006">
                <mc:Choice xmlns:v="urn:schemas-microsoft-com:vml" Requires="v">
                  <p:oleObj spid="_x0000_s2813" name="Equation" r:id="rId19" imgW="330120" imgH="431640" progId="Equation.DSMT4">
                    <p:embed/>
                  </p:oleObj>
                </mc:Choice>
                <mc:Fallback>
                  <p:oleObj name="Equation" r:id="rId19" imgW="330120" imgH="431640" progId="Equation.DSMT4">
                    <p:embed/>
                    <p:pic>
                      <p:nvPicPr>
                        <p:cNvPr id="0" name="Object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38" y="1969"/>
                          <a:ext cx="311" cy="4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3" name="Object 5"/>
            <p:cNvGraphicFramePr>
              <a:graphicFrameLocks noChangeAspect="1"/>
            </p:cNvGraphicFramePr>
            <p:nvPr/>
          </p:nvGraphicFramePr>
          <p:xfrm>
            <a:off x="4270" y="1980"/>
            <a:ext cx="385" cy="408"/>
          </p:xfrm>
          <a:graphic>
            <a:graphicData uri="http://schemas.openxmlformats.org/presentationml/2006/ole">
              <mc:AlternateContent xmlns:mc="http://schemas.openxmlformats.org/markup-compatibility/2006">
                <mc:Choice xmlns:v="urn:schemas-microsoft-com:vml" Requires="v">
                  <p:oleObj spid="_x0000_s2814" name="Equation" r:id="rId21" imgW="406080" imgH="431640" progId="Equation.DSMT4">
                    <p:embed/>
                  </p:oleObj>
                </mc:Choice>
                <mc:Fallback>
                  <p:oleObj name="Equation" r:id="rId21" imgW="406080" imgH="431640" progId="Equation.DSMT4">
                    <p:embed/>
                    <p:pic>
                      <p:nvPicPr>
                        <p:cNvPr id="0" name="Object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70" y="1980"/>
                          <a:ext cx="385"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4262" name="Rectangle 54"/>
          <p:cNvSpPr>
            <a:spLocks noChangeArrowheads="1"/>
          </p:cNvSpPr>
          <p:nvPr/>
        </p:nvSpPr>
        <p:spPr bwMode="auto">
          <a:xfrm>
            <a:off x="891493" y="3417202"/>
            <a:ext cx="5313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i="1">
                <a:solidFill>
                  <a:schemeClr val="tx2"/>
                </a:solidFill>
                <a:cs typeface="Times New Roman" pitchFamily="18" charset="0"/>
                <a:sym typeface="Symbol" pitchFamily="18" charset="2"/>
              </a:rPr>
              <a:t></a:t>
            </a:r>
            <a:r>
              <a:rPr kumimoji="1" lang="zh-CN" altLang="en-US">
                <a:solidFill>
                  <a:schemeClr val="tx2"/>
                </a:solidFill>
                <a:cs typeface="Times New Roman" pitchFamily="18" charset="0"/>
                <a:sym typeface="Symbol" pitchFamily="18" charset="2"/>
              </a:rPr>
              <a:t>为</a:t>
            </a:r>
            <a:r>
              <a:rPr kumimoji="1" lang="zh-CN" altLang="en-US">
                <a:solidFill>
                  <a:schemeClr val="tx2"/>
                </a:solidFill>
                <a:cs typeface="Times New Roman" pitchFamily="18" charset="0"/>
              </a:rPr>
              <a:t>电压传输（放大）系数，无量纲。</a:t>
            </a:r>
          </a:p>
        </p:txBody>
      </p:sp>
      <p:sp>
        <p:nvSpPr>
          <p:cNvPr id="94263" name="Rectangle 55"/>
          <p:cNvSpPr>
            <a:spLocks noChangeArrowheads="1"/>
          </p:cNvSpPr>
          <p:nvPr/>
        </p:nvSpPr>
        <p:spPr bwMode="auto">
          <a:xfrm>
            <a:off x="6387418" y="3369577"/>
            <a:ext cx="2130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pPr algn="just">
              <a:lnSpc>
                <a:spcPct val="120000"/>
              </a:lnSpc>
              <a:spcBef>
                <a:spcPct val="10000"/>
              </a:spcBef>
            </a:pPr>
            <a:r>
              <a:rPr kumimoji="1" lang="zh-CN" altLang="en-US" dirty="0">
                <a:solidFill>
                  <a:schemeClr val="tx2"/>
                </a:solidFill>
                <a:cs typeface="Times New Roman" pitchFamily="18" charset="0"/>
                <a:sym typeface="Symbol" pitchFamily="18" charset="2"/>
              </a:rPr>
              <a:t>省去</a:t>
            </a:r>
            <a:r>
              <a:rPr kumimoji="1" lang="zh-CN" altLang="en-US" dirty="0">
                <a:solidFill>
                  <a:schemeClr val="tx2"/>
                </a:solidFill>
                <a:cs typeface="Times New Roman" pitchFamily="18" charset="0"/>
              </a:rPr>
              <a:t>开路或短路的控制端。</a:t>
            </a:r>
          </a:p>
        </p:txBody>
      </p:sp>
      <p:sp>
        <p:nvSpPr>
          <p:cNvPr id="94264" name="Rectangle 56"/>
          <p:cNvSpPr>
            <a:spLocks noChangeArrowheads="1"/>
          </p:cNvSpPr>
          <p:nvPr/>
        </p:nvSpPr>
        <p:spPr bwMode="auto">
          <a:xfrm>
            <a:off x="1077230" y="5752415"/>
            <a:ext cx="3708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i="1">
                <a:solidFill>
                  <a:schemeClr val="tx2"/>
                </a:solidFill>
                <a:cs typeface="Times New Roman" pitchFamily="18" charset="0"/>
                <a:sym typeface="Symbol" pitchFamily="18" charset="2"/>
              </a:rPr>
              <a:t>r</a:t>
            </a:r>
            <a:r>
              <a:rPr kumimoji="1" lang="zh-CN" altLang="en-US">
                <a:solidFill>
                  <a:schemeClr val="tx2"/>
                </a:solidFill>
                <a:cs typeface="Times New Roman" pitchFamily="18" charset="0"/>
                <a:sym typeface="Symbol" pitchFamily="18" charset="2"/>
              </a:rPr>
              <a:t>为</a:t>
            </a:r>
            <a:r>
              <a:rPr kumimoji="1" lang="zh-CN" altLang="en-US">
                <a:solidFill>
                  <a:schemeClr val="tx2"/>
                </a:solidFill>
                <a:cs typeface="Times New Roman" pitchFamily="18" charset="0"/>
              </a:rPr>
              <a:t>转移电阻，电阻量纲。</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4212"/>
                                        </p:tgtEl>
                                        <p:attrNameLst>
                                          <p:attrName>style.visibility</p:attrName>
                                        </p:attrNameLst>
                                      </p:cBhvr>
                                      <p:to>
                                        <p:strVal val="visible"/>
                                      </p:to>
                                    </p:set>
                                    <p:anim calcmode="lin" valueType="num">
                                      <p:cBhvr additive="base">
                                        <p:cTn id="7" dur="500" fill="hold"/>
                                        <p:tgtEl>
                                          <p:spTgt spid="94212"/>
                                        </p:tgtEl>
                                        <p:attrNameLst>
                                          <p:attrName>ppt_x</p:attrName>
                                        </p:attrNameLst>
                                      </p:cBhvr>
                                      <p:tavLst>
                                        <p:tav tm="0">
                                          <p:val>
                                            <p:strVal val="0-#ppt_w/2"/>
                                          </p:val>
                                        </p:tav>
                                        <p:tav tm="100000">
                                          <p:val>
                                            <p:strVal val="#ppt_x"/>
                                          </p:val>
                                        </p:tav>
                                      </p:tavLst>
                                    </p:anim>
                                    <p:anim calcmode="lin" valueType="num">
                                      <p:cBhvr additive="base">
                                        <p:cTn id="8" dur="500" fill="hold"/>
                                        <p:tgtEl>
                                          <p:spTgt spid="942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4213"/>
                                        </p:tgtEl>
                                        <p:attrNameLst>
                                          <p:attrName>style.visibility</p:attrName>
                                        </p:attrNameLst>
                                      </p:cBhvr>
                                      <p:to>
                                        <p:strVal val="visible"/>
                                      </p:to>
                                    </p:se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94215"/>
                                        </p:tgtEl>
                                        <p:attrNameLst>
                                          <p:attrName>style.visibility</p:attrName>
                                        </p:attrNameLst>
                                      </p:cBhvr>
                                      <p:to>
                                        <p:strVal val="visible"/>
                                      </p:to>
                                    </p:set>
                                  </p:childTnLst>
                                </p:cTn>
                              </p:par>
                            </p:childTnLst>
                          </p:cTn>
                        </p:par>
                        <p:par>
                          <p:cTn id="20" fill="hold" nodeType="afterGroup">
                            <p:stCondLst>
                              <p:cond delay="500"/>
                            </p:stCondLst>
                            <p:childTnLst>
                              <p:par>
                                <p:cTn id="21" presetID="1" presetClass="entr" presetSubtype="0" fill="hold" nodeType="afterEffect">
                                  <p:stCondLst>
                                    <p:cond delay="0"/>
                                  </p:stCondLst>
                                  <p:childTnLst>
                                    <p:set>
                                      <p:cBhvr>
                                        <p:cTn id="22" dur="1" fill="hold">
                                          <p:stCondLst>
                                            <p:cond delay="499"/>
                                          </p:stCondLst>
                                        </p:cTn>
                                        <p:tgtEl>
                                          <p:spTgt spid="94216"/>
                                        </p:tgtEl>
                                        <p:attrNameLst>
                                          <p:attrName>style.visibility</p:attrName>
                                        </p:attrNameLst>
                                      </p:cBhvr>
                                      <p:to>
                                        <p:strVal val="visible"/>
                                      </p:to>
                                    </p:set>
                                  </p:childTnLst>
                                </p:cTn>
                              </p:par>
                            </p:childTnLst>
                          </p:cTn>
                        </p:par>
                        <p:par>
                          <p:cTn id="23" fill="hold" nodeType="afterGroup">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94262"/>
                                        </p:tgtEl>
                                        <p:attrNameLst>
                                          <p:attrName>style.visibility</p:attrName>
                                        </p:attrNameLst>
                                      </p:cBhvr>
                                      <p:to>
                                        <p:strVal val="visible"/>
                                      </p:to>
                                    </p:set>
                                    <p:animEffect transition="in" filter="wipe(left)">
                                      <p:cBhvr>
                                        <p:cTn id="26" dur="500"/>
                                        <p:tgtEl>
                                          <p:spTgt spid="9426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4230"/>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499"/>
                                          </p:stCondLst>
                                        </p:cTn>
                                        <p:tgtEl>
                                          <p:spTgt spid="5"/>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94239"/>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7"/>
                                        </p:tgtEl>
                                        <p:attrNameLst>
                                          <p:attrName>style.visibility</p:attrName>
                                        </p:attrNameLst>
                                      </p:cBhvr>
                                      <p:to>
                                        <p:strVal val="visible"/>
                                      </p:to>
                                    </p:set>
                                  </p:childTnLst>
                                </p:cTn>
                              </p:par>
                            </p:childTnLst>
                          </p:cTn>
                        </p:par>
                        <p:par>
                          <p:cTn id="41" fill="hold" nodeType="afterGroup">
                            <p:stCondLst>
                              <p:cond delay="1000"/>
                            </p:stCondLst>
                            <p:childTnLst>
                              <p:par>
                                <p:cTn id="42" presetID="1" presetClass="entr" presetSubtype="0" fill="hold" nodeType="afterEffect">
                                  <p:stCondLst>
                                    <p:cond delay="0"/>
                                  </p:stCondLst>
                                  <p:childTnLst>
                                    <p:set>
                                      <p:cBhvr>
                                        <p:cTn id="43" dur="1" fill="hold">
                                          <p:stCondLst>
                                            <p:cond delay="499"/>
                                          </p:stCondLst>
                                        </p:cTn>
                                        <p:tgtEl>
                                          <p:spTgt spid="94253"/>
                                        </p:tgtEl>
                                        <p:attrNameLst>
                                          <p:attrName>style.visibility</p:attrName>
                                        </p:attrNameLst>
                                      </p:cBhvr>
                                      <p:to>
                                        <p:strVal val="visible"/>
                                      </p:to>
                                    </p:set>
                                  </p:childTnLst>
                                </p:cTn>
                              </p:par>
                            </p:childTnLst>
                          </p:cTn>
                        </p:par>
                        <p:par>
                          <p:cTn id="44" fill="hold" nodeType="afterGroup">
                            <p:stCondLst>
                              <p:cond delay="1500"/>
                            </p:stCondLst>
                            <p:childTnLst>
                              <p:par>
                                <p:cTn id="45" presetID="1" presetClass="entr" presetSubtype="0" fill="hold" nodeType="afterEffect">
                                  <p:stCondLst>
                                    <p:cond delay="0"/>
                                  </p:stCondLst>
                                  <p:childTnLst>
                                    <p:set>
                                      <p:cBhvr>
                                        <p:cTn id="46" dur="1" fill="hold">
                                          <p:stCondLst>
                                            <p:cond delay="499"/>
                                          </p:stCondLst>
                                        </p:cTn>
                                        <p:tgtEl>
                                          <p:spTgt spid="10"/>
                                        </p:tgtEl>
                                        <p:attrNameLst>
                                          <p:attrName>style.visibility</p:attrName>
                                        </p:attrNameLst>
                                      </p:cBhvr>
                                      <p:to>
                                        <p:strVal val="visible"/>
                                      </p:to>
                                    </p:set>
                                  </p:childTnLst>
                                </p:cTn>
                              </p:par>
                            </p:childTnLst>
                          </p:cTn>
                        </p:par>
                        <p:par>
                          <p:cTn id="47" fill="hold" nodeType="afterGroup">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94264"/>
                                        </p:tgtEl>
                                        <p:attrNameLst>
                                          <p:attrName>style.visibility</p:attrName>
                                        </p:attrNameLst>
                                      </p:cBhvr>
                                      <p:to>
                                        <p:strVal val="visible"/>
                                      </p:to>
                                    </p:set>
                                    <p:animEffect transition="in" filter="wipe(left)">
                                      <p:cBhvr>
                                        <p:cTn id="50" dur="500"/>
                                        <p:tgtEl>
                                          <p:spTgt spid="94264"/>
                                        </p:tgtEl>
                                      </p:cBhvr>
                                    </p:animEffect>
                                  </p:childTnLst>
                                </p:cTn>
                              </p:par>
                            </p:childTnLst>
                          </p:cTn>
                        </p:par>
                        <p:par>
                          <p:cTn id="51" fill="hold">
                            <p:stCondLst>
                              <p:cond delay="2500"/>
                            </p:stCondLst>
                            <p:childTnLst>
                              <p:par>
                                <p:cTn id="52" presetID="1" presetClass="entr" presetSubtype="0" fill="hold" grpId="0" nodeType="afterEffect">
                                  <p:stCondLst>
                                    <p:cond delay="0"/>
                                  </p:stCondLst>
                                  <p:iterate type="lt">
                                    <p:tmAbs val="100"/>
                                  </p:iterate>
                                  <p:childTnLst>
                                    <p:set>
                                      <p:cBhvr>
                                        <p:cTn id="53" dur="1" fill="hold">
                                          <p:stCondLst>
                                            <p:cond delay="0"/>
                                          </p:stCondLst>
                                        </p:cTn>
                                        <p:tgtEl>
                                          <p:spTgt spid="94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autoUpdateAnimBg="0"/>
      <p:bldP spid="94213" grpId="0" autoUpdateAnimBg="0"/>
      <p:bldP spid="94215" grpId="0" autoUpdateAnimBg="0"/>
      <p:bldP spid="94230" grpId="0" autoUpdateAnimBg="0"/>
      <p:bldP spid="94239" grpId="0" autoUpdateAnimBg="0"/>
      <p:bldP spid="94262" grpId="0"/>
      <p:bldP spid="94263" grpId="0"/>
      <p:bldP spid="9426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场效应晶体管</a:t>
            </a:r>
            <a:r>
              <a:rPr lang="zh-CN" altLang="en-US" dirty="0" smtClean="0"/>
              <a:t>的可变电阻区特性</a:t>
            </a:r>
            <a:endParaRPr lang="zh-CN" altLang="en-US" dirty="0"/>
          </a:p>
        </p:txBody>
      </p:sp>
      <p:sp>
        <p:nvSpPr>
          <p:cNvPr id="3" name="灯片编号占位符 2"/>
          <p:cNvSpPr>
            <a:spLocks noGrp="1"/>
          </p:cNvSpPr>
          <p:nvPr>
            <p:ph type="sldNum" sz="quarter" idx="12"/>
          </p:nvPr>
        </p:nvSpPr>
        <p:spPr/>
        <p:txBody>
          <a:bodyPr/>
          <a:lstStyle/>
          <a:p>
            <a:pPr>
              <a:defRPr/>
            </a:pPr>
            <a:fld id="{020670B1-1FB1-4A58-9AD7-5E524B89C57C}" type="slidenum">
              <a:rPr lang="zh-CN" altLang="en-US" smtClean="0"/>
              <a:pPr>
                <a:defRPr/>
              </a:pPr>
              <a:t>80</a:t>
            </a:fld>
            <a:endParaRPr lang="zh-CN" altLang="en-US"/>
          </a:p>
        </p:txBody>
      </p:sp>
      <p:sp>
        <p:nvSpPr>
          <p:cNvPr id="5" name="矩形 4"/>
          <p:cNvSpPr/>
          <p:nvPr/>
        </p:nvSpPr>
        <p:spPr>
          <a:xfrm>
            <a:off x="835646" y="2024285"/>
            <a:ext cx="2435282" cy="461665"/>
          </a:xfrm>
          <a:prstGeom prst="rect">
            <a:avLst/>
          </a:prstGeom>
        </p:spPr>
        <p:txBody>
          <a:bodyPr wrap="none">
            <a:spAutoFit/>
          </a:bodyPr>
          <a:lstStyle/>
          <a:p>
            <a:r>
              <a:rPr kumimoji="1" lang="zh-CN" altLang="en-US" i="1" dirty="0">
                <a:latin typeface="Book Antiqua" panose="02040602050305030304" pitchFamily="18" charset="0"/>
                <a:ea typeface="华康简宋" charset="-122"/>
              </a:rPr>
              <a:t> </a:t>
            </a:r>
            <a:r>
              <a:rPr kumimoji="1" lang="en-US" altLang="zh-CN" i="1" dirty="0" err="1">
                <a:latin typeface="Book Antiqua" panose="02040602050305030304" pitchFamily="18" charset="0"/>
                <a:ea typeface="华康简宋" charset="-122"/>
              </a:rPr>
              <a:t>u</a:t>
            </a:r>
            <a:r>
              <a:rPr kumimoji="1" lang="en-US" altLang="zh-CN" baseline="-30000" dirty="0" err="1">
                <a:ea typeface="华康简宋" charset="-122"/>
              </a:rPr>
              <a:t>DS</a:t>
            </a:r>
            <a:r>
              <a:rPr kumimoji="1" lang="en-US" altLang="zh-CN" dirty="0" err="1" smtClean="0">
                <a:ea typeface="华康简宋" charset="-122"/>
              </a:rPr>
              <a:t>≤</a:t>
            </a:r>
            <a:r>
              <a:rPr kumimoji="1" lang="en-US" altLang="zh-CN" i="1" dirty="0" err="1" smtClean="0">
                <a:latin typeface="Book Antiqua" panose="02040602050305030304" pitchFamily="18" charset="0"/>
                <a:ea typeface="华康简宋" charset="-122"/>
              </a:rPr>
              <a:t>u</a:t>
            </a:r>
            <a:r>
              <a:rPr kumimoji="1" lang="en-US" altLang="zh-CN" baseline="-30000" dirty="0" err="1" smtClean="0">
                <a:ea typeface="华康简宋" charset="-122"/>
              </a:rPr>
              <a:t>GS</a:t>
            </a:r>
            <a:r>
              <a:rPr kumimoji="1" lang="zh-CN" altLang="en-US" dirty="0">
                <a:ea typeface="华康简宋" charset="-122"/>
              </a:rPr>
              <a:t>－</a:t>
            </a:r>
            <a:r>
              <a:rPr kumimoji="1" lang="en-US" altLang="zh-CN" i="1" dirty="0">
                <a:ea typeface="华康简宋" charset="-122"/>
              </a:rPr>
              <a:t>U</a:t>
            </a:r>
            <a:r>
              <a:rPr kumimoji="1" lang="en-US" altLang="zh-CN" baseline="-30000" dirty="0">
                <a:ea typeface="华康简宋" charset="-122"/>
              </a:rPr>
              <a:t>GS(</a:t>
            </a:r>
            <a:r>
              <a:rPr kumimoji="1" lang="en-US" altLang="zh-CN" baseline="-30000" dirty="0" err="1">
                <a:ea typeface="华康简宋" charset="-122"/>
              </a:rPr>
              <a:t>th</a:t>
            </a:r>
            <a:r>
              <a:rPr kumimoji="1" lang="en-US" altLang="zh-CN" baseline="-30000" dirty="0">
                <a:ea typeface="华康简宋" charset="-122"/>
              </a:rPr>
              <a:t>)</a:t>
            </a:r>
            <a:endParaRPr lang="zh-CN" altLang="en-US" dirty="0"/>
          </a:p>
        </p:txBody>
      </p:sp>
      <p:grpSp>
        <p:nvGrpSpPr>
          <p:cNvPr id="6" name="Group 14"/>
          <p:cNvGrpSpPr>
            <a:grpSpLocks/>
          </p:cNvGrpSpPr>
          <p:nvPr/>
        </p:nvGrpSpPr>
        <p:grpSpPr bwMode="auto">
          <a:xfrm>
            <a:off x="4847613" y="624332"/>
            <a:ext cx="4041775" cy="2438400"/>
            <a:chOff x="3232" y="816"/>
            <a:chExt cx="2546" cy="1536"/>
          </a:xfrm>
        </p:grpSpPr>
        <p:sp>
          <p:nvSpPr>
            <p:cNvPr id="8" name="Line 16"/>
            <p:cNvSpPr>
              <a:spLocks noChangeShapeType="1"/>
            </p:cNvSpPr>
            <p:nvPr/>
          </p:nvSpPr>
          <p:spPr bwMode="auto">
            <a:xfrm>
              <a:off x="3280" y="2014"/>
              <a:ext cx="240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17"/>
            <p:cNvSpPr txBox="1">
              <a:spLocks noChangeArrowheads="1"/>
            </p:cNvSpPr>
            <p:nvPr/>
          </p:nvSpPr>
          <p:spPr bwMode="auto">
            <a:xfrm>
              <a:off x="5392" y="2016"/>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t>u</a:t>
              </a:r>
              <a:r>
                <a:rPr kumimoji="1" lang="en-US" altLang="en-US" baseline="-25000"/>
                <a:t>DS</a:t>
              </a:r>
              <a:endParaRPr kumimoji="1" lang="en-US" altLang="zh-CN"/>
            </a:p>
          </p:txBody>
        </p:sp>
        <p:sp>
          <p:nvSpPr>
            <p:cNvPr id="10" name="Line 18"/>
            <p:cNvSpPr>
              <a:spLocks noChangeShapeType="1"/>
            </p:cNvSpPr>
            <p:nvPr/>
          </p:nvSpPr>
          <p:spPr bwMode="auto">
            <a:xfrm flipV="1">
              <a:off x="3596" y="960"/>
              <a:ext cx="0" cy="139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19"/>
            <p:cNvSpPr txBox="1">
              <a:spLocks noChangeArrowheads="1"/>
            </p:cNvSpPr>
            <p:nvPr/>
          </p:nvSpPr>
          <p:spPr bwMode="auto">
            <a:xfrm>
              <a:off x="3712" y="816"/>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12" name="Text Box 20"/>
            <p:cNvSpPr txBox="1">
              <a:spLocks noChangeArrowheads="1"/>
            </p:cNvSpPr>
            <p:nvPr/>
          </p:nvSpPr>
          <p:spPr bwMode="auto">
            <a:xfrm>
              <a:off x="3424" y="20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0</a:t>
              </a:r>
            </a:p>
          </p:txBody>
        </p:sp>
        <p:grpSp>
          <p:nvGrpSpPr>
            <p:cNvPr id="13" name="Group 21"/>
            <p:cNvGrpSpPr>
              <a:grpSpLocks/>
            </p:cNvGrpSpPr>
            <p:nvPr/>
          </p:nvGrpSpPr>
          <p:grpSpPr bwMode="auto">
            <a:xfrm>
              <a:off x="3592" y="1334"/>
              <a:ext cx="1465" cy="686"/>
              <a:chOff x="3470" y="2872"/>
              <a:chExt cx="1465" cy="686"/>
            </a:xfrm>
          </p:grpSpPr>
          <p:sp>
            <p:nvSpPr>
              <p:cNvPr id="22" name="Freeform 22"/>
              <p:cNvSpPr>
                <a:spLocks/>
              </p:cNvSpPr>
              <p:nvPr/>
            </p:nvSpPr>
            <p:spPr bwMode="auto">
              <a:xfrm>
                <a:off x="3484" y="2872"/>
                <a:ext cx="912" cy="680"/>
              </a:xfrm>
              <a:custGeom>
                <a:avLst/>
                <a:gdLst>
                  <a:gd name="T0" fmla="*/ 0 w 912"/>
                  <a:gd name="T1" fmla="*/ 680 h 680"/>
                  <a:gd name="T2" fmla="*/ 116 w 912"/>
                  <a:gd name="T3" fmla="*/ 334 h 680"/>
                  <a:gd name="T4" fmla="*/ 199 w 912"/>
                  <a:gd name="T5" fmla="*/ 148 h 680"/>
                  <a:gd name="T6" fmla="*/ 288 w 912"/>
                  <a:gd name="T7" fmla="*/ 56 h 680"/>
                  <a:gd name="T8" fmla="*/ 480 w 912"/>
                  <a:gd name="T9" fmla="*/ 8 h 680"/>
                  <a:gd name="T10" fmla="*/ 912 w 912"/>
                  <a:gd name="T11" fmla="*/ 8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3" name="Freeform 23"/>
              <p:cNvSpPr>
                <a:spLocks/>
              </p:cNvSpPr>
              <p:nvPr/>
            </p:nvSpPr>
            <p:spPr bwMode="auto">
              <a:xfrm>
                <a:off x="3480" y="3072"/>
                <a:ext cx="1104" cy="464"/>
              </a:xfrm>
              <a:custGeom>
                <a:avLst/>
                <a:gdLst>
                  <a:gd name="T0" fmla="*/ 0 w 912"/>
                  <a:gd name="T1" fmla="*/ 317 h 680"/>
                  <a:gd name="T2" fmla="*/ 169 w 912"/>
                  <a:gd name="T3" fmla="*/ 156 h 680"/>
                  <a:gd name="T4" fmla="*/ 292 w 912"/>
                  <a:gd name="T5" fmla="*/ 69 h 680"/>
                  <a:gd name="T6" fmla="*/ 422 w 912"/>
                  <a:gd name="T7" fmla="*/ 26 h 680"/>
                  <a:gd name="T8" fmla="*/ 703 w 912"/>
                  <a:gd name="T9" fmla="*/ 3 h 680"/>
                  <a:gd name="T10" fmla="*/ 1336 w 912"/>
                  <a:gd name="T11" fmla="*/ 3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4" name="Freeform 24"/>
              <p:cNvSpPr>
                <a:spLocks/>
              </p:cNvSpPr>
              <p:nvPr/>
            </p:nvSpPr>
            <p:spPr bwMode="auto">
              <a:xfrm>
                <a:off x="3474" y="3264"/>
                <a:ext cx="1285" cy="294"/>
              </a:xfrm>
              <a:custGeom>
                <a:avLst/>
                <a:gdLst>
                  <a:gd name="T0" fmla="*/ 0 w 1285"/>
                  <a:gd name="T1" fmla="*/ 253 h 342"/>
                  <a:gd name="T2" fmla="*/ 123 w 1285"/>
                  <a:gd name="T3" fmla="*/ 124 h 342"/>
                  <a:gd name="T4" fmla="*/ 212 w 1285"/>
                  <a:gd name="T5" fmla="*/ 55 h 342"/>
                  <a:gd name="T6" fmla="*/ 306 w 1285"/>
                  <a:gd name="T7" fmla="*/ 21 h 342"/>
                  <a:gd name="T8" fmla="*/ 511 w 1285"/>
                  <a:gd name="T9" fmla="*/ 3 h 342"/>
                  <a:gd name="T10" fmla="*/ 1285 w 1285"/>
                  <a:gd name="T11" fmla="*/ 1 h 342"/>
                  <a:gd name="T12" fmla="*/ 0 60000 65536"/>
                  <a:gd name="T13" fmla="*/ 0 60000 65536"/>
                  <a:gd name="T14" fmla="*/ 0 60000 65536"/>
                  <a:gd name="T15" fmla="*/ 0 60000 65536"/>
                  <a:gd name="T16" fmla="*/ 0 60000 65536"/>
                  <a:gd name="T17" fmla="*/ 0 60000 65536"/>
                  <a:gd name="T18" fmla="*/ 0 w 1285"/>
                  <a:gd name="T19" fmla="*/ 0 h 342"/>
                  <a:gd name="T20" fmla="*/ 1285 w 1285"/>
                  <a:gd name="T21" fmla="*/ 342 h 342"/>
                </a:gdLst>
                <a:ahLst/>
                <a:cxnLst>
                  <a:cxn ang="T12">
                    <a:pos x="T0" y="T1"/>
                  </a:cxn>
                  <a:cxn ang="T13">
                    <a:pos x="T2" y="T3"/>
                  </a:cxn>
                  <a:cxn ang="T14">
                    <a:pos x="T4" y="T5"/>
                  </a:cxn>
                  <a:cxn ang="T15">
                    <a:pos x="T6" y="T7"/>
                  </a:cxn>
                  <a:cxn ang="T16">
                    <a:pos x="T8" y="T9"/>
                  </a:cxn>
                  <a:cxn ang="T17">
                    <a:pos x="T10" y="T11"/>
                  </a:cxn>
                </a:cxnLst>
                <a:rect l="T18" t="T19" r="T20" b="T21"/>
                <a:pathLst>
                  <a:path w="1285" h="342">
                    <a:moveTo>
                      <a:pt x="0" y="342"/>
                    </a:moveTo>
                    <a:cubicBezTo>
                      <a:pt x="20" y="313"/>
                      <a:pt x="88" y="213"/>
                      <a:pt x="123" y="168"/>
                    </a:cubicBezTo>
                    <a:cubicBezTo>
                      <a:pt x="158" y="123"/>
                      <a:pt x="181" y="98"/>
                      <a:pt x="212" y="74"/>
                    </a:cubicBezTo>
                    <a:cubicBezTo>
                      <a:pt x="243" y="51"/>
                      <a:pt x="256" y="40"/>
                      <a:pt x="306" y="28"/>
                    </a:cubicBezTo>
                    <a:cubicBezTo>
                      <a:pt x="356" y="17"/>
                      <a:pt x="348" y="8"/>
                      <a:pt x="511" y="4"/>
                    </a:cubicBezTo>
                    <a:cubicBezTo>
                      <a:pt x="674" y="0"/>
                      <a:pt x="1124" y="2"/>
                      <a:pt x="1285" y="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5" name="Freeform 25"/>
              <p:cNvSpPr>
                <a:spLocks/>
              </p:cNvSpPr>
              <p:nvPr/>
            </p:nvSpPr>
            <p:spPr bwMode="auto">
              <a:xfrm>
                <a:off x="3470" y="3455"/>
                <a:ext cx="1465" cy="103"/>
              </a:xfrm>
              <a:custGeom>
                <a:avLst/>
                <a:gdLst>
                  <a:gd name="T0" fmla="*/ 0 w 1465"/>
                  <a:gd name="T1" fmla="*/ 103 h 103"/>
                  <a:gd name="T2" fmla="*/ 93 w 1465"/>
                  <a:gd name="T3" fmla="*/ 51 h 103"/>
                  <a:gd name="T4" fmla="*/ 160 w 1465"/>
                  <a:gd name="T5" fmla="*/ 23 h 103"/>
                  <a:gd name="T6" fmla="*/ 232 w 1465"/>
                  <a:gd name="T7" fmla="*/ 9 h 103"/>
                  <a:gd name="T8" fmla="*/ 386 w 1465"/>
                  <a:gd name="T9" fmla="*/ 2 h 103"/>
                  <a:gd name="T10" fmla="*/ 1465 w 1465"/>
                  <a:gd name="T11" fmla="*/ 0 h 103"/>
                  <a:gd name="T12" fmla="*/ 0 60000 65536"/>
                  <a:gd name="T13" fmla="*/ 0 60000 65536"/>
                  <a:gd name="T14" fmla="*/ 0 60000 65536"/>
                  <a:gd name="T15" fmla="*/ 0 60000 65536"/>
                  <a:gd name="T16" fmla="*/ 0 60000 65536"/>
                  <a:gd name="T17" fmla="*/ 0 60000 65536"/>
                  <a:gd name="T18" fmla="*/ 0 w 1465"/>
                  <a:gd name="T19" fmla="*/ 0 h 103"/>
                  <a:gd name="T20" fmla="*/ 1465 w 1465"/>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465" h="103">
                    <a:moveTo>
                      <a:pt x="0" y="103"/>
                    </a:moveTo>
                    <a:cubicBezTo>
                      <a:pt x="15" y="94"/>
                      <a:pt x="67" y="64"/>
                      <a:pt x="93" y="51"/>
                    </a:cubicBezTo>
                    <a:cubicBezTo>
                      <a:pt x="120" y="38"/>
                      <a:pt x="137" y="30"/>
                      <a:pt x="160" y="23"/>
                    </a:cubicBezTo>
                    <a:cubicBezTo>
                      <a:pt x="184" y="16"/>
                      <a:pt x="194" y="13"/>
                      <a:pt x="232" y="9"/>
                    </a:cubicBezTo>
                    <a:cubicBezTo>
                      <a:pt x="270" y="6"/>
                      <a:pt x="181" y="3"/>
                      <a:pt x="386" y="2"/>
                    </a:cubicBezTo>
                    <a:cubicBezTo>
                      <a:pt x="591" y="1"/>
                      <a:pt x="1240" y="1"/>
                      <a:pt x="1465"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sp>
          <p:nvSpPr>
            <p:cNvPr id="14" name="Text Box 26"/>
            <p:cNvSpPr txBox="1">
              <a:spLocks noChangeArrowheads="1"/>
            </p:cNvSpPr>
            <p:nvPr/>
          </p:nvSpPr>
          <p:spPr bwMode="auto">
            <a:xfrm>
              <a:off x="4480" y="1112"/>
              <a:ext cx="7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a:t>
              </a:r>
              <a:r>
                <a:rPr kumimoji="1" lang="en-US" altLang="zh-CN"/>
                <a:t>=7V</a:t>
              </a:r>
              <a:endParaRPr kumimoji="1" lang="en-US" altLang="zh-CN" i="1"/>
            </a:p>
          </p:txBody>
        </p:sp>
        <p:sp>
          <p:nvSpPr>
            <p:cNvPr id="15" name="Text Box 27"/>
            <p:cNvSpPr txBox="1">
              <a:spLocks noChangeArrowheads="1"/>
            </p:cNvSpPr>
            <p:nvPr/>
          </p:nvSpPr>
          <p:spPr bwMode="auto">
            <a:xfrm>
              <a:off x="4912" y="1536"/>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3V</a:t>
              </a:r>
            </a:p>
          </p:txBody>
        </p:sp>
        <p:sp>
          <p:nvSpPr>
            <p:cNvPr id="16" name="Text Box 28"/>
            <p:cNvSpPr txBox="1">
              <a:spLocks noChangeArrowheads="1"/>
            </p:cNvSpPr>
            <p:nvPr/>
          </p:nvSpPr>
          <p:spPr bwMode="auto">
            <a:xfrm>
              <a:off x="4720" y="1344"/>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5V</a:t>
              </a:r>
            </a:p>
          </p:txBody>
        </p:sp>
        <p:sp>
          <p:nvSpPr>
            <p:cNvPr id="17" name="Text Box 29"/>
            <p:cNvSpPr txBox="1">
              <a:spLocks noChangeArrowheads="1"/>
            </p:cNvSpPr>
            <p:nvPr/>
          </p:nvSpPr>
          <p:spPr bwMode="auto">
            <a:xfrm>
              <a:off x="5008" y="1728"/>
              <a:ext cx="6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GS(th)</a:t>
              </a:r>
              <a:endParaRPr kumimoji="1" lang="en-US" altLang="zh-CN" i="1"/>
            </a:p>
          </p:txBody>
        </p:sp>
        <p:sp>
          <p:nvSpPr>
            <p:cNvPr id="18" name="Freeform 30"/>
            <p:cNvSpPr>
              <a:spLocks/>
            </p:cNvSpPr>
            <p:nvPr/>
          </p:nvSpPr>
          <p:spPr bwMode="auto">
            <a:xfrm flipH="1" flipV="1">
              <a:off x="3586" y="1182"/>
              <a:ext cx="480" cy="821"/>
            </a:xfrm>
            <a:custGeom>
              <a:avLst/>
              <a:gdLst>
                <a:gd name="T0" fmla="*/ 0 w 480"/>
                <a:gd name="T1" fmla="*/ 821 h 821"/>
                <a:gd name="T2" fmla="*/ 48 w 480"/>
                <a:gd name="T3" fmla="*/ 533 h 821"/>
                <a:gd name="T4" fmla="*/ 139 w 480"/>
                <a:gd name="T5" fmla="*/ 334 h 821"/>
                <a:gd name="T6" fmla="*/ 240 w 480"/>
                <a:gd name="T7" fmla="*/ 149 h 821"/>
                <a:gd name="T8" fmla="*/ 367 w 480"/>
                <a:gd name="T9" fmla="*/ 24 h 821"/>
                <a:gd name="T10" fmla="*/ 480 w 480"/>
                <a:gd name="T11" fmla="*/ 5 h 821"/>
                <a:gd name="T12" fmla="*/ 0 60000 65536"/>
                <a:gd name="T13" fmla="*/ 0 60000 65536"/>
                <a:gd name="T14" fmla="*/ 0 60000 65536"/>
                <a:gd name="T15" fmla="*/ 0 60000 65536"/>
                <a:gd name="T16" fmla="*/ 0 60000 65536"/>
                <a:gd name="T17" fmla="*/ 0 60000 65536"/>
                <a:gd name="T18" fmla="*/ 0 w 480"/>
                <a:gd name="T19" fmla="*/ 0 h 821"/>
                <a:gd name="T20" fmla="*/ 480 w 480"/>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480" h="821">
                  <a:moveTo>
                    <a:pt x="0" y="821"/>
                  </a:moveTo>
                  <a:cubicBezTo>
                    <a:pt x="12" y="717"/>
                    <a:pt x="25" y="614"/>
                    <a:pt x="48" y="533"/>
                  </a:cubicBezTo>
                  <a:cubicBezTo>
                    <a:pt x="71" y="452"/>
                    <a:pt x="107" y="398"/>
                    <a:pt x="139" y="334"/>
                  </a:cubicBezTo>
                  <a:cubicBezTo>
                    <a:pt x="171" y="270"/>
                    <a:pt x="202" y="201"/>
                    <a:pt x="240" y="149"/>
                  </a:cubicBezTo>
                  <a:cubicBezTo>
                    <a:pt x="278" y="97"/>
                    <a:pt x="327" y="48"/>
                    <a:pt x="367" y="24"/>
                  </a:cubicBezTo>
                  <a:cubicBezTo>
                    <a:pt x="407" y="0"/>
                    <a:pt x="457" y="9"/>
                    <a:pt x="480" y="5"/>
                  </a:cubicBezTo>
                </a:path>
              </a:pathLst>
            </a:custGeom>
            <a:noFill/>
            <a:ln w="28575">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9" name="Text Box 31"/>
            <p:cNvSpPr txBox="1">
              <a:spLocks noChangeArrowheads="1"/>
            </p:cNvSpPr>
            <p:nvPr/>
          </p:nvSpPr>
          <p:spPr bwMode="auto">
            <a:xfrm>
              <a:off x="3232" y="139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线性区</a:t>
              </a:r>
            </a:p>
          </p:txBody>
        </p:sp>
        <p:sp>
          <p:nvSpPr>
            <p:cNvPr id="20" name="Text Box 32"/>
            <p:cNvSpPr txBox="1">
              <a:spLocks noChangeArrowheads="1"/>
            </p:cNvSpPr>
            <p:nvPr/>
          </p:nvSpPr>
          <p:spPr bwMode="auto">
            <a:xfrm>
              <a:off x="4000" y="187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夹断区</a:t>
              </a:r>
            </a:p>
          </p:txBody>
        </p:sp>
        <p:sp>
          <p:nvSpPr>
            <p:cNvPr id="21" name="Text Box 33"/>
            <p:cNvSpPr txBox="1">
              <a:spLocks noChangeArrowheads="1"/>
            </p:cNvSpPr>
            <p:nvPr/>
          </p:nvSpPr>
          <p:spPr bwMode="auto">
            <a:xfrm>
              <a:off x="4038" y="148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饱和区</a:t>
              </a:r>
            </a:p>
          </p:txBody>
        </p:sp>
      </p:grpSp>
      <p:graphicFrame>
        <p:nvGraphicFramePr>
          <p:cNvPr id="27" name="Object 7"/>
          <p:cNvGraphicFramePr>
            <a:graphicFrameLocks noChangeAspect="1"/>
          </p:cNvGraphicFramePr>
          <p:nvPr>
            <p:extLst>
              <p:ext uri="{D42A27DB-BD31-4B8C-83A1-F6EECF244321}">
                <p14:modId xmlns:p14="http://schemas.microsoft.com/office/powerpoint/2010/main" val="2001374479"/>
              </p:ext>
            </p:extLst>
          </p:nvPr>
        </p:nvGraphicFramePr>
        <p:xfrm>
          <a:off x="724136" y="2978343"/>
          <a:ext cx="5442256" cy="659856"/>
        </p:xfrm>
        <a:graphic>
          <a:graphicData uri="http://schemas.openxmlformats.org/presentationml/2006/ole">
            <mc:AlternateContent xmlns:mc="http://schemas.openxmlformats.org/markup-compatibility/2006">
              <mc:Choice xmlns:v="urn:schemas-microsoft-com:vml" Requires="v">
                <p:oleObj spid="_x0000_s106608" name="Equation" r:id="rId4" imgW="2120760" imgH="253800" progId="Equation.DSMT4">
                  <p:embed/>
                </p:oleObj>
              </mc:Choice>
              <mc:Fallback>
                <p:oleObj name="Equation" r:id="rId4" imgW="2120760" imgH="253800" progId="Equation.DSMT4">
                  <p:embed/>
                  <p:pic>
                    <p:nvPicPr>
                      <p:cNvPr id="0" name=""/>
                      <p:cNvPicPr>
                        <a:picLocks noChangeAspect="1" noChangeArrowheads="1"/>
                      </p:cNvPicPr>
                      <p:nvPr/>
                    </p:nvPicPr>
                    <p:blipFill>
                      <a:blip r:embed="rId5"/>
                      <a:srcRect/>
                      <a:stretch>
                        <a:fillRect/>
                      </a:stretch>
                    </p:blipFill>
                    <p:spPr bwMode="auto">
                      <a:xfrm>
                        <a:off x="724136" y="2978343"/>
                        <a:ext cx="5442256" cy="659856"/>
                      </a:xfrm>
                      <a:prstGeom prst="rect">
                        <a:avLst/>
                      </a:prstGeom>
                      <a:solidFill>
                        <a:schemeClr val="bg1"/>
                      </a:solidFill>
                      <a:ln>
                        <a:noFill/>
                      </a:ln>
                      <a:effectLst/>
                    </p:spPr>
                  </p:pic>
                </p:oleObj>
              </mc:Fallback>
            </mc:AlternateContent>
          </a:graphicData>
        </a:graphic>
      </p:graphicFrame>
      <p:sp>
        <p:nvSpPr>
          <p:cNvPr id="28" name="矩形 27"/>
          <p:cNvSpPr/>
          <p:nvPr/>
        </p:nvSpPr>
        <p:spPr>
          <a:xfrm>
            <a:off x="835646" y="1412884"/>
            <a:ext cx="1699504" cy="461665"/>
          </a:xfrm>
          <a:prstGeom prst="rect">
            <a:avLst/>
          </a:prstGeom>
        </p:spPr>
        <p:txBody>
          <a:bodyPr wrap="none">
            <a:spAutoFit/>
          </a:bodyPr>
          <a:lstStyle/>
          <a:p>
            <a:r>
              <a:rPr kumimoji="1" lang="zh-CN" altLang="en-US" i="1" dirty="0">
                <a:latin typeface="Book Antiqua" panose="02040602050305030304" pitchFamily="18" charset="0"/>
                <a:ea typeface="华康简宋" charset="-122"/>
              </a:rPr>
              <a:t> </a:t>
            </a:r>
            <a:r>
              <a:rPr kumimoji="1" lang="en-US" altLang="zh-CN" i="1" dirty="0" err="1" smtClean="0">
                <a:latin typeface="Book Antiqua" panose="02040602050305030304" pitchFamily="18" charset="0"/>
                <a:ea typeface="华康简宋" charset="-122"/>
              </a:rPr>
              <a:t>u</a:t>
            </a:r>
            <a:r>
              <a:rPr kumimoji="1" lang="en-US" altLang="zh-CN" baseline="-30000" dirty="0" err="1" smtClean="0">
                <a:ea typeface="华康简宋" charset="-122"/>
              </a:rPr>
              <a:t>GS</a:t>
            </a:r>
            <a:r>
              <a:rPr kumimoji="1" lang="en-US" altLang="zh-CN" dirty="0" smtClean="0">
                <a:ea typeface="华康简宋" charset="-122"/>
              </a:rPr>
              <a:t>&gt;</a:t>
            </a:r>
            <a:r>
              <a:rPr kumimoji="1" lang="en-US" altLang="zh-CN" i="1" dirty="0" smtClean="0">
                <a:ea typeface="华康简宋" charset="-122"/>
              </a:rPr>
              <a:t>U</a:t>
            </a:r>
            <a:r>
              <a:rPr kumimoji="1" lang="en-US" altLang="zh-CN" baseline="-30000" dirty="0" smtClean="0">
                <a:ea typeface="华康简宋" charset="-122"/>
              </a:rPr>
              <a:t>GS(</a:t>
            </a:r>
            <a:r>
              <a:rPr kumimoji="1" lang="en-US" altLang="zh-CN" baseline="-30000" dirty="0" err="1" smtClean="0">
                <a:ea typeface="华康简宋" charset="-122"/>
              </a:rPr>
              <a:t>th</a:t>
            </a:r>
            <a:r>
              <a:rPr kumimoji="1" lang="en-US" altLang="zh-CN" baseline="-30000" dirty="0">
                <a:ea typeface="华康简宋" charset="-122"/>
              </a:rPr>
              <a:t>)</a:t>
            </a:r>
            <a:endParaRPr lang="zh-CN" altLang="en-US" dirty="0"/>
          </a:p>
        </p:txBody>
      </p:sp>
      <p:sp>
        <p:nvSpPr>
          <p:cNvPr id="29" name="Text Box 8"/>
          <p:cNvSpPr txBox="1">
            <a:spLocks noChangeArrowheads="1"/>
          </p:cNvSpPr>
          <p:nvPr/>
        </p:nvSpPr>
        <p:spPr bwMode="auto">
          <a:xfrm>
            <a:off x="129788" y="3885264"/>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smtClean="0">
                <a:solidFill>
                  <a:srgbClr val="FF0000"/>
                </a:solidFill>
                <a:latin typeface="Times New Roman" panose="02020603050405020304" pitchFamily="18" charset="0"/>
                <a:ea typeface="楷体_GB2312" pitchFamily="49" charset="-122"/>
              </a:rPr>
              <a:t>由于</a:t>
            </a:r>
            <a:r>
              <a:rPr kumimoji="1" lang="en-US" altLang="zh-CN" sz="2400" b="1" i="1" dirty="0" err="1" smtClean="0">
                <a:solidFill>
                  <a:srgbClr val="FF0000"/>
                </a:solidFill>
                <a:latin typeface="Book Antiqua" panose="02040602050305030304" pitchFamily="18" charset="0"/>
                <a:ea typeface="华康简宋" charset="-122"/>
              </a:rPr>
              <a:t>u</a:t>
            </a:r>
            <a:r>
              <a:rPr kumimoji="1" lang="en-US" altLang="zh-CN" sz="2400" b="1" baseline="-30000" dirty="0" err="1" smtClean="0">
                <a:solidFill>
                  <a:srgbClr val="FF0000"/>
                </a:solidFill>
                <a:latin typeface="Times New Roman" panose="02020603050405020304" pitchFamily="18" charset="0"/>
                <a:ea typeface="华康简宋" charset="-122"/>
              </a:rPr>
              <a:t>DS</a:t>
            </a:r>
            <a:r>
              <a:rPr kumimoji="1" lang="zh-CN" altLang="en-US" sz="2400" b="1" dirty="0">
                <a:solidFill>
                  <a:srgbClr val="FF0000"/>
                </a:solidFill>
                <a:latin typeface="Times New Roman" panose="02020603050405020304" pitchFamily="18" charset="0"/>
                <a:ea typeface="楷体_GB2312" pitchFamily="49" charset="-122"/>
              </a:rPr>
              <a:t>较小，可近似为</a:t>
            </a:r>
          </a:p>
        </p:txBody>
      </p:sp>
      <p:graphicFrame>
        <p:nvGraphicFramePr>
          <p:cNvPr id="30" name="Object 9"/>
          <p:cNvGraphicFramePr>
            <a:graphicFrameLocks noChangeAspect="1"/>
          </p:cNvGraphicFramePr>
          <p:nvPr>
            <p:extLst>
              <p:ext uri="{D42A27DB-BD31-4B8C-83A1-F6EECF244321}">
                <p14:modId xmlns:p14="http://schemas.microsoft.com/office/powerpoint/2010/main" val="2152180354"/>
              </p:ext>
            </p:extLst>
          </p:nvPr>
        </p:nvGraphicFramePr>
        <p:xfrm>
          <a:off x="3633142" y="3582443"/>
          <a:ext cx="5289519" cy="1084314"/>
        </p:xfrm>
        <a:graphic>
          <a:graphicData uri="http://schemas.openxmlformats.org/presentationml/2006/ole">
            <mc:AlternateContent xmlns:mc="http://schemas.openxmlformats.org/markup-compatibility/2006">
              <mc:Choice xmlns:v="urn:schemas-microsoft-com:vml" Requires="v">
                <p:oleObj spid="_x0000_s106609" name="Equation" r:id="rId6" imgW="2133360" imgH="431640" progId="Equation.DSMT4">
                  <p:embed/>
                </p:oleObj>
              </mc:Choice>
              <mc:Fallback>
                <p:oleObj name="Equation" r:id="rId6" imgW="2133360" imgH="431640" progId="Equation.DSMT4">
                  <p:embed/>
                  <p:pic>
                    <p:nvPicPr>
                      <p:cNvPr id="0" name=""/>
                      <p:cNvPicPr>
                        <a:picLocks noChangeAspect="1" noChangeArrowheads="1"/>
                      </p:cNvPicPr>
                      <p:nvPr/>
                    </p:nvPicPr>
                    <p:blipFill>
                      <a:blip r:embed="rId7"/>
                      <a:srcRect/>
                      <a:stretch>
                        <a:fillRect/>
                      </a:stretch>
                    </p:blipFill>
                    <p:spPr bwMode="auto">
                      <a:xfrm>
                        <a:off x="3633142" y="3582443"/>
                        <a:ext cx="5289519" cy="1084314"/>
                      </a:xfrm>
                      <a:prstGeom prst="rect">
                        <a:avLst/>
                      </a:prstGeom>
                      <a:solidFill>
                        <a:schemeClr val="bg1"/>
                      </a:solidFill>
                      <a:ln>
                        <a:noFill/>
                      </a:ln>
                      <a:effectLst/>
                    </p:spPr>
                  </p:pic>
                </p:oleObj>
              </mc:Fallback>
            </mc:AlternateContent>
          </a:graphicData>
        </a:graphic>
      </p:graphicFrame>
      <p:graphicFrame>
        <p:nvGraphicFramePr>
          <p:cNvPr id="31" name="Object 7"/>
          <p:cNvGraphicFramePr>
            <a:graphicFrameLocks noChangeAspect="1"/>
          </p:cNvGraphicFramePr>
          <p:nvPr>
            <p:extLst>
              <p:ext uri="{D42A27DB-BD31-4B8C-83A1-F6EECF244321}">
                <p14:modId xmlns:p14="http://schemas.microsoft.com/office/powerpoint/2010/main" val="3254105654"/>
              </p:ext>
            </p:extLst>
          </p:nvPr>
        </p:nvGraphicFramePr>
        <p:xfrm>
          <a:off x="233324" y="4460759"/>
          <a:ext cx="2955925" cy="889000"/>
        </p:xfrm>
        <a:graphic>
          <a:graphicData uri="http://schemas.openxmlformats.org/presentationml/2006/ole">
            <mc:AlternateContent xmlns:mc="http://schemas.openxmlformats.org/markup-compatibility/2006">
              <mc:Choice xmlns:v="urn:schemas-microsoft-com:vml" Requires="v">
                <p:oleObj spid="_x0000_s106610" name="Equation" r:id="rId8" imgW="1473120" imgH="444240" progId="Equation.DSMT4">
                  <p:embed/>
                </p:oleObj>
              </mc:Choice>
              <mc:Fallback>
                <p:oleObj name="Equation" r:id="rId8" imgW="1473120" imgH="444240" progId="Equation.DSMT4">
                  <p:embed/>
                  <p:pic>
                    <p:nvPicPr>
                      <p:cNvPr id="0" name=""/>
                      <p:cNvPicPr>
                        <a:picLocks noChangeAspect="1" noChangeArrowheads="1"/>
                      </p:cNvPicPr>
                      <p:nvPr/>
                    </p:nvPicPr>
                    <p:blipFill>
                      <a:blip r:embed="rId9"/>
                      <a:srcRect/>
                      <a:stretch>
                        <a:fillRect/>
                      </a:stretch>
                    </p:blipFill>
                    <p:spPr bwMode="auto">
                      <a:xfrm>
                        <a:off x="233324" y="4460759"/>
                        <a:ext cx="2955925" cy="889000"/>
                      </a:xfrm>
                      <a:prstGeom prst="rect">
                        <a:avLst/>
                      </a:prstGeom>
                      <a:solidFill>
                        <a:schemeClr val="bg1"/>
                      </a:solidFill>
                    </p:spPr>
                  </p:pic>
                </p:oleObj>
              </mc:Fallback>
            </mc:AlternateContent>
          </a:graphicData>
        </a:graphic>
      </p:graphicFrame>
      <p:graphicFrame>
        <p:nvGraphicFramePr>
          <p:cNvPr id="32" name="Object 12"/>
          <p:cNvGraphicFramePr>
            <a:graphicFrameLocks noChangeAspect="1"/>
          </p:cNvGraphicFramePr>
          <p:nvPr>
            <p:extLst>
              <p:ext uri="{D42A27DB-BD31-4B8C-83A1-F6EECF244321}">
                <p14:modId xmlns:p14="http://schemas.microsoft.com/office/powerpoint/2010/main" val="815319966"/>
              </p:ext>
            </p:extLst>
          </p:nvPr>
        </p:nvGraphicFramePr>
        <p:xfrm>
          <a:off x="5284969" y="5158707"/>
          <a:ext cx="2203450" cy="863600"/>
        </p:xfrm>
        <a:graphic>
          <a:graphicData uri="http://schemas.openxmlformats.org/presentationml/2006/ole">
            <mc:AlternateContent xmlns:mc="http://schemas.openxmlformats.org/markup-compatibility/2006">
              <mc:Choice xmlns:v="urn:schemas-microsoft-com:vml" Requires="v">
                <p:oleObj spid="_x0000_s106611" name="Equation" r:id="rId10" imgW="1091880" imgH="431640" progId="Equation.DSMT4">
                  <p:embed/>
                </p:oleObj>
              </mc:Choice>
              <mc:Fallback>
                <p:oleObj name="Equation" r:id="rId10" imgW="1091880" imgH="431640" progId="Equation.DSMT4">
                  <p:embed/>
                  <p:pic>
                    <p:nvPicPr>
                      <p:cNvPr id="0" name=""/>
                      <p:cNvPicPr>
                        <a:picLocks noChangeAspect="1" noChangeArrowheads="1"/>
                      </p:cNvPicPr>
                      <p:nvPr/>
                    </p:nvPicPr>
                    <p:blipFill>
                      <a:blip r:embed="rId11"/>
                      <a:srcRect/>
                      <a:stretch>
                        <a:fillRect/>
                      </a:stretch>
                    </p:blipFill>
                    <p:spPr bwMode="auto">
                      <a:xfrm>
                        <a:off x="5284969" y="5158707"/>
                        <a:ext cx="2203450" cy="863600"/>
                      </a:xfrm>
                      <a:prstGeom prst="rect">
                        <a:avLst/>
                      </a:prstGeom>
                      <a:noFill/>
                      <a:ln>
                        <a:noFill/>
                      </a:ln>
                      <a:effectLst/>
                    </p:spPr>
                  </p:pic>
                </p:oleObj>
              </mc:Fallback>
            </mc:AlternateContent>
          </a:graphicData>
        </a:graphic>
      </p:graphicFrame>
      <p:sp>
        <p:nvSpPr>
          <p:cNvPr id="33" name="Rectangle 14"/>
          <p:cNvSpPr>
            <a:spLocks noChangeArrowheads="1"/>
          </p:cNvSpPr>
          <p:nvPr/>
        </p:nvSpPr>
        <p:spPr bwMode="auto">
          <a:xfrm>
            <a:off x="3677746" y="4578287"/>
            <a:ext cx="5802351"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30000"/>
              </a:lnSpc>
            </a:pPr>
            <a:r>
              <a:rPr kumimoji="1" lang="en-US" altLang="zh-CN" sz="2400" b="1" i="1" dirty="0" err="1">
                <a:latin typeface="Times New Roman" panose="02020603050405020304" pitchFamily="18" charset="0"/>
                <a:ea typeface="楷体_GB2312" pitchFamily="49" charset="-122"/>
              </a:rPr>
              <a:t>K</a:t>
            </a:r>
            <a:r>
              <a:rPr kumimoji="1" lang="en-US" altLang="zh-CN" sz="2400" b="1" baseline="-25000" dirty="0" err="1">
                <a:latin typeface="Times New Roman" panose="02020603050405020304" pitchFamily="18" charset="0"/>
                <a:ea typeface="楷体_GB2312" pitchFamily="49" charset="-122"/>
              </a:rPr>
              <a:t>n</a:t>
            </a:r>
            <a:r>
              <a:rPr kumimoji="1" lang="zh-CN" altLang="en-US" sz="2400" b="1" dirty="0" smtClean="0">
                <a:latin typeface="楷体_GB2312" pitchFamily="49" charset="-122"/>
                <a:ea typeface="楷体_GB2312" pitchFamily="49" charset="-122"/>
              </a:rPr>
              <a:t>为</a:t>
            </a:r>
            <a:r>
              <a:rPr kumimoji="1" lang="zh-CN" altLang="en-US" dirty="0" smtClean="0">
                <a:latin typeface="楷体_GB2312" pitchFamily="49" charset="-122"/>
              </a:rPr>
              <a:t>管子的</a:t>
            </a:r>
            <a:r>
              <a:rPr kumimoji="1" lang="zh-CN" altLang="en-US" sz="2400" b="1" dirty="0" smtClean="0">
                <a:latin typeface="楷体_GB2312" pitchFamily="49" charset="-122"/>
                <a:ea typeface="楷体_GB2312" pitchFamily="49" charset="-122"/>
              </a:rPr>
              <a:t>电导</a:t>
            </a:r>
            <a:r>
              <a:rPr kumimoji="1" lang="zh-CN" altLang="en-US" sz="2400" b="1" dirty="0">
                <a:latin typeface="楷体_GB2312" pitchFamily="49" charset="-122"/>
                <a:ea typeface="楷体_GB2312" pitchFamily="49" charset="-122"/>
              </a:rPr>
              <a:t>常数，单位：</a:t>
            </a:r>
            <a:r>
              <a:rPr kumimoji="1" lang="en-US" altLang="zh-CN" sz="2400" b="1" dirty="0">
                <a:latin typeface="楷体_GB2312" pitchFamily="49" charset="-122"/>
                <a:ea typeface="楷体_GB2312" pitchFamily="49" charset="-122"/>
              </a:rPr>
              <a:t>mA/V</a:t>
            </a:r>
            <a:r>
              <a:rPr kumimoji="1" lang="en-US" altLang="zh-CN" sz="2400" b="1" baseline="30000" dirty="0">
                <a:latin typeface="楷体_GB2312" pitchFamily="49" charset="-122"/>
                <a:ea typeface="楷体_GB2312" pitchFamily="49" charset="-122"/>
              </a:rPr>
              <a:t>2</a:t>
            </a:r>
          </a:p>
        </p:txBody>
      </p:sp>
      <p:sp>
        <p:nvSpPr>
          <p:cNvPr id="34" name="矩形 33"/>
          <p:cNvSpPr/>
          <p:nvPr/>
        </p:nvSpPr>
        <p:spPr>
          <a:xfrm>
            <a:off x="319479" y="5706228"/>
            <a:ext cx="2332690" cy="461665"/>
          </a:xfrm>
          <a:prstGeom prst="rect">
            <a:avLst/>
          </a:prstGeom>
        </p:spPr>
        <p:txBody>
          <a:bodyPr wrap="none">
            <a:spAutoFit/>
          </a:bodyPr>
          <a:lstStyle/>
          <a:p>
            <a:r>
              <a:rPr kumimoji="1" lang="en-US" altLang="zh-CN" i="1" dirty="0" err="1" smtClean="0">
                <a:solidFill>
                  <a:srgbClr val="FF0000"/>
                </a:solidFill>
                <a:latin typeface="Book Antiqua" panose="02040602050305030304" pitchFamily="18" charset="0"/>
                <a:ea typeface="华康简宋" charset="-122"/>
              </a:rPr>
              <a:t>u</a:t>
            </a:r>
            <a:r>
              <a:rPr kumimoji="1" lang="en-US" altLang="zh-CN" baseline="-30000" dirty="0" err="1" smtClean="0">
                <a:solidFill>
                  <a:srgbClr val="FF0000"/>
                </a:solidFill>
                <a:ea typeface="华康简宋" charset="-122"/>
              </a:rPr>
              <a:t>GS</a:t>
            </a:r>
            <a:r>
              <a:rPr kumimoji="1" lang="zh-CN" altLang="en-US" dirty="0">
                <a:solidFill>
                  <a:srgbClr val="FF0000"/>
                </a:solidFill>
                <a:latin typeface="楷体_GB2312" pitchFamily="49" charset="-122"/>
              </a:rPr>
              <a:t>控制</a:t>
            </a:r>
            <a:r>
              <a:rPr kumimoji="1" lang="zh-CN" altLang="en-US" dirty="0" smtClean="0">
                <a:solidFill>
                  <a:srgbClr val="FF0000"/>
                </a:solidFill>
                <a:latin typeface="楷体_GB2312" pitchFamily="49" charset="-122"/>
              </a:rPr>
              <a:t>的电阻</a:t>
            </a:r>
            <a:r>
              <a:rPr kumimoji="1" lang="zh-CN" altLang="en-US" dirty="0" smtClean="0">
                <a:solidFill>
                  <a:schemeClr val="bg1"/>
                </a:solidFill>
                <a:latin typeface="楷体_GB2312" pitchFamily="49" charset="-122"/>
              </a:rPr>
              <a:t> </a:t>
            </a:r>
            <a:endParaRPr lang="zh-CN" altLang="en-US" dirty="0"/>
          </a:p>
        </p:txBody>
      </p:sp>
    </p:spTree>
    <p:extLst>
      <p:ext uri="{BB962C8B-B14F-4D97-AF65-F5344CB8AC3E}">
        <p14:creationId xmlns:p14="http://schemas.microsoft.com/office/powerpoint/2010/main" val="298841516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strips(downRigh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strips(downRigh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strips(downRigh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down)">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strips(downRigh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strips(downRight)">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P spid="33" grpId="0" autoUpdateAnimBg="0"/>
      <p:bldP spid="3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场效应晶体管</a:t>
            </a:r>
            <a:r>
              <a:rPr lang="zh-CN" altLang="en-US" dirty="0" smtClean="0"/>
              <a:t>的</a:t>
            </a:r>
            <a:r>
              <a:rPr lang="zh-CN" altLang="en-US" dirty="0"/>
              <a:t>恒流</a:t>
            </a:r>
            <a:r>
              <a:rPr lang="zh-CN" altLang="en-US" dirty="0" smtClean="0"/>
              <a:t>区特性</a:t>
            </a:r>
            <a:endParaRPr lang="zh-CN" altLang="en-US" dirty="0"/>
          </a:p>
        </p:txBody>
      </p:sp>
      <p:sp>
        <p:nvSpPr>
          <p:cNvPr id="3" name="灯片编号占位符 2"/>
          <p:cNvSpPr>
            <a:spLocks noGrp="1"/>
          </p:cNvSpPr>
          <p:nvPr>
            <p:ph type="sldNum" sz="quarter" idx="12"/>
          </p:nvPr>
        </p:nvSpPr>
        <p:spPr/>
        <p:txBody>
          <a:bodyPr/>
          <a:lstStyle/>
          <a:p>
            <a:pPr>
              <a:defRPr/>
            </a:pPr>
            <a:fld id="{020670B1-1FB1-4A58-9AD7-5E524B89C57C}" type="slidenum">
              <a:rPr lang="zh-CN" altLang="en-US" smtClean="0"/>
              <a:pPr>
                <a:defRPr/>
              </a:pPr>
              <a:t>81</a:t>
            </a:fld>
            <a:endParaRPr lang="zh-CN" altLang="en-US"/>
          </a:p>
        </p:txBody>
      </p:sp>
      <p:sp>
        <p:nvSpPr>
          <p:cNvPr id="5" name="矩形 4"/>
          <p:cNvSpPr/>
          <p:nvPr/>
        </p:nvSpPr>
        <p:spPr>
          <a:xfrm>
            <a:off x="835646" y="2024285"/>
            <a:ext cx="2435282" cy="461665"/>
          </a:xfrm>
          <a:prstGeom prst="rect">
            <a:avLst/>
          </a:prstGeom>
        </p:spPr>
        <p:txBody>
          <a:bodyPr wrap="none">
            <a:spAutoFit/>
          </a:bodyPr>
          <a:lstStyle/>
          <a:p>
            <a:r>
              <a:rPr kumimoji="1" lang="zh-CN" altLang="en-US" i="1" dirty="0">
                <a:latin typeface="Book Antiqua" panose="02040602050305030304" pitchFamily="18" charset="0"/>
                <a:ea typeface="华康简宋" charset="-122"/>
              </a:rPr>
              <a:t> </a:t>
            </a:r>
            <a:r>
              <a:rPr kumimoji="1" lang="en-US" altLang="zh-CN" i="1" dirty="0" err="1" smtClean="0">
                <a:latin typeface="Book Antiqua" panose="02040602050305030304" pitchFamily="18" charset="0"/>
                <a:ea typeface="华康简宋" charset="-122"/>
              </a:rPr>
              <a:t>u</a:t>
            </a:r>
            <a:r>
              <a:rPr kumimoji="1" lang="en-US" altLang="zh-CN" baseline="-30000" dirty="0" err="1" smtClean="0">
                <a:ea typeface="华康简宋" charset="-122"/>
              </a:rPr>
              <a:t>DS</a:t>
            </a:r>
            <a:r>
              <a:rPr kumimoji="1" lang="en-US" altLang="zh-CN" dirty="0" smtClean="0">
                <a:ea typeface="华康简宋" charset="-122"/>
              </a:rPr>
              <a:t>&gt;</a:t>
            </a:r>
            <a:r>
              <a:rPr kumimoji="1" lang="en-US" altLang="zh-CN" i="1" dirty="0" err="1" smtClean="0">
                <a:latin typeface="Book Antiqua" panose="02040602050305030304" pitchFamily="18" charset="0"/>
                <a:ea typeface="华康简宋" charset="-122"/>
              </a:rPr>
              <a:t>u</a:t>
            </a:r>
            <a:r>
              <a:rPr kumimoji="1" lang="en-US" altLang="zh-CN" baseline="-30000" dirty="0" err="1" smtClean="0">
                <a:ea typeface="华康简宋" charset="-122"/>
              </a:rPr>
              <a:t>GS</a:t>
            </a:r>
            <a:r>
              <a:rPr kumimoji="1" lang="zh-CN" altLang="en-US" dirty="0">
                <a:ea typeface="华康简宋" charset="-122"/>
              </a:rPr>
              <a:t>－</a:t>
            </a:r>
            <a:r>
              <a:rPr kumimoji="1" lang="en-US" altLang="zh-CN" i="1" dirty="0">
                <a:ea typeface="华康简宋" charset="-122"/>
              </a:rPr>
              <a:t>U</a:t>
            </a:r>
            <a:r>
              <a:rPr kumimoji="1" lang="en-US" altLang="zh-CN" baseline="-30000" dirty="0">
                <a:ea typeface="华康简宋" charset="-122"/>
              </a:rPr>
              <a:t>GS(</a:t>
            </a:r>
            <a:r>
              <a:rPr kumimoji="1" lang="en-US" altLang="zh-CN" baseline="-30000" dirty="0" err="1">
                <a:ea typeface="华康简宋" charset="-122"/>
              </a:rPr>
              <a:t>th</a:t>
            </a:r>
            <a:r>
              <a:rPr kumimoji="1" lang="en-US" altLang="zh-CN" baseline="-30000" dirty="0">
                <a:ea typeface="华康简宋" charset="-122"/>
              </a:rPr>
              <a:t>)</a:t>
            </a:r>
            <a:endParaRPr lang="zh-CN" altLang="en-US" dirty="0"/>
          </a:p>
        </p:txBody>
      </p:sp>
      <p:grpSp>
        <p:nvGrpSpPr>
          <p:cNvPr id="6" name="Group 14"/>
          <p:cNvGrpSpPr>
            <a:grpSpLocks/>
          </p:cNvGrpSpPr>
          <p:nvPr/>
        </p:nvGrpSpPr>
        <p:grpSpPr bwMode="auto">
          <a:xfrm>
            <a:off x="4847613" y="624332"/>
            <a:ext cx="4041775" cy="2438400"/>
            <a:chOff x="3232" y="816"/>
            <a:chExt cx="2546" cy="1536"/>
          </a:xfrm>
        </p:grpSpPr>
        <p:sp>
          <p:nvSpPr>
            <p:cNvPr id="8" name="Line 16"/>
            <p:cNvSpPr>
              <a:spLocks noChangeShapeType="1"/>
            </p:cNvSpPr>
            <p:nvPr/>
          </p:nvSpPr>
          <p:spPr bwMode="auto">
            <a:xfrm>
              <a:off x="3280" y="2014"/>
              <a:ext cx="240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Text Box 17"/>
            <p:cNvSpPr txBox="1">
              <a:spLocks noChangeArrowheads="1"/>
            </p:cNvSpPr>
            <p:nvPr/>
          </p:nvSpPr>
          <p:spPr bwMode="auto">
            <a:xfrm>
              <a:off x="5392" y="2016"/>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t>u</a:t>
              </a:r>
              <a:r>
                <a:rPr kumimoji="1" lang="en-US" altLang="en-US" baseline="-25000"/>
                <a:t>DS</a:t>
              </a:r>
              <a:endParaRPr kumimoji="1" lang="en-US" altLang="zh-CN"/>
            </a:p>
          </p:txBody>
        </p:sp>
        <p:sp>
          <p:nvSpPr>
            <p:cNvPr id="10" name="Line 18"/>
            <p:cNvSpPr>
              <a:spLocks noChangeShapeType="1"/>
            </p:cNvSpPr>
            <p:nvPr/>
          </p:nvSpPr>
          <p:spPr bwMode="auto">
            <a:xfrm flipV="1">
              <a:off x="3596" y="960"/>
              <a:ext cx="0" cy="139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Text Box 19"/>
            <p:cNvSpPr txBox="1">
              <a:spLocks noChangeArrowheads="1"/>
            </p:cNvSpPr>
            <p:nvPr/>
          </p:nvSpPr>
          <p:spPr bwMode="auto">
            <a:xfrm>
              <a:off x="3712" y="816"/>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12" name="Text Box 20"/>
            <p:cNvSpPr txBox="1">
              <a:spLocks noChangeArrowheads="1"/>
            </p:cNvSpPr>
            <p:nvPr/>
          </p:nvSpPr>
          <p:spPr bwMode="auto">
            <a:xfrm>
              <a:off x="3424" y="20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0</a:t>
              </a:r>
            </a:p>
          </p:txBody>
        </p:sp>
        <p:grpSp>
          <p:nvGrpSpPr>
            <p:cNvPr id="13" name="Group 21"/>
            <p:cNvGrpSpPr>
              <a:grpSpLocks/>
            </p:cNvGrpSpPr>
            <p:nvPr/>
          </p:nvGrpSpPr>
          <p:grpSpPr bwMode="auto">
            <a:xfrm>
              <a:off x="3592" y="1334"/>
              <a:ext cx="1465" cy="686"/>
              <a:chOff x="3470" y="2872"/>
              <a:chExt cx="1465" cy="686"/>
            </a:xfrm>
          </p:grpSpPr>
          <p:sp>
            <p:nvSpPr>
              <p:cNvPr id="22" name="Freeform 22"/>
              <p:cNvSpPr>
                <a:spLocks/>
              </p:cNvSpPr>
              <p:nvPr/>
            </p:nvSpPr>
            <p:spPr bwMode="auto">
              <a:xfrm>
                <a:off x="3484" y="2872"/>
                <a:ext cx="912" cy="680"/>
              </a:xfrm>
              <a:custGeom>
                <a:avLst/>
                <a:gdLst>
                  <a:gd name="T0" fmla="*/ 0 w 912"/>
                  <a:gd name="T1" fmla="*/ 680 h 680"/>
                  <a:gd name="T2" fmla="*/ 116 w 912"/>
                  <a:gd name="T3" fmla="*/ 334 h 680"/>
                  <a:gd name="T4" fmla="*/ 199 w 912"/>
                  <a:gd name="T5" fmla="*/ 148 h 680"/>
                  <a:gd name="T6" fmla="*/ 288 w 912"/>
                  <a:gd name="T7" fmla="*/ 56 h 680"/>
                  <a:gd name="T8" fmla="*/ 480 w 912"/>
                  <a:gd name="T9" fmla="*/ 8 h 680"/>
                  <a:gd name="T10" fmla="*/ 912 w 912"/>
                  <a:gd name="T11" fmla="*/ 8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3" name="Freeform 23"/>
              <p:cNvSpPr>
                <a:spLocks/>
              </p:cNvSpPr>
              <p:nvPr/>
            </p:nvSpPr>
            <p:spPr bwMode="auto">
              <a:xfrm>
                <a:off x="3480" y="3072"/>
                <a:ext cx="1104" cy="464"/>
              </a:xfrm>
              <a:custGeom>
                <a:avLst/>
                <a:gdLst>
                  <a:gd name="T0" fmla="*/ 0 w 912"/>
                  <a:gd name="T1" fmla="*/ 317 h 680"/>
                  <a:gd name="T2" fmla="*/ 169 w 912"/>
                  <a:gd name="T3" fmla="*/ 156 h 680"/>
                  <a:gd name="T4" fmla="*/ 292 w 912"/>
                  <a:gd name="T5" fmla="*/ 69 h 680"/>
                  <a:gd name="T6" fmla="*/ 422 w 912"/>
                  <a:gd name="T7" fmla="*/ 26 h 680"/>
                  <a:gd name="T8" fmla="*/ 703 w 912"/>
                  <a:gd name="T9" fmla="*/ 3 h 680"/>
                  <a:gd name="T10" fmla="*/ 1336 w 912"/>
                  <a:gd name="T11" fmla="*/ 3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4" name="Freeform 24"/>
              <p:cNvSpPr>
                <a:spLocks/>
              </p:cNvSpPr>
              <p:nvPr/>
            </p:nvSpPr>
            <p:spPr bwMode="auto">
              <a:xfrm>
                <a:off x="3474" y="3264"/>
                <a:ext cx="1285" cy="294"/>
              </a:xfrm>
              <a:custGeom>
                <a:avLst/>
                <a:gdLst>
                  <a:gd name="T0" fmla="*/ 0 w 1285"/>
                  <a:gd name="T1" fmla="*/ 253 h 342"/>
                  <a:gd name="T2" fmla="*/ 123 w 1285"/>
                  <a:gd name="T3" fmla="*/ 124 h 342"/>
                  <a:gd name="T4" fmla="*/ 212 w 1285"/>
                  <a:gd name="T5" fmla="*/ 55 h 342"/>
                  <a:gd name="T6" fmla="*/ 306 w 1285"/>
                  <a:gd name="T7" fmla="*/ 21 h 342"/>
                  <a:gd name="T8" fmla="*/ 511 w 1285"/>
                  <a:gd name="T9" fmla="*/ 3 h 342"/>
                  <a:gd name="T10" fmla="*/ 1285 w 1285"/>
                  <a:gd name="T11" fmla="*/ 1 h 342"/>
                  <a:gd name="T12" fmla="*/ 0 60000 65536"/>
                  <a:gd name="T13" fmla="*/ 0 60000 65536"/>
                  <a:gd name="T14" fmla="*/ 0 60000 65536"/>
                  <a:gd name="T15" fmla="*/ 0 60000 65536"/>
                  <a:gd name="T16" fmla="*/ 0 60000 65536"/>
                  <a:gd name="T17" fmla="*/ 0 60000 65536"/>
                  <a:gd name="T18" fmla="*/ 0 w 1285"/>
                  <a:gd name="T19" fmla="*/ 0 h 342"/>
                  <a:gd name="T20" fmla="*/ 1285 w 1285"/>
                  <a:gd name="T21" fmla="*/ 342 h 342"/>
                </a:gdLst>
                <a:ahLst/>
                <a:cxnLst>
                  <a:cxn ang="T12">
                    <a:pos x="T0" y="T1"/>
                  </a:cxn>
                  <a:cxn ang="T13">
                    <a:pos x="T2" y="T3"/>
                  </a:cxn>
                  <a:cxn ang="T14">
                    <a:pos x="T4" y="T5"/>
                  </a:cxn>
                  <a:cxn ang="T15">
                    <a:pos x="T6" y="T7"/>
                  </a:cxn>
                  <a:cxn ang="T16">
                    <a:pos x="T8" y="T9"/>
                  </a:cxn>
                  <a:cxn ang="T17">
                    <a:pos x="T10" y="T11"/>
                  </a:cxn>
                </a:cxnLst>
                <a:rect l="T18" t="T19" r="T20" b="T21"/>
                <a:pathLst>
                  <a:path w="1285" h="342">
                    <a:moveTo>
                      <a:pt x="0" y="342"/>
                    </a:moveTo>
                    <a:cubicBezTo>
                      <a:pt x="20" y="313"/>
                      <a:pt x="88" y="213"/>
                      <a:pt x="123" y="168"/>
                    </a:cubicBezTo>
                    <a:cubicBezTo>
                      <a:pt x="158" y="123"/>
                      <a:pt x="181" y="98"/>
                      <a:pt x="212" y="74"/>
                    </a:cubicBezTo>
                    <a:cubicBezTo>
                      <a:pt x="243" y="51"/>
                      <a:pt x="256" y="40"/>
                      <a:pt x="306" y="28"/>
                    </a:cubicBezTo>
                    <a:cubicBezTo>
                      <a:pt x="356" y="17"/>
                      <a:pt x="348" y="8"/>
                      <a:pt x="511" y="4"/>
                    </a:cubicBezTo>
                    <a:cubicBezTo>
                      <a:pt x="674" y="0"/>
                      <a:pt x="1124" y="2"/>
                      <a:pt x="1285" y="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25" name="Freeform 25"/>
              <p:cNvSpPr>
                <a:spLocks/>
              </p:cNvSpPr>
              <p:nvPr/>
            </p:nvSpPr>
            <p:spPr bwMode="auto">
              <a:xfrm>
                <a:off x="3470" y="3455"/>
                <a:ext cx="1465" cy="103"/>
              </a:xfrm>
              <a:custGeom>
                <a:avLst/>
                <a:gdLst>
                  <a:gd name="T0" fmla="*/ 0 w 1465"/>
                  <a:gd name="T1" fmla="*/ 103 h 103"/>
                  <a:gd name="T2" fmla="*/ 93 w 1465"/>
                  <a:gd name="T3" fmla="*/ 51 h 103"/>
                  <a:gd name="T4" fmla="*/ 160 w 1465"/>
                  <a:gd name="T5" fmla="*/ 23 h 103"/>
                  <a:gd name="T6" fmla="*/ 232 w 1465"/>
                  <a:gd name="T7" fmla="*/ 9 h 103"/>
                  <a:gd name="T8" fmla="*/ 386 w 1465"/>
                  <a:gd name="T9" fmla="*/ 2 h 103"/>
                  <a:gd name="T10" fmla="*/ 1465 w 1465"/>
                  <a:gd name="T11" fmla="*/ 0 h 103"/>
                  <a:gd name="T12" fmla="*/ 0 60000 65536"/>
                  <a:gd name="T13" fmla="*/ 0 60000 65536"/>
                  <a:gd name="T14" fmla="*/ 0 60000 65536"/>
                  <a:gd name="T15" fmla="*/ 0 60000 65536"/>
                  <a:gd name="T16" fmla="*/ 0 60000 65536"/>
                  <a:gd name="T17" fmla="*/ 0 60000 65536"/>
                  <a:gd name="T18" fmla="*/ 0 w 1465"/>
                  <a:gd name="T19" fmla="*/ 0 h 103"/>
                  <a:gd name="T20" fmla="*/ 1465 w 1465"/>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465" h="103">
                    <a:moveTo>
                      <a:pt x="0" y="103"/>
                    </a:moveTo>
                    <a:cubicBezTo>
                      <a:pt x="15" y="94"/>
                      <a:pt x="67" y="64"/>
                      <a:pt x="93" y="51"/>
                    </a:cubicBezTo>
                    <a:cubicBezTo>
                      <a:pt x="120" y="38"/>
                      <a:pt x="137" y="30"/>
                      <a:pt x="160" y="23"/>
                    </a:cubicBezTo>
                    <a:cubicBezTo>
                      <a:pt x="184" y="16"/>
                      <a:pt x="194" y="13"/>
                      <a:pt x="232" y="9"/>
                    </a:cubicBezTo>
                    <a:cubicBezTo>
                      <a:pt x="270" y="6"/>
                      <a:pt x="181" y="3"/>
                      <a:pt x="386" y="2"/>
                    </a:cubicBezTo>
                    <a:cubicBezTo>
                      <a:pt x="591" y="1"/>
                      <a:pt x="1240" y="1"/>
                      <a:pt x="1465"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sp>
          <p:nvSpPr>
            <p:cNvPr id="14" name="Text Box 26"/>
            <p:cNvSpPr txBox="1">
              <a:spLocks noChangeArrowheads="1"/>
            </p:cNvSpPr>
            <p:nvPr/>
          </p:nvSpPr>
          <p:spPr bwMode="auto">
            <a:xfrm>
              <a:off x="4480" y="1112"/>
              <a:ext cx="7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a:t>
              </a:r>
              <a:r>
                <a:rPr kumimoji="1" lang="en-US" altLang="zh-CN"/>
                <a:t>=7V</a:t>
              </a:r>
              <a:endParaRPr kumimoji="1" lang="en-US" altLang="zh-CN" i="1"/>
            </a:p>
          </p:txBody>
        </p:sp>
        <p:sp>
          <p:nvSpPr>
            <p:cNvPr id="15" name="Text Box 27"/>
            <p:cNvSpPr txBox="1">
              <a:spLocks noChangeArrowheads="1"/>
            </p:cNvSpPr>
            <p:nvPr/>
          </p:nvSpPr>
          <p:spPr bwMode="auto">
            <a:xfrm>
              <a:off x="4912" y="1536"/>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3V</a:t>
              </a:r>
            </a:p>
          </p:txBody>
        </p:sp>
        <p:sp>
          <p:nvSpPr>
            <p:cNvPr id="16" name="Text Box 28"/>
            <p:cNvSpPr txBox="1">
              <a:spLocks noChangeArrowheads="1"/>
            </p:cNvSpPr>
            <p:nvPr/>
          </p:nvSpPr>
          <p:spPr bwMode="auto">
            <a:xfrm>
              <a:off x="4720" y="1344"/>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5V</a:t>
              </a:r>
            </a:p>
          </p:txBody>
        </p:sp>
        <p:sp>
          <p:nvSpPr>
            <p:cNvPr id="17" name="Text Box 29"/>
            <p:cNvSpPr txBox="1">
              <a:spLocks noChangeArrowheads="1"/>
            </p:cNvSpPr>
            <p:nvPr/>
          </p:nvSpPr>
          <p:spPr bwMode="auto">
            <a:xfrm>
              <a:off x="5008" y="1728"/>
              <a:ext cx="6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GS(th)</a:t>
              </a:r>
              <a:endParaRPr kumimoji="1" lang="en-US" altLang="zh-CN" i="1"/>
            </a:p>
          </p:txBody>
        </p:sp>
        <p:sp>
          <p:nvSpPr>
            <p:cNvPr id="18" name="Freeform 30"/>
            <p:cNvSpPr>
              <a:spLocks/>
            </p:cNvSpPr>
            <p:nvPr/>
          </p:nvSpPr>
          <p:spPr bwMode="auto">
            <a:xfrm flipH="1" flipV="1">
              <a:off x="3586" y="1182"/>
              <a:ext cx="480" cy="821"/>
            </a:xfrm>
            <a:custGeom>
              <a:avLst/>
              <a:gdLst>
                <a:gd name="T0" fmla="*/ 0 w 480"/>
                <a:gd name="T1" fmla="*/ 821 h 821"/>
                <a:gd name="T2" fmla="*/ 48 w 480"/>
                <a:gd name="T3" fmla="*/ 533 h 821"/>
                <a:gd name="T4" fmla="*/ 139 w 480"/>
                <a:gd name="T5" fmla="*/ 334 h 821"/>
                <a:gd name="T6" fmla="*/ 240 w 480"/>
                <a:gd name="T7" fmla="*/ 149 h 821"/>
                <a:gd name="T8" fmla="*/ 367 w 480"/>
                <a:gd name="T9" fmla="*/ 24 h 821"/>
                <a:gd name="T10" fmla="*/ 480 w 480"/>
                <a:gd name="T11" fmla="*/ 5 h 821"/>
                <a:gd name="T12" fmla="*/ 0 60000 65536"/>
                <a:gd name="T13" fmla="*/ 0 60000 65536"/>
                <a:gd name="T14" fmla="*/ 0 60000 65536"/>
                <a:gd name="T15" fmla="*/ 0 60000 65536"/>
                <a:gd name="T16" fmla="*/ 0 60000 65536"/>
                <a:gd name="T17" fmla="*/ 0 60000 65536"/>
                <a:gd name="T18" fmla="*/ 0 w 480"/>
                <a:gd name="T19" fmla="*/ 0 h 821"/>
                <a:gd name="T20" fmla="*/ 480 w 480"/>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480" h="821">
                  <a:moveTo>
                    <a:pt x="0" y="821"/>
                  </a:moveTo>
                  <a:cubicBezTo>
                    <a:pt x="12" y="717"/>
                    <a:pt x="25" y="614"/>
                    <a:pt x="48" y="533"/>
                  </a:cubicBezTo>
                  <a:cubicBezTo>
                    <a:pt x="71" y="452"/>
                    <a:pt x="107" y="398"/>
                    <a:pt x="139" y="334"/>
                  </a:cubicBezTo>
                  <a:cubicBezTo>
                    <a:pt x="171" y="270"/>
                    <a:pt x="202" y="201"/>
                    <a:pt x="240" y="149"/>
                  </a:cubicBezTo>
                  <a:cubicBezTo>
                    <a:pt x="278" y="97"/>
                    <a:pt x="327" y="48"/>
                    <a:pt x="367" y="24"/>
                  </a:cubicBezTo>
                  <a:cubicBezTo>
                    <a:pt x="407" y="0"/>
                    <a:pt x="457" y="9"/>
                    <a:pt x="480" y="5"/>
                  </a:cubicBezTo>
                </a:path>
              </a:pathLst>
            </a:custGeom>
            <a:noFill/>
            <a:ln w="28575">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9" name="Text Box 31"/>
            <p:cNvSpPr txBox="1">
              <a:spLocks noChangeArrowheads="1"/>
            </p:cNvSpPr>
            <p:nvPr/>
          </p:nvSpPr>
          <p:spPr bwMode="auto">
            <a:xfrm>
              <a:off x="3232" y="139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线性区</a:t>
              </a:r>
            </a:p>
          </p:txBody>
        </p:sp>
        <p:sp>
          <p:nvSpPr>
            <p:cNvPr id="20" name="Text Box 32"/>
            <p:cNvSpPr txBox="1">
              <a:spLocks noChangeArrowheads="1"/>
            </p:cNvSpPr>
            <p:nvPr/>
          </p:nvSpPr>
          <p:spPr bwMode="auto">
            <a:xfrm>
              <a:off x="4000" y="187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夹断区</a:t>
              </a:r>
            </a:p>
          </p:txBody>
        </p:sp>
        <p:sp>
          <p:nvSpPr>
            <p:cNvPr id="21" name="Text Box 33"/>
            <p:cNvSpPr txBox="1">
              <a:spLocks noChangeArrowheads="1"/>
            </p:cNvSpPr>
            <p:nvPr/>
          </p:nvSpPr>
          <p:spPr bwMode="auto">
            <a:xfrm>
              <a:off x="4038" y="148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饱和区</a:t>
              </a:r>
            </a:p>
          </p:txBody>
        </p:sp>
      </p:grpSp>
      <p:sp>
        <p:nvSpPr>
          <p:cNvPr id="28" name="矩形 27"/>
          <p:cNvSpPr/>
          <p:nvPr/>
        </p:nvSpPr>
        <p:spPr>
          <a:xfrm>
            <a:off x="835646" y="1412884"/>
            <a:ext cx="1699504" cy="461665"/>
          </a:xfrm>
          <a:prstGeom prst="rect">
            <a:avLst/>
          </a:prstGeom>
        </p:spPr>
        <p:txBody>
          <a:bodyPr wrap="none">
            <a:spAutoFit/>
          </a:bodyPr>
          <a:lstStyle/>
          <a:p>
            <a:r>
              <a:rPr kumimoji="1" lang="zh-CN" altLang="en-US" i="1" dirty="0">
                <a:latin typeface="Book Antiqua" panose="02040602050305030304" pitchFamily="18" charset="0"/>
                <a:ea typeface="华康简宋" charset="-122"/>
              </a:rPr>
              <a:t> </a:t>
            </a:r>
            <a:r>
              <a:rPr kumimoji="1" lang="en-US" altLang="zh-CN" i="1" dirty="0" err="1" smtClean="0">
                <a:latin typeface="Book Antiqua" panose="02040602050305030304" pitchFamily="18" charset="0"/>
                <a:ea typeface="华康简宋" charset="-122"/>
              </a:rPr>
              <a:t>u</a:t>
            </a:r>
            <a:r>
              <a:rPr kumimoji="1" lang="en-US" altLang="zh-CN" baseline="-30000" dirty="0" err="1" smtClean="0">
                <a:ea typeface="华康简宋" charset="-122"/>
              </a:rPr>
              <a:t>GS</a:t>
            </a:r>
            <a:r>
              <a:rPr kumimoji="1" lang="en-US" altLang="zh-CN" dirty="0" smtClean="0">
                <a:ea typeface="华康简宋" charset="-122"/>
              </a:rPr>
              <a:t>&gt;</a:t>
            </a:r>
            <a:r>
              <a:rPr kumimoji="1" lang="en-US" altLang="zh-CN" i="1" dirty="0" smtClean="0">
                <a:ea typeface="华康简宋" charset="-122"/>
              </a:rPr>
              <a:t>U</a:t>
            </a:r>
            <a:r>
              <a:rPr kumimoji="1" lang="en-US" altLang="zh-CN" baseline="-30000" dirty="0" smtClean="0">
                <a:ea typeface="华康简宋" charset="-122"/>
              </a:rPr>
              <a:t>GS(</a:t>
            </a:r>
            <a:r>
              <a:rPr kumimoji="1" lang="en-US" altLang="zh-CN" baseline="-30000" dirty="0" err="1" smtClean="0">
                <a:ea typeface="华康简宋" charset="-122"/>
              </a:rPr>
              <a:t>th</a:t>
            </a:r>
            <a:r>
              <a:rPr kumimoji="1" lang="en-US" altLang="zh-CN" baseline="-30000" dirty="0">
                <a:ea typeface="华康简宋" charset="-122"/>
              </a:rPr>
              <a:t>)</a:t>
            </a:r>
            <a:endParaRPr lang="zh-CN" altLang="en-US" dirty="0"/>
          </a:p>
        </p:txBody>
      </p:sp>
      <p:graphicFrame>
        <p:nvGraphicFramePr>
          <p:cNvPr id="35" name="Object 2"/>
          <p:cNvGraphicFramePr>
            <a:graphicFrameLocks noChangeAspect="1"/>
          </p:cNvGraphicFramePr>
          <p:nvPr>
            <p:extLst>
              <p:ext uri="{D42A27DB-BD31-4B8C-83A1-F6EECF244321}">
                <p14:modId xmlns:p14="http://schemas.microsoft.com/office/powerpoint/2010/main" val="1128801560"/>
              </p:ext>
            </p:extLst>
          </p:nvPr>
        </p:nvGraphicFramePr>
        <p:xfrm>
          <a:off x="802186" y="3359747"/>
          <a:ext cx="7405688" cy="1562100"/>
        </p:xfrm>
        <a:graphic>
          <a:graphicData uri="http://schemas.openxmlformats.org/presentationml/2006/ole">
            <mc:AlternateContent xmlns:mc="http://schemas.openxmlformats.org/markup-compatibility/2006">
              <mc:Choice xmlns:v="urn:schemas-microsoft-com:vml" Requires="v">
                <p:oleObj spid="_x0000_s107575" name="Equation" r:id="rId4" imgW="2514600" imgH="545760" progId="Equation.DSMT4">
                  <p:embed/>
                </p:oleObj>
              </mc:Choice>
              <mc:Fallback>
                <p:oleObj name="Equation" r:id="rId4" imgW="2514600" imgH="545760" progId="Equation.DSMT4">
                  <p:embed/>
                  <p:pic>
                    <p:nvPicPr>
                      <p:cNvPr id="0" name=""/>
                      <p:cNvPicPr>
                        <a:picLocks noChangeAspect="1" noChangeArrowheads="1"/>
                      </p:cNvPicPr>
                      <p:nvPr/>
                    </p:nvPicPr>
                    <p:blipFill>
                      <a:blip r:embed="rId5"/>
                      <a:srcRect/>
                      <a:stretch>
                        <a:fillRect/>
                      </a:stretch>
                    </p:blipFill>
                    <p:spPr bwMode="auto">
                      <a:xfrm>
                        <a:off x="802186" y="3359747"/>
                        <a:ext cx="7405688" cy="1562100"/>
                      </a:xfrm>
                      <a:prstGeom prst="rect">
                        <a:avLst/>
                      </a:prstGeom>
                      <a:noFill/>
                      <a:ln w="28575">
                        <a:noFill/>
                      </a:ln>
                      <a:extLst/>
                    </p:spPr>
                  </p:pic>
                </p:oleObj>
              </mc:Fallback>
            </mc:AlternateContent>
          </a:graphicData>
        </a:graphic>
      </p:graphicFrame>
      <p:graphicFrame>
        <p:nvGraphicFramePr>
          <p:cNvPr id="36" name="Object 2"/>
          <p:cNvGraphicFramePr>
            <a:graphicFrameLocks noChangeAspect="1"/>
          </p:cNvGraphicFramePr>
          <p:nvPr>
            <p:extLst>
              <p:ext uri="{D42A27DB-BD31-4B8C-83A1-F6EECF244321}">
                <p14:modId xmlns:p14="http://schemas.microsoft.com/office/powerpoint/2010/main" val="1885855885"/>
              </p:ext>
            </p:extLst>
          </p:nvPr>
        </p:nvGraphicFramePr>
        <p:xfrm>
          <a:off x="791550" y="5048999"/>
          <a:ext cx="6396038" cy="1236663"/>
        </p:xfrm>
        <a:graphic>
          <a:graphicData uri="http://schemas.openxmlformats.org/presentationml/2006/ole">
            <mc:AlternateContent xmlns:mc="http://schemas.openxmlformats.org/markup-compatibility/2006">
              <mc:Choice xmlns:v="urn:schemas-microsoft-com:vml" Requires="v">
                <p:oleObj spid="_x0000_s107576" name="Equation" r:id="rId6" imgW="2171520" imgH="431640" progId="Equation.DSMT4">
                  <p:embed/>
                </p:oleObj>
              </mc:Choice>
              <mc:Fallback>
                <p:oleObj name="Equation" r:id="rId6" imgW="2171520" imgH="431640" progId="Equation.DSMT4">
                  <p:embed/>
                  <p:pic>
                    <p:nvPicPr>
                      <p:cNvPr id="0" name=""/>
                      <p:cNvPicPr>
                        <a:picLocks noChangeAspect="1" noChangeArrowheads="1"/>
                      </p:cNvPicPr>
                      <p:nvPr/>
                    </p:nvPicPr>
                    <p:blipFill>
                      <a:blip r:embed="rId7"/>
                      <a:srcRect/>
                      <a:stretch>
                        <a:fillRect/>
                      </a:stretch>
                    </p:blipFill>
                    <p:spPr bwMode="auto">
                      <a:xfrm>
                        <a:off x="791550" y="5048999"/>
                        <a:ext cx="6396038" cy="1236663"/>
                      </a:xfrm>
                      <a:prstGeom prst="rect">
                        <a:avLst/>
                      </a:prstGeom>
                      <a:noFill/>
                      <a:ln w="28575">
                        <a:noFill/>
                      </a:ln>
                      <a:extLst/>
                    </p:spPr>
                  </p:pic>
                </p:oleObj>
              </mc:Fallback>
            </mc:AlternateContent>
          </a:graphicData>
        </a:graphic>
      </p:graphicFrame>
    </p:spTree>
    <p:extLst>
      <p:ext uri="{BB962C8B-B14F-4D97-AF65-F5344CB8AC3E}">
        <p14:creationId xmlns:p14="http://schemas.microsoft.com/office/powerpoint/2010/main" val="180674783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z="3600" dirty="0" smtClean="0">
                <a:ea typeface="宋体" charset="-122"/>
              </a:rPr>
              <a:t>6.4.1 </a:t>
            </a:r>
            <a:r>
              <a:rPr lang="zh-CN" altLang="en-US" sz="3600" dirty="0" smtClean="0">
                <a:ea typeface="宋体" charset="-122"/>
              </a:rPr>
              <a:t>绝缘栅场效应管（续</a:t>
            </a:r>
            <a:r>
              <a:rPr lang="en-US" altLang="zh-CN" sz="3600" dirty="0" smtClean="0">
                <a:ea typeface="宋体" charset="-122"/>
              </a:rPr>
              <a:t>5</a:t>
            </a:r>
            <a:r>
              <a:rPr lang="zh-CN" altLang="en-US" sz="3600" dirty="0" smtClean="0">
                <a:ea typeface="宋体" charset="-122"/>
              </a:rPr>
              <a:t>）</a:t>
            </a:r>
            <a:endParaRPr lang="en-US" altLang="zh-CN" sz="3600"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82</a:t>
            </a:fld>
            <a:endParaRPr lang="zh-CN" altLang="en-US"/>
          </a:p>
        </p:txBody>
      </p:sp>
      <p:sp>
        <p:nvSpPr>
          <p:cNvPr id="80900" name="Rectangle 4"/>
          <p:cNvSpPr>
            <a:spLocks noChangeArrowheads="1"/>
          </p:cNvSpPr>
          <p:nvPr/>
        </p:nvSpPr>
        <p:spPr bwMode="auto">
          <a:xfrm>
            <a:off x="52358" y="745211"/>
            <a:ext cx="51315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kumimoji="1" lang="en-US" altLang="zh-CN" sz="2800" dirty="0"/>
              <a:t>2. </a:t>
            </a:r>
            <a:r>
              <a:rPr kumimoji="1" lang="en-US" altLang="en-US" sz="2800" dirty="0"/>
              <a:t>N</a:t>
            </a:r>
            <a:r>
              <a:rPr kumimoji="1" lang="zh-CN" altLang="en-US" sz="2800" dirty="0"/>
              <a:t>沟道耗尽型绝缘栅场效应管</a:t>
            </a:r>
          </a:p>
        </p:txBody>
      </p:sp>
      <p:sp>
        <p:nvSpPr>
          <p:cNvPr id="80901" name="Text Box 5"/>
          <p:cNvSpPr txBox="1">
            <a:spLocks noChangeArrowheads="1"/>
          </p:cNvSpPr>
          <p:nvPr/>
        </p:nvSpPr>
        <p:spPr bwMode="auto">
          <a:xfrm>
            <a:off x="463322" y="1207177"/>
            <a:ext cx="861536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zh-CN" altLang="en-US"/>
              <a:t>耗尽型绝缘栅场效应管在制造时已在二氧化硅绝缘层中掺入了大量的正离子。在</a:t>
            </a:r>
            <a:r>
              <a:rPr kumimoji="1" lang="en-US" altLang="zh-CN" i="1"/>
              <a:t>U</a:t>
            </a:r>
            <a:r>
              <a:rPr kumimoji="1" lang="en-US" altLang="zh-CN" baseline="-25000"/>
              <a:t>GS</a:t>
            </a:r>
            <a:r>
              <a:rPr kumimoji="1" lang="en-US" altLang="zh-CN"/>
              <a:t>=0</a:t>
            </a:r>
            <a:r>
              <a:rPr kumimoji="1" lang="zh-CN" altLang="en-US"/>
              <a:t>时就已经在</a:t>
            </a:r>
            <a:r>
              <a:rPr kumimoji="1" lang="en-US" altLang="zh-CN"/>
              <a:t>P</a:t>
            </a:r>
            <a:r>
              <a:rPr kumimoji="1" lang="zh-CN" altLang="en-US"/>
              <a:t>衬底表面感应出反型层。</a:t>
            </a:r>
          </a:p>
        </p:txBody>
      </p:sp>
      <p:grpSp>
        <p:nvGrpSpPr>
          <p:cNvPr id="2" name="Group 6"/>
          <p:cNvGrpSpPr>
            <a:grpSpLocks/>
          </p:cNvGrpSpPr>
          <p:nvPr/>
        </p:nvGrpSpPr>
        <p:grpSpPr bwMode="auto">
          <a:xfrm>
            <a:off x="715734" y="2631164"/>
            <a:ext cx="6335713" cy="3698875"/>
            <a:chOff x="312" y="1176"/>
            <a:chExt cx="3991" cy="2330"/>
          </a:xfrm>
        </p:grpSpPr>
        <p:sp>
          <p:nvSpPr>
            <p:cNvPr id="118802" name="Rectangle 7"/>
            <p:cNvSpPr>
              <a:spLocks noChangeArrowheads="1"/>
            </p:cNvSpPr>
            <p:nvPr/>
          </p:nvSpPr>
          <p:spPr bwMode="auto">
            <a:xfrm>
              <a:off x="792" y="1800"/>
              <a:ext cx="2400" cy="1008"/>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8803" name="Rectangle 8"/>
            <p:cNvSpPr>
              <a:spLocks noChangeArrowheads="1"/>
            </p:cNvSpPr>
            <p:nvPr/>
          </p:nvSpPr>
          <p:spPr bwMode="auto">
            <a:xfrm>
              <a:off x="1752" y="2808"/>
              <a:ext cx="576" cy="96"/>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8804" name="Rectangle 9" descr="宽上对角线"/>
            <p:cNvSpPr>
              <a:spLocks noChangeArrowheads="1"/>
            </p:cNvSpPr>
            <p:nvPr/>
          </p:nvSpPr>
          <p:spPr bwMode="auto">
            <a:xfrm>
              <a:off x="792" y="1800"/>
              <a:ext cx="2400" cy="144"/>
            </a:xfrm>
            <a:prstGeom prst="rect">
              <a:avLst/>
            </a:prstGeom>
            <a:pattFill prst="wdUpDiag">
              <a:fgClr>
                <a:schemeClr val="tx1"/>
              </a:fgClr>
              <a:bgClr>
                <a:schemeClr val="bg1"/>
              </a:bgClr>
            </a:pattFill>
            <a:ln w="12700"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8805" name="Rectangle 10"/>
            <p:cNvSpPr>
              <a:spLocks noChangeArrowheads="1"/>
            </p:cNvSpPr>
            <p:nvPr/>
          </p:nvSpPr>
          <p:spPr bwMode="auto">
            <a:xfrm>
              <a:off x="1128" y="1944"/>
              <a:ext cx="528" cy="24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a:t>N</a:t>
              </a:r>
              <a:r>
                <a:rPr kumimoji="1" lang="en-US" altLang="zh-CN" baseline="30000"/>
                <a:t>+</a:t>
              </a:r>
              <a:endParaRPr kumimoji="1" lang="en-US" altLang="zh-CN"/>
            </a:p>
          </p:txBody>
        </p:sp>
        <p:sp>
          <p:nvSpPr>
            <p:cNvPr id="118806" name="Rectangle 11"/>
            <p:cNvSpPr>
              <a:spLocks noChangeArrowheads="1"/>
            </p:cNvSpPr>
            <p:nvPr/>
          </p:nvSpPr>
          <p:spPr bwMode="auto">
            <a:xfrm>
              <a:off x="2328" y="1944"/>
              <a:ext cx="528" cy="24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a:t>N</a:t>
              </a:r>
              <a:r>
                <a:rPr kumimoji="1" lang="en-US" altLang="zh-CN" baseline="30000"/>
                <a:t>+</a:t>
              </a:r>
              <a:endParaRPr kumimoji="1" lang="en-US" altLang="zh-CN"/>
            </a:p>
          </p:txBody>
        </p:sp>
        <p:sp>
          <p:nvSpPr>
            <p:cNvPr id="118807" name="Rectangle 12"/>
            <p:cNvSpPr>
              <a:spLocks noChangeArrowheads="1"/>
            </p:cNvSpPr>
            <p:nvPr/>
          </p:nvSpPr>
          <p:spPr bwMode="auto">
            <a:xfrm>
              <a:off x="1224" y="1800"/>
              <a:ext cx="288" cy="144"/>
            </a:xfrm>
            <a:prstGeom prst="rect">
              <a:avLst/>
            </a:prstGeom>
            <a:solidFill>
              <a:schemeClr val="bg2"/>
            </a:solidFill>
            <a:ln w="12700"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8808" name="Rectangle 13"/>
            <p:cNvSpPr>
              <a:spLocks noChangeArrowheads="1"/>
            </p:cNvSpPr>
            <p:nvPr/>
          </p:nvSpPr>
          <p:spPr bwMode="auto">
            <a:xfrm>
              <a:off x="2424" y="1800"/>
              <a:ext cx="288" cy="144"/>
            </a:xfrm>
            <a:prstGeom prst="rect">
              <a:avLst/>
            </a:prstGeom>
            <a:solidFill>
              <a:schemeClr val="bg2"/>
            </a:solidFill>
            <a:ln w="12700"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grpSp>
          <p:nvGrpSpPr>
            <p:cNvPr id="118809" name="Group 14"/>
            <p:cNvGrpSpPr>
              <a:grpSpLocks/>
            </p:cNvGrpSpPr>
            <p:nvPr/>
          </p:nvGrpSpPr>
          <p:grpSpPr bwMode="auto">
            <a:xfrm>
              <a:off x="1320" y="1512"/>
              <a:ext cx="48" cy="288"/>
              <a:chOff x="2160" y="1248"/>
              <a:chExt cx="48" cy="288"/>
            </a:xfrm>
          </p:grpSpPr>
          <p:sp>
            <p:nvSpPr>
              <p:cNvPr id="118844" name="Line 15"/>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45" name="Oval 16"/>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grpSp>
          <p:nvGrpSpPr>
            <p:cNvPr id="118810" name="Group 17"/>
            <p:cNvGrpSpPr>
              <a:grpSpLocks/>
            </p:cNvGrpSpPr>
            <p:nvPr/>
          </p:nvGrpSpPr>
          <p:grpSpPr bwMode="auto">
            <a:xfrm>
              <a:off x="2520" y="1512"/>
              <a:ext cx="48" cy="288"/>
              <a:chOff x="2160" y="1248"/>
              <a:chExt cx="48" cy="288"/>
            </a:xfrm>
          </p:grpSpPr>
          <p:sp>
            <p:nvSpPr>
              <p:cNvPr id="118842" name="Line 18"/>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43" name="Oval 19"/>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8811" name="Text Box 20"/>
            <p:cNvSpPr txBox="1">
              <a:spLocks noChangeArrowheads="1"/>
            </p:cNvSpPr>
            <p:nvPr/>
          </p:nvSpPr>
          <p:spPr bwMode="auto">
            <a:xfrm>
              <a:off x="1368" y="136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S</a:t>
              </a:r>
            </a:p>
          </p:txBody>
        </p:sp>
        <p:sp>
          <p:nvSpPr>
            <p:cNvPr id="118812" name="Text Box 21"/>
            <p:cNvSpPr txBox="1">
              <a:spLocks noChangeArrowheads="1"/>
            </p:cNvSpPr>
            <p:nvPr/>
          </p:nvSpPr>
          <p:spPr bwMode="auto">
            <a:xfrm>
              <a:off x="1156" y="1176"/>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源极</a:t>
              </a:r>
            </a:p>
          </p:txBody>
        </p:sp>
        <p:grpSp>
          <p:nvGrpSpPr>
            <p:cNvPr id="118813" name="Group 22"/>
            <p:cNvGrpSpPr>
              <a:grpSpLocks/>
            </p:cNvGrpSpPr>
            <p:nvPr/>
          </p:nvGrpSpPr>
          <p:grpSpPr bwMode="auto">
            <a:xfrm>
              <a:off x="1992" y="1464"/>
              <a:ext cx="48" cy="240"/>
              <a:chOff x="2160" y="1248"/>
              <a:chExt cx="48" cy="288"/>
            </a:xfrm>
          </p:grpSpPr>
          <p:sp>
            <p:nvSpPr>
              <p:cNvPr id="118840" name="Line 23"/>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41" name="Oval 24"/>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8814" name="Rectangle 25"/>
            <p:cNvSpPr>
              <a:spLocks noChangeArrowheads="1"/>
            </p:cNvSpPr>
            <p:nvPr/>
          </p:nvSpPr>
          <p:spPr bwMode="auto">
            <a:xfrm>
              <a:off x="1752" y="1704"/>
              <a:ext cx="528" cy="96"/>
            </a:xfrm>
            <a:prstGeom prst="rect">
              <a:avLst/>
            </a:prstGeom>
            <a:solidFill>
              <a:srgbClr val="808080"/>
            </a:solidFill>
            <a:ln w="12700" cap="sq">
              <a:solidFill>
                <a:srgbClr val="808080"/>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8815" name="Text Box 26"/>
            <p:cNvSpPr txBox="1">
              <a:spLocks noChangeArrowheads="1"/>
            </p:cNvSpPr>
            <p:nvPr/>
          </p:nvSpPr>
          <p:spPr bwMode="auto">
            <a:xfrm>
              <a:off x="2073" y="1368"/>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G</a:t>
              </a:r>
            </a:p>
          </p:txBody>
        </p:sp>
        <p:sp>
          <p:nvSpPr>
            <p:cNvPr id="118816" name="Text Box 27"/>
            <p:cNvSpPr txBox="1">
              <a:spLocks noChangeArrowheads="1"/>
            </p:cNvSpPr>
            <p:nvPr/>
          </p:nvSpPr>
          <p:spPr bwMode="auto">
            <a:xfrm>
              <a:off x="1800" y="1176"/>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栅极</a:t>
              </a:r>
            </a:p>
          </p:txBody>
        </p:sp>
        <p:sp>
          <p:nvSpPr>
            <p:cNvPr id="118817" name="Text Box 28"/>
            <p:cNvSpPr txBox="1">
              <a:spLocks noChangeArrowheads="1"/>
            </p:cNvSpPr>
            <p:nvPr/>
          </p:nvSpPr>
          <p:spPr bwMode="auto">
            <a:xfrm>
              <a:off x="2606" y="136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D</a:t>
              </a:r>
              <a:endParaRPr kumimoji="1" lang="en-US" altLang="zh-CN"/>
            </a:p>
          </p:txBody>
        </p:sp>
        <p:sp>
          <p:nvSpPr>
            <p:cNvPr id="118818" name="Text Box 29"/>
            <p:cNvSpPr txBox="1">
              <a:spLocks noChangeArrowheads="1"/>
            </p:cNvSpPr>
            <p:nvPr/>
          </p:nvSpPr>
          <p:spPr bwMode="auto">
            <a:xfrm>
              <a:off x="2376" y="1176"/>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漏极</a:t>
              </a:r>
            </a:p>
          </p:txBody>
        </p:sp>
        <p:sp>
          <p:nvSpPr>
            <p:cNvPr id="118819" name="Text Box 30"/>
            <p:cNvSpPr txBox="1">
              <a:spLocks noChangeArrowheads="1"/>
            </p:cNvSpPr>
            <p:nvPr/>
          </p:nvSpPr>
          <p:spPr bwMode="auto">
            <a:xfrm>
              <a:off x="1560" y="2472"/>
              <a:ext cx="10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P</a:t>
              </a:r>
              <a:r>
                <a:rPr kumimoji="1" lang="zh-CN" altLang="en-US"/>
                <a:t>型硅衬底</a:t>
              </a:r>
            </a:p>
          </p:txBody>
        </p:sp>
        <p:sp>
          <p:nvSpPr>
            <p:cNvPr id="118820" name="Line 31"/>
            <p:cNvSpPr>
              <a:spLocks noChangeShapeType="1"/>
            </p:cNvSpPr>
            <p:nvPr/>
          </p:nvSpPr>
          <p:spPr bwMode="auto">
            <a:xfrm flipV="1">
              <a:off x="2952" y="1512"/>
              <a:ext cx="192" cy="336"/>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21" name="Text Box 32"/>
            <p:cNvSpPr txBox="1">
              <a:spLocks noChangeArrowheads="1"/>
            </p:cNvSpPr>
            <p:nvPr/>
          </p:nvSpPr>
          <p:spPr bwMode="auto">
            <a:xfrm>
              <a:off x="2836" y="1224"/>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二氧化硅绝缘层</a:t>
              </a:r>
            </a:p>
          </p:txBody>
        </p:sp>
        <p:sp>
          <p:nvSpPr>
            <p:cNvPr id="118822" name="Line 33"/>
            <p:cNvSpPr>
              <a:spLocks noChangeShapeType="1"/>
            </p:cNvSpPr>
            <p:nvPr/>
          </p:nvSpPr>
          <p:spPr bwMode="auto">
            <a:xfrm flipH="1" flipV="1">
              <a:off x="984" y="1512"/>
              <a:ext cx="864" cy="24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23" name="Text Box 34"/>
            <p:cNvSpPr txBox="1">
              <a:spLocks noChangeArrowheads="1"/>
            </p:cNvSpPr>
            <p:nvPr/>
          </p:nvSpPr>
          <p:spPr bwMode="auto">
            <a:xfrm>
              <a:off x="312" y="1320"/>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金属铝</a:t>
              </a:r>
            </a:p>
          </p:txBody>
        </p:sp>
        <p:grpSp>
          <p:nvGrpSpPr>
            <p:cNvPr id="118824" name="Group 35"/>
            <p:cNvGrpSpPr>
              <a:grpSpLocks/>
            </p:cNvGrpSpPr>
            <p:nvPr/>
          </p:nvGrpSpPr>
          <p:grpSpPr bwMode="auto">
            <a:xfrm flipV="1">
              <a:off x="1992" y="2904"/>
              <a:ext cx="48" cy="240"/>
              <a:chOff x="2160" y="1248"/>
              <a:chExt cx="48" cy="288"/>
            </a:xfrm>
          </p:grpSpPr>
          <p:sp>
            <p:nvSpPr>
              <p:cNvPr id="118838" name="Line 36"/>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39" name="Oval 37"/>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8825" name="Text Box 38"/>
            <p:cNvSpPr txBox="1">
              <a:spLocks noChangeArrowheads="1"/>
            </p:cNvSpPr>
            <p:nvPr/>
          </p:nvSpPr>
          <p:spPr bwMode="auto">
            <a:xfrm>
              <a:off x="2030" y="2978"/>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B</a:t>
              </a:r>
              <a:endParaRPr kumimoji="1" lang="en-US" altLang="zh-CN"/>
            </a:p>
          </p:txBody>
        </p:sp>
        <p:sp>
          <p:nvSpPr>
            <p:cNvPr id="118826" name="Line 39"/>
            <p:cNvSpPr>
              <a:spLocks noChangeShapeType="1"/>
            </p:cNvSpPr>
            <p:nvPr/>
          </p:nvSpPr>
          <p:spPr bwMode="auto">
            <a:xfrm flipH="1">
              <a:off x="1608" y="2904"/>
              <a:ext cx="192" cy="96"/>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27" name="Text Box 40"/>
            <p:cNvSpPr txBox="1">
              <a:spLocks noChangeArrowheads="1"/>
            </p:cNvSpPr>
            <p:nvPr/>
          </p:nvSpPr>
          <p:spPr bwMode="auto">
            <a:xfrm>
              <a:off x="1320" y="290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铝</a:t>
              </a:r>
            </a:p>
          </p:txBody>
        </p:sp>
        <p:sp>
          <p:nvSpPr>
            <p:cNvPr id="118828" name="Text Box 41"/>
            <p:cNvSpPr txBox="1">
              <a:spLocks noChangeArrowheads="1"/>
            </p:cNvSpPr>
            <p:nvPr/>
          </p:nvSpPr>
          <p:spPr bwMode="auto">
            <a:xfrm>
              <a:off x="840" y="3218"/>
              <a:ext cx="2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N</a:t>
              </a:r>
              <a:r>
                <a:rPr kumimoji="1" lang="zh-CN" altLang="en-US"/>
                <a:t>沟道耗尽型绝缘栅场效应管</a:t>
              </a:r>
            </a:p>
          </p:txBody>
        </p:sp>
        <p:sp>
          <p:nvSpPr>
            <p:cNvPr id="118829" name="Rectangle 42"/>
            <p:cNvSpPr>
              <a:spLocks noChangeArrowheads="1"/>
            </p:cNvSpPr>
            <p:nvPr/>
          </p:nvSpPr>
          <p:spPr bwMode="auto">
            <a:xfrm>
              <a:off x="1560" y="1826"/>
              <a:ext cx="864" cy="96"/>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pPr algn="just">
                <a:lnSpc>
                  <a:spcPct val="120000"/>
                </a:lnSpc>
                <a:spcBef>
                  <a:spcPct val="10000"/>
                </a:spcBef>
              </a:pPr>
              <a:endParaRPr lang="zh-CN" altLang="en-US"/>
            </a:p>
          </p:txBody>
        </p:sp>
        <p:sp>
          <p:nvSpPr>
            <p:cNvPr id="118830" name="Text Box 43"/>
            <p:cNvSpPr txBox="1">
              <a:spLocks noChangeArrowheads="1"/>
            </p:cNvSpPr>
            <p:nvPr/>
          </p:nvSpPr>
          <p:spPr bwMode="auto">
            <a:xfrm>
              <a:off x="1512" y="1739"/>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sym typeface="Symbol" pitchFamily="18" charset="2"/>
                </a:rPr>
                <a:t></a:t>
              </a:r>
              <a:endParaRPr kumimoji="1" lang="en-US" altLang="zh-CN" sz="1800"/>
            </a:p>
          </p:txBody>
        </p:sp>
        <p:sp>
          <p:nvSpPr>
            <p:cNvPr id="118831" name="Text Box 44"/>
            <p:cNvSpPr txBox="1">
              <a:spLocks noChangeArrowheads="1"/>
            </p:cNvSpPr>
            <p:nvPr/>
          </p:nvSpPr>
          <p:spPr bwMode="auto">
            <a:xfrm>
              <a:off x="1704" y="1739"/>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sym typeface="Symbol" pitchFamily="18" charset="2"/>
                </a:rPr>
                <a:t></a:t>
              </a:r>
              <a:endParaRPr kumimoji="1" lang="en-US" altLang="zh-CN" sz="1800"/>
            </a:p>
          </p:txBody>
        </p:sp>
        <p:sp>
          <p:nvSpPr>
            <p:cNvPr id="118832" name="Text Box 45"/>
            <p:cNvSpPr txBox="1">
              <a:spLocks noChangeArrowheads="1"/>
            </p:cNvSpPr>
            <p:nvPr/>
          </p:nvSpPr>
          <p:spPr bwMode="auto">
            <a:xfrm>
              <a:off x="1909" y="1739"/>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sym typeface="Symbol" pitchFamily="18" charset="2"/>
                </a:rPr>
                <a:t></a:t>
              </a:r>
              <a:endParaRPr kumimoji="1" lang="en-US" altLang="zh-CN" sz="1800"/>
            </a:p>
          </p:txBody>
        </p:sp>
        <p:sp>
          <p:nvSpPr>
            <p:cNvPr id="118833" name="Text Box 46"/>
            <p:cNvSpPr txBox="1">
              <a:spLocks noChangeArrowheads="1"/>
            </p:cNvSpPr>
            <p:nvPr/>
          </p:nvSpPr>
          <p:spPr bwMode="auto">
            <a:xfrm>
              <a:off x="2136" y="1739"/>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sym typeface="Symbol" pitchFamily="18" charset="2"/>
                </a:rPr>
                <a:t></a:t>
              </a:r>
              <a:endParaRPr kumimoji="1" lang="en-US" altLang="zh-CN" sz="1800"/>
            </a:p>
          </p:txBody>
        </p:sp>
        <p:sp>
          <p:nvSpPr>
            <p:cNvPr id="118834" name="Rectangle 47"/>
            <p:cNvSpPr>
              <a:spLocks noChangeArrowheads="1"/>
            </p:cNvSpPr>
            <p:nvPr/>
          </p:nvSpPr>
          <p:spPr bwMode="auto">
            <a:xfrm>
              <a:off x="1632" y="1958"/>
              <a:ext cx="744" cy="108"/>
            </a:xfrm>
            <a:prstGeom prst="rect">
              <a:avLst/>
            </a:prstGeom>
            <a:solidFill>
              <a:srgbClr val="FFFF00"/>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sp>
          <p:nvSpPr>
            <p:cNvPr id="118835" name="Line 48"/>
            <p:cNvSpPr>
              <a:spLocks noChangeShapeType="1"/>
            </p:cNvSpPr>
            <p:nvPr/>
          </p:nvSpPr>
          <p:spPr bwMode="auto">
            <a:xfrm>
              <a:off x="1656" y="2066"/>
              <a:ext cx="672"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36" name="Line 49"/>
            <p:cNvSpPr>
              <a:spLocks noChangeShapeType="1"/>
            </p:cNvSpPr>
            <p:nvPr/>
          </p:nvSpPr>
          <p:spPr bwMode="auto">
            <a:xfrm>
              <a:off x="2088" y="2018"/>
              <a:ext cx="288" cy="384"/>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37" name="Text Box 50"/>
            <p:cNvSpPr txBox="1">
              <a:spLocks noChangeArrowheads="1"/>
            </p:cNvSpPr>
            <p:nvPr/>
          </p:nvSpPr>
          <p:spPr bwMode="auto">
            <a:xfrm>
              <a:off x="2409" y="2210"/>
              <a:ext cx="6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N</a:t>
              </a:r>
              <a:r>
                <a:rPr kumimoji="1" lang="zh-CN" altLang="en-US"/>
                <a:t>沟道</a:t>
              </a:r>
            </a:p>
          </p:txBody>
        </p:sp>
      </p:grpSp>
      <p:sp>
        <p:nvSpPr>
          <p:cNvPr id="80947" name="Text Box 51"/>
          <p:cNvSpPr txBox="1">
            <a:spLocks noChangeArrowheads="1"/>
          </p:cNvSpPr>
          <p:nvPr/>
        </p:nvSpPr>
        <p:spPr bwMode="auto">
          <a:xfrm>
            <a:off x="175984" y="2196189"/>
            <a:ext cx="3094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a:t>
            </a:r>
            <a:r>
              <a:rPr kumimoji="1" lang="en-US" altLang="zh-CN"/>
              <a:t>1</a:t>
            </a:r>
            <a:r>
              <a:rPr kumimoji="1" lang="zh-CN" altLang="en-US"/>
              <a:t>）结构及电路符号</a:t>
            </a:r>
          </a:p>
        </p:txBody>
      </p:sp>
      <p:sp>
        <p:nvSpPr>
          <p:cNvPr id="80948" name="Text Box 52"/>
          <p:cNvSpPr txBox="1">
            <a:spLocks noChangeArrowheads="1"/>
          </p:cNvSpPr>
          <p:nvPr/>
        </p:nvSpPr>
        <p:spPr bwMode="auto">
          <a:xfrm>
            <a:off x="6602184" y="3507464"/>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latin typeface="楷体_GB2312" pitchFamily="49" charset="-122"/>
              </a:rPr>
              <a:t>电路符号</a:t>
            </a:r>
          </a:p>
        </p:txBody>
      </p:sp>
      <p:grpSp>
        <p:nvGrpSpPr>
          <p:cNvPr id="7" name="Group 53"/>
          <p:cNvGrpSpPr>
            <a:grpSpLocks/>
          </p:cNvGrpSpPr>
          <p:nvPr/>
        </p:nvGrpSpPr>
        <p:grpSpPr bwMode="auto">
          <a:xfrm>
            <a:off x="6794272" y="4285339"/>
            <a:ext cx="757237" cy="908050"/>
            <a:chOff x="3507" y="2318"/>
            <a:chExt cx="477" cy="572"/>
          </a:xfrm>
        </p:grpSpPr>
        <p:sp>
          <p:nvSpPr>
            <p:cNvPr id="118797" name="Line 54"/>
            <p:cNvSpPr>
              <a:spLocks noChangeShapeType="1"/>
            </p:cNvSpPr>
            <p:nvPr/>
          </p:nvSpPr>
          <p:spPr bwMode="auto">
            <a:xfrm>
              <a:off x="3724" y="2482"/>
              <a:ext cx="0"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798" name="Freeform 55"/>
            <p:cNvSpPr>
              <a:spLocks/>
            </p:cNvSpPr>
            <p:nvPr/>
          </p:nvSpPr>
          <p:spPr bwMode="auto">
            <a:xfrm>
              <a:off x="3507" y="2513"/>
              <a:ext cx="145" cy="156"/>
            </a:xfrm>
            <a:custGeom>
              <a:avLst/>
              <a:gdLst>
                <a:gd name="T0" fmla="*/ 145 w 145"/>
                <a:gd name="T1" fmla="*/ 0 h 156"/>
                <a:gd name="T2" fmla="*/ 145 w 145"/>
                <a:gd name="T3" fmla="*/ 156 h 156"/>
                <a:gd name="T4" fmla="*/ 0 w 145"/>
                <a:gd name="T5" fmla="*/ 156 h 156"/>
                <a:gd name="T6" fmla="*/ 0 60000 65536"/>
                <a:gd name="T7" fmla="*/ 0 60000 65536"/>
                <a:gd name="T8" fmla="*/ 0 60000 65536"/>
                <a:gd name="T9" fmla="*/ 0 w 145"/>
                <a:gd name="T10" fmla="*/ 0 h 156"/>
                <a:gd name="T11" fmla="*/ 145 w 145"/>
                <a:gd name="T12" fmla="*/ 156 h 156"/>
              </a:gdLst>
              <a:ahLst/>
              <a:cxnLst>
                <a:cxn ang="T6">
                  <a:pos x="T0" y="T1"/>
                </a:cxn>
                <a:cxn ang="T7">
                  <a:pos x="T2" y="T3"/>
                </a:cxn>
                <a:cxn ang="T8">
                  <a:pos x="T4" y="T5"/>
                </a:cxn>
              </a:cxnLst>
              <a:rect l="T9" t="T10" r="T11" b="T12"/>
              <a:pathLst>
                <a:path w="145" h="156">
                  <a:moveTo>
                    <a:pt x="145" y="0"/>
                  </a:moveTo>
                  <a:lnTo>
                    <a:pt x="145" y="156"/>
                  </a:lnTo>
                  <a:lnTo>
                    <a:pt x="0" y="15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8799" name="Freeform 56"/>
            <p:cNvSpPr>
              <a:spLocks/>
            </p:cNvSpPr>
            <p:nvPr/>
          </p:nvSpPr>
          <p:spPr bwMode="auto">
            <a:xfrm>
              <a:off x="3730" y="2318"/>
              <a:ext cx="93" cy="196"/>
            </a:xfrm>
            <a:custGeom>
              <a:avLst/>
              <a:gdLst>
                <a:gd name="T0" fmla="*/ 0 w 93"/>
                <a:gd name="T1" fmla="*/ 196 h 196"/>
                <a:gd name="T2" fmla="*/ 93 w 93"/>
                <a:gd name="T3" fmla="*/ 196 h 196"/>
                <a:gd name="T4" fmla="*/ 93 w 93"/>
                <a:gd name="T5" fmla="*/ 0 h 196"/>
                <a:gd name="T6" fmla="*/ 0 60000 65536"/>
                <a:gd name="T7" fmla="*/ 0 60000 65536"/>
                <a:gd name="T8" fmla="*/ 0 60000 65536"/>
                <a:gd name="T9" fmla="*/ 0 w 93"/>
                <a:gd name="T10" fmla="*/ 0 h 196"/>
                <a:gd name="T11" fmla="*/ 93 w 93"/>
                <a:gd name="T12" fmla="*/ 196 h 196"/>
              </a:gdLst>
              <a:ahLst/>
              <a:cxnLst>
                <a:cxn ang="T6">
                  <a:pos x="T0" y="T1"/>
                </a:cxn>
                <a:cxn ang="T7">
                  <a:pos x="T2" y="T3"/>
                </a:cxn>
                <a:cxn ang="T8">
                  <a:pos x="T4" y="T5"/>
                </a:cxn>
              </a:cxnLst>
              <a:rect l="T9" t="T10" r="T11" b="T12"/>
              <a:pathLst>
                <a:path w="93" h="196">
                  <a:moveTo>
                    <a:pt x="0" y="196"/>
                  </a:moveTo>
                  <a:lnTo>
                    <a:pt x="93" y="196"/>
                  </a:lnTo>
                  <a:lnTo>
                    <a:pt x="93"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8800" name="Freeform 57"/>
            <p:cNvSpPr>
              <a:spLocks/>
            </p:cNvSpPr>
            <p:nvPr/>
          </p:nvSpPr>
          <p:spPr bwMode="auto">
            <a:xfrm flipV="1">
              <a:off x="3730" y="2694"/>
              <a:ext cx="93" cy="196"/>
            </a:xfrm>
            <a:custGeom>
              <a:avLst/>
              <a:gdLst>
                <a:gd name="T0" fmla="*/ 0 w 93"/>
                <a:gd name="T1" fmla="*/ 196 h 196"/>
                <a:gd name="T2" fmla="*/ 93 w 93"/>
                <a:gd name="T3" fmla="*/ 196 h 196"/>
                <a:gd name="T4" fmla="*/ 93 w 93"/>
                <a:gd name="T5" fmla="*/ 0 h 196"/>
                <a:gd name="T6" fmla="*/ 0 60000 65536"/>
                <a:gd name="T7" fmla="*/ 0 60000 65536"/>
                <a:gd name="T8" fmla="*/ 0 60000 65536"/>
                <a:gd name="T9" fmla="*/ 0 w 93"/>
                <a:gd name="T10" fmla="*/ 0 h 196"/>
                <a:gd name="T11" fmla="*/ 93 w 93"/>
                <a:gd name="T12" fmla="*/ 196 h 196"/>
              </a:gdLst>
              <a:ahLst/>
              <a:cxnLst>
                <a:cxn ang="T6">
                  <a:pos x="T0" y="T1"/>
                </a:cxn>
                <a:cxn ang="T7">
                  <a:pos x="T2" y="T3"/>
                </a:cxn>
                <a:cxn ang="T8">
                  <a:pos x="T4" y="T5"/>
                </a:cxn>
              </a:cxnLst>
              <a:rect l="T9" t="T10" r="T11" b="T12"/>
              <a:pathLst>
                <a:path w="93" h="196">
                  <a:moveTo>
                    <a:pt x="0" y="196"/>
                  </a:moveTo>
                  <a:lnTo>
                    <a:pt x="93" y="196"/>
                  </a:lnTo>
                  <a:lnTo>
                    <a:pt x="93"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8801" name="Line 58"/>
            <p:cNvSpPr>
              <a:spLocks noChangeShapeType="1"/>
            </p:cNvSpPr>
            <p:nvPr/>
          </p:nvSpPr>
          <p:spPr bwMode="auto">
            <a:xfrm flipH="1">
              <a:off x="3724" y="2596"/>
              <a:ext cx="260" cy="0"/>
            </a:xfrm>
            <a:prstGeom prst="line">
              <a:avLst/>
            </a:prstGeom>
            <a:noFill/>
            <a:ln w="952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0955" name="Text Box 59"/>
          <p:cNvSpPr txBox="1">
            <a:spLocks noChangeArrowheads="1"/>
          </p:cNvSpPr>
          <p:nvPr/>
        </p:nvSpPr>
        <p:spPr bwMode="auto">
          <a:xfrm>
            <a:off x="6316434" y="4479014"/>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G</a:t>
            </a:r>
          </a:p>
        </p:txBody>
      </p:sp>
      <p:sp>
        <p:nvSpPr>
          <p:cNvPr id="80956" name="Text Box 60"/>
          <p:cNvSpPr txBox="1">
            <a:spLocks noChangeArrowheads="1"/>
          </p:cNvSpPr>
          <p:nvPr/>
        </p:nvSpPr>
        <p:spPr bwMode="auto">
          <a:xfrm>
            <a:off x="7307034" y="4021814"/>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D</a:t>
            </a:r>
          </a:p>
        </p:txBody>
      </p:sp>
      <p:sp>
        <p:nvSpPr>
          <p:cNvPr id="80957" name="Text Box 61"/>
          <p:cNvSpPr txBox="1">
            <a:spLocks noChangeArrowheads="1"/>
          </p:cNvSpPr>
          <p:nvPr/>
        </p:nvSpPr>
        <p:spPr bwMode="auto">
          <a:xfrm>
            <a:off x="7307034" y="5012414"/>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S</a:t>
            </a:r>
          </a:p>
        </p:txBody>
      </p:sp>
      <p:sp>
        <p:nvSpPr>
          <p:cNvPr id="80958" name="Text Box 62"/>
          <p:cNvSpPr txBox="1">
            <a:spLocks noChangeArrowheads="1"/>
          </p:cNvSpPr>
          <p:nvPr/>
        </p:nvSpPr>
        <p:spPr bwMode="auto">
          <a:xfrm>
            <a:off x="7611834" y="4458377"/>
            <a:ext cx="1258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latin typeface="楷体_GB2312" pitchFamily="49" charset="-122"/>
              </a:rPr>
              <a:t>B(</a:t>
            </a:r>
            <a:r>
              <a:rPr kumimoji="1" lang="zh-CN" altLang="en-US">
                <a:latin typeface="楷体_GB2312" pitchFamily="49" charset="-122"/>
              </a:rPr>
              <a:t>衬底</a:t>
            </a:r>
            <a:r>
              <a:rPr kumimoji="1" lang="en-US" altLang="zh-CN">
                <a:latin typeface="楷体_GB2312"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0900"/>
                                        </p:tgtEl>
                                        <p:attrNameLst>
                                          <p:attrName>style.visibility</p:attrName>
                                        </p:attrNameLst>
                                      </p:cBhvr>
                                      <p:to>
                                        <p:strVal val="visible"/>
                                      </p:to>
                                    </p:set>
                                    <p:animEffect transition="in" filter="wipe(left)">
                                      <p:cBhvr>
                                        <p:cTn id="7" dur="500"/>
                                        <p:tgtEl>
                                          <p:spTgt spid="8090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0901"/>
                                        </p:tgtEl>
                                        <p:attrNameLst>
                                          <p:attrName>style.visibility</p:attrName>
                                        </p:attrNameLst>
                                      </p:cBhvr>
                                      <p:to>
                                        <p:strVal val="visible"/>
                                      </p:to>
                                    </p:set>
                                    <p:animEffect transition="in" filter="wipe(left)">
                                      <p:cBhvr>
                                        <p:cTn id="11" dur="500"/>
                                        <p:tgtEl>
                                          <p:spTgt spid="8090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0947"/>
                                        </p:tgtEl>
                                        <p:attrNameLst>
                                          <p:attrName>style.visibility</p:attrName>
                                        </p:attrNameLst>
                                      </p:cBhvr>
                                      <p:to>
                                        <p:strVal val="visible"/>
                                      </p:to>
                                    </p:set>
                                    <p:animEffect transition="in" filter="wipe(left)">
                                      <p:cBhvr>
                                        <p:cTn id="16" dur="500"/>
                                        <p:tgtEl>
                                          <p:spTgt spid="8094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0948"/>
                                        </p:tgtEl>
                                        <p:attrNameLst>
                                          <p:attrName>style.visibility</p:attrName>
                                        </p:attrNameLst>
                                      </p:cBhvr>
                                      <p:to>
                                        <p:strVal val="visible"/>
                                      </p:to>
                                    </p:set>
                                    <p:animEffect transition="in" filter="wipe(left)">
                                      <p:cBhvr>
                                        <p:cTn id="26" dur="500"/>
                                        <p:tgtEl>
                                          <p:spTgt spid="8094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80955"/>
                                        </p:tgtEl>
                                        <p:attrNameLst>
                                          <p:attrName>style.visibility</p:attrName>
                                        </p:attrNameLst>
                                      </p:cBhvr>
                                      <p:to>
                                        <p:strVal val="visible"/>
                                      </p:to>
                                    </p:set>
                                    <p:animEffect transition="in" filter="wipe(left)">
                                      <p:cBhvr>
                                        <p:cTn id="35" dur="500"/>
                                        <p:tgtEl>
                                          <p:spTgt spid="80955"/>
                                        </p:tgtEl>
                                      </p:cBhvr>
                                    </p:animEffect>
                                  </p:childTnLst>
                                </p:cTn>
                              </p:par>
                            </p:childTnLst>
                          </p:cTn>
                        </p:par>
                        <p:par>
                          <p:cTn id="36" fill="hold" nodeType="afterGroup">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80956"/>
                                        </p:tgtEl>
                                        <p:attrNameLst>
                                          <p:attrName>style.visibility</p:attrName>
                                        </p:attrNameLst>
                                      </p:cBhvr>
                                      <p:to>
                                        <p:strVal val="visible"/>
                                      </p:to>
                                    </p:set>
                                    <p:animEffect transition="in" filter="wipe(left)">
                                      <p:cBhvr>
                                        <p:cTn id="39" dur="500"/>
                                        <p:tgtEl>
                                          <p:spTgt spid="80956"/>
                                        </p:tgtEl>
                                      </p:cBhvr>
                                    </p:animEffect>
                                  </p:childTnLst>
                                </p:cTn>
                              </p:par>
                            </p:childTnLst>
                          </p:cTn>
                        </p:par>
                        <p:par>
                          <p:cTn id="40" fill="hold" nodeType="afterGroup">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80957"/>
                                        </p:tgtEl>
                                        <p:attrNameLst>
                                          <p:attrName>style.visibility</p:attrName>
                                        </p:attrNameLst>
                                      </p:cBhvr>
                                      <p:to>
                                        <p:strVal val="visible"/>
                                      </p:to>
                                    </p:set>
                                    <p:animEffect transition="in" filter="wipe(left)">
                                      <p:cBhvr>
                                        <p:cTn id="43" dur="500"/>
                                        <p:tgtEl>
                                          <p:spTgt spid="80957"/>
                                        </p:tgtEl>
                                      </p:cBhvr>
                                    </p:animEffect>
                                  </p:childTnLst>
                                </p:cTn>
                              </p:par>
                            </p:childTnLst>
                          </p:cTn>
                        </p:par>
                        <p:par>
                          <p:cTn id="44" fill="hold" nodeType="afterGroup">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80958"/>
                                        </p:tgtEl>
                                        <p:attrNameLst>
                                          <p:attrName>style.visibility</p:attrName>
                                        </p:attrNameLst>
                                      </p:cBhvr>
                                      <p:to>
                                        <p:strVal val="visible"/>
                                      </p:to>
                                    </p:set>
                                    <p:animEffect transition="in" filter="wipe(left)">
                                      <p:cBhvr>
                                        <p:cTn id="47" dur="500"/>
                                        <p:tgtEl>
                                          <p:spTgt spid="80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0" grpId="0"/>
      <p:bldP spid="80901" grpId="0" autoUpdateAnimBg="0"/>
      <p:bldP spid="80947" grpId="0" autoUpdateAnimBg="0"/>
      <p:bldP spid="80948" grpId="0" autoUpdateAnimBg="0"/>
      <p:bldP spid="80955" grpId="0" autoUpdateAnimBg="0"/>
      <p:bldP spid="80956" grpId="0" autoUpdateAnimBg="0"/>
      <p:bldP spid="80957" grpId="0" autoUpdateAnimBg="0"/>
      <p:bldP spid="80958"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z="3600" dirty="0" smtClean="0">
                <a:ea typeface="宋体" charset="-122"/>
              </a:rPr>
              <a:t>6.4.1 </a:t>
            </a:r>
            <a:r>
              <a:rPr lang="zh-CN" altLang="en-US" sz="3600" dirty="0" smtClean="0">
                <a:ea typeface="宋体" charset="-122"/>
              </a:rPr>
              <a:t>绝缘栅场效应管（续</a:t>
            </a:r>
            <a:r>
              <a:rPr lang="en-US" altLang="zh-CN" sz="3600" dirty="0" smtClean="0">
                <a:ea typeface="宋体" charset="-122"/>
              </a:rPr>
              <a:t>6</a:t>
            </a:r>
            <a:r>
              <a:rPr lang="zh-CN" altLang="en-US" sz="3600" dirty="0" smtClean="0">
                <a:ea typeface="宋体" charset="-122"/>
              </a:rPr>
              <a:t>）</a:t>
            </a:r>
            <a:endParaRPr lang="en-US" altLang="zh-CN" sz="3600" dirty="0" smtClean="0">
              <a:ea typeface="宋体"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83</a:t>
            </a:fld>
            <a:endParaRPr lang="zh-CN" altLang="en-US"/>
          </a:p>
        </p:txBody>
      </p:sp>
      <p:sp>
        <p:nvSpPr>
          <p:cNvPr id="119811" name="Text Box 4"/>
          <p:cNvSpPr txBox="1">
            <a:spLocks noChangeArrowheads="1"/>
          </p:cNvSpPr>
          <p:nvPr/>
        </p:nvSpPr>
        <p:spPr bwMode="auto">
          <a:xfrm>
            <a:off x="5010150" y="935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endParaRPr kumimoji="1" lang="zh-CN" altLang="zh-CN">
              <a:ea typeface="宋体" charset="-122"/>
            </a:endParaRPr>
          </a:p>
        </p:txBody>
      </p:sp>
      <p:sp>
        <p:nvSpPr>
          <p:cNvPr id="81925" name="Text Box 5"/>
          <p:cNvSpPr txBox="1">
            <a:spLocks noChangeArrowheads="1"/>
          </p:cNvSpPr>
          <p:nvPr/>
        </p:nvSpPr>
        <p:spPr bwMode="auto">
          <a:xfrm>
            <a:off x="4473575" y="3608388"/>
            <a:ext cx="4427538"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当</a:t>
            </a:r>
            <a:r>
              <a:rPr kumimoji="1" lang="en-US" altLang="zh-CN" i="1"/>
              <a:t>U</a:t>
            </a:r>
            <a:r>
              <a:rPr kumimoji="1" lang="en-US" altLang="zh-CN" baseline="-25000"/>
              <a:t>GS</a:t>
            </a:r>
            <a:r>
              <a:rPr kumimoji="1" lang="zh-CN" altLang="en-US"/>
              <a:t>负到一定程度， </a:t>
            </a:r>
            <a:r>
              <a:rPr kumimoji="1" lang="en-US" altLang="zh-CN" i="1"/>
              <a:t>U</a:t>
            </a:r>
            <a:r>
              <a:rPr kumimoji="1" lang="en-US" altLang="zh-CN" baseline="-25000"/>
              <a:t>GS</a:t>
            </a:r>
            <a:r>
              <a:rPr kumimoji="1" lang="en-US" altLang="zh-CN"/>
              <a:t>= </a:t>
            </a:r>
            <a:r>
              <a:rPr kumimoji="1" lang="en-US" altLang="zh-CN" i="1"/>
              <a:t>U</a:t>
            </a:r>
            <a:r>
              <a:rPr kumimoji="1" lang="en-US" altLang="zh-CN" baseline="-25000"/>
              <a:t>GS(OFF)</a:t>
            </a:r>
            <a:r>
              <a:rPr kumimoji="1" lang="zh-CN" altLang="en-US"/>
              <a:t>后，</a:t>
            </a:r>
            <a:r>
              <a:rPr kumimoji="1" lang="en-US" altLang="en-US"/>
              <a:t>N</a:t>
            </a:r>
            <a:r>
              <a:rPr kumimoji="1" lang="zh-CN" altLang="en-US"/>
              <a:t>型沟道中的电子耗尽， </a:t>
            </a:r>
            <a:r>
              <a:rPr kumimoji="1" lang="en-US" altLang="zh-CN" i="1"/>
              <a:t>I</a:t>
            </a:r>
            <a:r>
              <a:rPr kumimoji="1" lang="en-US" altLang="zh-CN" baseline="-25000"/>
              <a:t>D</a:t>
            </a:r>
            <a:r>
              <a:rPr kumimoji="1" lang="zh-CN" altLang="en-US"/>
              <a:t>＝</a:t>
            </a:r>
            <a:r>
              <a:rPr kumimoji="1" lang="en-US" altLang="zh-CN"/>
              <a:t>0</a:t>
            </a:r>
            <a:r>
              <a:rPr kumimoji="1" lang="zh-CN" altLang="en-US"/>
              <a:t>，管子截止， </a:t>
            </a:r>
            <a:r>
              <a:rPr kumimoji="1" lang="en-US" altLang="zh-CN" i="1"/>
              <a:t>U</a:t>
            </a:r>
            <a:r>
              <a:rPr kumimoji="1" lang="en-US" altLang="zh-CN" baseline="-25000"/>
              <a:t>GS(OFF)</a:t>
            </a:r>
            <a:r>
              <a:rPr kumimoji="1" lang="zh-CN" altLang="en-US"/>
              <a:t>称为管子的夹断电压。 </a:t>
            </a:r>
          </a:p>
        </p:txBody>
      </p:sp>
      <p:grpSp>
        <p:nvGrpSpPr>
          <p:cNvPr id="119813" name="Group 6"/>
          <p:cNvGrpSpPr>
            <a:grpSpLocks/>
          </p:cNvGrpSpPr>
          <p:nvPr/>
        </p:nvGrpSpPr>
        <p:grpSpPr bwMode="auto">
          <a:xfrm>
            <a:off x="263525" y="928688"/>
            <a:ext cx="4081463" cy="4484687"/>
            <a:chOff x="154" y="369"/>
            <a:chExt cx="2571" cy="2825"/>
          </a:xfrm>
        </p:grpSpPr>
        <p:sp>
          <p:nvSpPr>
            <p:cNvPr id="119817" name="Rectangle 7"/>
            <p:cNvSpPr>
              <a:spLocks noChangeArrowheads="1"/>
            </p:cNvSpPr>
            <p:nvPr/>
          </p:nvSpPr>
          <p:spPr bwMode="auto">
            <a:xfrm>
              <a:off x="240" y="1488"/>
              <a:ext cx="2400" cy="100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19818" name="Rectangle 8"/>
            <p:cNvSpPr>
              <a:spLocks noChangeArrowheads="1"/>
            </p:cNvSpPr>
            <p:nvPr/>
          </p:nvSpPr>
          <p:spPr bwMode="auto">
            <a:xfrm>
              <a:off x="1200" y="2496"/>
              <a:ext cx="576" cy="96"/>
            </a:xfrm>
            <a:prstGeom prst="rect">
              <a:avLst/>
            </a:prstGeom>
            <a:solidFill>
              <a:schemeClr val="tx1"/>
            </a:solidFill>
            <a:ln w="12700"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9819" name="Rectangle 9" descr="宽上对角线"/>
            <p:cNvSpPr>
              <a:spLocks noChangeArrowheads="1"/>
            </p:cNvSpPr>
            <p:nvPr/>
          </p:nvSpPr>
          <p:spPr bwMode="auto">
            <a:xfrm>
              <a:off x="240" y="1488"/>
              <a:ext cx="2400" cy="144"/>
            </a:xfrm>
            <a:prstGeom prst="rect">
              <a:avLst/>
            </a:prstGeom>
            <a:pattFill prst="wdUpDiag">
              <a:fgClr>
                <a:schemeClr val="tx1"/>
              </a:fgClr>
              <a:bgClr>
                <a:schemeClr val="bg1"/>
              </a:bgClr>
            </a:pattFill>
            <a:ln w="12700"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9820" name="Rectangle 10"/>
            <p:cNvSpPr>
              <a:spLocks noChangeArrowheads="1"/>
            </p:cNvSpPr>
            <p:nvPr/>
          </p:nvSpPr>
          <p:spPr bwMode="auto">
            <a:xfrm>
              <a:off x="576" y="1632"/>
              <a:ext cx="528"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a:ea typeface="宋体" charset="-122"/>
                </a:rPr>
                <a:t>N</a:t>
              </a:r>
              <a:r>
                <a:rPr kumimoji="1" lang="en-US" altLang="zh-CN" baseline="30000">
                  <a:ea typeface="宋体" charset="-122"/>
                </a:rPr>
                <a:t>+</a:t>
              </a:r>
              <a:endParaRPr kumimoji="1" lang="en-US" altLang="zh-CN">
                <a:ea typeface="宋体" charset="-122"/>
              </a:endParaRPr>
            </a:p>
          </p:txBody>
        </p:sp>
        <p:sp>
          <p:nvSpPr>
            <p:cNvPr id="119821" name="Rectangle 11"/>
            <p:cNvSpPr>
              <a:spLocks noChangeArrowheads="1"/>
            </p:cNvSpPr>
            <p:nvPr/>
          </p:nvSpPr>
          <p:spPr bwMode="auto">
            <a:xfrm>
              <a:off x="1776" y="1632"/>
              <a:ext cx="528"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a:ea typeface="宋体" charset="-122"/>
                </a:rPr>
                <a:t>N</a:t>
              </a:r>
              <a:r>
                <a:rPr kumimoji="1" lang="en-US" altLang="zh-CN" baseline="30000">
                  <a:ea typeface="宋体" charset="-122"/>
                </a:rPr>
                <a:t>+</a:t>
              </a:r>
              <a:endParaRPr kumimoji="1" lang="en-US" altLang="zh-CN">
                <a:ea typeface="宋体" charset="-122"/>
              </a:endParaRPr>
            </a:p>
          </p:txBody>
        </p:sp>
        <p:sp>
          <p:nvSpPr>
            <p:cNvPr id="119822" name="Rectangle 12"/>
            <p:cNvSpPr>
              <a:spLocks noChangeArrowheads="1"/>
            </p:cNvSpPr>
            <p:nvPr/>
          </p:nvSpPr>
          <p:spPr bwMode="auto">
            <a:xfrm>
              <a:off x="672" y="1488"/>
              <a:ext cx="288" cy="144"/>
            </a:xfrm>
            <a:prstGeom prst="rect">
              <a:avLst/>
            </a:prstGeom>
            <a:solidFill>
              <a:schemeClr val="bg2"/>
            </a:solidFill>
            <a:ln w="12700"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9823" name="Rectangle 13"/>
            <p:cNvSpPr>
              <a:spLocks noChangeArrowheads="1"/>
            </p:cNvSpPr>
            <p:nvPr/>
          </p:nvSpPr>
          <p:spPr bwMode="auto">
            <a:xfrm>
              <a:off x="1872" y="1488"/>
              <a:ext cx="288" cy="144"/>
            </a:xfrm>
            <a:prstGeom prst="rect">
              <a:avLst/>
            </a:prstGeom>
            <a:solidFill>
              <a:schemeClr val="bg2"/>
            </a:solidFill>
            <a:ln w="12700"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9824" name="Text Box 14"/>
            <p:cNvSpPr txBox="1">
              <a:spLocks noChangeArrowheads="1"/>
            </p:cNvSpPr>
            <p:nvPr/>
          </p:nvSpPr>
          <p:spPr bwMode="auto">
            <a:xfrm>
              <a:off x="576" y="105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S</a:t>
              </a:r>
            </a:p>
          </p:txBody>
        </p:sp>
        <p:sp>
          <p:nvSpPr>
            <p:cNvPr id="119825" name="Rectangle 15"/>
            <p:cNvSpPr>
              <a:spLocks noChangeArrowheads="1"/>
            </p:cNvSpPr>
            <p:nvPr/>
          </p:nvSpPr>
          <p:spPr bwMode="auto">
            <a:xfrm>
              <a:off x="1200" y="1392"/>
              <a:ext cx="528" cy="96"/>
            </a:xfrm>
            <a:prstGeom prst="rect">
              <a:avLst/>
            </a:prstGeom>
            <a:solidFill>
              <a:schemeClr val="tx1"/>
            </a:solidFill>
            <a:ln w="12700" cap="sq">
              <a:solidFill>
                <a:schemeClr val="tx1"/>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19826" name="Text Box 16"/>
            <p:cNvSpPr txBox="1">
              <a:spLocks noChangeArrowheads="1"/>
            </p:cNvSpPr>
            <p:nvPr/>
          </p:nvSpPr>
          <p:spPr bwMode="auto">
            <a:xfrm>
              <a:off x="1521" y="1056"/>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G</a:t>
              </a:r>
            </a:p>
          </p:txBody>
        </p:sp>
        <p:sp>
          <p:nvSpPr>
            <p:cNvPr id="119827" name="Text Box 17"/>
            <p:cNvSpPr txBox="1">
              <a:spLocks noChangeArrowheads="1"/>
            </p:cNvSpPr>
            <p:nvPr/>
          </p:nvSpPr>
          <p:spPr bwMode="auto">
            <a:xfrm>
              <a:off x="2054" y="105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ea typeface="宋体" charset="-122"/>
                </a:rPr>
                <a:t>D</a:t>
              </a:r>
              <a:endParaRPr kumimoji="1" lang="en-US" altLang="zh-CN">
                <a:ea typeface="宋体" charset="-122"/>
              </a:endParaRPr>
            </a:p>
          </p:txBody>
        </p:sp>
        <p:sp>
          <p:nvSpPr>
            <p:cNvPr id="119828" name="Text Box 18"/>
            <p:cNvSpPr txBox="1">
              <a:spLocks noChangeArrowheads="1"/>
            </p:cNvSpPr>
            <p:nvPr/>
          </p:nvSpPr>
          <p:spPr bwMode="auto">
            <a:xfrm>
              <a:off x="1008" y="2147"/>
              <a:ext cx="9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latin typeface="楷体_GB2312" pitchFamily="49" charset="-122"/>
                </a:rPr>
                <a:t>P</a:t>
              </a:r>
              <a:r>
                <a:rPr kumimoji="1" lang="zh-CN" altLang="en-US">
                  <a:latin typeface="楷体_GB2312" pitchFamily="49" charset="-122"/>
                </a:rPr>
                <a:t>型硅衬底</a:t>
              </a:r>
            </a:p>
          </p:txBody>
        </p:sp>
        <p:grpSp>
          <p:nvGrpSpPr>
            <p:cNvPr id="119829" name="Group 19"/>
            <p:cNvGrpSpPr>
              <a:grpSpLocks/>
            </p:cNvGrpSpPr>
            <p:nvPr/>
          </p:nvGrpSpPr>
          <p:grpSpPr bwMode="auto">
            <a:xfrm flipV="1">
              <a:off x="1440" y="2592"/>
              <a:ext cx="48" cy="240"/>
              <a:chOff x="2160" y="1248"/>
              <a:chExt cx="48" cy="288"/>
            </a:xfrm>
          </p:grpSpPr>
          <p:sp>
            <p:nvSpPr>
              <p:cNvPr id="119862" name="Line 20"/>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63" name="Oval 21"/>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19830" name="Text Box 22"/>
            <p:cNvSpPr txBox="1">
              <a:spLocks noChangeArrowheads="1"/>
            </p:cNvSpPr>
            <p:nvPr/>
          </p:nvSpPr>
          <p:spPr bwMode="auto">
            <a:xfrm>
              <a:off x="1478" y="2666"/>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ea typeface="宋体" charset="-122"/>
                </a:rPr>
                <a:t>B</a:t>
              </a:r>
              <a:endParaRPr kumimoji="1" lang="en-US" altLang="zh-CN">
                <a:ea typeface="宋体" charset="-122"/>
              </a:endParaRPr>
            </a:p>
          </p:txBody>
        </p:sp>
        <p:sp>
          <p:nvSpPr>
            <p:cNvPr id="119831" name="Text Box 23"/>
            <p:cNvSpPr txBox="1">
              <a:spLocks noChangeArrowheads="1"/>
            </p:cNvSpPr>
            <p:nvPr/>
          </p:nvSpPr>
          <p:spPr bwMode="auto">
            <a:xfrm>
              <a:off x="154" y="2906"/>
              <a:ext cx="2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t>N</a:t>
              </a:r>
              <a:r>
                <a:rPr kumimoji="1" lang="zh-CN" altLang="en-US">
                  <a:latin typeface="楷体_GB2312" pitchFamily="49" charset="-122"/>
                </a:rPr>
                <a:t>沟道耗尽型绝缘栅场效应管</a:t>
              </a:r>
            </a:p>
          </p:txBody>
        </p:sp>
        <p:sp>
          <p:nvSpPr>
            <p:cNvPr id="119832" name="Rectangle 24"/>
            <p:cNvSpPr>
              <a:spLocks noChangeArrowheads="1"/>
            </p:cNvSpPr>
            <p:nvPr/>
          </p:nvSpPr>
          <p:spPr bwMode="auto">
            <a:xfrm>
              <a:off x="1008" y="1514"/>
              <a:ext cx="864" cy="96"/>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pPr algn="just">
                <a:lnSpc>
                  <a:spcPct val="120000"/>
                </a:lnSpc>
                <a:spcBef>
                  <a:spcPct val="10000"/>
                </a:spcBef>
              </a:pPr>
              <a:endParaRPr lang="zh-CN" altLang="en-US"/>
            </a:p>
          </p:txBody>
        </p:sp>
        <p:sp>
          <p:nvSpPr>
            <p:cNvPr id="119833" name="Text Box 25"/>
            <p:cNvSpPr txBox="1">
              <a:spLocks noChangeArrowheads="1"/>
            </p:cNvSpPr>
            <p:nvPr/>
          </p:nvSpPr>
          <p:spPr bwMode="auto">
            <a:xfrm>
              <a:off x="960" y="1427"/>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sym typeface="Symbol" pitchFamily="18" charset="2"/>
                </a:rPr>
                <a:t></a:t>
              </a:r>
              <a:endParaRPr kumimoji="1" lang="en-US" altLang="zh-CN" sz="1800">
                <a:ea typeface="宋体" charset="-122"/>
              </a:endParaRPr>
            </a:p>
          </p:txBody>
        </p:sp>
        <p:sp>
          <p:nvSpPr>
            <p:cNvPr id="119834" name="Text Box 26"/>
            <p:cNvSpPr txBox="1">
              <a:spLocks noChangeArrowheads="1"/>
            </p:cNvSpPr>
            <p:nvPr/>
          </p:nvSpPr>
          <p:spPr bwMode="auto">
            <a:xfrm>
              <a:off x="1152" y="1427"/>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sym typeface="Symbol" pitchFamily="18" charset="2"/>
                </a:rPr>
                <a:t></a:t>
              </a:r>
              <a:endParaRPr kumimoji="1" lang="en-US" altLang="zh-CN" sz="1800">
                <a:ea typeface="宋体" charset="-122"/>
              </a:endParaRPr>
            </a:p>
          </p:txBody>
        </p:sp>
        <p:sp>
          <p:nvSpPr>
            <p:cNvPr id="119835" name="Text Box 27"/>
            <p:cNvSpPr txBox="1">
              <a:spLocks noChangeArrowheads="1"/>
            </p:cNvSpPr>
            <p:nvPr/>
          </p:nvSpPr>
          <p:spPr bwMode="auto">
            <a:xfrm>
              <a:off x="1357" y="1427"/>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sym typeface="Symbol" pitchFamily="18" charset="2"/>
                </a:rPr>
                <a:t></a:t>
              </a:r>
              <a:endParaRPr kumimoji="1" lang="en-US" altLang="zh-CN" sz="1800">
                <a:ea typeface="宋体" charset="-122"/>
              </a:endParaRPr>
            </a:p>
          </p:txBody>
        </p:sp>
        <p:sp>
          <p:nvSpPr>
            <p:cNvPr id="119836" name="Text Box 28"/>
            <p:cNvSpPr txBox="1">
              <a:spLocks noChangeArrowheads="1"/>
            </p:cNvSpPr>
            <p:nvPr/>
          </p:nvSpPr>
          <p:spPr bwMode="auto">
            <a:xfrm>
              <a:off x="1584" y="1427"/>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sym typeface="Symbol" pitchFamily="18" charset="2"/>
                </a:rPr>
                <a:t></a:t>
              </a:r>
              <a:endParaRPr kumimoji="1" lang="en-US" altLang="zh-CN" sz="1800">
                <a:ea typeface="宋体" charset="-122"/>
              </a:endParaRPr>
            </a:p>
          </p:txBody>
        </p:sp>
        <p:sp>
          <p:nvSpPr>
            <p:cNvPr id="119837" name="Rectangle 29"/>
            <p:cNvSpPr>
              <a:spLocks noChangeArrowheads="1"/>
            </p:cNvSpPr>
            <p:nvPr/>
          </p:nvSpPr>
          <p:spPr bwMode="auto">
            <a:xfrm>
              <a:off x="1104" y="1646"/>
              <a:ext cx="720" cy="132"/>
            </a:xfrm>
            <a:prstGeom prst="rect">
              <a:avLst/>
            </a:prstGeom>
            <a:solidFill>
              <a:srgbClr val="FFFF00"/>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sp>
          <p:nvSpPr>
            <p:cNvPr id="119838" name="Line 30"/>
            <p:cNvSpPr>
              <a:spLocks noChangeShapeType="1"/>
            </p:cNvSpPr>
            <p:nvPr/>
          </p:nvSpPr>
          <p:spPr bwMode="auto">
            <a:xfrm>
              <a:off x="1152" y="1008"/>
              <a:ext cx="0" cy="14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39" name="Line 31"/>
            <p:cNvSpPr>
              <a:spLocks noChangeShapeType="1"/>
            </p:cNvSpPr>
            <p:nvPr/>
          </p:nvSpPr>
          <p:spPr bwMode="auto">
            <a:xfrm>
              <a:off x="1104" y="960"/>
              <a:ext cx="0" cy="24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0" name="Line 32"/>
            <p:cNvSpPr>
              <a:spLocks noChangeShapeType="1"/>
            </p:cNvSpPr>
            <p:nvPr/>
          </p:nvSpPr>
          <p:spPr bwMode="auto">
            <a:xfrm>
              <a:off x="1152" y="1056"/>
              <a:ext cx="336"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1" name="Line 33"/>
            <p:cNvSpPr>
              <a:spLocks noChangeShapeType="1"/>
            </p:cNvSpPr>
            <p:nvPr/>
          </p:nvSpPr>
          <p:spPr bwMode="auto">
            <a:xfrm flipH="1">
              <a:off x="912" y="1248"/>
              <a:ext cx="336"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2" name="Rectangle 34"/>
            <p:cNvSpPr>
              <a:spLocks noChangeArrowheads="1"/>
            </p:cNvSpPr>
            <p:nvPr/>
          </p:nvSpPr>
          <p:spPr bwMode="auto">
            <a:xfrm>
              <a:off x="864" y="1248"/>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1800" i="1">
                  <a:ea typeface="宋体" charset="-122"/>
                </a:rPr>
                <a:t>U</a:t>
              </a:r>
              <a:r>
                <a:rPr kumimoji="1" lang="en-US" altLang="zh-CN" sz="1800" baseline="-25000">
                  <a:ea typeface="宋体" charset="-122"/>
                </a:rPr>
                <a:t>GS</a:t>
              </a:r>
            </a:p>
          </p:txBody>
        </p:sp>
        <p:sp>
          <p:nvSpPr>
            <p:cNvPr id="119843" name="Rectangle 35"/>
            <p:cNvSpPr>
              <a:spLocks noChangeArrowheads="1"/>
            </p:cNvSpPr>
            <p:nvPr/>
          </p:nvSpPr>
          <p:spPr bwMode="auto">
            <a:xfrm>
              <a:off x="1007" y="720"/>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sz="2000" i="1">
                  <a:ea typeface="宋体" charset="-122"/>
                </a:rPr>
                <a:t>E</a:t>
              </a:r>
              <a:r>
                <a:rPr kumimoji="1" lang="en-US" altLang="zh-CN" sz="2000" baseline="-25000">
                  <a:ea typeface="宋体" charset="-122"/>
                </a:rPr>
                <a:t>G</a:t>
              </a:r>
            </a:p>
          </p:txBody>
        </p:sp>
        <p:sp>
          <p:nvSpPr>
            <p:cNvPr id="119844" name="Line 36"/>
            <p:cNvSpPr>
              <a:spLocks noChangeShapeType="1"/>
            </p:cNvSpPr>
            <p:nvPr/>
          </p:nvSpPr>
          <p:spPr bwMode="auto">
            <a:xfrm>
              <a:off x="1296" y="576"/>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5" name="Line 37"/>
            <p:cNvSpPr>
              <a:spLocks noChangeShapeType="1"/>
            </p:cNvSpPr>
            <p:nvPr/>
          </p:nvSpPr>
          <p:spPr bwMode="auto">
            <a:xfrm>
              <a:off x="1344" y="528"/>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6" name="Line 38"/>
            <p:cNvSpPr>
              <a:spLocks noChangeShapeType="1"/>
            </p:cNvSpPr>
            <p:nvPr/>
          </p:nvSpPr>
          <p:spPr bwMode="auto">
            <a:xfrm>
              <a:off x="1392" y="576"/>
              <a:ext cx="0" cy="9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7" name="Line 39"/>
            <p:cNvSpPr>
              <a:spLocks noChangeShapeType="1"/>
            </p:cNvSpPr>
            <p:nvPr/>
          </p:nvSpPr>
          <p:spPr bwMode="auto">
            <a:xfrm>
              <a:off x="1440" y="528"/>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8" name="Line 40"/>
            <p:cNvSpPr>
              <a:spLocks noChangeShapeType="1"/>
            </p:cNvSpPr>
            <p:nvPr/>
          </p:nvSpPr>
          <p:spPr bwMode="auto">
            <a:xfrm flipH="1">
              <a:off x="1248" y="768"/>
              <a:ext cx="384" cy="0"/>
            </a:xfrm>
            <a:prstGeom prst="line">
              <a:avLst/>
            </a:prstGeom>
            <a:noFill/>
            <a:ln w="28575" cap="sq">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49" name="Rectangle 41"/>
            <p:cNvSpPr>
              <a:spLocks noChangeArrowheads="1"/>
            </p:cNvSpPr>
            <p:nvPr/>
          </p:nvSpPr>
          <p:spPr bwMode="auto">
            <a:xfrm>
              <a:off x="1296" y="729"/>
              <a:ext cx="3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en-US" sz="1800" i="1">
                  <a:ea typeface="宋体" charset="-122"/>
                </a:rPr>
                <a:t>U</a:t>
              </a:r>
              <a:r>
                <a:rPr kumimoji="1" lang="en-US" altLang="en-US" sz="1800" baseline="-25000">
                  <a:ea typeface="宋体" charset="-122"/>
                </a:rPr>
                <a:t>DS</a:t>
              </a:r>
              <a:endParaRPr kumimoji="1" lang="en-US" altLang="zh-CN" sz="1800" baseline="-25000">
                <a:ea typeface="宋体" charset="-122"/>
              </a:endParaRPr>
            </a:p>
          </p:txBody>
        </p:sp>
        <p:sp>
          <p:nvSpPr>
            <p:cNvPr id="119850" name="Text Box 42"/>
            <p:cNvSpPr txBox="1">
              <a:spLocks noChangeArrowheads="1"/>
            </p:cNvSpPr>
            <p:nvPr/>
          </p:nvSpPr>
          <p:spPr bwMode="auto">
            <a:xfrm>
              <a:off x="1440" y="369"/>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E</a:t>
              </a:r>
              <a:r>
                <a:rPr kumimoji="1" lang="en-US" altLang="zh-CN" sz="2000" baseline="-25000">
                  <a:ea typeface="宋体" charset="-122"/>
                </a:rPr>
                <a:t>D</a:t>
              </a:r>
              <a:endParaRPr kumimoji="1" lang="en-US" altLang="zh-CN" sz="2000">
                <a:ea typeface="宋体" charset="-122"/>
              </a:endParaRPr>
            </a:p>
          </p:txBody>
        </p:sp>
        <p:sp>
          <p:nvSpPr>
            <p:cNvPr id="119851" name="Line 43"/>
            <p:cNvSpPr>
              <a:spLocks noChangeShapeType="1"/>
            </p:cNvSpPr>
            <p:nvPr/>
          </p:nvSpPr>
          <p:spPr bwMode="auto">
            <a:xfrm>
              <a:off x="1440" y="624"/>
              <a:ext cx="576"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52" name="Line 44"/>
            <p:cNvSpPr>
              <a:spLocks noChangeShapeType="1"/>
            </p:cNvSpPr>
            <p:nvPr/>
          </p:nvSpPr>
          <p:spPr bwMode="auto">
            <a:xfrm>
              <a:off x="2016" y="624"/>
              <a:ext cx="0" cy="86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53" name="Line 45"/>
            <p:cNvSpPr>
              <a:spLocks noChangeShapeType="1"/>
            </p:cNvSpPr>
            <p:nvPr/>
          </p:nvSpPr>
          <p:spPr bwMode="auto">
            <a:xfrm flipH="1">
              <a:off x="768" y="624"/>
              <a:ext cx="52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54" name="Line 46"/>
            <p:cNvSpPr>
              <a:spLocks noChangeShapeType="1"/>
            </p:cNvSpPr>
            <p:nvPr/>
          </p:nvSpPr>
          <p:spPr bwMode="auto">
            <a:xfrm>
              <a:off x="768" y="624"/>
              <a:ext cx="0" cy="86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55" name="Line 47"/>
            <p:cNvSpPr>
              <a:spLocks noChangeShapeType="1"/>
            </p:cNvSpPr>
            <p:nvPr/>
          </p:nvSpPr>
          <p:spPr bwMode="auto">
            <a:xfrm>
              <a:off x="768" y="1056"/>
              <a:ext cx="336"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56" name="Line 48"/>
            <p:cNvSpPr>
              <a:spLocks noChangeShapeType="1"/>
            </p:cNvSpPr>
            <p:nvPr/>
          </p:nvSpPr>
          <p:spPr bwMode="auto">
            <a:xfrm>
              <a:off x="1488" y="1056"/>
              <a:ext cx="0" cy="3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57" name="Oval 49"/>
            <p:cNvSpPr>
              <a:spLocks noChangeArrowheads="1"/>
            </p:cNvSpPr>
            <p:nvPr/>
          </p:nvSpPr>
          <p:spPr bwMode="auto">
            <a:xfrm>
              <a:off x="744" y="1032"/>
              <a:ext cx="48" cy="48"/>
            </a:xfrm>
            <a:prstGeom prst="ellipse">
              <a:avLst/>
            </a:prstGeom>
            <a:solidFill>
              <a:srgbClr val="FFFFFF"/>
            </a:solidFill>
            <a:ln w="12700" cap="sq">
              <a:solidFill>
                <a:schemeClr val="tx1"/>
              </a:solidFill>
              <a:round/>
              <a:headEnd/>
              <a:tailEnd/>
            </a:ln>
          </p:spPr>
          <p:txBody>
            <a:bodyPr wrap="none" anchor="ctr"/>
            <a:lstStyle/>
            <a:p>
              <a:pPr algn="just">
                <a:lnSpc>
                  <a:spcPct val="120000"/>
                </a:lnSpc>
                <a:spcBef>
                  <a:spcPct val="10000"/>
                </a:spcBef>
              </a:pPr>
              <a:endParaRPr lang="zh-CN" altLang="en-US"/>
            </a:p>
          </p:txBody>
        </p:sp>
        <p:sp>
          <p:nvSpPr>
            <p:cNvPr id="119858" name="Rectangle 50"/>
            <p:cNvSpPr>
              <a:spLocks noChangeArrowheads="1"/>
            </p:cNvSpPr>
            <p:nvPr/>
          </p:nvSpPr>
          <p:spPr bwMode="auto">
            <a:xfrm>
              <a:off x="1056" y="1680"/>
              <a:ext cx="108" cy="108"/>
            </a:xfrm>
            <a:prstGeom prst="rect">
              <a:avLst/>
            </a:prstGeom>
            <a:solidFill>
              <a:srgbClr val="FFFF00"/>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sp>
          <p:nvSpPr>
            <p:cNvPr id="119859" name="Line 51"/>
            <p:cNvSpPr>
              <a:spLocks noChangeShapeType="1"/>
            </p:cNvSpPr>
            <p:nvPr/>
          </p:nvSpPr>
          <p:spPr bwMode="auto">
            <a:xfrm>
              <a:off x="2160" y="720"/>
              <a:ext cx="0" cy="288"/>
            </a:xfrm>
            <a:prstGeom prst="line">
              <a:avLst/>
            </a:prstGeom>
            <a:noFill/>
            <a:ln w="28575" cap="sq">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860" name="Text Box 52"/>
            <p:cNvSpPr txBox="1">
              <a:spLocks noChangeArrowheads="1"/>
            </p:cNvSpPr>
            <p:nvPr/>
          </p:nvSpPr>
          <p:spPr bwMode="auto">
            <a:xfrm>
              <a:off x="2160" y="720"/>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I</a:t>
              </a:r>
              <a:r>
                <a:rPr kumimoji="1" lang="en-US" altLang="zh-CN" baseline="-25000">
                  <a:ea typeface="宋体" charset="-122"/>
                </a:rPr>
                <a:t>D</a:t>
              </a:r>
              <a:endParaRPr kumimoji="1" lang="en-US" altLang="zh-CN">
                <a:ea typeface="宋体" charset="-122"/>
              </a:endParaRPr>
            </a:p>
          </p:txBody>
        </p:sp>
        <p:sp>
          <p:nvSpPr>
            <p:cNvPr id="119861" name="Line 53"/>
            <p:cNvSpPr>
              <a:spLocks noChangeShapeType="1"/>
            </p:cNvSpPr>
            <p:nvPr/>
          </p:nvSpPr>
          <p:spPr bwMode="auto">
            <a:xfrm>
              <a:off x="1104" y="1776"/>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1974" name="Text Box 54"/>
          <p:cNvSpPr txBox="1">
            <a:spLocks noChangeArrowheads="1"/>
          </p:cNvSpPr>
          <p:nvPr/>
        </p:nvSpPr>
        <p:spPr bwMode="auto">
          <a:xfrm>
            <a:off x="3940175" y="1077913"/>
            <a:ext cx="2174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a:t>
            </a:r>
            <a:r>
              <a:rPr kumimoji="1" lang="en-US" altLang="zh-CN"/>
              <a:t>2</a:t>
            </a:r>
            <a:r>
              <a:rPr kumimoji="1" lang="zh-CN" altLang="en-US"/>
              <a:t>）工作原理</a:t>
            </a:r>
          </a:p>
        </p:txBody>
      </p:sp>
      <p:sp>
        <p:nvSpPr>
          <p:cNvPr id="81975" name="Text Box 55"/>
          <p:cNvSpPr txBox="1">
            <a:spLocks noChangeArrowheads="1"/>
          </p:cNvSpPr>
          <p:nvPr/>
        </p:nvSpPr>
        <p:spPr bwMode="auto">
          <a:xfrm>
            <a:off x="4457700" y="1401763"/>
            <a:ext cx="448468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当</a:t>
            </a:r>
            <a:r>
              <a:rPr kumimoji="1" lang="en-US" altLang="zh-CN" i="1"/>
              <a:t>U</a:t>
            </a:r>
            <a:r>
              <a:rPr kumimoji="1" lang="en-US" altLang="zh-CN" baseline="-25000"/>
              <a:t>GS</a:t>
            </a:r>
            <a:r>
              <a:rPr kumimoji="1" lang="en-US" altLang="zh-CN"/>
              <a:t>=0</a:t>
            </a:r>
            <a:r>
              <a:rPr kumimoji="1" lang="zh-CN" altLang="zh-CN"/>
              <a:t>时，只要 </a:t>
            </a:r>
            <a:r>
              <a:rPr kumimoji="1" lang="en-US" altLang="zh-CN" i="1"/>
              <a:t>U</a:t>
            </a:r>
            <a:r>
              <a:rPr kumimoji="1" lang="en-US" altLang="zh-CN" baseline="-25000"/>
              <a:t>DS</a:t>
            </a:r>
            <a:r>
              <a:rPr kumimoji="1" lang="en-US" altLang="zh-CN"/>
              <a:t>≠0</a:t>
            </a:r>
            <a:r>
              <a:rPr kumimoji="1" lang="zh-CN" altLang="zh-CN"/>
              <a:t> ，</a:t>
            </a:r>
            <a:r>
              <a:rPr kumimoji="1" lang="en-US" altLang="zh-CN" i="1"/>
              <a:t>I</a:t>
            </a:r>
            <a:r>
              <a:rPr kumimoji="1" lang="en-US" altLang="zh-CN" baseline="-25000"/>
              <a:t>D</a:t>
            </a:r>
            <a:r>
              <a:rPr kumimoji="1" lang="en-US" altLang="zh-CN"/>
              <a:t>≠0</a:t>
            </a:r>
            <a:r>
              <a:rPr kumimoji="1" lang="zh-CN" altLang="en-US"/>
              <a:t>；这时的</a:t>
            </a:r>
            <a:r>
              <a:rPr kumimoji="1" lang="en-US" altLang="en-US" i="1"/>
              <a:t>I</a:t>
            </a:r>
            <a:r>
              <a:rPr kumimoji="1" lang="en-US" altLang="en-US" baseline="-25000"/>
              <a:t>D</a:t>
            </a:r>
            <a:r>
              <a:rPr kumimoji="1" lang="en-US" altLang="en-US"/>
              <a:t>=</a:t>
            </a:r>
            <a:r>
              <a:rPr kumimoji="1" lang="en-US" altLang="en-US" i="1"/>
              <a:t>I</a:t>
            </a:r>
            <a:r>
              <a:rPr kumimoji="1" lang="en-US" altLang="en-US" baseline="-25000"/>
              <a:t>DSS</a:t>
            </a:r>
            <a:endParaRPr kumimoji="1" lang="en-US" altLang="zh-CN"/>
          </a:p>
        </p:txBody>
      </p:sp>
      <p:sp>
        <p:nvSpPr>
          <p:cNvPr id="81976" name="Text Box 56"/>
          <p:cNvSpPr txBox="1">
            <a:spLocks noChangeArrowheads="1"/>
          </p:cNvSpPr>
          <p:nvPr/>
        </p:nvSpPr>
        <p:spPr bwMode="auto">
          <a:xfrm>
            <a:off x="4376738" y="2533650"/>
            <a:ext cx="4748212"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当</a:t>
            </a:r>
            <a:r>
              <a:rPr kumimoji="1" lang="en-US" altLang="zh-CN" i="1"/>
              <a:t>U</a:t>
            </a:r>
            <a:r>
              <a:rPr kumimoji="1" lang="en-US" altLang="zh-CN" baseline="-25000"/>
              <a:t>GS</a:t>
            </a:r>
            <a:r>
              <a:rPr kumimoji="1" lang="en-US" altLang="zh-CN"/>
              <a:t>&gt;0</a:t>
            </a:r>
            <a:r>
              <a:rPr kumimoji="1" lang="zh-CN" altLang="zh-CN"/>
              <a:t>时，</a:t>
            </a:r>
            <a:r>
              <a:rPr kumimoji="1" lang="en-US" altLang="zh-CN"/>
              <a:t>N</a:t>
            </a:r>
            <a:r>
              <a:rPr kumimoji="1" lang="zh-CN" altLang="zh-CN"/>
              <a:t>沟道变宽，</a:t>
            </a:r>
            <a:r>
              <a:rPr kumimoji="1" lang="en-US" altLang="zh-CN" i="1"/>
              <a:t>I</a:t>
            </a:r>
            <a:r>
              <a:rPr kumimoji="1" lang="en-US" altLang="zh-CN" baseline="-25000"/>
              <a:t>D</a:t>
            </a:r>
            <a:r>
              <a:rPr kumimoji="1" lang="zh-CN" altLang="zh-CN"/>
              <a:t>增大；当</a:t>
            </a:r>
            <a:r>
              <a:rPr kumimoji="1" lang="en-US" altLang="zh-CN" i="1"/>
              <a:t>U</a:t>
            </a:r>
            <a:r>
              <a:rPr kumimoji="1" lang="en-US" altLang="zh-CN" baseline="-25000"/>
              <a:t>GS</a:t>
            </a:r>
            <a:r>
              <a:rPr kumimoji="1" lang="en-US" altLang="zh-CN"/>
              <a:t>&lt;0 </a:t>
            </a:r>
            <a:r>
              <a:rPr kumimoji="1" lang="zh-CN" altLang="zh-CN"/>
              <a:t>时， </a:t>
            </a:r>
            <a:r>
              <a:rPr kumimoji="1" lang="en-US" altLang="zh-CN"/>
              <a:t>N</a:t>
            </a:r>
            <a:r>
              <a:rPr kumimoji="1" lang="zh-CN" altLang="zh-CN"/>
              <a:t>沟道变窄，</a:t>
            </a:r>
            <a:r>
              <a:rPr kumimoji="1" lang="en-US" altLang="zh-CN" i="1"/>
              <a:t>I</a:t>
            </a:r>
            <a:r>
              <a:rPr kumimoji="1" lang="en-US" altLang="zh-CN" baseline="-25000"/>
              <a:t>D</a:t>
            </a:r>
            <a:r>
              <a:rPr kumimoji="1" lang="zh-CN" altLang="en-US"/>
              <a:t>减小。</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81974"/>
                                        </p:tgtEl>
                                        <p:attrNameLst>
                                          <p:attrName>style.visibility</p:attrName>
                                        </p:attrNameLst>
                                      </p:cBhvr>
                                      <p:to>
                                        <p:strVal val="visible"/>
                                      </p:to>
                                    </p:set>
                                    <p:animEffect transition="in" filter="wipe(left)">
                                      <p:cBhvr>
                                        <p:cTn id="7" dur="300"/>
                                        <p:tgtEl>
                                          <p:spTgt spid="819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81975"/>
                                        </p:tgtEl>
                                        <p:attrNameLst>
                                          <p:attrName>style.visibility</p:attrName>
                                        </p:attrNameLst>
                                      </p:cBhvr>
                                      <p:to>
                                        <p:strVal val="visible"/>
                                      </p:to>
                                    </p:set>
                                    <p:animEffect transition="in" filter="wipe(left)">
                                      <p:cBhvr>
                                        <p:cTn id="12" dur="75"/>
                                        <p:tgtEl>
                                          <p:spTgt spid="819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81976"/>
                                        </p:tgtEl>
                                        <p:attrNameLst>
                                          <p:attrName>style.visibility</p:attrName>
                                        </p:attrNameLst>
                                      </p:cBhvr>
                                      <p:to>
                                        <p:strVal val="visible"/>
                                      </p:to>
                                    </p:set>
                                    <p:animEffect transition="in" filter="wipe(left)">
                                      <p:cBhvr>
                                        <p:cTn id="17" dur="75"/>
                                        <p:tgtEl>
                                          <p:spTgt spid="819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81925"/>
                                        </p:tgtEl>
                                        <p:attrNameLst>
                                          <p:attrName>style.visibility</p:attrName>
                                        </p:attrNameLst>
                                      </p:cBhvr>
                                      <p:to>
                                        <p:strVal val="visible"/>
                                      </p:to>
                                    </p:set>
                                    <p:animEffect transition="in" filter="wipe(left)">
                                      <p:cBhvr>
                                        <p:cTn id="22" dur="75"/>
                                        <p:tgtEl>
                                          <p:spTgt spid="8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autoUpdateAnimBg="0"/>
      <p:bldP spid="81974" grpId="0" autoUpdateAnimBg="0"/>
      <p:bldP spid="81975" grpId="0" autoUpdateAnimBg="0"/>
      <p:bldP spid="81976"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altLang="zh-CN" sz="3600" dirty="0" smtClean="0">
                <a:ea typeface="宋体" charset="-122"/>
              </a:rPr>
              <a:t>6.4.1 </a:t>
            </a:r>
            <a:r>
              <a:rPr lang="zh-CN" altLang="en-US" sz="3600" dirty="0" smtClean="0">
                <a:ea typeface="宋体" charset="-122"/>
              </a:rPr>
              <a:t>绝缘栅场效应管（续</a:t>
            </a:r>
            <a:r>
              <a:rPr lang="en-US" altLang="zh-CN" sz="3600" dirty="0" smtClean="0">
                <a:ea typeface="宋体" charset="-122"/>
              </a:rPr>
              <a:t>7</a:t>
            </a:r>
            <a:r>
              <a:rPr lang="zh-CN" altLang="en-US" sz="3600" dirty="0" smtClean="0">
                <a:ea typeface="宋体" charset="-122"/>
              </a:rPr>
              <a:t>）</a:t>
            </a:r>
            <a:endParaRPr lang="en-US" altLang="zh-CN" sz="3600" dirty="0" smtClean="0">
              <a:ea typeface="宋体" charset="-122"/>
            </a:endParaRPr>
          </a:p>
        </p:txBody>
      </p:sp>
      <p:sp>
        <p:nvSpPr>
          <p:cNvPr id="4" name="灯片编号占位符 3"/>
          <p:cNvSpPr>
            <a:spLocks noGrp="1"/>
          </p:cNvSpPr>
          <p:nvPr>
            <p:ph type="sldNum" sz="quarter" idx="12"/>
          </p:nvPr>
        </p:nvSpPr>
        <p:spPr/>
        <p:txBody>
          <a:bodyPr/>
          <a:lstStyle/>
          <a:p>
            <a:pPr>
              <a:defRPr/>
            </a:pPr>
            <a:fld id="{E4DCDFD6-397A-4776-9F04-AECACB83C822}" type="slidenum">
              <a:rPr lang="zh-CN" altLang="en-US" smtClean="0"/>
              <a:pPr>
                <a:defRPr/>
              </a:pPr>
              <a:t>84</a:t>
            </a:fld>
            <a:endParaRPr lang="zh-CN" altLang="en-US"/>
          </a:p>
        </p:txBody>
      </p:sp>
      <p:grpSp>
        <p:nvGrpSpPr>
          <p:cNvPr id="2" name="Group 56"/>
          <p:cNvGrpSpPr>
            <a:grpSpLocks/>
          </p:cNvGrpSpPr>
          <p:nvPr/>
        </p:nvGrpSpPr>
        <p:grpSpPr bwMode="auto">
          <a:xfrm>
            <a:off x="454065" y="1212989"/>
            <a:ext cx="3632200" cy="2590800"/>
            <a:chOff x="234" y="1344"/>
            <a:chExt cx="2288" cy="1632"/>
          </a:xfrm>
        </p:grpSpPr>
        <p:sp>
          <p:nvSpPr>
            <p:cNvPr id="39962" name="Text Box 57"/>
            <p:cNvSpPr txBox="1">
              <a:spLocks noChangeArrowheads="1"/>
            </p:cNvSpPr>
            <p:nvPr/>
          </p:nvSpPr>
          <p:spPr bwMode="auto">
            <a:xfrm>
              <a:off x="234" y="1677"/>
              <a:ext cx="906" cy="30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转移特性</a:t>
              </a:r>
            </a:p>
          </p:txBody>
        </p:sp>
        <p:sp>
          <p:nvSpPr>
            <p:cNvPr id="39963" name="Line 58"/>
            <p:cNvSpPr>
              <a:spLocks noChangeShapeType="1"/>
            </p:cNvSpPr>
            <p:nvPr/>
          </p:nvSpPr>
          <p:spPr bwMode="auto">
            <a:xfrm>
              <a:off x="592" y="2592"/>
              <a:ext cx="192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4" name="Text Box 59"/>
            <p:cNvSpPr txBox="1">
              <a:spLocks noChangeArrowheads="1"/>
            </p:cNvSpPr>
            <p:nvPr/>
          </p:nvSpPr>
          <p:spPr bwMode="auto">
            <a:xfrm>
              <a:off x="2128" y="2640"/>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en-US" baseline="-25000"/>
                <a:t>GS</a:t>
              </a:r>
              <a:endParaRPr kumimoji="1" lang="en-US" altLang="zh-CN"/>
            </a:p>
          </p:txBody>
        </p:sp>
        <p:sp>
          <p:nvSpPr>
            <p:cNvPr id="39965" name="Line 60"/>
            <p:cNvSpPr>
              <a:spLocks noChangeShapeType="1"/>
            </p:cNvSpPr>
            <p:nvPr/>
          </p:nvSpPr>
          <p:spPr bwMode="auto">
            <a:xfrm flipV="1">
              <a:off x="1744" y="1488"/>
              <a:ext cx="0" cy="14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6" name="Text Box 61"/>
            <p:cNvSpPr txBox="1">
              <a:spLocks noChangeArrowheads="1"/>
            </p:cNvSpPr>
            <p:nvPr/>
          </p:nvSpPr>
          <p:spPr bwMode="auto">
            <a:xfrm>
              <a:off x="1408" y="1344"/>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39967" name="Text Box 62"/>
            <p:cNvSpPr txBox="1">
              <a:spLocks noChangeArrowheads="1"/>
            </p:cNvSpPr>
            <p:nvPr/>
          </p:nvSpPr>
          <p:spPr bwMode="auto">
            <a:xfrm>
              <a:off x="1741" y="2571"/>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O</a:t>
              </a:r>
            </a:p>
          </p:txBody>
        </p:sp>
        <p:sp>
          <p:nvSpPr>
            <p:cNvPr id="39968" name="Freeform 63"/>
            <p:cNvSpPr>
              <a:spLocks/>
            </p:cNvSpPr>
            <p:nvPr/>
          </p:nvSpPr>
          <p:spPr bwMode="auto">
            <a:xfrm>
              <a:off x="1216" y="1680"/>
              <a:ext cx="768" cy="912"/>
            </a:xfrm>
            <a:custGeom>
              <a:avLst/>
              <a:gdLst>
                <a:gd name="T0" fmla="*/ 0 w 768"/>
                <a:gd name="T1" fmla="*/ 1333 h 624"/>
                <a:gd name="T2" fmla="*/ 384 w 768"/>
                <a:gd name="T3" fmla="*/ 1026 h 624"/>
                <a:gd name="T4" fmla="*/ 672 w 768"/>
                <a:gd name="T5" fmla="*/ 411 h 624"/>
                <a:gd name="T6" fmla="*/ 768 w 768"/>
                <a:gd name="T7" fmla="*/ 0 h 624"/>
                <a:gd name="T8" fmla="*/ 0 60000 65536"/>
                <a:gd name="T9" fmla="*/ 0 60000 65536"/>
                <a:gd name="T10" fmla="*/ 0 60000 65536"/>
                <a:gd name="T11" fmla="*/ 0 60000 65536"/>
                <a:gd name="T12" fmla="*/ 0 w 768"/>
                <a:gd name="T13" fmla="*/ 0 h 624"/>
                <a:gd name="T14" fmla="*/ 768 w 768"/>
                <a:gd name="T15" fmla="*/ 624 h 624"/>
              </a:gdLst>
              <a:ahLst/>
              <a:cxnLst>
                <a:cxn ang="T8">
                  <a:pos x="T0" y="T1"/>
                </a:cxn>
                <a:cxn ang="T9">
                  <a:pos x="T2" y="T3"/>
                </a:cxn>
                <a:cxn ang="T10">
                  <a:pos x="T4" y="T5"/>
                </a:cxn>
                <a:cxn ang="T11">
                  <a:pos x="T6" y="T7"/>
                </a:cxn>
              </a:cxnLst>
              <a:rect l="T12" t="T13" r="T14" b="T15"/>
              <a:pathLst>
                <a:path w="768" h="624">
                  <a:moveTo>
                    <a:pt x="0" y="624"/>
                  </a:moveTo>
                  <a:cubicBezTo>
                    <a:pt x="136" y="588"/>
                    <a:pt x="272" y="552"/>
                    <a:pt x="384" y="480"/>
                  </a:cubicBezTo>
                  <a:cubicBezTo>
                    <a:pt x="496" y="408"/>
                    <a:pt x="608" y="272"/>
                    <a:pt x="672" y="192"/>
                  </a:cubicBezTo>
                  <a:cubicBezTo>
                    <a:pt x="736" y="112"/>
                    <a:pt x="752" y="56"/>
                    <a:pt x="768" y="0"/>
                  </a:cubicBezTo>
                </a:path>
              </a:pathLst>
            </a:custGeom>
            <a:noFill/>
            <a:ln w="381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9969" name="Text Box 64"/>
            <p:cNvSpPr txBox="1">
              <a:spLocks noChangeArrowheads="1"/>
            </p:cNvSpPr>
            <p:nvPr/>
          </p:nvSpPr>
          <p:spPr bwMode="auto">
            <a:xfrm>
              <a:off x="1072" y="2640"/>
              <a:ext cx="6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GS(off)</a:t>
              </a:r>
              <a:endParaRPr kumimoji="1" lang="en-US" altLang="zh-CN" i="1"/>
            </a:p>
          </p:txBody>
        </p:sp>
      </p:grpSp>
      <p:grpSp>
        <p:nvGrpSpPr>
          <p:cNvPr id="3" name="Group 65"/>
          <p:cNvGrpSpPr>
            <a:grpSpLocks/>
          </p:cNvGrpSpPr>
          <p:nvPr/>
        </p:nvGrpSpPr>
        <p:grpSpPr bwMode="auto">
          <a:xfrm>
            <a:off x="4925511" y="1214502"/>
            <a:ext cx="4022725" cy="2497138"/>
            <a:chOff x="3172" y="1079"/>
            <a:chExt cx="2534" cy="1573"/>
          </a:xfrm>
        </p:grpSpPr>
        <p:sp>
          <p:nvSpPr>
            <p:cNvPr id="39946" name="Text Box 66"/>
            <p:cNvSpPr txBox="1">
              <a:spLocks noChangeArrowheads="1"/>
            </p:cNvSpPr>
            <p:nvPr/>
          </p:nvSpPr>
          <p:spPr bwMode="auto">
            <a:xfrm>
              <a:off x="5320" y="2280"/>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en-US" baseline="-25000"/>
                <a:t>DS</a:t>
              </a:r>
              <a:endParaRPr kumimoji="1" lang="en-US" altLang="zh-CN"/>
            </a:p>
          </p:txBody>
        </p:sp>
        <p:grpSp>
          <p:nvGrpSpPr>
            <p:cNvPr id="39947" name="Group 67"/>
            <p:cNvGrpSpPr>
              <a:grpSpLocks/>
            </p:cNvGrpSpPr>
            <p:nvPr/>
          </p:nvGrpSpPr>
          <p:grpSpPr bwMode="auto">
            <a:xfrm>
              <a:off x="3172" y="1079"/>
              <a:ext cx="2400" cy="1573"/>
              <a:chOff x="3136" y="1355"/>
              <a:chExt cx="2400" cy="1573"/>
            </a:xfrm>
          </p:grpSpPr>
          <p:sp>
            <p:nvSpPr>
              <p:cNvPr id="39948" name="Text Box 68"/>
              <p:cNvSpPr txBox="1">
                <a:spLocks noChangeArrowheads="1"/>
              </p:cNvSpPr>
              <p:nvPr/>
            </p:nvSpPr>
            <p:spPr bwMode="auto">
              <a:xfrm>
                <a:off x="4460" y="1355"/>
                <a:ext cx="906" cy="30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输出特性</a:t>
                </a:r>
              </a:p>
            </p:txBody>
          </p:sp>
          <p:sp>
            <p:nvSpPr>
              <p:cNvPr id="39949" name="Line 69"/>
              <p:cNvSpPr>
                <a:spLocks noChangeShapeType="1"/>
              </p:cNvSpPr>
              <p:nvPr/>
            </p:nvSpPr>
            <p:spPr bwMode="auto">
              <a:xfrm>
                <a:off x="3136" y="2590"/>
                <a:ext cx="240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0" name="Line 70"/>
              <p:cNvSpPr>
                <a:spLocks noChangeShapeType="1"/>
              </p:cNvSpPr>
              <p:nvPr/>
            </p:nvSpPr>
            <p:spPr bwMode="auto">
              <a:xfrm flipV="1">
                <a:off x="3452" y="1536"/>
                <a:ext cx="0" cy="139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1" name="Text Box 71"/>
              <p:cNvSpPr txBox="1">
                <a:spLocks noChangeArrowheads="1"/>
              </p:cNvSpPr>
              <p:nvPr/>
            </p:nvSpPr>
            <p:spPr bwMode="auto">
              <a:xfrm>
                <a:off x="3568" y="1392"/>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39952" name="Text Box 72"/>
              <p:cNvSpPr txBox="1">
                <a:spLocks noChangeArrowheads="1"/>
              </p:cNvSpPr>
              <p:nvPr/>
            </p:nvSpPr>
            <p:spPr bwMode="auto">
              <a:xfrm>
                <a:off x="3218" y="2561"/>
                <a:ext cx="2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O</a:t>
                </a:r>
              </a:p>
            </p:txBody>
          </p:sp>
          <p:grpSp>
            <p:nvGrpSpPr>
              <p:cNvPr id="39953" name="Group 73"/>
              <p:cNvGrpSpPr>
                <a:grpSpLocks/>
              </p:cNvGrpSpPr>
              <p:nvPr/>
            </p:nvGrpSpPr>
            <p:grpSpPr bwMode="auto">
              <a:xfrm>
                <a:off x="3448" y="1910"/>
                <a:ext cx="1465" cy="686"/>
                <a:chOff x="3470" y="2872"/>
                <a:chExt cx="1465" cy="686"/>
              </a:xfrm>
            </p:grpSpPr>
            <p:sp>
              <p:nvSpPr>
                <p:cNvPr id="39958" name="Freeform 74"/>
                <p:cNvSpPr>
                  <a:spLocks/>
                </p:cNvSpPr>
                <p:nvPr/>
              </p:nvSpPr>
              <p:spPr bwMode="auto">
                <a:xfrm>
                  <a:off x="3484" y="2872"/>
                  <a:ext cx="912" cy="680"/>
                </a:xfrm>
                <a:custGeom>
                  <a:avLst/>
                  <a:gdLst>
                    <a:gd name="T0" fmla="*/ 0 w 912"/>
                    <a:gd name="T1" fmla="*/ 680 h 680"/>
                    <a:gd name="T2" fmla="*/ 116 w 912"/>
                    <a:gd name="T3" fmla="*/ 334 h 680"/>
                    <a:gd name="T4" fmla="*/ 199 w 912"/>
                    <a:gd name="T5" fmla="*/ 148 h 680"/>
                    <a:gd name="T6" fmla="*/ 288 w 912"/>
                    <a:gd name="T7" fmla="*/ 56 h 680"/>
                    <a:gd name="T8" fmla="*/ 480 w 912"/>
                    <a:gd name="T9" fmla="*/ 8 h 680"/>
                    <a:gd name="T10" fmla="*/ 912 w 912"/>
                    <a:gd name="T11" fmla="*/ 8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9959" name="Freeform 75"/>
                <p:cNvSpPr>
                  <a:spLocks/>
                </p:cNvSpPr>
                <p:nvPr/>
              </p:nvSpPr>
              <p:spPr bwMode="auto">
                <a:xfrm>
                  <a:off x="3480" y="3072"/>
                  <a:ext cx="1104" cy="464"/>
                </a:xfrm>
                <a:custGeom>
                  <a:avLst/>
                  <a:gdLst>
                    <a:gd name="T0" fmla="*/ 0 w 912"/>
                    <a:gd name="T1" fmla="*/ 317 h 680"/>
                    <a:gd name="T2" fmla="*/ 169 w 912"/>
                    <a:gd name="T3" fmla="*/ 156 h 680"/>
                    <a:gd name="T4" fmla="*/ 292 w 912"/>
                    <a:gd name="T5" fmla="*/ 69 h 680"/>
                    <a:gd name="T6" fmla="*/ 422 w 912"/>
                    <a:gd name="T7" fmla="*/ 26 h 680"/>
                    <a:gd name="T8" fmla="*/ 703 w 912"/>
                    <a:gd name="T9" fmla="*/ 3 h 680"/>
                    <a:gd name="T10" fmla="*/ 1336 w 912"/>
                    <a:gd name="T11" fmla="*/ 3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9960" name="Freeform 76"/>
                <p:cNvSpPr>
                  <a:spLocks/>
                </p:cNvSpPr>
                <p:nvPr/>
              </p:nvSpPr>
              <p:spPr bwMode="auto">
                <a:xfrm>
                  <a:off x="3474" y="3264"/>
                  <a:ext cx="1285" cy="294"/>
                </a:xfrm>
                <a:custGeom>
                  <a:avLst/>
                  <a:gdLst>
                    <a:gd name="T0" fmla="*/ 0 w 1285"/>
                    <a:gd name="T1" fmla="*/ 253 h 342"/>
                    <a:gd name="T2" fmla="*/ 123 w 1285"/>
                    <a:gd name="T3" fmla="*/ 124 h 342"/>
                    <a:gd name="T4" fmla="*/ 212 w 1285"/>
                    <a:gd name="T5" fmla="*/ 55 h 342"/>
                    <a:gd name="T6" fmla="*/ 306 w 1285"/>
                    <a:gd name="T7" fmla="*/ 21 h 342"/>
                    <a:gd name="T8" fmla="*/ 511 w 1285"/>
                    <a:gd name="T9" fmla="*/ 3 h 342"/>
                    <a:gd name="T10" fmla="*/ 1285 w 1285"/>
                    <a:gd name="T11" fmla="*/ 1 h 342"/>
                    <a:gd name="T12" fmla="*/ 0 60000 65536"/>
                    <a:gd name="T13" fmla="*/ 0 60000 65536"/>
                    <a:gd name="T14" fmla="*/ 0 60000 65536"/>
                    <a:gd name="T15" fmla="*/ 0 60000 65536"/>
                    <a:gd name="T16" fmla="*/ 0 60000 65536"/>
                    <a:gd name="T17" fmla="*/ 0 60000 65536"/>
                    <a:gd name="T18" fmla="*/ 0 w 1285"/>
                    <a:gd name="T19" fmla="*/ 0 h 342"/>
                    <a:gd name="T20" fmla="*/ 1285 w 1285"/>
                    <a:gd name="T21" fmla="*/ 342 h 342"/>
                  </a:gdLst>
                  <a:ahLst/>
                  <a:cxnLst>
                    <a:cxn ang="T12">
                      <a:pos x="T0" y="T1"/>
                    </a:cxn>
                    <a:cxn ang="T13">
                      <a:pos x="T2" y="T3"/>
                    </a:cxn>
                    <a:cxn ang="T14">
                      <a:pos x="T4" y="T5"/>
                    </a:cxn>
                    <a:cxn ang="T15">
                      <a:pos x="T6" y="T7"/>
                    </a:cxn>
                    <a:cxn ang="T16">
                      <a:pos x="T8" y="T9"/>
                    </a:cxn>
                    <a:cxn ang="T17">
                      <a:pos x="T10" y="T11"/>
                    </a:cxn>
                  </a:cxnLst>
                  <a:rect l="T18" t="T19" r="T20" b="T21"/>
                  <a:pathLst>
                    <a:path w="1285" h="342">
                      <a:moveTo>
                        <a:pt x="0" y="342"/>
                      </a:moveTo>
                      <a:cubicBezTo>
                        <a:pt x="20" y="313"/>
                        <a:pt x="88" y="213"/>
                        <a:pt x="123" y="168"/>
                      </a:cubicBezTo>
                      <a:cubicBezTo>
                        <a:pt x="158" y="123"/>
                        <a:pt x="181" y="98"/>
                        <a:pt x="212" y="74"/>
                      </a:cubicBezTo>
                      <a:cubicBezTo>
                        <a:pt x="243" y="51"/>
                        <a:pt x="256" y="40"/>
                        <a:pt x="306" y="28"/>
                      </a:cubicBezTo>
                      <a:cubicBezTo>
                        <a:pt x="356" y="17"/>
                        <a:pt x="348" y="8"/>
                        <a:pt x="511" y="4"/>
                      </a:cubicBezTo>
                      <a:cubicBezTo>
                        <a:pt x="674" y="0"/>
                        <a:pt x="1124" y="2"/>
                        <a:pt x="1285" y="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9961" name="Freeform 77"/>
                <p:cNvSpPr>
                  <a:spLocks/>
                </p:cNvSpPr>
                <p:nvPr/>
              </p:nvSpPr>
              <p:spPr bwMode="auto">
                <a:xfrm>
                  <a:off x="3470" y="3455"/>
                  <a:ext cx="1465" cy="103"/>
                </a:xfrm>
                <a:custGeom>
                  <a:avLst/>
                  <a:gdLst>
                    <a:gd name="T0" fmla="*/ 0 w 1465"/>
                    <a:gd name="T1" fmla="*/ 103 h 103"/>
                    <a:gd name="T2" fmla="*/ 93 w 1465"/>
                    <a:gd name="T3" fmla="*/ 51 h 103"/>
                    <a:gd name="T4" fmla="*/ 160 w 1465"/>
                    <a:gd name="T5" fmla="*/ 23 h 103"/>
                    <a:gd name="T6" fmla="*/ 232 w 1465"/>
                    <a:gd name="T7" fmla="*/ 9 h 103"/>
                    <a:gd name="T8" fmla="*/ 386 w 1465"/>
                    <a:gd name="T9" fmla="*/ 2 h 103"/>
                    <a:gd name="T10" fmla="*/ 1465 w 1465"/>
                    <a:gd name="T11" fmla="*/ 0 h 103"/>
                    <a:gd name="T12" fmla="*/ 0 60000 65536"/>
                    <a:gd name="T13" fmla="*/ 0 60000 65536"/>
                    <a:gd name="T14" fmla="*/ 0 60000 65536"/>
                    <a:gd name="T15" fmla="*/ 0 60000 65536"/>
                    <a:gd name="T16" fmla="*/ 0 60000 65536"/>
                    <a:gd name="T17" fmla="*/ 0 60000 65536"/>
                    <a:gd name="T18" fmla="*/ 0 w 1465"/>
                    <a:gd name="T19" fmla="*/ 0 h 103"/>
                    <a:gd name="T20" fmla="*/ 1465 w 1465"/>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465" h="103">
                      <a:moveTo>
                        <a:pt x="0" y="103"/>
                      </a:moveTo>
                      <a:cubicBezTo>
                        <a:pt x="15" y="94"/>
                        <a:pt x="67" y="64"/>
                        <a:pt x="93" y="51"/>
                      </a:cubicBezTo>
                      <a:cubicBezTo>
                        <a:pt x="120" y="38"/>
                        <a:pt x="137" y="30"/>
                        <a:pt x="160" y="23"/>
                      </a:cubicBezTo>
                      <a:cubicBezTo>
                        <a:pt x="184" y="16"/>
                        <a:pt x="194" y="13"/>
                        <a:pt x="232" y="9"/>
                      </a:cubicBezTo>
                      <a:cubicBezTo>
                        <a:pt x="270" y="6"/>
                        <a:pt x="181" y="3"/>
                        <a:pt x="386" y="2"/>
                      </a:cubicBezTo>
                      <a:cubicBezTo>
                        <a:pt x="591" y="1"/>
                        <a:pt x="1240" y="1"/>
                        <a:pt x="1465"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sp>
            <p:nvSpPr>
              <p:cNvPr id="39954" name="Text Box 78"/>
              <p:cNvSpPr txBox="1">
                <a:spLocks noChangeArrowheads="1"/>
              </p:cNvSpPr>
              <p:nvPr/>
            </p:nvSpPr>
            <p:spPr bwMode="auto">
              <a:xfrm>
                <a:off x="4336" y="1688"/>
                <a:ext cx="7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a:t>
                </a:r>
                <a:r>
                  <a:rPr kumimoji="1" lang="en-US" altLang="zh-CN"/>
                  <a:t>=4V</a:t>
                </a:r>
                <a:endParaRPr kumimoji="1" lang="en-US" altLang="zh-CN" i="1"/>
              </a:p>
            </p:txBody>
          </p:sp>
          <p:sp>
            <p:nvSpPr>
              <p:cNvPr id="39955" name="Text Box 79"/>
              <p:cNvSpPr txBox="1">
                <a:spLocks noChangeArrowheads="1"/>
              </p:cNvSpPr>
              <p:nvPr/>
            </p:nvSpPr>
            <p:spPr bwMode="auto">
              <a:xfrm>
                <a:off x="4768" y="2112"/>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0V</a:t>
                </a:r>
              </a:p>
            </p:txBody>
          </p:sp>
          <p:sp>
            <p:nvSpPr>
              <p:cNvPr id="39956" name="Text Box 80"/>
              <p:cNvSpPr txBox="1">
                <a:spLocks noChangeArrowheads="1"/>
              </p:cNvSpPr>
              <p:nvPr/>
            </p:nvSpPr>
            <p:spPr bwMode="auto">
              <a:xfrm>
                <a:off x="4576" y="1920"/>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2V</a:t>
                </a:r>
              </a:p>
            </p:txBody>
          </p:sp>
          <p:sp>
            <p:nvSpPr>
              <p:cNvPr id="39957" name="Text Box 81"/>
              <p:cNvSpPr txBox="1">
                <a:spLocks noChangeArrowheads="1"/>
              </p:cNvSpPr>
              <p:nvPr/>
            </p:nvSpPr>
            <p:spPr bwMode="auto">
              <a:xfrm>
                <a:off x="4961" y="2352"/>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zh-CN"/>
                  <a:t>-2</a:t>
                </a:r>
                <a:r>
                  <a:rPr kumimoji="1" lang="en-US" altLang="zh-CN"/>
                  <a:t>V</a:t>
                </a:r>
              </a:p>
            </p:txBody>
          </p:sp>
        </p:grpSp>
      </p:grpSp>
      <p:sp>
        <p:nvSpPr>
          <p:cNvPr id="254034" name="Text Box 82"/>
          <p:cNvSpPr txBox="1">
            <a:spLocks noChangeArrowheads="1"/>
          </p:cNvSpPr>
          <p:nvPr/>
        </p:nvSpPr>
        <p:spPr bwMode="auto">
          <a:xfrm>
            <a:off x="-77787" y="849136"/>
            <a:ext cx="2174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a:t>
            </a:r>
            <a:r>
              <a:rPr kumimoji="1" lang="en-US" altLang="zh-CN" dirty="0"/>
              <a:t>3</a:t>
            </a:r>
            <a:r>
              <a:rPr kumimoji="1" lang="zh-CN" altLang="en-US" dirty="0"/>
              <a:t>）特性曲线</a:t>
            </a:r>
          </a:p>
        </p:txBody>
      </p:sp>
      <p:sp>
        <p:nvSpPr>
          <p:cNvPr id="254035" name="Text Box 83"/>
          <p:cNvSpPr txBox="1">
            <a:spLocks noChangeArrowheads="1"/>
          </p:cNvSpPr>
          <p:nvPr/>
        </p:nvSpPr>
        <p:spPr bwMode="auto">
          <a:xfrm>
            <a:off x="628650" y="3886648"/>
            <a:ext cx="8308975"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en-US" altLang="zh-CN" dirty="0"/>
              <a:t>       </a:t>
            </a:r>
            <a:r>
              <a:rPr kumimoji="1" lang="zh-CN" altLang="en-US" dirty="0"/>
              <a:t>实验表明，在</a:t>
            </a:r>
            <a:r>
              <a:rPr kumimoji="1" lang="en-US" altLang="zh-CN" i="1" dirty="0"/>
              <a:t>U</a:t>
            </a:r>
            <a:r>
              <a:rPr kumimoji="1" lang="en-US" altLang="zh-CN" baseline="-25000" dirty="0"/>
              <a:t>GS(OFF)</a:t>
            </a:r>
            <a:r>
              <a:rPr kumimoji="1" lang="en-US" altLang="zh-CN" dirty="0">
                <a:sym typeface="Symbol" pitchFamily="18" charset="2"/>
              </a:rPr>
              <a:t> </a:t>
            </a:r>
            <a:r>
              <a:rPr kumimoji="1" lang="en-US" altLang="zh-CN" dirty="0"/>
              <a:t> </a:t>
            </a:r>
            <a:r>
              <a:rPr kumimoji="1" lang="en-US" altLang="zh-CN" i="1" dirty="0" err="1" smtClean="0"/>
              <a:t>u</a:t>
            </a:r>
            <a:r>
              <a:rPr kumimoji="1" lang="en-US" altLang="zh-CN" baseline="-25000" dirty="0" err="1" smtClean="0"/>
              <a:t>GS</a:t>
            </a:r>
            <a:r>
              <a:rPr kumimoji="1" lang="en-US" altLang="zh-CN" dirty="0" smtClean="0">
                <a:sym typeface="Symbol" pitchFamily="18" charset="2"/>
              </a:rPr>
              <a:t> </a:t>
            </a:r>
            <a:r>
              <a:rPr kumimoji="1" lang="en-US" altLang="zh-CN" dirty="0">
                <a:sym typeface="Symbol" pitchFamily="18" charset="2"/>
              </a:rPr>
              <a:t>0</a:t>
            </a:r>
            <a:r>
              <a:rPr kumimoji="1" lang="zh-CN" altLang="zh-CN" dirty="0">
                <a:sym typeface="Symbol" pitchFamily="18" charset="2"/>
              </a:rPr>
              <a:t>的范围内，</a:t>
            </a:r>
            <a:r>
              <a:rPr kumimoji="1" lang="zh-CN" altLang="en-US" dirty="0"/>
              <a:t>耗尽型绝缘栅场效应管的转移特性可以近似表示为</a:t>
            </a:r>
            <a:endParaRPr kumimoji="1" lang="zh-CN" altLang="en-US" dirty="0">
              <a:sym typeface="Symbol" pitchFamily="18" charset="2"/>
            </a:endParaRPr>
          </a:p>
        </p:txBody>
      </p:sp>
      <p:graphicFrame>
        <p:nvGraphicFramePr>
          <p:cNvPr id="254036" name="Object 2"/>
          <p:cNvGraphicFramePr>
            <a:graphicFrameLocks noChangeAspect="1"/>
          </p:cNvGraphicFramePr>
          <p:nvPr>
            <p:extLst>
              <p:ext uri="{D42A27DB-BD31-4B8C-83A1-F6EECF244321}">
                <p14:modId xmlns:p14="http://schemas.microsoft.com/office/powerpoint/2010/main" val="3496807320"/>
              </p:ext>
            </p:extLst>
          </p:nvPr>
        </p:nvGraphicFramePr>
        <p:xfrm>
          <a:off x="2097088" y="4921250"/>
          <a:ext cx="3043237" cy="936625"/>
        </p:xfrm>
        <a:graphic>
          <a:graphicData uri="http://schemas.openxmlformats.org/presentationml/2006/ole">
            <mc:AlternateContent xmlns:mc="http://schemas.openxmlformats.org/markup-compatibility/2006">
              <mc:Choice xmlns:v="urn:schemas-microsoft-com:vml" Requires="v">
                <p:oleObj spid="_x0000_s40041" name="Equation" r:id="rId3" imgW="1447560" imgH="444240" progId="Equation.DSMT4">
                  <p:embed/>
                </p:oleObj>
              </mc:Choice>
              <mc:Fallback>
                <p:oleObj name="Equation" r:id="rId3" imgW="1447560" imgH="444240" progId="Equation.DSMT4">
                  <p:embed/>
                  <p:pic>
                    <p:nvPicPr>
                      <p:cNvPr id="0" name="Object 2"/>
                      <p:cNvPicPr>
                        <a:picLocks noChangeAspect="1" noChangeArrowheads="1"/>
                      </p:cNvPicPr>
                      <p:nvPr/>
                    </p:nvPicPr>
                    <p:blipFill>
                      <a:blip r:embed="rId4"/>
                      <a:srcRect/>
                      <a:stretch>
                        <a:fillRect/>
                      </a:stretch>
                    </p:blipFill>
                    <p:spPr bwMode="auto">
                      <a:xfrm>
                        <a:off x="2097088" y="4921250"/>
                        <a:ext cx="3043237" cy="936625"/>
                      </a:xfrm>
                      <a:prstGeom prst="rect">
                        <a:avLst/>
                      </a:prstGeom>
                      <a:noFill/>
                      <a:ln w="28575">
                        <a:solidFill>
                          <a:srgbClr val="FF0000"/>
                        </a:solidFill>
                      </a:ln>
                      <a:extLst/>
                    </p:spPr>
                  </p:pic>
                </p:oleObj>
              </mc:Fallback>
            </mc:AlternateContent>
          </a:graphicData>
        </a:graphic>
      </p:graphicFrame>
      <p:sp>
        <p:nvSpPr>
          <p:cNvPr id="254037" name="Text Box 85"/>
          <p:cNvSpPr txBox="1">
            <a:spLocks noChangeArrowheads="1"/>
          </p:cNvSpPr>
          <p:nvPr/>
        </p:nvSpPr>
        <p:spPr bwMode="auto">
          <a:xfrm>
            <a:off x="5386388" y="5221736"/>
            <a:ext cx="2513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dirty="0">
                <a:ea typeface="宋体" charset="-122"/>
              </a:rPr>
              <a:t>（</a:t>
            </a:r>
            <a:r>
              <a:rPr kumimoji="1" lang="en-US" altLang="zh-CN" i="1" dirty="0">
                <a:ea typeface="宋体" charset="-122"/>
              </a:rPr>
              <a:t>U</a:t>
            </a:r>
            <a:r>
              <a:rPr kumimoji="1" lang="en-US" altLang="zh-CN" baseline="-25000" dirty="0">
                <a:ea typeface="宋体" charset="-122"/>
              </a:rPr>
              <a:t>GS(off)</a:t>
            </a:r>
            <a:r>
              <a:rPr kumimoji="1" lang="en-US" altLang="zh-CN" dirty="0" smtClean="0">
                <a:ea typeface="宋体" charset="-122"/>
                <a:sym typeface="Symbol" pitchFamily="18" charset="2"/>
              </a:rPr>
              <a:t></a:t>
            </a:r>
            <a:r>
              <a:rPr kumimoji="1" lang="en-US" altLang="zh-CN" i="1" dirty="0" err="1" smtClean="0">
                <a:ea typeface="宋体" charset="-122"/>
                <a:sym typeface="Symbol" pitchFamily="18" charset="2"/>
              </a:rPr>
              <a:t>u</a:t>
            </a:r>
            <a:r>
              <a:rPr kumimoji="1" lang="en-US" altLang="zh-CN" baseline="-25000" dirty="0" err="1" smtClean="0">
                <a:ea typeface="宋体" charset="-122"/>
                <a:sym typeface="Symbol" pitchFamily="18" charset="2"/>
              </a:rPr>
              <a:t>GS</a:t>
            </a:r>
            <a:r>
              <a:rPr kumimoji="1" lang="en-US" altLang="zh-CN" dirty="0" smtClean="0">
                <a:ea typeface="宋体" charset="-122"/>
                <a:sym typeface="Symbol" pitchFamily="18" charset="2"/>
              </a:rPr>
              <a:t> </a:t>
            </a:r>
            <a:r>
              <a:rPr kumimoji="1" lang="en-US" altLang="zh-CN" dirty="0">
                <a:ea typeface="宋体" charset="-122"/>
                <a:sym typeface="Symbol" pitchFamily="18" charset="2"/>
              </a:rPr>
              <a:t>0)</a:t>
            </a:r>
          </a:p>
        </p:txBody>
      </p:sp>
      <p:sp>
        <p:nvSpPr>
          <p:cNvPr id="254038" name="Text Box 86"/>
          <p:cNvSpPr txBox="1">
            <a:spLocks noChangeArrowheads="1"/>
          </p:cNvSpPr>
          <p:nvPr/>
        </p:nvSpPr>
        <p:spPr bwMode="auto">
          <a:xfrm>
            <a:off x="707415" y="5797941"/>
            <a:ext cx="4196983"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lnSpc>
                <a:spcPct val="130000"/>
              </a:lnSpc>
            </a:pPr>
            <a:r>
              <a:rPr kumimoji="1" lang="en-US" altLang="zh-CN" i="1" dirty="0"/>
              <a:t>I</a:t>
            </a:r>
            <a:r>
              <a:rPr kumimoji="1" lang="en-US" altLang="zh-CN" baseline="-25000" dirty="0"/>
              <a:t>DSS</a:t>
            </a:r>
            <a:r>
              <a:rPr kumimoji="1" lang="zh-CN" altLang="en-US" dirty="0" smtClean="0"/>
              <a:t>为</a:t>
            </a:r>
            <a:r>
              <a:rPr kumimoji="1" lang="en-US" altLang="zh-CN" i="1" dirty="0" err="1" smtClean="0"/>
              <a:t>u</a:t>
            </a:r>
            <a:r>
              <a:rPr kumimoji="1" lang="en-US" altLang="zh-CN" baseline="-25000" dirty="0" err="1" smtClean="0"/>
              <a:t>GS</a:t>
            </a:r>
            <a:r>
              <a:rPr kumimoji="1" lang="en-US" altLang="zh-CN" dirty="0" smtClean="0"/>
              <a:t>=0</a:t>
            </a:r>
            <a:r>
              <a:rPr kumimoji="1" lang="zh-CN" altLang="en-US" dirty="0"/>
              <a:t>时的漏极</a:t>
            </a:r>
            <a:r>
              <a:rPr kumimoji="1" lang="zh-CN" altLang="en-US" dirty="0" smtClean="0"/>
              <a:t>电流</a:t>
            </a:r>
            <a:r>
              <a:rPr kumimoji="1" lang="en-US" altLang="zh-CN" i="1" dirty="0" err="1" smtClean="0"/>
              <a:t>i</a:t>
            </a:r>
            <a:r>
              <a:rPr kumimoji="1" lang="en-US" altLang="zh-CN" baseline="-25000" dirty="0" err="1" smtClean="0"/>
              <a:t>D</a:t>
            </a:r>
            <a:r>
              <a:rPr kumimoji="1" lang="zh-CN" altLang="en-US" dirty="0"/>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4034"/>
                                        </p:tgtEl>
                                        <p:attrNameLst>
                                          <p:attrName>style.visibility</p:attrName>
                                        </p:attrNameLst>
                                      </p:cBhvr>
                                      <p:to>
                                        <p:strVal val="visible"/>
                                      </p:to>
                                    </p:set>
                                    <p:animEffect transition="in" filter="wipe(left)">
                                      <p:cBhvr>
                                        <p:cTn id="7" dur="500"/>
                                        <p:tgtEl>
                                          <p:spTgt spid="254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4035"/>
                                        </p:tgtEl>
                                        <p:attrNameLst>
                                          <p:attrName>style.visibility</p:attrName>
                                        </p:attrNameLst>
                                      </p:cBhvr>
                                      <p:to>
                                        <p:strVal val="visible"/>
                                      </p:to>
                                    </p:set>
                                    <p:animEffect transition="in" filter="wipe(left)">
                                      <p:cBhvr>
                                        <p:cTn id="22" dur="500"/>
                                        <p:tgtEl>
                                          <p:spTgt spid="254035"/>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254036"/>
                                        </p:tgtEl>
                                        <p:attrNameLst>
                                          <p:attrName>style.visibility</p:attrName>
                                        </p:attrNameLst>
                                      </p:cBhvr>
                                      <p:to>
                                        <p:strVal val="visible"/>
                                      </p:to>
                                    </p:set>
                                    <p:animEffect transition="in" filter="wipe(left)">
                                      <p:cBhvr>
                                        <p:cTn id="26" dur="500"/>
                                        <p:tgtEl>
                                          <p:spTgt spid="254036"/>
                                        </p:tgtEl>
                                      </p:cBhvr>
                                    </p:animEffect>
                                  </p:childTnLst>
                                </p:cTn>
                              </p:par>
                            </p:childTnLst>
                          </p:cTn>
                        </p:par>
                        <p:par>
                          <p:cTn id="27" fill="hold" nodeType="afterGroup">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54037"/>
                                        </p:tgtEl>
                                        <p:attrNameLst>
                                          <p:attrName>style.visibility</p:attrName>
                                        </p:attrNameLst>
                                      </p:cBhvr>
                                      <p:to>
                                        <p:strVal val="visible"/>
                                      </p:to>
                                    </p:set>
                                    <p:animEffect transition="in" filter="wipe(left)">
                                      <p:cBhvr>
                                        <p:cTn id="30" dur="500"/>
                                        <p:tgtEl>
                                          <p:spTgt spid="254037"/>
                                        </p:tgtEl>
                                      </p:cBhvr>
                                    </p:animEffect>
                                  </p:childTnLst>
                                </p:cTn>
                              </p:par>
                            </p:childTnLst>
                          </p:cTn>
                        </p:par>
                        <p:par>
                          <p:cTn id="31" fill="hold" nodeType="afterGroup">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254038"/>
                                        </p:tgtEl>
                                        <p:attrNameLst>
                                          <p:attrName>style.visibility</p:attrName>
                                        </p:attrNameLst>
                                      </p:cBhvr>
                                      <p:to>
                                        <p:strVal val="visible"/>
                                      </p:to>
                                    </p:set>
                                    <p:animEffect transition="in" filter="wipe(left)">
                                      <p:cBhvr>
                                        <p:cTn id="34" dur="500"/>
                                        <p:tgtEl>
                                          <p:spTgt spid="25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034" grpId="0" autoUpdateAnimBg="0"/>
      <p:bldP spid="254035" grpId="0" autoUpdateAnimBg="0"/>
      <p:bldP spid="254037" grpId="0" autoUpdateAnimBg="0"/>
      <p:bldP spid="254038"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sz="3600" dirty="0" smtClean="0">
                <a:ea typeface="宋体" charset="-122"/>
              </a:rPr>
              <a:t>6.4.1 </a:t>
            </a:r>
            <a:r>
              <a:rPr lang="zh-CN" altLang="en-US" sz="3600" dirty="0" smtClean="0">
                <a:ea typeface="宋体" charset="-122"/>
              </a:rPr>
              <a:t>绝缘栅场效应管（续</a:t>
            </a:r>
            <a:r>
              <a:rPr lang="en-US" altLang="zh-CN" sz="3600" dirty="0" smtClean="0">
                <a:ea typeface="宋体" charset="-122"/>
              </a:rPr>
              <a:t>8</a:t>
            </a:r>
            <a:r>
              <a:rPr lang="zh-CN" altLang="en-US" sz="3600" dirty="0" smtClean="0">
                <a:ea typeface="宋体" charset="-122"/>
              </a:rPr>
              <a:t>）</a:t>
            </a:r>
            <a:endParaRPr lang="en-US" altLang="zh-CN" sz="3600"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85</a:t>
            </a:fld>
            <a:endParaRPr lang="zh-CN" altLang="en-US"/>
          </a:p>
        </p:txBody>
      </p:sp>
      <p:sp>
        <p:nvSpPr>
          <p:cNvPr id="255011" name="Rectangle 35"/>
          <p:cNvSpPr>
            <a:spLocks noChangeArrowheads="1"/>
          </p:cNvSpPr>
          <p:nvPr/>
        </p:nvSpPr>
        <p:spPr bwMode="auto">
          <a:xfrm>
            <a:off x="560388" y="1297890"/>
            <a:ext cx="82486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p>
            <a:pPr>
              <a:lnSpc>
                <a:spcPct val="130000"/>
              </a:lnSpc>
            </a:pPr>
            <a:r>
              <a:rPr kumimoji="1" lang="en-US" altLang="zh-CN"/>
              <a:t>P</a:t>
            </a:r>
            <a:r>
              <a:rPr kumimoji="1" lang="zh-CN" altLang="zh-CN"/>
              <a:t>沟道</a:t>
            </a:r>
            <a:r>
              <a:rPr kumimoji="1" lang="en-US" altLang="zh-CN"/>
              <a:t>MOS</a:t>
            </a:r>
            <a:r>
              <a:rPr kumimoji="1" lang="zh-CN" altLang="zh-CN"/>
              <a:t>管和</a:t>
            </a:r>
            <a:r>
              <a:rPr kumimoji="1" lang="en-US" altLang="zh-CN"/>
              <a:t>N</a:t>
            </a:r>
            <a:r>
              <a:rPr kumimoji="1" lang="zh-CN" altLang="zh-CN"/>
              <a:t>沟道</a:t>
            </a:r>
            <a:r>
              <a:rPr kumimoji="1" lang="en-US" altLang="zh-CN"/>
              <a:t>MOS</a:t>
            </a:r>
            <a:r>
              <a:rPr kumimoji="1" lang="zh-CN" altLang="en-US"/>
              <a:t>管的主要区别在于作为衬底的材料不同，</a:t>
            </a:r>
            <a:r>
              <a:rPr kumimoji="1" lang="en-US" altLang="en-US"/>
              <a:t>PMOS</a:t>
            </a:r>
            <a:r>
              <a:rPr kumimoji="1" lang="zh-CN" altLang="en-US"/>
              <a:t>管的反型层为</a:t>
            </a:r>
            <a:r>
              <a:rPr kumimoji="1" lang="en-US" altLang="en-US"/>
              <a:t>P</a:t>
            </a:r>
            <a:r>
              <a:rPr kumimoji="1" lang="zh-CN" altLang="en-US"/>
              <a:t>型，相应的沟道为</a:t>
            </a:r>
            <a:r>
              <a:rPr kumimoji="1" lang="en-US" altLang="en-US"/>
              <a:t>P</a:t>
            </a:r>
            <a:r>
              <a:rPr kumimoji="1" lang="zh-CN" altLang="en-US"/>
              <a:t>沟道。</a:t>
            </a:r>
          </a:p>
        </p:txBody>
      </p:sp>
      <p:grpSp>
        <p:nvGrpSpPr>
          <p:cNvPr id="2" name="Group 36"/>
          <p:cNvGrpSpPr>
            <a:grpSpLocks/>
          </p:cNvGrpSpPr>
          <p:nvPr/>
        </p:nvGrpSpPr>
        <p:grpSpPr bwMode="auto">
          <a:xfrm>
            <a:off x="346075" y="2328177"/>
            <a:ext cx="6335713" cy="3678238"/>
            <a:chOff x="48" y="790"/>
            <a:chExt cx="3991" cy="2317"/>
          </a:xfrm>
        </p:grpSpPr>
        <p:grpSp>
          <p:nvGrpSpPr>
            <p:cNvPr id="120840" name="Group 37"/>
            <p:cNvGrpSpPr>
              <a:grpSpLocks/>
            </p:cNvGrpSpPr>
            <p:nvPr/>
          </p:nvGrpSpPr>
          <p:grpSpPr bwMode="auto">
            <a:xfrm>
              <a:off x="48" y="790"/>
              <a:ext cx="3991" cy="2090"/>
              <a:chOff x="1152" y="912"/>
              <a:chExt cx="3991" cy="2090"/>
            </a:xfrm>
          </p:grpSpPr>
          <p:sp>
            <p:nvSpPr>
              <p:cNvPr id="120842" name="Rectangle 38"/>
              <p:cNvSpPr>
                <a:spLocks noChangeArrowheads="1"/>
              </p:cNvSpPr>
              <p:nvPr/>
            </p:nvSpPr>
            <p:spPr bwMode="auto">
              <a:xfrm>
                <a:off x="1632" y="1536"/>
                <a:ext cx="2400" cy="1008"/>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0843" name="Rectangle 39"/>
              <p:cNvSpPr>
                <a:spLocks noChangeArrowheads="1"/>
              </p:cNvSpPr>
              <p:nvPr/>
            </p:nvSpPr>
            <p:spPr bwMode="auto">
              <a:xfrm>
                <a:off x="2592" y="2544"/>
                <a:ext cx="576" cy="96"/>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0844" name="Rectangle 40" descr="宽上对角线"/>
              <p:cNvSpPr>
                <a:spLocks noChangeArrowheads="1"/>
              </p:cNvSpPr>
              <p:nvPr/>
            </p:nvSpPr>
            <p:spPr bwMode="auto">
              <a:xfrm>
                <a:off x="1632" y="1536"/>
                <a:ext cx="2400" cy="144"/>
              </a:xfrm>
              <a:prstGeom prst="rect">
                <a:avLst/>
              </a:prstGeom>
              <a:pattFill prst="wdUpDiag">
                <a:fgClr>
                  <a:srgbClr val="000000"/>
                </a:fgClr>
                <a:bgClr>
                  <a:srgbClr val="FFFFFF"/>
                </a:bgClr>
              </a:pattFill>
              <a:ln w="12700" cap="sq">
                <a:solidFill>
                  <a:schemeClr val="tx1"/>
                </a:solidFill>
                <a:miter lim="800000"/>
                <a:headEnd type="none" w="sm" len="sm"/>
                <a:tailEnd type="none" w="sm" len="sm"/>
              </a:ln>
            </p:spPr>
            <p:txBody>
              <a:bodyPr wrap="none" anchor="ctr"/>
              <a:lstStyle/>
              <a:p>
                <a:pPr algn="ctr">
                  <a:spcBef>
                    <a:spcPct val="50000"/>
                  </a:spcBef>
                </a:pPr>
                <a:endParaRPr lang="zh-CN" altLang="zh-CN"/>
              </a:p>
            </p:txBody>
          </p:sp>
          <p:sp>
            <p:nvSpPr>
              <p:cNvPr id="120845" name="Rectangle 41"/>
              <p:cNvSpPr>
                <a:spLocks noChangeArrowheads="1"/>
              </p:cNvSpPr>
              <p:nvPr/>
            </p:nvSpPr>
            <p:spPr bwMode="auto">
              <a:xfrm>
                <a:off x="1968" y="1680"/>
                <a:ext cx="528" cy="24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a:ea typeface="宋体" charset="-122"/>
                  </a:rPr>
                  <a:t>P</a:t>
                </a:r>
                <a:r>
                  <a:rPr kumimoji="1" lang="en-US" altLang="zh-CN" baseline="30000">
                    <a:ea typeface="宋体" charset="-122"/>
                  </a:rPr>
                  <a:t>+</a:t>
                </a:r>
                <a:endParaRPr kumimoji="1" lang="en-US" altLang="zh-CN">
                  <a:ea typeface="宋体" charset="-122"/>
                </a:endParaRPr>
              </a:p>
            </p:txBody>
          </p:sp>
          <p:sp>
            <p:nvSpPr>
              <p:cNvPr id="120846" name="Rectangle 42"/>
              <p:cNvSpPr>
                <a:spLocks noChangeArrowheads="1"/>
              </p:cNvSpPr>
              <p:nvPr/>
            </p:nvSpPr>
            <p:spPr bwMode="auto">
              <a:xfrm>
                <a:off x="3168" y="1680"/>
                <a:ext cx="528" cy="24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a:ea typeface="宋体" charset="-122"/>
                  </a:rPr>
                  <a:t>P</a:t>
                </a:r>
                <a:r>
                  <a:rPr kumimoji="1" lang="en-US" altLang="zh-CN" baseline="30000">
                    <a:ea typeface="宋体" charset="-122"/>
                  </a:rPr>
                  <a:t>+</a:t>
                </a:r>
                <a:endParaRPr kumimoji="1" lang="en-US" altLang="zh-CN">
                  <a:ea typeface="宋体" charset="-122"/>
                </a:endParaRPr>
              </a:p>
            </p:txBody>
          </p:sp>
          <p:sp>
            <p:nvSpPr>
              <p:cNvPr id="120847" name="Rectangle 43"/>
              <p:cNvSpPr>
                <a:spLocks noChangeArrowheads="1"/>
              </p:cNvSpPr>
              <p:nvPr/>
            </p:nvSpPr>
            <p:spPr bwMode="auto">
              <a:xfrm>
                <a:off x="2064" y="1536"/>
                <a:ext cx="288" cy="144"/>
              </a:xfrm>
              <a:prstGeom prst="rect">
                <a:avLst/>
              </a:prstGeom>
              <a:solidFill>
                <a:schemeClr val="bg2"/>
              </a:solidFill>
              <a:ln w="12700"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20848" name="Rectangle 44"/>
              <p:cNvSpPr>
                <a:spLocks noChangeArrowheads="1"/>
              </p:cNvSpPr>
              <p:nvPr/>
            </p:nvSpPr>
            <p:spPr bwMode="auto">
              <a:xfrm>
                <a:off x="3264" y="1536"/>
                <a:ext cx="288" cy="144"/>
              </a:xfrm>
              <a:prstGeom prst="rect">
                <a:avLst/>
              </a:prstGeom>
              <a:solidFill>
                <a:schemeClr val="bg2"/>
              </a:solidFill>
              <a:ln w="12700" cap="sq">
                <a:solidFill>
                  <a:schemeClr val="bg2"/>
                </a:solidFill>
                <a:miter lim="800000"/>
                <a:headEnd type="none" w="sm" len="sm"/>
                <a:tailEnd type="none" w="sm" len="sm"/>
              </a:ln>
            </p:spPr>
            <p:txBody>
              <a:bodyPr wrap="none" anchor="ctr"/>
              <a:lstStyle/>
              <a:p>
                <a:pPr algn="just">
                  <a:lnSpc>
                    <a:spcPct val="120000"/>
                  </a:lnSpc>
                  <a:spcBef>
                    <a:spcPct val="10000"/>
                  </a:spcBef>
                </a:pPr>
                <a:endParaRPr lang="zh-CN" altLang="en-US"/>
              </a:p>
            </p:txBody>
          </p:sp>
          <p:grpSp>
            <p:nvGrpSpPr>
              <p:cNvPr id="120849" name="Group 45"/>
              <p:cNvGrpSpPr>
                <a:grpSpLocks/>
              </p:cNvGrpSpPr>
              <p:nvPr/>
            </p:nvGrpSpPr>
            <p:grpSpPr bwMode="auto">
              <a:xfrm>
                <a:off x="2160" y="1248"/>
                <a:ext cx="48" cy="288"/>
                <a:chOff x="2160" y="1248"/>
                <a:chExt cx="48" cy="288"/>
              </a:xfrm>
            </p:grpSpPr>
            <p:sp>
              <p:nvSpPr>
                <p:cNvPr id="120874" name="Line 46"/>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75" name="Oval 47"/>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grpSp>
            <p:nvGrpSpPr>
              <p:cNvPr id="120850" name="Group 48"/>
              <p:cNvGrpSpPr>
                <a:grpSpLocks/>
              </p:cNvGrpSpPr>
              <p:nvPr/>
            </p:nvGrpSpPr>
            <p:grpSpPr bwMode="auto">
              <a:xfrm>
                <a:off x="3360" y="1248"/>
                <a:ext cx="48" cy="288"/>
                <a:chOff x="2160" y="1248"/>
                <a:chExt cx="48" cy="288"/>
              </a:xfrm>
            </p:grpSpPr>
            <p:sp>
              <p:nvSpPr>
                <p:cNvPr id="120872" name="Line 49"/>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73" name="Oval 50"/>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20851" name="Text Box 51"/>
              <p:cNvSpPr txBox="1">
                <a:spLocks noChangeArrowheads="1"/>
              </p:cNvSpPr>
              <p:nvPr/>
            </p:nvSpPr>
            <p:spPr bwMode="auto">
              <a:xfrm>
                <a:off x="2208" y="110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S</a:t>
                </a:r>
              </a:p>
            </p:txBody>
          </p:sp>
          <p:sp>
            <p:nvSpPr>
              <p:cNvPr id="120852" name="Text Box 52"/>
              <p:cNvSpPr txBox="1">
                <a:spLocks noChangeArrowheads="1"/>
              </p:cNvSpPr>
              <p:nvPr/>
            </p:nvSpPr>
            <p:spPr bwMode="auto">
              <a:xfrm>
                <a:off x="1996" y="91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latin typeface="楷体_GB2312" pitchFamily="49" charset="-122"/>
                  </a:rPr>
                  <a:t>源极</a:t>
                </a:r>
              </a:p>
            </p:txBody>
          </p:sp>
          <p:grpSp>
            <p:nvGrpSpPr>
              <p:cNvPr id="120853" name="Group 53"/>
              <p:cNvGrpSpPr>
                <a:grpSpLocks/>
              </p:cNvGrpSpPr>
              <p:nvPr/>
            </p:nvGrpSpPr>
            <p:grpSpPr bwMode="auto">
              <a:xfrm>
                <a:off x="2832" y="1200"/>
                <a:ext cx="48" cy="240"/>
                <a:chOff x="2160" y="1248"/>
                <a:chExt cx="48" cy="288"/>
              </a:xfrm>
            </p:grpSpPr>
            <p:sp>
              <p:nvSpPr>
                <p:cNvPr id="120870" name="Line 54"/>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71" name="Oval 55"/>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20854" name="Rectangle 56"/>
              <p:cNvSpPr>
                <a:spLocks noChangeArrowheads="1"/>
              </p:cNvSpPr>
              <p:nvPr/>
            </p:nvSpPr>
            <p:spPr bwMode="auto">
              <a:xfrm>
                <a:off x="2592" y="1440"/>
                <a:ext cx="528" cy="96"/>
              </a:xfrm>
              <a:prstGeom prst="rect">
                <a:avLst/>
              </a:prstGeom>
              <a:solidFill>
                <a:srgbClr val="808080"/>
              </a:solidFill>
              <a:ln w="12700" cap="sq">
                <a:solidFill>
                  <a:srgbClr val="808080"/>
                </a:solidFill>
                <a:miter lim="800000"/>
                <a:headEnd type="none" w="sm" len="sm"/>
                <a:tailEnd type="none" w="sm" len="sm"/>
              </a:ln>
            </p:spPr>
            <p:txBody>
              <a:bodyPr wrap="none" anchor="ctr"/>
              <a:lstStyle/>
              <a:p>
                <a:pPr algn="just">
                  <a:lnSpc>
                    <a:spcPct val="120000"/>
                  </a:lnSpc>
                  <a:spcBef>
                    <a:spcPct val="10000"/>
                  </a:spcBef>
                </a:pPr>
                <a:endParaRPr lang="zh-CN" altLang="en-US"/>
              </a:p>
            </p:txBody>
          </p:sp>
          <p:sp>
            <p:nvSpPr>
              <p:cNvPr id="120855" name="Text Box 57"/>
              <p:cNvSpPr txBox="1">
                <a:spLocks noChangeArrowheads="1"/>
              </p:cNvSpPr>
              <p:nvPr/>
            </p:nvSpPr>
            <p:spPr bwMode="auto">
              <a:xfrm>
                <a:off x="2913" y="1104"/>
                <a:ext cx="2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G</a:t>
                </a:r>
              </a:p>
            </p:txBody>
          </p:sp>
          <p:sp>
            <p:nvSpPr>
              <p:cNvPr id="120856" name="Text Box 58"/>
              <p:cNvSpPr txBox="1">
                <a:spLocks noChangeArrowheads="1"/>
              </p:cNvSpPr>
              <p:nvPr/>
            </p:nvSpPr>
            <p:spPr bwMode="auto">
              <a:xfrm>
                <a:off x="2640" y="91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latin typeface="楷体_GB2312" pitchFamily="49" charset="-122"/>
                  </a:rPr>
                  <a:t>栅极</a:t>
                </a:r>
              </a:p>
            </p:txBody>
          </p:sp>
          <p:sp>
            <p:nvSpPr>
              <p:cNvPr id="120857" name="Text Box 59"/>
              <p:cNvSpPr txBox="1">
                <a:spLocks noChangeArrowheads="1"/>
              </p:cNvSpPr>
              <p:nvPr/>
            </p:nvSpPr>
            <p:spPr bwMode="auto">
              <a:xfrm>
                <a:off x="3446" y="110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ea typeface="宋体" charset="-122"/>
                  </a:rPr>
                  <a:t>D</a:t>
                </a:r>
                <a:endParaRPr kumimoji="1" lang="en-US" altLang="zh-CN">
                  <a:ea typeface="宋体" charset="-122"/>
                </a:endParaRPr>
              </a:p>
            </p:txBody>
          </p:sp>
          <p:sp>
            <p:nvSpPr>
              <p:cNvPr id="120858" name="Text Box 60"/>
              <p:cNvSpPr txBox="1">
                <a:spLocks noChangeArrowheads="1"/>
              </p:cNvSpPr>
              <p:nvPr/>
            </p:nvSpPr>
            <p:spPr bwMode="auto">
              <a:xfrm>
                <a:off x="3216" y="91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latin typeface="楷体_GB2312" pitchFamily="49" charset="-122"/>
                  </a:rPr>
                  <a:t>漏极</a:t>
                </a:r>
              </a:p>
            </p:txBody>
          </p:sp>
          <p:sp>
            <p:nvSpPr>
              <p:cNvPr id="120859" name="Text Box 61"/>
              <p:cNvSpPr txBox="1">
                <a:spLocks noChangeArrowheads="1"/>
              </p:cNvSpPr>
              <p:nvPr/>
            </p:nvSpPr>
            <p:spPr bwMode="auto">
              <a:xfrm>
                <a:off x="2400" y="2195"/>
                <a:ext cx="9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latin typeface="楷体_GB2312" pitchFamily="49" charset="-122"/>
                  </a:rPr>
                  <a:t>N</a:t>
                </a:r>
                <a:r>
                  <a:rPr kumimoji="1" lang="zh-CN" altLang="en-US">
                    <a:latin typeface="楷体_GB2312" pitchFamily="49" charset="-122"/>
                  </a:rPr>
                  <a:t>型硅衬底</a:t>
                </a:r>
              </a:p>
            </p:txBody>
          </p:sp>
          <p:sp>
            <p:nvSpPr>
              <p:cNvPr id="120860" name="Line 62"/>
              <p:cNvSpPr>
                <a:spLocks noChangeShapeType="1"/>
              </p:cNvSpPr>
              <p:nvPr/>
            </p:nvSpPr>
            <p:spPr bwMode="auto">
              <a:xfrm flipV="1">
                <a:off x="3792" y="1248"/>
                <a:ext cx="192" cy="336"/>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61" name="Text Box 63"/>
              <p:cNvSpPr txBox="1">
                <a:spLocks noChangeArrowheads="1"/>
              </p:cNvSpPr>
              <p:nvPr/>
            </p:nvSpPr>
            <p:spPr bwMode="auto">
              <a:xfrm>
                <a:off x="3676" y="960"/>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latin typeface="楷体_GB2312" pitchFamily="49" charset="-122"/>
                  </a:rPr>
                  <a:t>二氧化硅绝缘层</a:t>
                </a:r>
              </a:p>
            </p:txBody>
          </p:sp>
          <p:sp>
            <p:nvSpPr>
              <p:cNvPr id="120862" name="Line 64"/>
              <p:cNvSpPr>
                <a:spLocks noChangeShapeType="1"/>
              </p:cNvSpPr>
              <p:nvPr/>
            </p:nvSpPr>
            <p:spPr bwMode="auto">
              <a:xfrm flipH="1" flipV="1">
                <a:off x="1824" y="1248"/>
                <a:ext cx="864" cy="24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63" name="Text Box 65"/>
              <p:cNvSpPr txBox="1">
                <a:spLocks noChangeArrowheads="1"/>
              </p:cNvSpPr>
              <p:nvPr/>
            </p:nvSpPr>
            <p:spPr bwMode="auto">
              <a:xfrm>
                <a:off x="1152" y="1056"/>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latin typeface="楷体_GB2312" pitchFamily="49" charset="-122"/>
                  </a:rPr>
                  <a:t>金属铝</a:t>
                </a:r>
              </a:p>
            </p:txBody>
          </p:sp>
          <p:grpSp>
            <p:nvGrpSpPr>
              <p:cNvPr id="120864" name="Group 66"/>
              <p:cNvGrpSpPr>
                <a:grpSpLocks/>
              </p:cNvGrpSpPr>
              <p:nvPr/>
            </p:nvGrpSpPr>
            <p:grpSpPr bwMode="auto">
              <a:xfrm flipV="1">
                <a:off x="2832" y="2640"/>
                <a:ext cx="48" cy="240"/>
                <a:chOff x="2160" y="1248"/>
                <a:chExt cx="48" cy="288"/>
              </a:xfrm>
            </p:grpSpPr>
            <p:sp>
              <p:nvSpPr>
                <p:cNvPr id="120868" name="Line 67"/>
                <p:cNvSpPr>
                  <a:spLocks noChangeShapeType="1"/>
                </p:cNvSpPr>
                <p:nvPr/>
              </p:nvSpPr>
              <p:spPr bwMode="auto">
                <a:xfrm>
                  <a:off x="2184" y="1296"/>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69" name="Oval 68"/>
                <p:cNvSpPr>
                  <a:spLocks noChangeArrowheads="1"/>
                </p:cNvSpPr>
                <p:nvPr/>
              </p:nvSpPr>
              <p:spPr bwMode="auto">
                <a:xfrm>
                  <a:off x="2160" y="124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pPr algn="just">
                    <a:lnSpc>
                      <a:spcPct val="120000"/>
                    </a:lnSpc>
                    <a:spcBef>
                      <a:spcPct val="10000"/>
                    </a:spcBef>
                  </a:pPr>
                  <a:endParaRPr lang="zh-CN" altLang="en-US"/>
                </a:p>
              </p:txBody>
            </p:sp>
          </p:grpSp>
          <p:sp>
            <p:nvSpPr>
              <p:cNvPr id="120865" name="Text Box 69"/>
              <p:cNvSpPr txBox="1">
                <a:spLocks noChangeArrowheads="1"/>
              </p:cNvSpPr>
              <p:nvPr/>
            </p:nvSpPr>
            <p:spPr bwMode="auto">
              <a:xfrm>
                <a:off x="2870" y="2714"/>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ea typeface="宋体" charset="-122"/>
                  </a:rPr>
                  <a:t>B</a:t>
                </a:r>
                <a:endParaRPr kumimoji="1" lang="en-US" altLang="zh-CN">
                  <a:ea typeface="宋体" charset="-122"/>
                </a:endParaRPr>
              </a:p>
            </p:txBody>
          </p:sp>
          <p:sp>
            <p:nvSpPr>
              <p:cNvPr id="120866" name="Line 70"/>
              <p:cNvSpPr>
                <a:spLocks noChangeShapeType="1"/>
              </p:cNvSpPr>
              <p:nvPr/>
            </p:nvSpPr>
            <p:spPr bwMode="auto">
              <a:xfrm flipH="1">
                <a:off x="2448" y="2640"/>
                <a:ext cx="192" cy="96"/>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867" name="Text Box 71"/>
              <p:cNvSpPr txBox="1">
                <a:spLocks noChangeArrowheads="1"/>
              </p:cNvSpPr>
              <p:nvPr/>
            </p:nvSpPr>
            <p:spPr bwMode="auto">
              <a:xfrm>
                <a:off x="2160" y="264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latin typeface="楷体_GB2312" pitchFamily="49" charset="-122"/>
                  </a:rPr>
                  <a:t>铝</a:t>
                </a:r>
              </a:p>
            </p:txBody>
          </p:sp>
        </p:grpSp>
        <p:sp>
          <p:nvSpPr>
            <p:cNvPr id="120841" name="Text Box 72"/>
            <p:cNvSpPr txBox="1">
              <a:spLocks noChangeArrowheads="1"/>
            </p:cNvSpPr>
            <p:nvPr/>
          </p:nvSpPr>
          <p:spPr bwMode="auto">
            <a:xfrm>
              <a:off x="576" y="2819"/>
              <a:ext cx="25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a:latin typeface="楷体_GB2312" pitchFamily="49" charset="-122"/>
                </a:rPr>
                <a:t>P</a:t>
              </a:r>
              <a:r>
                <a:rPr kumimoji="1" lang="zh-CN" altLang="en-US">
                  <a:latin typeface="楷体_GB2312" pitchFamily="49" charset="-122"/>
                </a:rPr>
                <a:t>沟道增强型绝缘栅场效应管</a:t>
              </a:r>
            </a:p>
          </p:txBody>
        </p:sp>
      </p:grpSp>
      <p:sp>
        <p:nvSpPr>
          <p:cNvPr id="255049" name="Rectangle 73"/>
          <p:cNvSpPr>
            <a:spLocks noChangeArrowheads="1"/>
          </p:cNvSpPr>
          <p:nvPr/>
        </p:nvSpPr>
        <p:spPr bwMode="auto">
          <a:xfrm>
            <a:off x="-17254" y="788753"/>
            <a:ext cx="37449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lang="en-US" altLang="zh-CN" sz="2800" dirty="0">
                <a:solidFill>
                  <a:srgbClr val="000000"/>
                </a:solidFill>
              </a:rPr>
              <a:t>3. P</a:t>
            </a:r>
            <a:r>
              <a:rPr lang="zh-CN" altLang="en-US" sz="2800" dirty="0">
                <a:solidFill>
                  <a:srgbClr val="000000"/>
                </a:solidFill>
              </a:rPr>
              <a:t>沟道</a:t>
            </a:r>
            <a:r>
              <a:rPr lang="en-US" altLang="zh-CN" sz="2800" dirty="0">
                <a:solidFill>
                  <a:srgbClr val="000000"/>
                </a:solidFill>
              </a:rPr>
              <a:t>MOS</a:t>
            </a:r>
            <a:r>
              <a:rPr lang="zh-CN" altLang="en-US" sz="2800" dirty="0">
                <a:solidFill>
                  <a:srgbClr val="000000"/>
                </a:solidFill>
              </a:rPr>
              <a:t>场效应管</a:t>
            </a:r>
          </a:p>
        </p:txBody>
      </p:sp>
      <p:sp>
        <p:nvSpPr>
          <p:cNvPr id="255050" name="Rectangle 74"/>
          <p:cNvSpPr>
            <a:spLocks noChangeArrowheads="1"/>
          </p:cNvSpPr>
          <p:nvPr/>
        </p:nvSpPr>
        <p:spPr bwMode="auto">
          <a:xfrm>
            <a:off x="4935538" y="2793315"/>
            <a:ext cx="420846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p>
            <a:pPr>
              <a:lnSpc>
                <a:spcPct val="130000"/>
              </a:lnSpc>
            </a:pPr>
            <a:r>
              <a:rPr kumimoji="1" lang="zh-CN" altLang="en-US"/>
              <a:t>对耗尽型</a:t>
            </a:r>
            <a:r>
              <a:rPr kumimoji="1" lang="en-US" altLang="en-US"/>
              <a:t>PMOS </a:t>
            </a:r>
            <a:r>
              <a:rPr kumimoji="1" lang="zh-CN" altLang="en-US"/>
              <a:t>管，在二氧化硅绝缘层中掺入的是负离子。</a:t>
            </a:r>
          </a:p>
        </p:txBody>
      </p:sp>
      <p:sp>
        <p:nvSpPr>
          <p:cNvPr id="255051" name="Text Box 75"/>
          <p:cNvSpPr txBox="1">
            <a:spLocks noChangeArrowheads="1"/>
          </p:cNvSpPr>
          <p:nvPr/>
        </p:nvSpPr>
        <p:spPr bwMode="auto">
          <a:xfrm>
            <a:off x="5264150" y="3852177"/>
            <a:ext cx="3673475" cy="2503488"/>
          </a:xfrm>
          <a:prstGeom prst="rect">
            <a:avLst/>
          </a:prstGeom>
          <a:noFill/>
          <a:ln w="38100" cap="sq">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使用时，</a:t>
            </a:r>
            <a:r>
              <a:rPr kumimoji="1" lang="en-US" altLang="zh-CN" i="1"/>
              <a:t>U</a:t>
            </a:r>
            <a:r>
              <a:rPr kumimoji="1" lang="en-US" altLang="zh-CN" baseline="-25000"/>
              <a:t>GS</a:t>
            </a:r>
            <a:r>
              <a:rPr kumimoji="1" lang="zh-CN" altLang="en-US"/>
              <a:t>，</a:t>
            </a:r>
            <a:r>
              <a:rPr kumimoji="1" lang="en-US" altLang="zh-CN" i="1"/>
              <a:t>U</a:t>
            </a:r>
            <a:r>
              <a:rPr kumimoji="1" lang="en-US" altLang="zh-CN" baseline="-25000"/>
              <a:t>DS</a:t>
            </a:r>
            <a:r>
              <a:rPr kumimoji="1" lang="zh-CN" altLang="zh-CN"/>
              <a:t>的极性与</a:t>
            </a:r>
            <a:r>
              <a:rPr kumimoji="1" lang="en-US" altLang="zh-CN"/>
              <a:t>NMOS</a:t>
            </a:r>
            <a:r>
              <a:rPr kumimoji="1" lang="zh-CN" altLang="zh-CN"/>
              <a:t>管相反，</a:t>
            </a:r>
            <a:r>
              <a:rPr kumimoji="1" lang="zh-CN" altLang="en-US"/>
              <a:t>增强型</a:t>
            </a:r>
            <a:r>
              <a:rPr kumimoji="1" lang="en-US" altLang="zh-CN"/>
              <a:t>PMOS</a:t>
            </a:r>
            <a:r>
              <a:rPr kumimoji="1" lang="zh-CN" altLang="en-US"/>
              <a:t>管</a:t>
            </a:r>
            <a:r>
              <a:rPr kumimoji="1" lang="zh-CN" altLang="zh-CN"/>
              <a:t> 的开启电压为负值，而耗尽型的</a:t>
            </a:r>
            <a:r>
              <a:rPr kumimoji="1" lang="en-US" altLang="zh-CN"/>
              <a:t>PMOS</a:t>
            </a:r>
            <a:r>
              <a:rPr kumimoji="1" lang="zh-CN" altLang="zh-CN"/>
              <a:t>管的夹断电压为正值。</a:t>
            </a:r>
            <a:endParaRPr kumimoji="1"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5049"/>
                                        </p:tgtEl>
                                        <p:attrNameLst>
                                          <p:attrName>style.visibility</p:attrName>
                                        </p:attrNameLst>
                                      </p:cBhvr>
                                      <p:to>
                                        <p:strVal val="visible"/>
                                      </p:to>
                                    </p:set>
                                    <p:animEffect transition="in" filter="wipe(left)">
                                      <p:cBhvr>
                                        <p:cTn id="7" dur="500"/>
                                        <p:tgtEl>
                                          <p:spTgt spid="25504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5011"/>
                                        </p:tgtEl>
                                        <p:attrNameLst>
                                          <p:attrName>style.visibility</p:attrName>
                                        </p:attrNameLst>
                                      </p:cBhvr>
                                      <p:to>
                                        <p:strVal val="visible"/>
                                      </p:to>
                                    </p:set>
                                    <p:animEffect transition="in" filter="wipe(left)">
                                      <p:cBhvr>
                                        <p:cTn id="11" dur="500"/>
                                        <p:tgtEl>
                                          <p:spTgt spid="255011"/>
                                        </p:tgtEl>
                                      </p:cBhvr>
                                    </p:animEffect>
                                  </p:childTnLst>
                                </p:cTn>
                              </p:par>
                            </p:childTnLst>
                          </p:cTn>
                        </p:par>
                        <p:par>
                          <p:cTn id="12" fill="hold" nodeType="afterGroup">
                            <p:stCondLst>
                              <p:cond delay="1000"/>
                            </p:stCondLst>
                            <p:childTnLst>
                              <p:par>
                                <p:cTn id="13" presetID="4"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5050"/>
                                        </p:tgtEl>
                                        <p:attrNameLst>
                                          <p:attrName>style.visibility</p:attrName>
                                        </p:attrNameLst>
                                      </p:cBhvr>
                                      <p:to>
                                        <p:strVal val="visible"/>
                                      </p:to>
                                    </p:set>
                                    <p:animEffect transition="in" filter="wipe(left)">
                                      <p:cBhvr>
                                        <p:cTn id="20" dur="500"/>
                                        <p:tgtEl>
                                          <p:spTgt spid="25505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5051"/>
                                        </p:tgtEl>
                                        <p:attrNameLst>
                                          <p:attrName>style.visibility</p:attrName>
                                        </p:attrNameLst>
                                      </p:cBhvr>
                                      <p:to>
                                        <p:strVal val="visible"/>
                                      </p:to>
                                    </p:set>
                                    <p:animEffect transition="in" filter="wipe(left)">
                                      <p:cBhvr>
                                        <p:cTn id="25" dur="500"/>
                                        <p:tgtEl>
                                          <p:spTgt spid="255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11" grpId="0" autoUpdateAnimBg="0"/>
      <p:bldP spid="255049" grpId="0"/>
      <p:bldP spid="255050" grpId="0" autoUpdateAnimBg="0"/>
      <p:bldP spid="255051"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zh-CN" sz="3600" dirty="0" smtClean="0">
                <a:ea typeface="宋体" charset="-122"/>
              </a:rPr>
              <a:t>6.4.1 </a:t>
            </a:r>
            <a:r>
              <a:rPr lang="zh-CN" altLang="en-US" sz="3600" dirty="0" smtClean="0">
                <a:ea typeface="宋体" charset="-122"/>
              </a:rPr>
              <a:t>绝缘栅场效应管（续</a:t>
            </a:r>
            <a:r>
              <a:rPr lang="en-US" altLang="zh-CN" sz="3600" dirty="0" smtClean="0">
                <a:ea typeface="宋体" charset="-122"/>
              </a:rPr>
              <a:t>9</a:t>
            </a:r>
            <a:r>
              <a:rPr lang="zh-CN" altLang="en-US" sz="3600" dirty="0" smtClean="0">
                <a:ea typeface="宋体" charset="-122"/>
              </a:rPr>
              <a:t>）</a:t>
            </a:r>
            <a:endParaRPr lang="en-US" altLang="zh-CN" sz="3600" dirty="0" smtClean="0">
              <a:ea typeface="宋体" charset="-122"/>
            </a:endParaRPr>
          </a:p>
        </p:txBody>
      </p:sp>
      <p:sp>
        <p:nvSpPr>
          <p:cNvPr id="4" name="灯片编号占位符 3"/>
          <p:cNvSpPr>
            <a:spLocks noGrp="1"/>
          </p:cNvSpPr>
          <p:nvPr>
            <p:ph type="sldNum" sz="quarter" idx="12"/>
          </p:nvPr>
        </p:nvSpPr>
        <p:spPr/>
        <p:txBody>
          <a:bodyPr/>
          <a:lstStyle/>
          <a:p>
            <a:pPr>
              <a:defRPr/>
            </a:pPr>
            <a:fld id="{E4DCDFD6-397A-4776-9F04-AECACB83C822}" type="slidenum">
              <a:rPr lang="zh-CN" altLang="en-US" smtClean="0"/>
              <a:pPr>
                <a:defRPr/>
              </a:pPr>
              <a:t>86</a:t>
            </a:fld>
            <a:endParaRPr lang="zh-CN" altLang="en-US"/>
          </a:p>
        </p:txBody>
      </p:sp>
      <p:sp>
        <p:nvSpPr>
          <p:cNvPr id="256003" name="Text Box 3"/>
          <p:cNvSpPr txBox="1">
            <a:spLocks noChangeArrowheads="1"/>
          </p:cNvSpPr>
          <p:nvPr/>
        </p:nvSpPr>
        <p:spPr bwMode="auto">
          <a:xfrm>
            <a:off x="5287506" y="1385882"/>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电压极性</a:t>
            </a:r>
          </a:p>
        </p:txBody>
      </p:sp>
      <p:sp>
        <p:nvSpPr>
          <p:cNvPr id="256004" name="Text Box 4"/>
          <p:cNvSpPr txBox="1">
            <a:spLocks noChangeArrowheads="1"/>
          </p:cNvSpPr>
          <p:nvPr/>
        </p:nvSpPr>
        <p:spPr bwMode="auto">
          <a:xfrm>
            <a:off x="5892343" y="1900232"/>
            <a:ext cx="1933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en-US" baseline="-25000">
                <a:ea typeface="宋体" charset="-122"/>
              </a:rPr>
              <a:t>GS</a:t>
            </a:r>
            <a:r>
              <a:rPr kumimoji="1" lang="en-US" altLang="en-US">
                <a:ea typeface="宋体" charset="-122"/>
              </a:rPr>
              <a:t>&lt;</a:t>
            </a:r>
            <a:r>
              <a:rPr kumimoji="1" lang="en-US" altLang="en-US" i="1">
                <a:ea typeface="宋体" charset="-122"/>
              </a:rPr>
              <a:t>U</a:t>
            </a:r>
            <a:r>
              <a:rPr kumimoji="1" lang="en-US" altLang="en-US" baseline="-25000">
                <a:ea typeface="宋体" charset="-122"/>
              </a:rPr>
              <a:t>GS(th)</a:t>
            </a:r>
            <a:r>
              <a:rPr kumimoji="1" lang="en-US" altLang="en-US">
                <a:ea typeface="宋体" charset="-122"/>
              </a:rPr>
              <a:t>&lt;0</a:t>
            </a:r>
            <a:endParaRPr kumimoji="1" lang="en-US" altLang="zh-CN">
              <a:ea typeface="宋体" charset="-122"/>
            </a:endParaRPr>
          </a:p>
        </p:txBody>
      </p:sp>
      <p:sp>
        <p:nvSpPr>
          <p:cNvPr id="256005" name="Text Box 5"/>
          <p:cNvSpPr txBox="1">
            <a:spLocks noChangeArrowheads="1"/>
          </p:cNvSpPr>
          <p:nvPr/>
        </p:nvSpPr>
        <p:spPr bwMode="auto">
          <a:xfrm>
            <a:off x="5911393" y="2433632"/>
            <a:ext cx="1243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DS</a:t>
            </a:r>
            <a:r>
              <a:rPr kumimoji="1" lang="en-US" altLang="zh-CN">
                <a:ea typeface="宋体" charset="-122"/>
              </a:rPr>
              <a:t>&lt;0</a:t>
            </a:r>
            <a:endParaRPr kumimoji="1" lang="en-US" altLang="zh-CN" i="1">
              <a:ea typeface="宋体" charset="-122"/>
            </a:endParaRPr>
          </a:p>
        </p:txBody>
      </p:sp>
      <p:grpSp>
        <p:nvGrpSpPr>
          <p:cNvPr id="2" name="Group 6"/>
          <p:cNvGrpSpPr>
            <a:grpSpLocks/>
          </p:cNvGrpSpPr>
          <p:nvPr/>
        </p:nvGrpSpPr>
        <p:grpSpPr bwMode="auto">
          <a:xfrm>
            <a:off x="937756" y="3373432"/>
            <a:ext cx="3606800" cy="2684462"/>
            <a:chOff x="210" y="2245"/>
            <a:chExt cx="2272" cy="1691"/>
          </a:xfrm>
        </p:grpSpPr>
        <p:sp>
          <p:nvSpPr>
            <p:cNvPr id="121907" name="Text Box 7"/>
            <p:cNvSpPr txBox="1">
              <a:spLocks noChangeArrowheads="1"/>
            </p:cNvSpPr>
            <p:nvPr/>
          </p:nvSpPr>
          <p:spPr bwMode="auto">
            <a:xfrm>
              <a:off x="210" y="2245"/>
              <a:ext cx="906" cy="30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转移特性</a:t>
              </a:r>
            </a:p>
          </p:txBody>
        </p:sp>
        <p:sp>
          <p:nvSpPr>
            <p:cNvPr id="121908" name="Line 8"/>
            <p:cNvSpPr>
              <a:spLocks noChangeShapeType="1"/>
            </p:cNvSpPr>
            <p:nvPr/>
          </p:nvSpPr>
          <p:spPr bwMode="auto">
            <a:xfrm>
              <a:off x="408" y="2928"/>
              <a:ext cx="192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909" name="Text Box 9"/>
            <p:cNvSpPr txBox="1">
              <a:spLocks noChangeArrowheads="1"/>
            </p:cNvSpPr>
            <p:nvPr/>
          </p:nvSpPr>
          <p:spPr bwMode="auto">
            <a:xfrm>
              <a:off x="2088" y="2976"/>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en-US" baseline="-25000">
                  <a:ea typeface="宋体" charset="-122"/>
                </a:rPr>
                <a:t>GS</a:t>
              </a:r>
              <a:endParaRPr kumimoji="1" lang="en-US" altLang="zh-CN">
                <a:ea typeface="宋体" charset="-122"/>
              </a:endParaRPr>
            </a:p>
          </p:txBody>
        </p:sp>
        <p:sp>
          <p:nvSpPr>
            <p:cNvPr id="121910" name="Line 10"/>
            <p:cNvSpPr>
              <a:spLocks noChangeShapeType="1"/>
            </p:cNvSpPr>
            <p:nvPr/>
          </p:nvSpPr>
          <p:spPr bwMode="auto">
            <a:xfrm flipV="1">
              <a:off x="1752" y="2448"/>
              <a:ext cx="0" cy="14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911" name="Text Box 11"/>
            <p:cNvSpPr txBox="1">
              <a:spLocks noChangeArrowheads="1"/>
            </p:cNvSpPr>
            <p:nvPr/>
          </p:nvSpPr>
          <p:spPr bwMode="auto">
            <a:xfrm>
              <a:off x="1800" y="2400"/>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D</a:t>
              </a:r>
              <a:endParaRPr kumimoji="1" lang="en-US" altLang="zh-CN">
                <a:ea typeface="宋体" charset="-122"/>
              </a:endParaRPr>
            </a:p>
          </p:txBody>
        </p:sp>
        <p:sp>
          <p:nvSpPr>
            <p:cNvPr id="121912" name="Text Box 12"/>
            <p:cNvSpPr txBox="1">
              <a:spLocks noChangeArrowheads="1"/>
            </p:cNvSpPr>
            <p:nvPr/>
          </p:nvSpPr>
          <p:spPr bwMode="auto">
            <a:xfrm>
              <a:off x="1694" y="2877"/>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O</a:t>
              </a:r>
            </a:p>
          </p:txBody>
        </p:sp>
        <p:sp>
          <p:nvSpPr>
            <p:cNvPr id="121913" name="Freeform 13"/>
            <p:cNvSpPr>
              <a:spLocks/>
            </p:cNvSpPr>
            <p:nvPr/>
          </p:nvSpPr>
          <p:spPr bwMode="auto">
            <a:xfrm flipH="1" flipV="1">
              <a:off x="936" y="2928"/>
              <a:ext cx="538" cy="816"/>
            </a:xfrm>
            <a:custGeom>
              <a:avLst/>
              <a:gdLst>
                <a:gd name="T0" fmla="*/ 0 w 768"/>
                <a:gd name="T1" fmla="*/ 1067 h 624"/>
                <a:gd name="T2" fmla="*/ 188 w 768"/>
                <a:gd name="T3" fmla="*/ 821 h 624"/>
                <a:gd name="T4" fmla="*/ 330 w 768"/>
                <a:gd name="T5" fmla="*/ 328 h 624"/>
                <a:gd name="T6" fmla="*/ 377 w 768"/>
                <a:gd name="T7" fmla="*/ 0 h 624"/>
                <a:gd name="T8" fmla="*/ 0 60000 65536"/>
                <a:gd name="T9" fmla="*/ 0 60000 65536"/>
                <a:gd name="T10" fmla="*/ 0 60000 65536"/>
                <a:gd name="T11" fmla="*/ 0 60000 65536"/>
                <a:gd name="T12" fmla="*/ 0 w 768"/>
                <a:gd name="T13" fmla="*/ 0 h 624"/>
                <a:gd name="T14" fmla="*/ 768 w 768"/>
                <a:gd name="T15" fmla="*/ 624 h 624"/>
              </a:gdLst>
              <a:ahLst/>
              <a:cxnLst>
                <a:cxn ang="T8">
                  <a:pos x="T0" y="T1"/>
                </a:cxn>
                <a:cxn ang="T9">
                  <a:pos x="T2" y="T3"/>
                </a:cxn>
                <a:cxn ang="T10">
                  <a:pos x="T4" y="T5"/>
                </a:cxn>
                <a:cxn ang="T11">
                  <a:pos x="T6" y="T7"/>
                </a:cxn>
              </a:cxnLst>
              <a:rect l="T12" t="T13" r="T14" b="T15"/>
              <a:pathLst>
                <a:path w="768" h="624">
                  <a:moveTo>
                    <a:pt x="0" y="624"/>
                  </a:moveTo>
                  <a:cubicBezTo>
                    <a:pt x="136" y="588"/>
                    <a:pt x="272" y="552"/>
                    <a:pt x="384" y="480"/>
                  </a:cubicBezTo>
                  <a:cubicBezTo>
                    <a:pt x="496" y="408"/>
                    <a:pt x="608" y="272"/>
                    <a:pt x="672" y="192"/>
                  </a:cubicBezTo>
                  <a:cubicBezTo>
                    <a:pt x="736" y="112"/>
                    <a:pt x="752" y="56"/>
                    <a:pt x="768" y="0"/>
                  </a:cubicBezTo>
                </a:path>
              </a:pathLst>
            </a:custGeom>
            <a:noFill/>
            <a:ln w="381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1914" name="Text Box 14"/>
            <p:cNvSpPr txBox="1">
              <a:spLocks noChangeArrowheads="1"/>
            </p:cNvSpPr>
            <p:nvPr/>
          </p:nvSpPr>
          <p:spPr bwMode="auto">
            <a:xfrm>
              <a:off x="1153" y="2592"/>
              <a:ext cx="6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GS(th)</a:t>
              </a:r>
              <a:endParaRPr kumimoji="1" lang="en-US" altLang="zh-CN" i="1">
                <a:ea typeface="宋体" charset="-122"/>
              </a:endParaRPr>
            </a:p>
          </p:txBody>
        </p:sp>
      </p:grpSp>
      <p:grpSp>
        <p:nvGrpSpPr>
          <p:cNvPr id="3" name="Group 15"/>
          <p:cNvGrpSpPr>
            <a:grpSpLocks/>
          </p:cNvGrpSpPr>
          <p:nvPr/>
        </p:nvGrpSpPr>
        <p:grpSpPr bwMode="auto">
          <a:xfrm>
            <a:off x="3482518" y="1393819"/>
            <a:ext cx="1504950" cy="1695450"/>
            <a:chOff x="1632" y="2926"/>
            <a:chExt cx="867" cy="984"/>
          </a:xfrm>
        </p:grpSpPr>
        <p:grpSp>
          <p:nvGrpSpPr>
            <p:cNvPr id="121887" name="Group 16"/>
            <p:cNvGrpSpPr>
              <a:grpSpLocks/>
            </p:cNvGrpSpPr>
            <p:nvPr/>
          </p:nvGrpSpPr>
          <p:grpSpPr bwMode="auto">
            <a:xfrm>
              <a:off x="1728" y="3072"/>
              <a:ext cx="477" cy="572"/>
              <a:chOff x="4336" y="3231"/>
              <a:chExt cx="477" cy="572"/>
            </a:xfrm>
          </p:grpSpPr>
          <p:sp>
            <p:nvSpPr>
              <p:cNvPr id="121899" name="Freeform 17"/>
              <p:cNvSpPr>
                <a:spLocks/>
              </p:cNvSpPr>
              <p:nvPr/>
            </p:nvSpPr>
            <p:spPr bwMode="auto">
              <a:xfrm>
                <a:off x="4336" y="3426"/>
                <a:ext cx="145" cy="156"/>
              </a:xfrm>
              <a:custGeom>
                <a:avLst/>
                <a:gdLst>
                  <a:gd name="T0" fmla="*/ 145 w 145"/>
                  <a:gd name="T1" fmla="*/ 0 h 156"/>
                  <a:gd name="T2" fmla="*/ 145 w 145"/>
                  <a:gd name="T3" fmla="*/ 156 h 156"/>
                  <a:gd name="T4" fmla="*/ 0 w 145"/>
                  <a:gd name="T5" fmla="*/ 156 h 156"/>
                  <a:gd name="T6" fmla="*/ 0 60000 65536"/>
                  <a:gd name="T7" fmla="*/ 0 60000 65536"/>
                  <a:gd name="T8" fmla="*/ 0 60000 65536"/>
                  <a:gd name="T9" fmla="*/ 0 w 145"/>
                  <a:gd name="T10" fmla="*/ 0 h 156"/>
                  <a:gd name="T11" fmla="*/ 145 w 145"/>
                  <a:gd name="T12" fmla="*/ 156 h 156"/>
                </a:gdLst>
                <a:ahLst/>
                <a:cxnLst>
                  <a:cxn ang="T6">
                    <a:pos x="T0" y="T1"/>
                  </a:cxn>
                  <a:cxn ang="T7">
                    <a:pos x="T2" y="T3"/>
                  </a:cxn>
                  <a:cxn ang="T8">
                    <a:pos x="T4" y="T5"/>
                  </a:cxn>
                </a:cxnLst>
                <a:rect l="T9" t="T10" r="T11" b="T12"/>
                <a:pathLst>
                  <a:path w="145" h="156">
                    <a:moveTo>
                      <a:pt x="145" y="0"/>
                    </a:moveTo>
                    <a:lnTo>
                      <a:pt x="145" y="156"/>
                    </a:lnTo>
                    <a:lnTo>
                      <a:pt x="0" y="156"/>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1900" name="Freeform 18"/>
              <p:cNvSpPr>
                <a:spLocks/>
              </p:cNvSpPr>
              <p:nvPr/>
            </p:nvSpPr>
            <p:spPr bwMode="auto">
              <a:xfrm>
                <a:off x="4559" y="3231"/>
                <a:ext cx="93" cy="196"/>
              </a:xfrm>
              <a:custGeom>
                <a:avLst/>
                <a:gdLst>
                  <a:gd name="T0" fmla="*/ 0 w 93"/>
                  <a:gd name="T1" fmla="*/ 196 h 196"/>
                  <a:gd name="T2" fmla="*/ 93 w 93"/>
                  <a:gd name="T3" fmla="*/ 196 h 196"/>
                  <a:gd name="T4" fmla="*/ 93 w 93"/>
                  <a:gd name="T5" fmla="*/ 0 h 196"/>
                  <a:gd name="T6" fmla="*/ 0 60000 65536"/>
                  <a:gd name="T7" fmla="*/ 0 60000 65536"/>
                  <a:gd name="T8" fmla="*/ 0 60000 65536"/>
                  <a:gd name="T9" fmla="*/ 0 w 93"/>
                  <a:gd name="T10" fmla="*/ 0 h 196"/>
                  <a:gd name="T11" fmla="*/ 93 w 93"/>
                  <a:gd name="T12" fmla="*/ 196 h 196"/>
                </a:gdLst>
                <a:ahLst/>
                <a:cxnLst>
                  <a:cxn ang="T6">
                    <a:pos x="T0" y="T1"/>
                  </a:cxn>
                  <a:cxn ang="T7">
                    <a:pos x="T2" y="T3"/>
                  </a:cxn>
                  <a:cxn ang="T8">
                    <a:pos x="T4" y="T5"/>
                  </a:cxn>
                </a:cxnLst>
                <a:rect l="T9" t="T10" r="T11" b="T12"/>
                <a:pathLst>
                  <a:path w="93" h="196">
                    <a:moveTo>
                      <a:pt x="0" y="196"/>
                    </a:moveTo>
                    <a:lnTo>
                      <a:pt x="93" y="196"/>
                    </a:lnTo>
                    <a:lnTo>
                      <a:pt x="93"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1901" name="Freeform 19"/>
              <p:cNvSpPr>
                <a:spLocks/>
              </p:cNvSpPr>
              <p:nvPr/>
            </p:nvSpPr>
            <p:spPr bwMode="auto">
              <a:xfrm flipV="1">
                <a:off x="4559" y="3607"/>
                <a:ext cx="93" cy="196"/>
              </a:xfrm>
              <a:custGeom>
                <a:avLst/>
                <a:gdLst>
                  <a:gd name="T0" fmla="*/ 0 w 93"/>
                  <a:gd name="T1" fmla="*/ 196 h 196"/>
                  <a:gd name="T2" fmla="*/ 93 w 93"/>
                  <a:gd name="T3" fmla="*/ 196 h 196"/>
                  <a:gd name="T4" fmla="*/ 93 w 93"/>
                  <a:gd name="T5" fmla="*/ 0 h 196"/>
                  <a:gd name="T6" fmla="*/ 0 60000 65536"/>
                  <a:gd name="T7" fmla="*/ 0 60000 65536"/>
                  <a:gd name="T8" fmla="*/ 0 60000 65536"/>
                  <a:gd name="T9" fmla="*/ 0 w 93"/>
                  <a:gd name="T10" fmla="*/ 0 h 196"/>
                  <a:gd name="T11" fmla="*/ 93 w 93"/>
                  <a:gd name="T12" fmla="*/ 196 h 196"/>
                </a:gdLst>
                <a:ahLst/>
                <a:cxnLst>
                  <a:cxn ang="T6">
                    <a:pos x="T0" y="T1"/>
                  </a:cxn>
                  <a:cxn ang="T7">
                    <a:pos x="T2" y="T3"/>
                  </a:cxn>
                  <a:cxn ang="T8">
                    <a:pos x="T4" y="T5"/>
                  </a:cxn>
                </a:cxnLst>
                <a:rect l="T9" t="T10" r="T11" b="T12"/>
                <a:pathLst>
                  <a:path w="93" h="196">
                    <a:moveTo>
                      <a:pt x="0" y="196"/>
                    </a:moveTo>
                    <a:lnTo>
                      <a:pt x="93" y="196"/>
                    </a:lnTo>
                    <a:lnTo>
                      <a:pt x="93"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1902" name="Line 20"/>
              <p:cNvSpPr>
                <a:spLocks noChangeShapeType="1"/>
              </p:cNvSpPr>
              <p:nvPr/>
            </p:nvSpPr>
            <p:spPr bwMode="auto">
              <a:xfrm>
                <a:off x="4553" y="3509"/>
                <a:ext cx="260"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1903" name="Group 21"/>
              <p:cNvGrpSpPr>
                <a:grpSpLocks/>
              </p:cNvGrpSpPr>
              <p:nvPr/>
            </p:nvGrpSpPr>
            <p:grpSpPr bwMode="auto">
              <a:xfrm>
                <a:off x="4554" y="3385"/>
                <a:ext cx="0" cy="275"/>
                <a:chOff x="3859" y="3227"/>
                <a:chExt cx="0" cy="275"/>
              </a:xfrm>
            </p:grpSpPr>
            <p:sp>
              <p:nvSpPr>
                <p:cNvPr id="121904" name="Line 22"/>
                <p:cNvSpPr>
                  <a:spLocks noChangeShapeType="1"/>
                </p:cNvSpPr>
                <p:nvPr/>
              </p:nvSpPr>
              <p:spPr bwMode="auto">
                <a:xfrm>
                  <a:off x="3859" y="3227"/>
                  <a:ext cx="0" cy="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905" name="Line 23"/>
                <p:cNvSpPr>
                  <a:spLocks noChangeShapeType="1"/>
                </p:cNvSpPr>
                <p:nvPr/>
              </p:nvSpPr>
              <p:spPr bwMode="auto">
                <a:xfrm>
                  <a:off x="3859" y="3323"/>
                  <a:ext cx="0" cy="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906" name="Line 24"/>
                <p:cNvSpPr>
                  <a:spLocks noChangeShapeType="1"/>
                </p:cNvSpPr>
                <p:nvPr/>
              </p:nvSpPr>
              <p:spPr bwMode="auto">
                <a:xfrm>
                  <a:off x="3859" y="3419"/>
                  <a:ext cx="0" cy="8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21888" name="Group 25"/>
            <p:cNvGrpSpPr>
              <a:grpSpLocks/>
            </p:cNvGrpSpPr>
            <p:nvPr/>
          </p:nvGrpSpPr>
          <p:grpSpPr bwMode="auto">
            <a:xfrm>
              <a:off x="2160" y="2926"/>
              <a:ext cx="205" cy="264"/>
              <a:chOff x="806" y="936"/>
              <a:chExt cx="205" cy="264"/>
            </a:xfrm>
          </p:grpSpPr>
          <p:sp>
            <p:nvSpPr>
              <p:cNvPr id="121897" name="Line 26"/>
              <p:cNvSpPr>
                <a:spLocks noChangeShapeType="1"/>
              </p:cNvSpPr>
              <p:nvPr/>
            </p:nvSpPr>
            <p:spPr bwMode="auto">
              <a:xfrm>
                <a:off x="816" y="960"/>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98" name="Text Box 27"/>
              <p:cNvSpPr txBox="1">
                <a:spLocks noChangeArrowheads="1"/>
              </p:cNvSpPr>
              <p:nvPr/>
            </p:nvSpPr>
            <p:spPr bwMode="auto">
              <a:xfrm>
                <a:off x="806" y="936"/>
                <a:ext cx="2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i</a:t>
                </a:r>
                <a:r>
                  <a:rPr kumimoji="1" lang="en-US" altLang="zh-CN" sz="1800" baseline="-25000">
                    <a:ea typeface="宋体" charset="-122"/>
                  </a:rPr>
                  <a:t>D</a:t>
                </a:r>
                <a:endParaRPr kumimoji="1" lang="en-US" altLang="zh-CN" sz="1800">
                  <a:ea typeface="宋体" charset="-122"/>
                </a:endParaRPr>
              </a:p>
            </p:txBody>
          </p:sp>
        </p:grpSp>
        <p:grpSp>
          <p:nvGrpSpPr>
            <p:cNvPr id="121889" name="Group 28"/>
            <p:cNvGrpSpPr>
              <a:grpSpLocks/>
            </p:cNvGrpSpPr>
            <p:nvPr/>
          </p:nvGrpSpPr>
          <p:grpSpPr bwMode="auto">
            <a:xfrm>
              <a:off x="2158" y="3144"/>
              <a:ext cx="341" cy="539"/>
              <a:chOff x="804" y="1080"/>
              <a:chExt cx="341" cy="539"/>
            </a:xfrm>
          </p:grpSpPr>
          <p:sp>
            <p:nvSpPr>
              <p:cNvPr id="121894" name="Text Box 29"/>
              <p:cNvSpPr txBox="1">
                <a:spLocks noChangeArrowheads="1"/>
              </p:cNvSpPr>
              <p:nvPr/>
            </p:nvSpPr>
            <p:spPr bwMode="auto">
              <a:xfrm>
                <a:off x="806" y="1080"/>
                <a:ext cx="18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a:t>
                </a:r>
              </a:p>
            </p:txBody>
          </p:sp>
          <p:sp>
            <p:nvSpPr>
              <p:cNvPr id="121895" name="Text Box 30"/>
              <p:cNvSpPr txBox="1">
                <a:spLocks noChangeArrowheads="1"/>
              </p:cNvSpPr>
              <p:nvPr/>
            </p:nvSpPr>
            <p:spPr bwMode="auto">
              <a:xfrm>
                <a:off x="804" y="1406"/>
                <a:ext cx="17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latin typeface="宋体" charset="-122"/>
                    <a:ea typeface="宋体" charset="-122"/>
                  </a:rPr>
                  <a:t>-</a:t>
                </a:r>
                <a:endParaRPr kumimoji="1" lang="en-US" altLang="zh-CN" sz="1800">
                  <a:ea typeface="宋体" charset="-122"/>
                </a:endParaRPr>
              </a:p>
            </p:txBody>
          </p:sp>
          <p:sp>
            <p:nvSpPr>
              <p:cNvPr id="121896" name="Text Box 31"/>
              <p:cNvSpPr txBox="1">
                <a:spLocks noChangeArrowheads="1"/>
              </p:cNvSpPr>
              <p:nvPr/>
            </p:nvSpPr>
            <p:spPr bwMode="auto">
              <a:xfrm>
                <a:off x="854" y="1224"/>
                <a:ext cx="29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u</a:t>
                </a:r>
                <a:r>
                  <a:rPr kumimoji="1" lang="en-US" altLang="zh-CN" sz="1800" baseline="-25000">
                    <a:ea typeface="宋体" charset="-122"/>
                  </a:rPr>
                  <a:t>DS</a:t>
                </a:r>
                <a:endParaRPr kumimoji="1" lang="en-US" altLang="zh-CN" sz="1800">
                  <a:ea typeface="宋体" charset="-122"/>
                </a:endParaRPr>
              </a:p>
            </p:txBody>
          </p:sp>
        </p:grpSp>
        <p:grpSp>
          <p:nvGrpSpPr>
            <p:cNvPr id="121890" name="Group 32"/>
            <p:cNvGrpSpPr>
              <a:grpSpLocks/>
            </p:cNvGrpSpPr>
            <p:nvPr/>
          </p:nvGrpSpPr>
          <p:grpSpPr bwMode="auto">
            <a:xfrm>
              <a:off x="1632" y="3406"/>
              <a:ext cx="461" cy="504"/>
              <a:chOff x="278" y="1342"/>
              <a:chExt cx="461" cy="504"/>
            </a:xfrm>
          </p:grpSpPr>
          <p:sp>
            <p:nvSpPr>
              <p:cNvPr id="121891" name="Text Box 33"/>
              <p:cNvSpPr txBox="1">
                <a:spLocks noChangeArrowheads="1"/>
              </p:cNvSpPr>
              <p:nvPr/>
            </p:nvSpPr>
            <p:spPr bwMode="auto">
              <a:xfrm>
                <a:off x="288" y="1342"/>
                <a:ext cx="18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ea typeface="宋体" charset="-122"/>
                  </a:rPr>
                  <a:t>+</a:t>
                </a:r>
              </a:p>
            </p:txBody>
          </p:sp>
          <p:sp>
            <p:nvSpPr>
              <p:cNvPr id="121892" name="Text Box 34"/>
              <p:cNvSpPr txBox="1">
                <a:spLocks noChangeArrowheads="1"/>
              </p:cNvSpPr>
              <p:nvPr/>
            </p:nvSpPr>
            <p:spPr bwMode="auto">
              <a:xfrm>
                <a:off x="566" y="1633"/>
                <a:ext cx="17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latin typeface="宋体" charset="-122"/>
                    <a:ea typeface="宋体" charset="-122"/>
                  </a:rPr>
                  <a:t>-</a:t>
                </a:r>
                <a:endParaRPr kumimoji="1" lang="en-US" altLang="zh-CN" sz="1800">
                  <a:ea typeface="宋体" charset="-122"/>
                </a:endParaRPr>
              </a:p>
            </p:txBody>
          </p:sp>
          <p:sp>
            <p:nvSpPr>
              <p:cNvPr id="121893" name="Text Box 35"/>
              <p:cNvSpPr txBox="1">
                <a:spLocks noChangeArrowheads="1"/>
              </p:cNvSpPr>
              <p:nvPr/>
            </p:nvSpPr>
            <p:spPr bwMode="auto">
              <a:xfrm>
                <a:off x="278" y="1512"/>
                <a:ext cx="2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ea typeface="宋体" charset="-122"/>
                  </a:rPr>
                  <a:t>u</a:t>
                </a:r>
                <a:r>
                  <a:rPr kumimoji="1" lang="en-US" altLang="zh-CN" sz="1800" baseline="-25000">
                    <a:ea typeface="宋体" charset="-122"/>
                  </a:rPr>
                  <a:t>GS</a:t>
                </a:r>
                <a:endParaRPr kumimoji="1" lang="en-US" altLang="zh-CN" sz="1800">
                  <a:ea typeface="宋体" charset="-122"/>
                </a:endParaRPr>
              </a:p>
            </p:txBody>
          </p:sp>
        </p:grpSp>
      </p:grpSp>
      <p:grpSp>
        <p:nvGrpSpPr>
          <p:cNvPr id="9" name="Group 36"/>
          <p:cNvGrpSpPr>
            <a:grpSpLocks/>
          </p:cNvGrpSpPr>
          <p:nvPr/>
        </p:nvGrpSpPr>
        <p:grpSpPr bwMode="auto">
          <a:xfrm>
            <a:off x="4322306" y="3494082"/>
            <a:ext cx="4498975" cy="2601912"/>
            <a:chOff x="2880" y="2297"/>
            <a:chExt cx="2834" cy="1639"/>
          </a:xfrm>
        </p:grpSpPr>
        <p:sp>
          <p:nvSpPr>
            <p:cNvPr id="121868" name="Text Box 37"/>
            <p:cNvSpPr txBox="1">
              <a:spLocks noChangeArrowheads="1"/>
            </p:cNvSpPr>
            <p:nvPr/>
          </p:nvSpPr>
          <p:spPr bwMode="auto">
            <a:xfrm>
              <a:off x="3006" y="2297"/>
              <a:ext cx="906" cy="30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输出特性</a:t>
              </a:r>
            </a:p>
          </p:txBody>
        </p:sp>
        <p:sp>
          <p:nvSpPr>
            <p:cNvPr id="121869" name="Line 38"/>
            <p:cNvSpPr>
              <a:spLocks noChangeShapeType="1"/>
            </p:cNvSpPr>
            <p:nvPr/>
          </p:nvSpPr>
          <p:spPr bwMode="auto">
            <a:xfrm>
              <a:off x="3168" y="2928"/>
              <a:ext cx="2400" cy="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0" name="Text Box 39"/>
            <p:cNvSpPr txBox="1">
              <a:spLocks noChangeArrowheads="1"/>
            </p:cNvSpPr>
            <p:nvPr/>
          </p:nvSpPr>
          <p:spPr bwMode="auto">
            <a:xfrm>
              <a:off x="5328" y="2976"/>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en-US" baseline="-25000"/>
                <a:t>DS</a:t>
              </a:r>
              <a:endParaRPr kumimoji="1" lang="en-US" altLang="zh-CN"/>
            </a:p>
          </p:txBody>
        </p:sp>
        <p:sp>
          <p:nvSpPr>
            <p:cNvPr id="121871" name="Line 40"/>
            <p:cNvSpPr>
              <a:spLocks noChangeShapeType="1"/>
            </p:cNvSpPr>
            <p:nvPr/>
          </p:nvSpPr>
          <p:spPr bwMode="auto">
            <a:xfrm flipV="1">
              <a:off x="4944" y="2544"/>
              <a:ext cx="0" cy="1392"/>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2" name="Text Box 41"/>
            <p:cNvSpPr txBox="1">
              <a:spLocks noChangeArrowheads="1"/>
            </p:cNvSpPr>
            <p:nvPr/>
          </p:nvSpPr>
          <p:spPr bwMode="auto">
            <a:xfrm>
              <a:off x="4992" y="2352"/>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121873" name="Text Box 42"/>
            <p:cNvSpPr txBox="1">
              <a:spLocks noChangeArrowheads="1"/>
            </p:cNvSpPr>
            <p:nvPr/>
          </p:nvSpPr>
          <p:spPr bwMode="auto">
            <a:xfrm>
              <a:off x="4941" y="2880"/>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O</a:t>
              </a:r>
            </a:p>
          </p:txBody>
        </p:sp>
        <p:grpSp>
          <p:nvGrpSpPr>
            <p:cNvPr id="121874" name="Group 43"/>
            <p:cNvGrpSpPr>
              <a:grpSpLocks/>
            </p:cNvGrpSpPr>
            <p:nvPr/>
          </p:nvGrpSpPr>
          <p:grpSpPr bwMode="auto">
            <a:xfrm flipH="1" flipV="1">
              <a:off x="3490" y="2916"/>
              <a:ext cx="1465" cy="686"/>
              <a:chOff x="3470" y="2872"/>
              <a:chExt cx="1465" cy="686"/>
            </a:xfrm>
          </p:grpSpPr>
          <p:sp>
            <p:nvSpPr>
              <p:cNvPr id="121883" name="Freeform 44"/>
              <p:cNvSpPr>
                <a:spLocks/>
              </p:cNvSpPr>
              <p:nvPr/>
            </p:nvSpPr>
            <p:spPr bwMode="auto">
              <a:xfrm>
                <a:off x="3484" y="2872"/>
                <a:ext cx="912" cy="680"/>
              </a:xfrm>
              <a:custGeom>
                <a:avLst/>
                <a:gdLst>
                  <a:gd name="T0" fmla="*/ 0 w 912"/>
                  <a:gd name="T1" fmla="*/ 680 h 680"/>
                  <a:gd name="T2" fmla="*/ 116 w 912"/>
                  <a:gd name="T3" fmla="*/ 334 h 680"/>
                  <a:gd name="T4" fmla="*/ 199 w 912"/>
                  <a:gd name="T5" fmla="*/ 148 h 680"/>
                  <a:gd name="T6" fmla="*/ 288 w 912"/>
                  <a:gd name="T7" fmla="*/ 56 h 680"/>
                  <a:gd name="T8" fmla="*/ 480 w 912"/>
                  <a:gd name="T9" fmla="*/ 8 h 680"/>
                  <a:gd name="T10" fmla="*/ 912 w 912"/>
                  <a:gd name="T11" fmla="*/ 8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1884" name="Freeform 45"/>
              <p:cNvSpPr>
                <a:spLocks/>
              </p:cNvSpPr>
              <p:nvPr/>
            </p:nvSpPr>
            <p:spPr bwMode="auto">
              <a:xfrm>
                <a:off x="3480" y="3072"/>
                <a:ext cx="1104" cy="464"/>
              </a:xfrm>
              <a:custGeom>
                <a:avLst/>
                <a:gdLst>
                  <a:gd name="T0" fmla="*/ 0 w 912"/>
                  <a:gd name="T1" fmla="*/ 317 h 680"/>
                  <a:gd name="T2" fmla="*/ 169 w 912"/>
                  <a:gd name="T3" fmla="*/ 156 h 680"/>
                  <a:gd name="T4" fmla="*/ 292 w 912"/>
                  <a:gd name="T5" fmla="*/ 69 h 680"/>
                  <a:gd name="T6" fmla="*/ 422 w 912"/>
                  <a:gd name="T7" fmla="*/ 26 h 680"/>
                  <a:gd name="T8" fmla="*/ 703 w 912"/>
                  <a:gd name="T9" fmla="*/ 3 h 680"/>
                  <a:gd name="T10" fmla="*/ 1336 w 912"/>
                  <a:gd name="T11" fmla="*/ 3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1885" name="Freeform 46"/>
              <p:cNvSpPr>
                <a:spLocks/>
              </p:cNvSpPr>
              <p:nvPr/>
            </p:nvSpPr>
            <p:spPr bwMode="auto">
              <a:xfrm>
                <a:off x="3474" y="3264"/>
                <a:ext cx="1285" cy="294"/>
              </a:xfrm>
              <a:custGeom>
                <a:avLst/>
                <a:gdLst>
                  <a:gd name="T0" fmla="*/ 0 w 1285"/>
                  <a:gd name="T1" fmla="*/ 253 h 342"/>
                  <a:gd name="T2" fmla="*/ 123 w 1285"/>
                  <a:gd name="T3" fmla="*/ 124 h 342"/>
                  <a:gd name="T4" fmla="*/ 212 w 1285"/>
                  <a:gd name="T5" fmla="*/ 55 h 342"/>
                  <a:gd name="T6" fmla="*/ 306 w 1285"/>
                  <a:gd name="T7" fmla="*/ 21 h 342"/>
                  <a:gd name="T8" fmla="*/ 511 w 1285"/>
                  <a:gd name="T9" fmla="*/ 3 h 342"/>
                  <a:gd name="T10" fmla="*/ 1285 w 1285"/>
                  <a:gd name="T11" fmla="*/ 1 h 342"/>
                  <a:gd name="T12" fmla="*/ 0 60000 65536"/>
                  <a:gd name="T13" fmla="*/ 0 60000 65536"/>
                  <a:gd name="T14" fmla="*/ 0 60000 65536"/>
                  <a:gd name="T15" fmla="*/ 0 60000 65536"/>
                  <a:gd name="T16" fmla="*/ 0 60000 65536"/>
                  <a:gd name="T17" fmla="*/ 0 60000 65536"/>
                  <a:gd name="T18" fmla="*/ 0 w 1285"/>
                  <a:gd name="T19" fmla="*/ 0 h 342"/>
                  <a:gd name="T20" fmla="*/ 1285 w 1285"/>
                  <a:gd name="T21" fmla="*/ 342 h 342"/>
                </a:gdLst>
                <a:ahLst/>
                <a:cxnLst>
                  <a:cxn ang="T12">
                    <a:pos x="T0" y="T1"/>
                  </a:cxn>
                  <a:cxn ang="T13">
                    <a:pos x="T2" y="T3"/>
                  </a:cxn>
                  <a:cxn ang="T14">
                    <a:pos x="T4" y="T5"/>
                  </a:cxn>
                  <a:cxn ang="T15">
                    <a:pos x="T6" y="T7"/>
                  </a:cxn>
                  <a:cxn ang="T16">
                    <a:pos x="T8" y="T9"/>
                  </a:cxn>
                  <a:cxn ang="T17">
                    <a:pos x="T10" y="T11"/>
                  </a:cxn>
                </a:cxnLst>
                <a:rect l="T18" t="T19" r="T20" b="T21"/>
                <a:pathLst>
                  <a:path w="1285" h="342">
                    <a:moveTo>
                      <a:pt x="0" y="342"/>
                    </a:moveTo>
                    <a:cubicBezTo>
                      <a:pt x="20" y="313"/>
                      <a:pt x="88" y="213"/>
                      <a:pt x="123" y="168"/>
                    </a:cubicBezTo>
                    <a:cubicBezTo>
                      <a:pt x="158" y="123"/>
                      <a:pt x="181" y="98"/>
                      <a:pt x="212" y="74"/>
                    </a:cubicBezTo>
                    <a:cubicBezTo>
                      <a:pt x="243" y="51"/>
                      <a:pt x="256" y="40"/>
                      <a:pt x="306" y="28"/>
                    </a:cubicBezTo>
                    <a:cubicBezTo>
                      <a:pt x="356" y="17"/>
                      <a:pt x="348" y="8"/>
                      <a:pt x="511" y="4"/>
                    </a:cubicBezTo>
                    <a:cubicBezTo>
                      <a:pt x="674" y="0"/>
                      <a:pt x="1124" y="2"/>
                      <a:pt x="1285" y="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1886" name="Freeform 47"/>
              <p:cNvSpPr>
                <a:spLocks/>
              </p:cNvSpPr>
              <p:nvPr/>
            </p:nvSpPr>
            <p:spPr bwMode="auto">
              <a:xfrm>
                <a:off x="3470" y="3455"/>
                <a:ext cx="1465" cy="103"/>
              </a:xfrm>
              <a:custGeom>
                <a:avLst/>
                <a:gdLst>
                  <a:gd name="T0" fmla="*/ 0 w 1465"/>
                  <a:gd name="T1" fmla="*/ 103 h 103"/>
                  <a:gd name="T2" fmla="*/ 93 w 1465"/>
                  <a:gd name="T3" fmla="*/ 51 h 103"/>
                  <a:gd name="T4" fmla="*/ 160 w 1465"/>
                  <a:gd name="T5" fmla="*/ 23 h 103"/>
                  <a:gd name="T6" fmla="*/ 232 w 1465"/>
                  <a:gd name="T7" fmla="*/ 9 h 103"/>
                  <a:gd name="T8" fmla="*/ 386 w 1465"/>
                  <a:gd name="T9" fmla="*/ 2 h 103"/>
                  <a:gd name="T10" fmla="*/ 1465 w 1465"/>
                  <a:gd name="T11" fmla="*/ 0 h 103"/>
                  <a:gd name="T12" fmla="*/ 0 60000 65536"/>
                  <a:gd name="T13" fmla="*/ 0 60000 65536"/>
                  <a:gd name="T14" fmla="*/ 0 60000 65536"/>
                  <a:gd name="T15" fmla="*/ 0 60000 65536"/>
                  <a:gd name="T16" fmla="*/ 0 60000 65536"/>
                  <a:gd name="T17" fmla="*/ 0 60000 65536"/>
                  <a:gd name="T18" fmla="*/ 0 w 1465"/>
                  <a:gd name="T19" fmla="*/ 0 h 103"/>
                  <a:gd name="T20" fmla="*/ 1465 w 1465"/>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465" h="103">
                    <a:moveTo>
                      <a:pt x="0" y="103"/>
                    </a:moveTo>
                    <a:cubicBezTo>
                      <a:pt x="15" y="94"/>
                      <a:pt x="67" y="64"/>
                      <a:pt x="93" y="51"/>
                    </a:cubicBezTo>
                    <a:cubicBezTo>
                      <a:pt x="120" y="38"/>
                      <a:pt x="137" y="30"/>
                      <a:pt x="160" y="23"/>
                    </a:cubicBezTo>
                    <a:cubicBezTo>
                      <a:pt x="184" y="16"/>
                      <a:pt x="194" y="13"/>
                      <a:pt x="232" y="9"/>
                    </a:cubicBezTo>
                    <a:cubicBezTo>
                      <a:pt x="270" y="6"/>
                      <a:pt x="181" y="3"/>
                      <a:pt x="386" y="2"/>
                    </a:cubicBezTo>
                    <a:cubicBezTo>
                      <a:pt x="591" y="1"/>
                      <a:pt x="1240" y="1"/>
                      <a:pt x="1465"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sp>
          <p:nvSpPr>
            <p:cNvPr id="121875" name="Text Box 48"/>
            <p:cNvSpPr txBox="1">
              <a:spLocks noChangeArrowheads="1"/>
            </p:cNvSpPr>
            <p:nvPr/>
          </p:nvSpPr>
          <p:spPr bwMode="auto">
            <a:xfrm>
              <a:off x="3504" y="3552"/>
              <a:ext cx="7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a:t>
              </a:r>
              <a:r>
                <a:rPr kumimoji="1" lang="en-US" altLang="zh-CN"/>
                <a:t>=-7v</a:t>
              </a:r>
              <a:endParaRPr kumimoji="1" lang="en-US" altLang="zh-CN" i="1"/>
            </a:p>
          </p:txBody>
        </p:sp>
        <p:sp>
          <p:nvSpPr>
            <p:cNvPr id="121876" name="Text Box 49"/>
            <p:cNvSpPr txBox="1">
              <a:spLocks noChangeArrowheads="1"/>
            </p:cNvSpPr>
            <p:nvPr/>
          </p:nvSpPr>
          <p:spPr bwMode="auto">
            <a:xfrm>
              <a:off x="3504" y="3264"/>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-5V</a:t>
              </a:r>
            </a:p>
          </p:txBody>
        </p:sp>
        <p:sp>
          <p:nvSpPr>
            <p:cNvPr id="121877" name="Text Box 50"/>
            <p:cNvSpPr txBox="1">
              <a:spLocks noChangeArrowheads="1"/>
            </p:cNvSpPr>
            <p:nvPr/>
          </p:nvSpPr>
          <p:spPr bwMode="auto">
            <a:xfrm>
              <a:off x="3360" y="3072"/>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-3V</a:t>
              </a:r>
            </a:p>
          </p:txBody>
        </p:sp>
        <p:sp>
          <p:nvSpPr>
            <p:cNvPr id="121878" name="Text Box 51"/>
            <p:cNvSpPr txBox="1">
              <a:spLocks noChangeArrowheads="1"/>
            </p:cNvSpPr>
            <p:nvPr/>
          </p:nvSpPr>
          <p:spPr bwMode="auto">
            <a:xfrm>
              <a:off x="2880" y="2832"/>
              <a:ext cx="6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GS(th)</a:t>
              </a:r>
              <a:endParaRPr kumimoji="1" lang="en-US" altLang="zh-CN" i="1"/>
            </a:p>
          </p:txBody>
        </p:sp>
        <p:sp>
          <p:nvSpPr>
            <p:cNvPr id="121879" name="Freeform 52"/>
            <p:cNvSpPr>
              <a:spLocks/>
            </p:cNvSpPr>
            <p:nvPr/>
          </p:nvSpPr>
          <p:spPr bwMode="auto">
            <a:xfrm>
              <a:off x="4464" y="2923"/>
              <a:ext cx="480" cy="821"/>
            </a:xfrm>
            <a:custGeom>
              <a:avLst/>
              <a:gdLst>
                <a:gd name="T0" fmla="*/ 0 w 480"/>
                <a:gd name="T1" fmla="*/ 821 h 821"/>
                <a:gd name="T2" fmla="*/ 48 w 480"/>
                <a:gd name="T3" fmla="*/ 533 h 821"/>
                <a:gd name="T4" fmla="*/ 139 w 480"/>
                <a:gd name="T5" fmla="*/ 334 h 821"/>
                <a:gd name="T6" fmla="*/ 240 w 480"/>
                <a:gd name="T7" fmla="*/ 149 h 821"/>
                <a:gd name="T8" fmla="*/ 367 w 480"/>
                <a:gd name="T9" fmla="*/ 24 h 821"/>
                <a:gd name="T10" fmla="*/ 480 w 480"/>
                <a:gd name="T11" fmla="*/ 5 h 821"/>
                <a:gd name="T12" fmla="*/ 0 60000 65536"/>
                <a:gd name="T13" fmla="*/ 0 60000 65536"/>
                <a:gd name="T14" fmla="*/ 0 60000 65536"/>
                <a:gd name="T15" fmla="*/ 0 60000 65536"/>
                <a:gd name="T16" fmla="*/ 0 60000 65536"/>
                <a:gd name="T17" fmla="*/ 0 60000 65536"/>
                <a:gd name="T18" fmla="*/ 0 w 480"/>
                <a:gd name="T19" fmla="*/ 0 h 821"/>
                <a:gd name="T20" fmla="*/ 480 w 480"/>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480" h="821">
                  <a:moveTo>
                    <a:pt x="0" y="821"/>
                  </a:moveTo>
                  <a:cubicBezTo>
                    <a:pt x="12" y="717"/>
                    <a:pt x="25" y="614"/>
                    <a:pt x="48" y="533"/>
                  </a:cubicBezTo>
                  <a:cubicBezTo>
                    <a:pt x="71" y="452"/>
                    <a:pt x="107" y="398"/>
                    <a:pt x="139" y="334"/>
                  </a:cubicBezTo>
                  <a:cubicBezTo>
                    <a:pt x="171" y="270"/>
                    <a:pt x="202" y="201"/>
                    <a:pt x="240" y="149"/>
                  </a:cubicBezTo>
                  <a:cubicBezTo>
                    <a:pt x="278" y="97"/>
                    <a:pt x="327" y="48"/>
                    <a:pt x="367" y="24"/>
                  </a:cubicBezTo>
                  <a:cubicBezTo>
                    <a:pt x="407" y="0"/>
                    <a:pt x="457" y="9"/>
                    <a:pt x="480" y="5"/>
                  </a:cubicBezTo>
                </a:path>
              </a:pathLst>
            </a:custGeom>
            <a:noFill/>
            <a:ln w="28575">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1880" name="Text Box 53"/>
            <p:cNvSpPr txBox="1">
              <a:spLocks noChangeArrowheads="1"/>
            </p:cNvSpPr>
            <p:nvPr/>
          </p:nvSpPr>
          <p:spPr bwMode="auto">
            <a:xfrm>
              <a:off x="4464" y="355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线性区</a:t>
              </a:r>
            </a:p>
          </p:txBody>
        </p:sp>
        <p:sp>
          <p:nvSpPr>
            <p:cNvPr id="121881" name="Text Box 54"/>
            <p:cNvSpPr txBox="1">
              <a:spLocks noChangeArrowheads="1"/>
            </p:cNvSpPr>
            <p:nvPr/>
          </p:nvSpPr>
          <p:spPr bwMode="auto">
            <a:xfrm>
              <a:off x="3638" y="2736"/>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夹断区</a:t>
              </a:r>
            </a:p>
          </p:txBody>
        </p:sp>
        <p:sp>
          <p:nvSpPr>
            <p:cNvPr id="121882" name="Text Box 55"/>
            <p:cNvSpPr txBox="1">
              <a:spLocks noChangeArrowheads="1"/>
            </p:cNvSpPr>
            <p:nvPr/>
          </p:nvSpPr>
          <p:spPr bwMode="auto">
            <a:xfrm>
              <a:off x="3926" y="3037"/>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饱和区</a:t>
              </a:r>
            </a:p>
          </p:txBody>
        </p:sp>
      </p:grpSp>
      <p:sp>
        <p:nvSpPr>
          <p:cNvPr id="256056" name="Rectangle 56"/>
          <p:cNvSpPr>
            <a:spLocks noChangeArrowheads="1"/>
          </p:cNvSpPr>
          <p:nvPr/>
        </p:nvSpPr>
        <p:spPr bwMode="auto">
          <a:xfrm>
            <a:off x="356731" y="815969"/>
            <a:ext cx="2941637" cy="533400"/>
          </a:xfrm>
          <a:prstGeom prst="rect">
            <a:avLst/>
          </a:prstGeom>
          <a:noFill/>
          <a:ln w="9525">
            <a:noFill/>
            <a:miter lim="800000"/>
            <a:headEnd/>
            <a:tailEnd/>
          </a:ln>
          <a:effectLst/>
        </p:spPr>
        <p:txBody>
          <a:bodyPr anchor="ctr"/>
          <a:lstStyle/>
          <a:p>
            <a:pPr>
              <a:defRPr/>
            </a:pPr>
            <a:r>
              <a:rPr lang="zh-CN" altLang="en-US" dirty="0">
                <a:effectLst>
                  <a:outerShdw blurRad="38100" dist="38100" dir="2700000" algn="tl">
                    <a:srgbClr val="C0C0C0"/>
                  </a:outerShdw>
                </a:effectLst>
              </a:rPr>
              <a:t>增强型</a:t>
            </a:r>
            <a:r>
              <a:rPr lang="en-US" altLang="en-US" dirty="0">
                <a:effectLst>
                  <a:outerShdw blurRad="38100" dist="38100" dir="2700000" algn="tl">
                    <a:srgbClr val="C0C0C0"/>
                  </a:outerShdw>
                </a:effectLst>
              </a:rPr>
              <a:t>PMOSFET</a:t>
            </a:r>
            <a:endParaRPr lang="en-US" altLang="zh-CN" dirty="0">
              <a:effectLst>
                <a:outerShdw blurRad="38100" dist="38100" dir="2700000" algn="tl">
                  <a:srgbClr val="C0C0C0"/>
                </a:outerShdw>
              </a:effectLst>
            </a:endParaRPr>
          </a:p>
        </p:txBody>
      </p:sp>
      <p:sp>
        <p:nvSpPr>
          <p:cNvPr id="256057" name="Text Box 57"/>
          <p:cNvSpPr txBox="1">
            <a:spLocks noChangeArrowheads="1"/>
          </p:cNvSpPr>
          <p:nvPr/>
        </p:nvSpPr>
        <p:spPr bwMode="auto">
          <a:xfrm>
            <a:off x="2471281" y="1385882"/>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a:t>电路符号</a:t>
            </a:r>
          </a:p>
        </p:txBody>
      </p:sp>
      <p:sp>
        <p:nvSpPr>
          <p:cNvPr id="256058" name="Text Box 58"/>
          <p:cNvSpPr txBox="1">
            <a:spLocks noChangeArrowheads="1"/>
          </p:cNvSpPr>
          <p:nvPr/>
        </p:nvSpPr>
        <p:spPr bwMode="auto">
          <a:xfrm>
            <a:off x="794881" y="2641594"/>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a:t>特性曲线</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256057"/>
                                        </p:tgtEl>
                                        <p:attrNameLst>
                                          <p:attrName>style.visibility</p:attrName>
                                        </p:attrNameLst>
                                      </p:cBhvr>
                                      <p:to>
                                        <p:strVal val="visible"/>
                                      </p:to>
                                    </p:set>
                                    <p:animEffect transition="in" filter="box(out)">
                                      <p:cBhvr>
                                        <p:cTn id="7" dur="500"/>
                                        <p:tgtEl>
                                          <p:spTgt spid="256057"/>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out)">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256003"/>
                                        </p:tgtEl>
                                        <p:attrNameLst>
                                          <p:attrName>style.visibility</p:attrName>
                                        </p:attrNameLst>
                                      </p:cBhvr>
                                      <p:to>
                                        <p:strVal val="visible"/>
                                      </p:to>
                                    </p:set>
                                    <p:animEffect transition="in" filter="checkerboard(across)">
                                      <p:cBhvr>
                                        <p:cTn id="16" dur="500"/>
                                        <p:tgtEl>
                                          <p:spTgt spid="256003"/>
                                        </p:tgtEl>
                                      </p:cBhvr>
                                    </p:animEffect>
                                  </p:childTnLst>
                                </p:cTn>
                              </p:par>
                            </p:childTnLst>
                          </p:cTn>
                        </p:par>
                        <p:par>
                          <p:cTn id="17" fill="hold" nodeType="afterGroup">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256004"/>
                                        </p:tgtEl>
                                        <p:attrNameLst>
                                          <p:attrName>style.visibility</p:attrName>
                                        </p:attrNameLst>
                                      </p:cBhvr>
                                      <p:to>
                                        <p:strVal val="visible"/>
                                      </p:to>
                                    </p:set>
                                    <p:animEffect transition="in" filter="checkerboard(across)">
                                      <p:cBhvr>
                                        <p:cTn id="20" dur="500"/>
                                        <p:tgtEl>
                                          <p:spTgt spid="256004"/>
                                        </p:tgtEl>
                                      </p:cBhvr>
                                    </p:animEffect>
                                  </p:childTnLst>
                                </p:cTn>
                              </p:par>
                            </p:childTnLst>
                          </p:cTn>
                        </p:par>
                        <p:par>
                          <p:cTn id="21" fill="hold" nodeType="afterGroup">
                            <p:stCondLst>
                              <p:cond delay="1000"/>
                            </p:stCondLst>
                            <p:childTnLst>
                              <p:par>
                                <p:cTn id="22" presetID="5" presetClass="entr" presetSubtype="10" fill="hold" grpId="0" nodeType="afterEffect">
                                  <p:stCondLst>
                                    <p:cond delay="0"/>
                                  </p:stCondLst>
                                  <p:childTnLst>
                                    <p:set>
                                      <p:cBhvr>
                                        <p:cTn id="23" dur="1" fill="hold">
                                          <p:stCondLst>
                                            <p:cond delay="0"/>
                                          </p:stCondLst>
                                        </p:cTn>
                                        <p:tgtEl>
                                          <p:spTgt spid="256005"/>
                                        </p:tgtEl>
                                        <p:attrNameLst>
                                          <p:attrName>style.visibility</p:attrName>
                                        </p:attrNameLst>
                                      </p:cBhvr>
                                      <p:to>
                                        <p:strVal val="visible"/>
                                      </p:to>
                                    </p:set>
                                    <p:animEffect transition="in" filter="checkerboard(across)">
                                      <p:cBhvr>
                                        <p:cTn id="24" dur="500"/>
                                        <p:tgtEl>
                                          <p:spTgt spid="25600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256058"/>
                                        </p:tgtEl>
                                        <p:attrNameLst>
                                          <p:attrName>style.visibility</p:attrName>
                                        </p:attrNameLst>
                                      </p:cBhvr>
                                      <p:to>
                                        <p:strVal val="visible"/>
                                      </p:to>
                                    </p:set>
                                    <p:animEffect transition="in" filter="box(out)">
                                      <p:cBhvr>
                                        <p:cTn id="29" dur="500"/>
                                        <p:tgtEl>
                                          <p:spTgt spid="25605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32"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ox(out)">
                                      <p:cBhvr>
                                        <p:cTn id="34" dur="500"/>
                                        <p:tgtEl>
                                          <p:spTgt spid="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32"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ox(out)">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autoUpdateAnimBg="0"/>
      <p:bldP spid="256004" grpId="0" autoUpdateAnimBg="0"/>
      <p:bldP spid="256005" grpId="0" autoUpdateAnimBg="0"/>
      <p:bldP spid="256057" grpId="0" autoUpdateAnimBg="0"/>
      <p:bldP spid="256058"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zh-CN" sz="3600" dirty="0" smtClean="0">
                <a:ea typeface="宋体" charset="-122"/>
              </a:rPr>
              <a:t>6.4.1 </a:t>
            </a:r>
            <a:r>
              <a:rPr lang="zh-CN" altLang="en-US" sz="3600" dirty="0" smtClean="0">
                <a:ea typeface="宋体" charset="-122"/>
              </a:rPr>
              <a:t>绝缘栅场效应管（续</a:t>
            </a:r>
            <a:r>
              <a:rPr lang="en-US" altLang="zh-CN" sz="3600" dirty="0" smtClean="0">
                <a:ea typeface="宋体" charset="-122"/>
              </a:rPr>
              <a:t>10</a:t>
            </a:r>
            <a:r>
              <a:rPr lang="zh-CN" altLang="en-US" sz="3600" dirty="0" smtClean="0">
                <a:ea typeface="宋体" charset="-122"/>
              </a:rPr>
              <a:t>）</a:t>
            </a:r>
            <a:endParaRPr lang="en-US" altLang="zh-CN" dirty="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87</a:t>
            </a:fld>
            <a:endParaRPr lang="zh-CN" altLang="en-US"/>
          </a:p>
        </p:txBody>
      </p:sp>
      <p:sp>
        <p:nvSpPr>
          <p:cNvPr id="257027" name="Rectangle 3"/>
          <p:cNvSpPr>
            <a:spLocks noChangeArrowheads="1"/>
          </p:cNvSpPr>
          <p:nvPr/>
        </p:nvSpPr>
        <p:spPr bwMode="auto">
          <a:xfrm>
            <a:off x="451749" y="831619"/>
            <a:ext cx="2865438" cy="533400"/>
          </a:xfrm>
          <a:prstGeom prst="rect">
            <a:avLst/>
          </a:prstGeom>
          <a:noFill/>
          <a:ln w="9525">
            <a:noFill/>
            <a:miter lim="800000"/>
            <a:headEnd/>
            <a:tailEnd/>
          </a:ln>
          <a:effectLst/>
        </p:spPr>
        <p:txBody>
          <a:bodyPr anchor="ctr"/>
          <a:lstStyle/>
          <a:p>
            <a:pPr>
              <a:defRPr/>
            </a:pPr>
            <a:r>
              <a:rPr lang="zh-CN" altLang="en-US" dirty="0">
                <a:effectLst>
                  <a:outerShdw blurRad="38100" dist="38100" dir="2700000" algn="tl">
                    <a:srgbClr val="C0C0C0"/>
                  </a:outerShdw>
                </a:effectLst>
              </a:rPr>
              <a:t>耗尽型</a:t>
            </a:r>
            <a:r>
              <a:rPr lang="en-US" altLang="en-US" dirty="0">
                <a:effectLst>
                  <a:outerShdw blurRad="38100" dist="38100" dir="2700000" algn="tl">
                    <a:srgbClr val="C0C0C0"/>
                  </a:outerShdw>
                </a:effectLst>
              </a:rPr>
              <a:t>PMOSFET</a:t>
            </a:r>
            <a:endParaRPr lang="en-US" altLang="zh-CN" dirty="0">
              <a:effectLst>
                <a:outerShdw blurRad="38100" dist="38100" dir="2700000" algn="tl">
                  <a:srgbClr val="C0C0C0"/>
                </a:outerShdw>
              </a:effectLst>
            </a:endParaRPr>
          </a:p>
        </p:txBody>
      </p:sp>
      <p:grpSp>
        <p:nvGrpSpPr>
          <p:cNvPr id="2" name="Group 4"/>
          <p:cNvGrpSpPr>
            <a:grpSpLocks/>
          </p:cNvGrpSpPr>
          <p:nvPr/>
        </p:nvGrpSpPr>
        <p:grpSpPr bwMode="auto">
          <a:xfrm>
            <a:off x="3317187" y="1230081"/>
            <a:ext cx="1806575" cy="1787525"/>
            <a:chOff x="866" y="1988"/>
            <a:chExt cx="936" cy="970"/>
          </a:xfrm>
        </p:grpSpPr>
        <p:grpSp>
          <p:nvGrpSpPr>
            <p:cNvPr id="122919" name="Group 5"/>
            <p:cNvGrpSpPr>
              <a:grpSpLocks/>
            </p:cNvGrpSpPr>
            <p:nvPr/>
          </p:nvGrpSpPr>
          <p:grpSpPr bwMode="auto">
            <a:xfrm>
              <a:off x="1008" y="2160"/>
              <a:ext cx="477" cy="572"/>
              <a:chOff x="4451" y="2352"/>
              <a:chExt cx="477" cy="572"/>
            </a:xfrm>
          </p:grpSpPr>
          <p:sp>
            <p:nvSpPr>
              <p:cNvPr id="122931" name="Line 6"/>
              <p:cNvSpPr>
                <a:spLocks noChangeShapeType="1"/>
              </p:cNvSpPr>
              <p:nvPr/>
            </p:nvSpPr>
            <p:spPr bwMode="auto">
              <a:xfrm>
                <a:off x="4668" y="2516"/>
                <a:ext cx="0" cy="24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32" name="Freeform 7"/>
              <p:cNvSpPr>
                <a:spLocks/>
              </p:cNvSpPr>
              <p:nvPr/>
            </p:nvSpPr>
            <p:spPr bwMode="auto">
              <a:xfrm>
                <a:off x="4451" y="2547"/>
                <a:ext cx="145" cy="156"/>
              </a:xfrm>
              <a:custGeom>
                <a:avLst/>
                <a:gdLst>
                  <a:gd name="T0" fmla="*/ 145 w 145"/>
                  <a:gd name="T1" fmla="*/ 0 h 156"/>
                  <a:gd name="T2" fmla="*/ 145 w 145"/>
                  <a:gd name="T3" fmla="*/ 156 h 156"/>
                  <a:gd name="T4" fmla="*/ 0 w 145"/>
                  <a:gd name="T5" fmla="*/ 156 h 156"/>
                  <a:gd name="T6" fmla="*/ 0 60000 65536"/>
                  <a:gd name="T7" fmla="*/ 0 60000 65536"/>
                  <a:gd name="T8" fmla="*/ 0 60000 65536"/>
                  <a:gd name="T9" fmla="*/ 0 w 145"/>
                  <a:gd name="T10" fmla="*/ 0 h 156"/>
                  <a:gd name="T11" fmla="*/ 145 w 145"/>
                  <a:gd name="T12" fmla="*/ 156 h 156"/>
                </a:gdLst>
                <a:ahLst/>
                <a:cxnLst>
                  <a:cxn ang="T6">
                    <a:pos x="T0" y="T1"/>
                  </a:cxn>
                  <a:cxn ang="T7">
                    <a:pos x="T2" y="T3"/>
                  </a:cxn>
                  <a:cxn ang="T8">
                    <a:pos x="T4" y="T5"/>
                  </a:cxn>
                </a:cxnLst>
                <a:rect l="T9" t="T10" r="T11" b="T12"/>
                <a:pathLst>
                  <a:path w="145" h="156">
                    <a:moveTo>
                      <a:pt x="145" y="0"/>
                    </a:moveTo>
                    <a:lnTo>
                      <a:pt x="145" y="156"/>
                    </a:lnTo>
                    <a:lnTo>
                      <a:pt x="0" y="156"/>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2933" name="Freeform 8"/>
              <p:cNvSpPr>
                <a:spLocks/>
              </p:cNvSpPr>
              <p:nvPr/>
            </p:nvSpPr>
            <p:spPr bwMode="auto">
              <a:xfrm>
                <a:off x="4674" y="2352"/>
                <a:ext cx="93" cy="196"/>
              </a:xfrm>
              <a:custGeom>
                <a:avLst/>
                <a:gdLst>
                  <a:gd name="T0" fmla="*/ 0 w 93"/>
                  <a:gd name="T1" fmla="*/ 196 h 196"/>
                  <a:gd name="T2" fmla="*/ 93 w 93"/>
                  <a:gd name="T3" fmla="*/ 196 h 196"/>
                  <a:gd name="T4" fmla="*/ 93 w 93"/>
                  <a:gd name="T5" fmla="*/ 0 h 196"/>
                  <a:gd name="T6" fmla="*/ 0 60000 65536"/>
                  <a:gd name="T7" fmla="*/ 0 60000 65536"/>
                  <a:gd name="T8" fmla="*/ 0 60000 65536"/>
                  <a:gd name="T9" fmla="*/ 0 w 93"/>
                  <a:gd name="T10" fmla="*/ 0 h 196"/>
                  <a:gd name="T11" fmla="*/ 93 w 93"/>
                  <a:gd name="T12" fmla="*/ 196 h 196"/>
                </a:gdLst>
                <a:ahLst/>
                <a:cxnLst>
                  <a:cxn ang="T6">
                    <a:pos x="T0" y="T1"/>
                  </a:cxn>
                  <a:cxn ang="T7">
                    <a:pos x="T2" y="T3"/>
                  </a:cxn>
                  <a:cxn ang="T8">
                    <a:pos x="T4" y="T5"/>
                  </a:cxn>
                </a:cxnLst>
                <a:rect l="T9" t="T10" r="T11" b="T12"/>
                <a:pathLst>
                  <a:path w="93" h="196">
                    <a:moveTo>
                      <a:pt x="0" y="196"/>
                    </a:moveTo>
                    <a:lnTo>
                      <a:pt x="93" y="196"/>
                    </a:lnTo>
                    <a:lnTo>
                      <a:pt x="93"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2934" name="Freeform 9"/>
              <p:cNvSpPr>
                <a:spLocks/>
              </p:cNvSpPr>
              <p:nvPr/>
            </p:nvSpPr>
            <p:spPr bwMode="auto">
              <a:xfrm flipV="1">
                <a:off x="4674" y="2728"/>
                <a:ext cx="93" cy="196"/>
              </a:xfrm>
              <a:custGeom>
                <a:avLst/>
                <a:gdLst>
                  <a:gd name="T0" fmla="*/ 0 w 93"/>
                  <a:gd name="T1" fmla="*/ 196 h 196"/>
                  <a:gd name="T2" fmla="*/ 93 w 93"/>
                  <a:gd name="T3" fmla="*/ 196 h 196"/>
                  <a:gd name="T4" fmla="*/ 93 w 93"/>
                  <a:gd name="T5" fmla="*/ 0 h 196"/>
                  <a:gd name="T6" fmla="*/ 0 60000 65536"/>
                  <a:gd name="T7" fmla="*/ 0 60000 65536"/>
                  <a:gd name="T8" fmla="*/ 0 60000 65536"/>
                  <a:gd name="T9" fmla="*/ 0 w 93"/>
                  <a:gd name="T10" fmla="*/ 0 h 196"/>
                  <a:gd name="T11" fmla="*/ 93 w 93"/>
                  <a:gd name="T12" fmla="*/ 196 h 196"/>
                </a:gdLst>
                <a:ahLst/>
                <a:cxnLst>
                  <a:cxn ang="T6">
                    <a:pos x="T0" y="T1"/>
                  </a:cxn>
                  <a:cxn ang="T7">
                    <a:pos x="T2" y="T3"/>
                  </a:cxn>
                  <a:cxn ang="T8">
                    <a:pos x="T4" y="T5"/>
                  </a:cxn>
                </a:cxnLst>
                <a:rect l="T9" t="T10" r="T11" b="T12"/>
                <a:pathLst>
                  <a:path w="93" h="196">
                    <a:moveTo>
                      <a:pt x="0" y="196"/>
                    </a:moveTo>
                    <a:lnTo>
                      <a:pt x="93" y="196"/>
                    </a:lnTo>
                    <a:lnTo>
                      <a:pt x="93"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2935" name="Line 10"/>
              <p:cNvSpPr>
                <a:spLocks noChangeShapeType="1"/>
              </p:cNvSpPr>
              <p:nvPr/>
            </p:nvSpPr>
            <p:spPr bwMode="auto">
              <a:xfrm>
                <a:off x="4668" y="2630"/>
                <a:ext cx="260"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22920" name="Group 11"/>
            <p:cNvGrpSpPr>
              <a:grpSpLocks/>
            </p:cNvGrpSpPr>
            <p:nvPr/>
          </p:nvGrpSpPr>
          <p:grpSpPr bwMode="auto">
            <a:xfrm>
              <a:off x="1394" y="1988"/>
              <a:ext cx="185" cy="264"/>
              <a:chOff x="806" y="936"/>
              <a:chExt cx="185" cy="264"/>
            </a:xfrm>
          </p:grpSpPr>
          <p:sp>
            <p:nvSpPr>
              <p:cNvPr id="122929" name="Line 12"/>
              <p:cNvSpPr>
                <a:spLocks noChangeShapeType="1"/>
              </p:cNvSpPr>
              <p:nvPr/>
            </p:nvSpPr>
            <p:spPr bwMode="auto">
              <a:xfrm>
                <a:off x="816" y="960"/>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30" name="Text Box 13"/>
              <p:cNvSpPr txBox="1">
                <a:spLocks noChangeArrowheads="1"/>
              </p:cNvSpPr>
              <p:nvPr/>
            </p:nvSpPr>
            <p:spPr bwMode="auto">
              <a:xfrm>
                <a:off x="806" y="936"/>
                <a:ext cx="185"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t>i</a:t>
                </a:r>
                <a:r>
                  <a:rPr kumimoji="1" lang="en-US" altLang="zh-CN" sz="1800" baseline="-25000"/>
                  <a:t>D</a:t>
                </a:r>
                <a:endParaRPr kumimoji="1" lang="en-US" altLang="zh-CN" sz="1800"/>
              </a:p>
            </p:txBody>
          </p:sp>
        </p:grpSp>
        <p:grpSp>
          <p:nvGrpSpPr>
            <p:cNvPr id="122921" name="Group 14"/>
            <p:cNvGrpSpPr>
              <a:grpSpLocks/>
            </p:cNvGrpSpPr>
            <p:nvPr/>
          </p:nvGrpSpPr>
          <p:grpSpPr bwMode="auto">
            <a:xfrm>
              <a:off x="1392" y="2206"/>
              <a:ext cx="410" cy="525"/>
              <a:chOff x="804" y="1080"/>
              <a:chExt cx="410" cy="525"/>
            </a:xfrm>
          </p:grpSpPr>
          <p:sp>
            <p:nvSpPr>
              <p:cNvPr id="122926" name="Text Box 15"/>
              <p:cNvSpPr txBox="1">
                <a:spLocks noChangeArrowheads="1"/>
              </p:cNvSpPr>
              <p:nvPr/>
            </p:nvSpPr>
            <p:spPr bwMode="auto">
              <a:xfrm>
                <a:off x="806" y="1080"/>
                <a:ext cx="16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t>+</a:t>
                </a:r>
              </a:p>
            </p:txBody>
          </p:sp>
          <p:sp>
            <p:nvSpPr>
              <p:cNvPr id="122927" name="Text Box 16"/>
              <p:cNvSpPr txBox="1">
                <a:spLocks noChangeArrowheads="1"/>
              </p:cNvSpPr>
              <p:nvPr/>
            </p:nvSpPr>
            <p:spPr bwMode="auto">
              <a:xfrm>
                <a:off x="804" y="1406"/>
                <a:ext cx="15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latin typeface="宋体" charset="-122"/>
                  </a:rPr>
                  <a:t>-</a:t>
                </a:r>
                <a:endParaRPr kumimoji="1" lang="en-US" altLang="zh-CN" sz="1800"/>
              </a:p>
            </p:txBody>
          </p:sp>
          <p:sp>
            <p:nvSpPr>
              <p:cNvPr id="122928" name="Text Box 17"/>
              <p:cNvSpPr txBox="1">
                <a:spLocks noChangeArrowheads="1"/>
              </p:cNvSpPr>
              <p:nvPr/>
            </p:nvSpPr>
            <p:spPr bwMode="auto">
              <a:xfrm>
                <a:off x="854" y="1224"/>
                <a:ext cx="36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t>u</a:t>
                </a:r>
                <a:r>
                  <a:rPr kumimoji="1" lang="en-US" altLang="zh-CN" sz="1800" baseline="-25000"/>
                  <a:t>DS</a:t>
                </a:r>
                <a:endParaRPr kumimoji="1" lang="en-US" altLang="zh-CN" sz="1800"/>
              </a:p>
            </p:txBody>
          </p:sp>
        </p:grpSp>
        <p:grpSp>
          <p:nvGrpSpPr>
            <p:cNvPr id="122922" name="Group 18"/>
            <p:cNvGrpSpPr>
              <a:grpSpLocks/>
            </p:cNvGrpSpPr>
            <p:nvPr/>
          </p:nvGrpSpPr>
          <p:grpSpPr bwMode="auto">
            <a:xfrm>
              <a:off x="866" y="2468"/>
              <a:ext cx="443" cy="490"/>
              <a:chOff x="278" y="1342"/>
              <a:chExt cx="443" cy="490"/>
            </a:xfrm>
          </p:grpSpPr>
          <p:sp>
            <p:nvSpPr>
              <p:cNvPr id="122923" name="Text Box 19"/>
              <p:cNvSpPr txBox="1">
                <a:spLocks noChangeArrowheads="1"/>
              </p:cNvSpPr>
              <p:nvPr/>
            </p:nvSpPr>
            <p:spPr bwMode="auto">
              <a:xfrm>
                <a:off x="288" y="1342"/>
                <a:ext cx="16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t>+</a:t>
                </a:r>
              </a:p>
            </p:txBody>
          </p:sp>
          <p:sp>
            <p:nvSpPr>
              <p:cNvPr id="122924" name="Text Box 20"/>
              <p:cNvSpPr txBox="1">
                <a:spLocks noChangeArrowheads="1"/>
              </p:cNvSpPr>
              <p:nvPr/>
            </p:nvSpPr>
            <p:spPr bwMode="auto">
              <a:xfrm>
                <a:off x="566" y="1633"/>
                <a:ext cx="155"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a:latin typeface="宋体" charset="-122"/>
                  </a:rPr>
                  <a:t>-</a:t>
                </a:r>
                <a:endParaRPr kumimoji="1" lang="en-US" altLang="zh-CN" sz="1800"/>
              </a:p>
            </p:txBody>
          </p:sp>
          <p:sp>
            <p:nvSpPr>
              <p:cNvPr id="122925" name="Text Box 21"/>
              <p:cNvSpPr txBox="1">
                <a:spLocks noChangeArrowheads="1"/>
              </p:cNvSpPr>
              <p:nvPr/>
            </p:nvSpPr>
            <p:spPr bwMode="auto">
              <a:xfrm>
                <a:off x="278" y="1512"/>
                <a:ext cx="26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1800" i="1"/>
                  <a:t>u</a:t>
                </a:r>
                <a:r>
                  <a:rPr kumimoji="1" lang="en-US" altLang="zh-CN" sz="1800" baseline="-25000"/>
                  <a:t>GS</a:t>
                </a:r>
                <a:endParaRPr kumimoji="1" lang="en-US" altLang="zh-CN" sz="1800"/>
              </a:p>
            </p:txBody>
          </p:sp>
        </p:grpSp>
      </p:grpSp>
      <p:sp>
        <p:nvSpPr>
          <p:cNvPr id="257046" name="Text Box 22"/>
          <p:cNvSpPr txBox="1">
            <a:spLocks noChangeArrowheads="1"/>
          </p:cNvSpPr>
          <p:nvPr/>
        </p:nvSpPr>
        <p:spPr bwMode="auto">
          <a:xfrm>
            <a:off x="5282512" y="1139594"/>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电压极性</a:t>
            </a:r>
          </a:p>
        </p:txBody>
      </p:sp>
      <p:sp>
        <p:nvSpPr>
          <p:cNvPr id="257047" name="Text Box 23"/>
          <p:cNvSpPr txBox="1">
            <a:spLocks noChangeArrowheads="1"/>
          </p:cNvSpPr>
          <p:nvPr/>
        </p:nvSpPr>
        <p:spPr bwMode="auto">
          <a:xfrm>
            <a:off x="5304737" y="1607906"/>
            <a:ext cx="3517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en-US" baseline="-25000"/>
              <a:t>GS(off)</a:t>
            </a:r>
            <a:r>
              <a:rPr kumimoji="1" lang="en-US" altLang="en-US" i="1"/>
              <a:t>&gt;</a:t>
            </a:r>
            <a:r>
              <a:rPr kumimoji="1" lang="en-US" altLang="zh-CN" i="1"/>
              <a:t>u</a:t>
            </a:r>
            <a:r>
              <a:rPr kumimoji="1" lang="en-US" altLang="en-US" baseline="-25000"/>
              <a:t>GS</a:t>
            </a:r>
            <a:r>
              <a:rPr kumimoji="1" lang="en-US" altLang="en-US" i="1" baseline="-25000"/>
              <a:t>             </a:t>
            </a:r>
            <a:r>
              <a:rPr kumimoji="1" lang="en-US" altLang="zh-CN" i="1"/>
              <a:t>U</a:t>
            </a:r>
            <a:r>
              <a:rPr kumimoji="1" lang="en-US" altLang="en-US" baseline="-25000"/>
              <a:t>GS(off)</a:t>
            </a:r>
            <a:r>
              <a:rPr kumimoji="1" lang="en-US" altLang="en-US"/>
              <a:t>&gt;0</a:t>
            </a:r>
            <a:endParaRPr kumimoji="1" lang="en-US" altLang="zh-CN"/>
          </a:p>
        </p:txBody>
      </p:sp>
      <p:sp>
        <p:nvSpPr>
          <p:cNvPr id="257048" name="Text Box 24"/>
          <p:cNvSpPr txBox="1">
            <a:spLocks noChangeArrowheads="1"/>
          </p:cNvSpPr>
          <p:nvPr/>
        </p:nvSpPr>
        <p:spPr bwMode="auto">
          <a:xfrm>
            <a:off x="5446024" y="2220681"/>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DS</a:t>
            </a:r>
            <a:r>
              <a:rPr kumimoji="1" lang="en-US" altLang="zh-CN"/>
              <a:t>&lt;0</a:t>
            </a:r>
            <a:endParaRPr kumimoji="1" lang="en-US" altLang="zh-CN" i="1"/>
          </a:p>
        </p:txBody>
      </p:sp>
      <p:grpSp>
        <p:nvGrpSpPr>
          <p:cNvPr id="7" name="Group 25"/>
          <p:cNvGrpSpPr>
            <a:grpSpLocks/>
          </p:cNvGrpSpPr>
          <p:nvPr/>
        </p:nvGrpSpPr>
        <p:grpSpPr bwMode="auto">
          <a:xfrm>
            <a:off x="377137" y="3517669"/>
            <a:ext cx="3930650" cy="2760662"/>
            <a:chOff x="258" y="2425"/>
            <a:chExt cx="2476" cy="1739"/>
          </a:xfrm>
        </p:grpSpPr>
        <p:sp>
          <p:nvSpPr>
            <p:cNvPr id="122911" name="Text Box 26"/>
            <p:cNvSpPr txBox="1">
              <a:spLocks noChangeArrowheads="1"/>
            </p:cNvSpPr>
            <p:nvPr/>
          </p:nvSpPr>
          <p:spPr bwMode="auto">
            <a:xfrm>
              <a:off x="258" y="2425"/>
              <a:ext cx="906" cy="30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转移特性</a:t>
              </a:r>
            </a:p>
          </p:txBody>
        </p:sp>
        <p:sp>
          <p:nvSpPr>
            <p:cNvPr id="122912" name="Line 27"/>
            <p:cNvSpPr>
              <a:spLocks noChangeShapeType="1"/>
            </p:cNvSpPr>
            <p:nvPr/>
          </p:nvSpPr>
          <p:spPr bwMode="auto">
            <a:xfrm>
              <a:off x="660" y="3108"/>
              <a:ext cx="192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13" name="Text Box 28"/>
            <p:cNvSpPr txBox="1">
              <a:spLocks noChangeArrowheads="1"/>
            </p:cNvSpPr>
            <p:nvPr/>
          </p:nvSpPr>
          <p:spPr bwMode="auto">
            <a:xfrm>
              <a:off x="2340" y="2724"/>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en-US" baseline="-25000"/>
                <a:t>GS</a:t>
              </a:r>
              <a:endParaRPr kumimoji="1" lang="en-US" altLang="zh-CN"/>
            </a:p>
          </p:txBody>
        </p:sp>
        <p:sp>
          <p:nvSpPr>
            <p:cNvPr id="122914" name="Line 29"/>
            <p:cNvSpPr>
              <a:spLocks noChangeShapeType="1"/>
            </p:cNvSpPr>
            <p:nvPr/>
          </p:nvSpPr>
          <p:spPr bwMode="auto">
            <a:xfrm flipV="1">
              <a:off x="1428" y="2676"/>
              <a:ext cx="0" cy="14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15" name="Text Box 30"/>
            <p:cNvSpPr txBox="1">
              <a:spLocks noChangeArrowheads="1"/>
            </p:cNvSpPr>
            <p:nvPr/>
          </p:nvSpPr>
          <p:spPr bwMode="auto">
            <a:xfrm>
              <a:off x="1449" y="2508"/>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122916" name="Text Box 31"/>
            <p:cNvSpPr txBox="1">
              <a:spLocks noChangeArrowheads="1"/>
            </p:cNvSpPr>
            <p:nvPr/>
          </p:nvSpPr>
          <p:spPr bwMode="auto">
            <a:xfrm>
              <a:off x="1181" y="3057"/>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O</a:t>
              </a:r>
            </a:p>
          </p:txBody>
        </p:sp>
        <p:sp>
          <p:nvSpPr>
            <p:cNvPr id="122917" name="Freeform 32"/>
            <p:cNvSpPr>
              <a:spLocks/>
            </p:cNvSpPr>
            <p:nvPr/>
          </p:nvSpPr>
          <p:spPr bwMode="auto">
            <a:xfrm flipH="1" flipV="1">
              <a:off x="996" y="3108"/>
              <a:ext cx="730" cy="816"/>
            </a:xfrm>
            <a:custGeom>
              <a:avLst/>
              <a:gdLst>
                <a:gd name="T0" fmla="*/ 0 w 768"/>
                <a:gd name="T1" fmla="*/ 1067 h 624"/>
                <a:gd name="T2" fmla="*/ 347 w 768"/>
                <a:gd name="T3" fmla="*/ 821 h 624"/>
                <a:gd name="T4" fmla="*/ 607 w 768"/>
                <a:gd name="T5" fmla="*/ 328 h 624"/>
                <a:gd name="T6" fmla="*/ 694 w 768"/>
                <a:gd name="T7" fmla="*/ 0 h 624"/>
                <a:gd name="T8" fmla="*/ 0 60000 65536"/>
                <a:gd name="T9" fmla="*/ 0 60000 65536"/>
                <a:gd name="T10" fmla="*/ 0 60000 65536"/>
                <a:gd name="T11" fmla="*/ 0 60000 65536"/>
                <a:gd name="T12" fmla="*/ 0 w 768"/>
                <a:gd name="T13" fmla="*/ 0 h 624"/>
                <a:gd name="T14" fmla="*/ 768 w 768"/>
                <a:gd name="T15" fmla="*/ 624 h 624"/>
              </a:gdLst>
              <a:ahLst/>
              <a:cxnLst>
                <a:cxn ang="T8">
                  <a:pos x="T0" y="T1"/>
                </a:cxn>
                <a:cxn ang="T9">
                  <a:pos x="T2" y="T3"/>
                </a:cxn>
                <a:cxn ang="T10">
                  <a:pos x="T4" y="T5"/>
                </a:cxn>
                <a:cxn ang="T11">
                  <a:pos x="T6" y="T7"/>
                </a:cxn>
              </a:cxnLst>
              <a:rect l="T12" t="T13" r="T14" b="T15"/>
              <a:pathLst>
                <a:path w="768" h="624">
                  <a:moveTo>
                    <a:pt x="0" y="624"/>
                  </a:moveTo>
                  <a:cubicBezTo>
                    <a:pt x="136" y="588"/>
                    <a:pt x="272" y="552"/>
                    <a:pt x="384" y="480"/>
                  </a:cubicBezTo>
                  <a:cubicBezTo>
                    <a:pt x="496" y="408"/>
                    <a:pt x="608" y="272"/>
                    <a:pt x="672" y="192"/>
                  </a:cubicBezTo>
                  <a:cubicBezTo>
                    <a:pt x="736" y="112"/>
                    <a:pt x="752" y="56"/>
                    <a:pt x="768" y="0"/>
                  </a:cubicBezTo>
                </a:path>
              </a:pathLst>
            </a:custGeom>
            <a:noFill/>
            <a:ln w="381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2918" name="Text Box 33"/>
            <p:cNvSpPr txBox="1">
              <a:spLocks noChangeArrowheads="1"/>
            </p:cNvSpPr>
            <p:nvPr/>
          </p:nvSpPr>
          <p:spPr bwMode="auto">
            <a:xfrm>
              <a:off x="1572" y="2772"/>
              <a:ext cx="6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a:t>
              </a:r>
              <a:r>
                <a:rPr kumimoji="1" lang="en-US" altLang="zh-CN" i="1" baseline="-25000"/>
                <a:t>S</a:t>
              </a:r>
              <a:r>
                <a:rPr kumimoji="1" lang="en-US" altLang="zh-CN" baseline="-25000"/>
                <a:t>(off)</a:t>
              </a:r>
              <a:endParaRPr kumimoji="1" lang="en-US" altLang="zh-CN" i="1"/>
            </a:p>
          </p:txBody>
        </p:sp>
      </p:grpSp>
      <p:grpSp>
        <p:nvGrpSpPr>
          <p:cNvPr id="8" name="Group 34"/>
          <p:cNvGrpSpPr>
            <a:grpSpLocks/>
          </p:cNvGrpSpPr>
          <p:nvPr/>
        </p:nvGrpSpPr>
        <p:grpSpPr bwMode="auto">
          <a:xfrm>
            <a:off x="4283974" y="3524019"/>
            <a:ext cx="4549775" cy="2659062"/>
            <a:chOff x="2880" y="2117"/>
            <a:chExt cx="2866" cy="1675"/>
          </a:xfrm>
        </p:grpSpPr>
        <p:sp>
          <p:nvSpPr>
            <p:cNvPr id="122892" name="Text Box 35"/>
            <p:cNvSpPr txBox="1">
              <a:spLocks noChangeArrowheads="1"/>
            </p:cNvSpPr>
            <p:nvPr/>
          </p:nvSpPr>
          <p:spPr bwMode="auto">
            <a:xfrm>
              <a:off x="3054" y="2117"/>
              <a:ext cx="906" cy="30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输出特性</a:t>
              </a:r>
            </a:p>
          </p:txBody>
        </p:sp>
        <p:sp>
          <p:nvSpPr>
            <p:cNvPr id="122893" name="Line 36"/>
            <p:cNvSpPr>
              <a:spLocks noChangeShapeType="1"/>
            </p:cNvSpPr>
            <p:nvPr/>
          </p:nvSpPr>
          <p:spPr bwMode="auto">
            <a:xfrm>
              <a:off x="3168" y="2784"/>
              <a:ext cx="240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894" name="Text Box 37"/>
            <p:cNvSpPr txBox="1">
              <a:spLocks noChangeArrowheads="1"/>
            </p:cNvSpPr>
            <p:nvPr/>
          </p:nvSpPr>
          <p:spPr bwMode="auto">
            <a:xfrm>
              <a:off x="5360" y="2431"/>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en-US" baseline="-25000"/>
                <a:t>DS</a:t>
              </a:r>
              <a:endParaRPr kumimoji="1" lang="en-US" altLang="zh-CN"/>
            </a:p>
          </p:txBody>
        </p:sp>
        <p:sp>
          <p:nvSpPr>
            <p:cNvPr id="122895" name="Line 38"/>
            <p:cNvSpPr>
              <a:spLocks noChangeShapeType="1"/>
            </p:cNvSpPr>
            <p:nvPr/>
          </p:nvSpPr>
          <p:spPr bwMode="auto">
            <a:xfrm flipV="1">
              <a:off x="4944" y="2400"/>
              <a:ext cx="0" cy="139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896" name="Text Box 39"/>
            <p:cNvSpPr txBox="1">
              <a:spLocks noChangeArrowheads="1"/>
            </p:cNvSpPr>
            <p:nvPr/>
          </p:nvSpPr>
          <p:spPr bwMode="auto">
            <a:xfrm>
              <a:off x="4992" y="2208"/>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122897" name="Text Box 40"/>
            <p:cNvSpPr txBox="1">
              <a:spLocks noChangeArrowheads="1"/>
            </p:cNvSpPr>
            <p:nvPr/>
          </p:nvSpPr>
          <p:spPr bwMode="auto">
            <a:xfrm>
              <a:off x="4930" y="2736"/>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O</a:t>
              </a:r>
            </a:p>
          </p:txBody>
        </p:sp>
        <p:grpSp>
          <p:nvGrpSpPr>
            <p:cNvPr id="122898" name="Group 41"/>
            <p:cNvGrpSpPr>
              <a:grpSpLocks/>
            </p:cNvGrpSpPr>
            <p:nvPr/>
          </p:nvGrpSpPr>
          <p:grpSpPr bwMode="auto">
            <a:xfrm flipH="1" flipV="1">
              <a:off x="3490" y="2772"/>
              <a:ext cx="1465" cy="686"/>
              <a:chOff x="3470" y="2872"/>
              <a:chExt cx="1465" cy="686"/>
            </a:xfrm>
          </p:grpSpPr>
          <p:sp>
            <p:nvSpPr>
              <p:cNvPr id="122907" name="Freeform 42"/>
              <p:cNvSpPr>
                <a:spLocks/>
              </p:cNvSpPr>
              <p:nvPr/>
            </p:nvSpPr>
            <p:spPr bwMode="auto">
              <a:xfrm>
                <a:off x="3484" y="2872"/>
                <a:ext cx="912" cy="680"/>
              </a:xfrm>
              <a:custGeom>
                <a:avLst/>
                <a:gdLst>
                  <a:gd name="T0" fmla="*/ 0 w 912"/>
                  <a:gd name="T1" fmla="*/ 680 h 680"/>
                  <a:gd name="T2" fmla="*/ 116 w 912"/>
                  <a:gd name="T3" fmla="*/ 334 h 680"/>
                  <a:gd name="T4" fmla="*/ 199 w 912"/>
                  <a:gd name="T5" fmla="*/ 148 h 680"/>
                  <a:gd name="T6" fmla="*/ 288 w 912"/>
                  <a:gd name="T7" fmla="*/ 56 h 680"/>
                  <a:gd name="T8" fmla="*/ 480 w 912"/>
                  <a:gd name="T9" fmla="*/ 8 h 680"/>
                  <a:gd name="T10" fmla="*/ 912 w 912"/>
                  <a:gd name="T11" fmla="*/ 8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2908" name="Freeform 43"/>
              <p:cNvSpPr>
                <a:spLocks/>
              </p:cNvSpPr>
              <p:nvPr/>
            </p:nvSpPr>
            <p:spPr bwMode="auto">
              <a:xfrm>
                <a:off x="3480" y="3072"/>
                <a:ext cx="1104" cy="464"/>
              </a:xfrm>
              <a:custGeom>
                <a:avLst/>
                <a:gdLst>
                  <a:gd name="T0" fmla="*/ 0 w 912"/>
                  <a:gd name="T1" fmla="*/ 317 h 680"/>
                  <a:gd name="T2" fmla="*/ 169 w 912"/>
                  <a:gd name="T3" fmla="*/ 156 h 680"/>
                  <a:gd name="T4" fmla="*/ 292 w 912"/>
                  <a:gd name="T5" fmla="*/ 69 h 680"/>
                  <a:gd name="T6" fmla="*/ 422 w 912"/>
                  <a:gd name="T7" fmla="*/ 26 h 680"/>
                  <a:gd name="T8" fmla="*/ 703 w 912"/>
                  <a:gd name="T9" fmla="*/ 3 h 680"/>
                  <a:gd name="T10" fmla="*/ 1336 w 912"/>
                  <a:gd name="T11" fmla="*/ 3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2909" name="Freeform 44"/>
              <p:cNvSpPr>
                <a:spLocks/>
              </p:cNvSpPr>
              <p:nvPr/>
            </p:nvSpPr>
            <p:spPr bwMode="auto">
              <a:xfrm>
                <a:off x="3474" y="3264"/>
                <a:ext cx="1285" cy="294"/>
              </a:xfrm>
              <a:custGeom>
                <a:avLst/>
                <a:gdLst>
                  <a:gd name="T0" fmla="*/ 0 w 1285"/>
                  <a:gd name="T1" fmla="*/ 253 h 342"/>
                  <a:gd name="T2" fmla="*/ 123 w 1285"/>
                  <a:gd name="T3" fmla="*/ 124 h 342"/>
                  <a:gd name="T4" fmla="*/ 212 w 1285"/>
                  <a:gd name="T5" fmla="*/ 55 h 342"/>
                  <a:gd name="T6" fmla="*/ 306 w 1285"/>
                  <a:gd name="T7" fmla="*/ 21 h 342"/>
                  <a:gd name="T8" fmla="*/ 511 w 1285"/>
                  <a:gd name="T9" fmla="*/ 3 h 342"/>
                  <a:gd name="T10" fmla="*/ 1285 w 1285"/>
                  <a:gd name="T11" fmla="*/ 1 h 342"/>
                  <a:gd name="T12" fmla="*/ 0 60000 65536"/>
                  <a:gd name="T13" fmla="*/ 0 60000 65536"/>
                  <a:gd name="T14" fmla="*/ 0 60000 65536"/>
                  <a:gd name="T15" fmla="*/ 0 60000 65536"/>
                  <a:gd name="T16" fmla="*/ 0 60000 65536"/>
                  <a:gd name="T17" fmla="*/ 0 60000 65536"/>
                  <a:gd name="T18" fmla="*/ 0 w 1285"/>
                  <a:gd name="T19" fmla="*/ 0 h 342"/>
                  <a:gd name="T20" fmla="*/ 1285 w 1285"/>
                  <a:gd name="T21" fmla="*/ 342 h 342"/>
                </a:gdLst>
                <a:ahLst/>
                <a:cxnLst>
                  <a:cxn ang="T12">
                    <a:pos x="T0" y="T1"/>
                  </a:cxn>
                  <a:cxn ang="T13">
                    <a:pos x="T2" y="T3"/>
                  </a:cxn>
                  <a:cxn ang="T14">
                    <a:pos x="T4" y="T5"/>
                  </a:cxn>
                  <a:cxn ang="T15">
                    <a:pos x="T6" y="T7"/>
                  </a:cxn>
                  <a:cxn ang="T16">
                    <a:pos x="T8" y="T9"/>
                  </a:cxn>
                  <a:cxn ang="T17">
                    <a:pos x="T10" y="T11"/>
                  </a:cxn>
                </a:cxnLst>
                <a:rect l="T18" t="T19" r="T20" b="T21"/>
                <a:pathLst>
                  <a:path w="1285" h="342">
                    <a:moveTo>
                      <a:pt x="0" y="342"/>
                    </a:moveTo>
                    <a:cubicBezTo>
                      <a:pt x="20" y="313"/>
                      <a:pt x="88" y="213"/>
                      <a:pt x="123" y="168"/>
                    </a:cubicBezTo>
                    <a:cubicBezTo>
                      <a:pt x="158" y="123"/>
                      <a:pt x="181" y="98"/>
                      <a:pt x="212" y="74"/>
                    </a:cubicBezTo>
                    <a:cubicBezTo>
                      <a:pt x="243" y="51"/>
                      <a:pt x="256" y="40"/>
                      <a:pt x="306" y="28"/>
                    </a:cubicBezTo>
                    <a:cubicBezTo>
                      <a:pt x="356" y="17"/>
                      <a:pt x="348" y="8"/>
                      <a:pt x="511" y="4"/>
                    </a:cubicBezTo>
                    <a:cubicBezTo>
                      <a:pt x="674" y="0"/>
                      <a:pt x="1124" y="2"/>
                      <a:pt x="1285" y="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2910" name="Freeform 45"/>
              <p:cNvSpPr>
                <a:spLocks/>
              </p:cNvSpPr>
              <p:nvPr/>
            </p:nvSpPr>
            <p:spPr bwMode="auto">
              <a:xfrm>
                <a:off x="3470" y="3455"/>
                <a:ext cx="1465" cy="103"/>
              </a:xfrm>
              <a:custGeom>
                <a:avLst/>
                <a:gdLst>
                  <a:gd name="T0" fmla="*/ 0 w 1465"/>
                  <a:gd name="T1" fmla="*/ 103 h 103"/>
                  <a:gd name="T2" fmla="*/ 93 w 1465"/>
                  <a:gd name="T3" fmla="*/ 51 h 103"/>
                  <a:gd name="T4" fmla="*/ 160 w 1465"/>
                  <a:gd name="T5" fmla="*/ 23 h 103"/>
                  <a:gd name="T6" fmla="*/ 232 w 1465"/>
                  <a:gd name="T7" fmla="*/ 9 h 103"/>
                  <a:gd name="T8" fmla="*/ 386 w 1465"/>
                  <a:gd name="T9" fmla="*/ 2 h 103"/>
                  <a:gd name="T10" fmla="*/ 1465 w 1465"/>
                  <a:gd name="T11" fmla="*/ 0 h 103"/>
                  <a:gd name="T12" fmla="*/ 0 60000 65536"/>
                  <a:gd name="T13" fmla="*/ 0 60000 65536"/>
                  <a:gd name="T14" fmla="*/ 0 60000 65536"/>
                  <a:gd name="T15" fmla="*/ 0 60000 65536"/>
                  <a:gd name="T16" fmla="*/ 0 60000 65536"/>
                  <a:gd name="T17" fmla="*/ 0 60000 65536"/>
                  <a:gd name="T18" fmla="*/ 0 w 1465"/>
                  <a:gd name="T19" fmla="*/ 0 h 103"/>
                  <a:gd name="T20" fmla="*/ 1465 w 1465"/>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465" h="103">
                    <a:moveTo>
                      <a:pt x="0" y="103"/>
                    </a:moveTo>
                    <a:cubicBezTo>
                      <a:pt x="15" y="94"/>
                      <a:pt x="67" y="64"/>
                      <a:pt x="93" y="51"/>
                    </a:cubicBezTo>
                    <a:cubicBezTo>
                      <a:pt x="120" y="38"/>
                      <a:pt x="137" y="30"/>
                      <a:pt x="160" y="23"/>
                    </a:cubicBezTo>
                    <a:cubicBezTo>
                      <a:pt x="184" y="16"/>
                      <a:pt x="194" y="13"/>
                      <a:pt x="232" y="9"/>
                    </a:cubicBezTo>
                    <a:cubicBezTo>
                      <a:pt x="270" y="6"/>
                      <a:pt x="181" y="3"/>
                      <a:pt x="386" y="2"/>
                    </a:cubicBezTo>
                    <a:cubicBezTo>
                      <a:pt x="591" y="1"/>
                      <a:pt x="1240" y="1"/>
                      <a:pt x="1465"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sp>
          <p:nvSpPr>
            <p:cNvPr id="122899" name="Text Box 46"/>
            <p:cNvSpPr txBox="1">
              <a:spLocks noChangeArrowheads="1"/>
            </p:cNvSpPr>
            <p:nvPr/>
          </p:nvSpPr>
          <p:spPr bwMode="auto">
            <a:xfrm>
              <a:off x="3504" y="3408"/>
              <a:ext cx="7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a:t>
              </a:r>
              <a:r>
                <a:rPr kumimoji="1" lang="en-US" altLang="zh-CN"/>
                <a:t>=-3v</a:t>
              </a:r>
              <a:endParaRPr kumimoji="1" lang="en-US" altLang="zh-CN" i="1"/>
            </a:p>
          </p:txBody>
        </p:sp>
        <p:sp>
          <p:nvSpPr>
            <p:cNvPr id="122900" name="Text Box 47"/>
            <p:cNvSpPr txBox="1">
              <a:spLocks noChangeArrowheads="1"/>
            </p:cNvSpPr>
            <p:nvPr/>
          </p:nvSpPr>
          <p:spPr bwMode="auto">
            <a:xfrm>
              <a:off x="3504" y="3120"/>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-2V</a:t>
              </a:r>
            </a:p>
          </p:txBody>
        </p:sp>
        <p:sp>
          <p:nvSpPr>
            <p:cNvPr id="122901" name="Text Box 48"/>
            <p:cNvSpPr txBox="1">
              <a:spLocks noChangeArrowheads="1"/>
            </p:cNvSpPr>
            <p:nvPr/>
          </p:nvSpPr>
          <p:spPr bwMode="auto">
            <a:xfrm>
              <a:off x="3360" y="2928"/>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0V</a:t>
              </a:r>
            </a:p>
          </p:txBody>
        </p:sp>
        <p:sp>
          <p:nvSpPr>
            <p:cNvPr id="122902" name="Text Box 49"/>
            <p:cNvSpPr txBox="1">
              <a:spLocks noChangeArrowheads="1"/>
            </p:cNvSpPr>
            <p:nvPr/>
          </p:nvSpPr>
          <p:spPr bwMode="auto">
            <a:xfrm>
              <a:off x="2880" y="2688"/>
              <a:ext cx="6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GS(off)</a:t>
              </a:r>
              <a:endParaRPr kumimoji="1" lang="en-US" altLang="zh-CN" i="1"/>
            </a:p>
          </p:txBody>
        </p:sp>
        <p:sp>
          <p:nvSpPr>
            <p:cNvPr id="122903" name="Freeform 50"/>
            <p:cNvSpPr>
              <a:spLocks/>
            </p:cNvSpPr>
            <p:nvPr/>
          </p:nvSpPr>
          <p:spPr bwMode="auto">
            <a:xfrm>
              <a:off x="4464" y="2779"/>
              <a:ext cx="480" cy="821"/>
            </a:xfrm>
            <a:custGeom>
              <a:avLst/>
              <a:gdLst>
                <a:gd name="T0" fmla="*/ 0 w 480"/>
                <a:gd name="T1" fmla="*/ 821 h 821"/>
                <a:gd name="T2" fmla="*/ 48 w 480"/>
                <a:gd name="T3" fmla="*/ 533 h 821"/>
                <a:gd name="T4" fmla="*/ 139 w 480"/>
                <a:gd name="T5" fmla="*/ 334 h 821"/>
                <a:gd name="T6" fmla="*/ 240 w 480"/>
                <a:gd name="T7" fmla="*/ 149 h 821"/>
                <a:gd name="T8" fmla="*/ 367 w 480"/>
                <a:gd name="T9" fmla="*/ 24 h 821"/>
                <a:gd name="T10" fmla="*/ 480 w 480"/>
                <a:gd name="T11" fmla="*/ 5 h 821"/>
                <a:gd name="T12" fmla="*/ 0 60000 65536"/>
                <a:gd name="T13" fmla="*/ 0 60000 65536"/>
                <a:gd name="T14" fmla="*/ 0 60000 65536"/>
                <a:gd name="T15" fmla="*/ 0 60000 65536"/>
                <a:gd name="T16" fmla="*/ 0 60000 65536"/>
                <a:gd name="T17" fmla="*/ 0 60000 65536"/>
                <a:gd name="T18" fmla="*/ 0 w 480"/>
                <a:gd name="T19" fmla="*/ 0 h 821"/>
                <a:gd name="T20" fmla="*/ 480 w 480"/>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480" h="821">
                  <a:moveTo>
                    <a:pt x="0" y="821"/>
                  </a:moveTo>
                  <a:cubicBezTo>
                    <a:pt x="12" y="717"/>
                    <a:pt x="25" y="614"/>
                    <a:pt x="48" y="533"/>
                  </a:cubicBezTo>
                  <a:cubicBezTo>
                    <a:pt x="71" y="452"/>
                    <a:pt x="107" y="398"/>
                    <a:pt x="139" y="334"/>
                  </a:cubicBezTo>
                  <a:cubicBezTo>
                    <a:pt x="171" y="270"/>
                    <a:pt x="202" y="201"/>
                    <a:pt x="240" y="149"/>
                  </a:cubicBezTo>
                  <a:cubicBezTo>
                    <a:pt x="278" y="97"/>
                    <a:pt x="327" y="48"/>
                    <a:pt x="367" y="24"/>
                  </a:cubicBezTo>
                  <a:cubicBezTo>
                    <a:pt x="407" y="0"/>
                    <a:pt x="457" y="9"/>
                    <a:pt x="480" y="5"/>
                  </a:cubicBezTo>
                </a:path>
              </a:pathLst>
            </a:custGeom>
            <a:noFill/>
            <a:ln w="28575">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2904" name="Text Box 51"/>
            <p:cNvSpPr txBox="1">
              <a:spLocks noChangeArrowheads="1"/>
            </p:cNvSpPr>
            <p:nvPr/>
          </p:nvSpPr>
          <p:spPr bwMode="auto">
            <a:xfrm>
              <a:off x="4464" y="340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线性区</a:t>
              </a:r>
            </a:p>
          </p:txBody>
        </p:sp>
        <p:sp>
          <p:nvSpPr>
            <p:cNvPr id="122905" name="Text Box 52"/>
            <p:cNvSpPr txBox="1">
              <a:spLocks noChangeArrowheads="1"/>
            </p:cNvSpPr>
            <p:nvPr/>
          </p:nvSpPr>
          <p:spPr bwMode="auto">
            <a:xfrm>
              <a:off x="3638" y="2592"/>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夹断区</a:t>
              </a:r>
            </a:p>
          </p:txBody>
        </p:sp>
        <p:sp>
          <p:nvSpPr>
            <p:cNvPr id="122906" name="Text Box 53"/>
            <p:cNvSpPr txBox="1">
              <a:spLocks noChangeArrowheads="1"/>
            </p:cNvSpPr>
            <p:nvPr/>
          </p:nvSpPr>
          <p:spPr bwMode="auto">
            <a:xfrm>
              <a:off x="3926" y="2893"/>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饱和区</a:t>
              </a:r>
            </a:p>
          </p:txBody>
        </p:sp>
      </p:grpSp>
      <p:sp>
        <p:nvSpPr>
          <p:cNvPr id="257078" name="Text Box 54"/>
          <p:cNvSpPr txBox="1">
            <a:spLocks noChangeArrowheads="1"/>
          </p:cNvSpPr>
          <p:nvPr/>
        </p:nvSpPr>
        <p:spPr bwMode="auto">
          <a:xfrm>
            <a:off x="2015437" y="1765069"/>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a:t>电路符号</a:t>
            </a:r>
          </a:p>
        </p:txBody>
      </p:sp>
      <p:sp>
        <p:nvSpPr>
          <p:cNvPr id="257079" name="Text Box 55"/>
          <p:cNvSpPr txBox="1">
            <a:spLocks noChangeArrowheads="1"/>
          </p:cNvSpPr>
          <p:nvPr/>
        </p:nvSpPr>
        <p:spPr bwMode="auto">
          <a:xfrm>
            <a:off x="297762" y="2812819"/>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a:t>特性曲线</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257078"/>
                                        </p:tgtEl>
                                        <p:attrNameLst>
                                          <p:attrName>style.visibility</p:attrName>
                                        </p:attrNameLst>
                                      </p:cBhvr>
                                      <p:to>
                                        <p:strVal val="visible"/>
                                      </p:to>
                                    </p:set>
                                    <p:animEffect transition="in" filter="box(out)">
                                      <p:cBhvr>
                                        <p:cTn id="7" dur="500"/>
                                        <p:tgtEl>
                                          <p:spTgt spid="257078"/>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in)">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57046"/>
                                        </p:tgtEl>
                                        <p:attrNameLst>
                                          <p:attrName>style.visibility</p:attrName>
                                        </p:attrNameLst>
                                      </p:cBhvr>
                                      <p:to>
                                        <p:strVal val="visible"/>
                                      </p:to>
                                    </p:set>
                                    <p:animEffect transition="in" filter="box(in)">
                                      <p:cBhvr>
                                        <p:cTn id="16" dur="500"/>
                                        <p:tgtEl>
                                          <p:spTgt spid="25704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57047"/>
                                        </p:tgtEl>
                                        <p:attrNameLst>
                                          <p:attrName>style.visibility</p:attrName>
                                        </p:attrNameLst>
                                      </p:cBhvr>
                                      <p:to>
                                        <p:strVal val="visible"/>
                                      </p:to>
                                    </p:set>
                                    <p:animEffect transition="in" filter="box(in)">
                                      <p:cBhvr>
                                        <p:cTn id="21" dur="500"/>
                                        <p:tgtEl>
                                          <p:spTgt spid="25704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257048"/>
                                        </p:tgtEl>
                                        <p:attrNameLst>
                                          <p:attrName>style.visibility</p:attrName>
                                        </p:attrNameLst>
                                      </p:cBhvr>
                                      <p:to>
                                        <p:strVal val="visible"/>
                                      </p:to>
                                    </p:set>
                                    <p:animEffect transition="in" filter="box(in)">
                                      <p:cBhvr>
                                        <p:cTn id="26" dur="500"/>
                                        <p:tgtEl>
                                          <p:spTgt spid="25704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257079"/>
                                        </p:tgtEl>
                                        <p:attrNameLst>
                                          <p:attrName>style.visibility</p:attrName>
                                        </p:attrNameLst>
                                      </p:cBhvr>
                                      <p:to>
                                        <p:strVal val="visible"/>
                                      </p:to>
                                    </p:set>
                                    <p:animEffect transition="in" filter="box(out)">
                                      <p:cBhvr>
                                        <p:cTn id="31" dur="500"/>
                                        <p:tgtEl>
                                          <p:spTgt spid="25707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ox(out)">
                                      <p:cBhvr>
                                        <p:cTn id="36" dur="500"/>
                                        <p:tgtEl>
                                          <p:spTgt spid="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ox(ou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46" grpId="0" autoUpdateAnimBg="0"/>
      <p:bldP spid="257047" grpId="0" autoUpdateAnimBg="0"/>
      <p:bldP spid="257048" grpId="0" autoUpdateAnimBg="0"/>
      <p:bldP spid="257078" grpId="0" autoUpdateAnimBg="0"/>
      <p:bldP spid="257079"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kumimoji="1" lang="en-US" altLang="zh-CN" dirty="0" smtClean="0">
                <a:ea typeface="宋体" charset="-122"/>
              </a:rPr>
              <a:t>6.4.2 </a:t>
            </a:r>
            <a:r>
              <a:rPr kumimoji="1" lang="zh-CN" altLang="en-US" dirty="0" smtClean="0">
                <a:ea typeface="宋体" charset="-122"/>
              </a:rPr>
              <a:t>结型场效应管</a:t>
            </a:r>
            <a:endParaRPr kumimoji="1" lang="en-US" altLang="zh-CN" dirty="0" smtClean="0">
              <a:ea typeface="宋体" charset="-122"/>
            </a:endParaRPr>
          </a:p>
        </p:txBody>
      </p:sp>
      <p:sp>
        <p:nvSpPr>
          <p:cNvPr id="5" name="灯片编号占位符 4"/>
          <p:cNvSpPr>
            <a:spLocks noGrp="1"/>
          </p:cNvSpPr>
          <p:nvPr>
            <p:ph type="sldNum" sz="quarter" idx="12"/>
          </p:nvPr>
        </p:nvSpPr>
        <p:spPr/>
        <p:txBody>
          <a:bodyPr/>
          <a:lstStyle/>
          <a:p>
            <a:pPr>
              <a:defRPr/>
            </a:pPr>
            <a:fld id="{E4DCDFD6-397A-4776-9F04-AECACB83C822}" type="slidenum">
              <a:rPr lang="zh-CN" altLang="en-US" smtClean="0"/>
              <a:pPr>
                <a:defRPr/>
              </a:pPr>
              <a:t>88</a:t>
            </a:fld>
            <a:endParaRPr lang="zh-CN" altLang="en-US"/>
          </a:p>
        </p:txBody>
      </p:sp>
      <p:grpSp>
        <p:nvGrpSpPr>
          <p:cNvPr id="2" name="Group 4"/>
          <p:cNvGrpSpPr>
            <a:grpSpLocks/>
          </p:cNvGrpSpPr>
          <p:nvPr/>
        </p:nvGrpSpPr>
        <p:grpSpPr bwMode="auto">
          <a:xfrm>
            <a:off x="2446338" y="1901825"/>
            <a:ext cx="3919537" cy="3395663"/>
            <a:chOff x="1095" y="893"/>
            <a:chExt cx="2469" cy="2139"/>
          </a:xfrm>
        </p:grpSpPr>
        <p:sp>
          <p:nvSpPr>
            <p:cNvPr id="123951" name="Rectangle 5"/>
            <p:cNvSpPr>
              <a:spLocks noChangeArrowheads="1"/>
            </p:cNvSpPr>
            <p:nvPr/>
          </p:nvSpPr>
          <p:spPr bwMode="auto">
            <a:xfrm>
              <a:off x="1095" y="1436"/>
              <a:ext cx="924" cy="1596"/>
            </a:xfrm>
            <a:prstGeom prst="rect">
              <a:avLst/>
            </a:prstGeom>
            <a:solidFill>
              <a:srgbClr val="FFFF00"/>
            </a:solidFill>
            <a:ln w="28575">
              <a:solidFill>
                <a:schemeClr val="tx1"/>
              </a:solidFill>
              <a:miter lim="800000"/>
              <a:headEnd type="none" w="sm" len="sm"/>
              <a:tailEnd type="none" w="med" len="lg"/>
            </a:ln>
          </p:spPr>
          <p:txBody>
            <a:bodyPr wrap="none" lIns="90000" tIns="46800" rIns="90000" bIns="46800" anchor="ctr">
              <a:spAutoFit/>
            </a:bodyPr>
            <a:lstStyle/>
            <a:p>
              <a:pPr algn="just">
                <a:lnSpc>
                  <a:spcPct val="120000"/>
                </a:lnSpc>
                <a:spcBef>
                  <a:spcPct val="10000"/>
                </a:spcBef>
              </a:pPr>
              <a:endParaRPr lang="zh-CN" altLang="en-US"/>
            </a:p>
          </p:txBody>
        </p:sp>
        <p:sp>
          <p:nvSpPr>
            <p:cNvPr id="123952" name="Text Box 6"/>
            <p:cNvSpPr txBox="1">
              <a:spLocks noChangeArrowheads="1"/>
            </p:cNvSpPr>
            <p:nvPr/>
          </p:nvSpPr>
          <p:spPr bwMode="auto">
            <a:xfrm>
              <a:off x="1272" y="2060"/>
              <a:ext cx="5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sz="3200"/>
                <a:t>N</a:t>
              </a:r>
            </a:p>
          </p:txBody>
        </p:sp>
        <p:sp>
          <p:nvSpPr>
            <p:cNvPr id="123953" name="AutoShape 7"/>
            <p:cNvSpPr>
              <a:spLocks noChangeArrowheads="1"/>
            </p:cNvSpPr>
            <p:nvPr/>
          </p:nvSpPr>
          <p:spPr bwMode="auto">
            <a:xfrm>
              <a:off x="1917" y="893"/>
              <a:ext cx="1647" cy="306"/>
            </a:xfrm>
            <a:prstGeom prst="wedgeRectCallout">
              <a:avLst>
                <a:gd name="adj1" fmla="val -53884"/>
                <a:gd name="adj2" fmla="val 179468"/>
              </a:avLst>
            </a:prstGeom>
            <a:noFill/>
            <a:ln w="28575">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eaLnBrk="0" hangingPunct="0">
                <a:spcBef>
                  <a:spcPct val="50000"/>
                </a:spcBef>
              </a:pPr>
              <a:r>
                <a:rPr lang="en-US" altLang="zh-CN">
                  <a:latin typeface="宋体" charset="-122"/>
                </a:rPr>
                <a:t>N</a:t>
              </a:r>
              <a:r>
                <a:rPr lang="zh-CN" altLang="en-US">
                  <a:latin typeface="宋体" charset="-122"/>
                </a:rPr>
                <a:t>型半导体为衬底</a:t>
              </a:r>
            </a:p>
          </p:txBody>
        </p:sp>
      </p:grpSp>
      <p:sp>
        <p:nvSpPr>
          <p:cNvPr id="258056" name="Text Box 8"/>
          <p:cNvSpPr txBox="1">
            <a:spLocks noChangeArrowheads="1"/>
          </p:cNvSpPr>
          <p:nvPr/>
        </p:nvSpPr>
        <p:spPr bwMode="auto">
          <a:xfrm>
            <a:off x="708025" y="33909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a:latin typeface="宋体" charset="-122"/>
              </a:rPr>
              <a:t>G(</a:t>
            </a:r>
            <a:r>
              <a:rPr lang="zh-CN" altLang="en-US">
                <a:latin typeface="宋体" charset="-122"/>
              </a:rPr>
              <a:t>栅极</a:t>
            </a:r>
            <a:r>
              <a:rPr lang="en-US" altLang="zh-CN">
                <a:latin typeface="宋体" charset="-122"/>
              </a:rPr>
              <a:t>)</a:t>
            </a:r>
          </a:p>
        </p:txBody>
      </p:sp>
      <p:sp>
        <p:nvSpPr>
          <p:cNvPr id="258057" name="Text Box 9"/>
          <p:cNvSpPr txBox="1">
            <a:spLocks noChangeArrowheads="1"/>
          </p:cNvSpPr>
          <p:nvPr/>
        </p:nvSpPr>
        <p:spPr bwMode="auto">
          <a:xfrm>
            <a:off x="2174875" y="5821363"/>
            <a:ext cx="1009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a:latin typeface="宋体" charset="-122"/>
              </a:rPr>
              <a:t>S</a:t>
            </a:r>
            <a:r>
              <a:rPr lang="zh-CN" altLang="en-US">
                <a:latin typeface="宋体" charset="-122"/>
              </a:rPr>
              <a:t>源极</a:t>
            </a:r>
          </a:p>
        </p:txBody>
      </p:sp>
      <p:sp>
        <p:nvSpPr>
          <p:cNvPr id="258058" name="Text Box 10"/>
          <p:cNvSpPr txBox="1">
            <a:spLocks noChangeArrowheads="1"/>
          </p:cNvSpPr>
          <p:nvPr/>
        </p:nvSpPr>
        <p:spPr bwMode="auto">
          <a:xfrm>
            <a:off x="2117725" y="1781175"/>
            <a:ext cx="1181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a:latin typeface="宋体" charset="-122"/>
              </a:rPr>
              <a:t>D</a:t>
            </a:r>
            <a:r>
              <a:rPr lang="zh-CN" altLang="en-US">
                <a:latin typeface="宋体" charset="-122"/>
              </a:rPr>
              <a:t>漏极</a:t>
            </a:r>
          </a:p>
        </p:txBody>
      </p:sp>
      <p:sp>
        <p:nvSpPr>
          <p:cNvPr id="258059" name="Text Box 11"/>
          <p:cNvSpPr txBox="1">
            <a:spLocks noChangeArrowheads="1"/>
          </p:cNvSpPr>
          <p:nvPr/>
        </p:nvSpPr>
        <p:spPr bwMode="auto">
          <a:xfrm>
            <a:off x="652463" y="1149350"/>
            <a:ext cx="2328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结构及电路符号</a:t>
            </a:r>
          </a:p>
        </p:txBody>
      </p:sp>
      <p:grpSp>
        <p:nvGrpSpPr>
          <p:cNvPr id="3" name="Group 12"/>
          <p:cNvGrpSpPr>
            <a:grpSpLocks/>
          </p:cNvGrpSpPr>
          <p:nvPr/>
        </p:nvGrpSpPr>
        <p:grpSpPr bwMode="auto">
          <a:xfrm>
            <a:off x="2451100" y="2824163"/>
            <a:ext cx="2984500" cy="2114550"/>
            <a:chOff x="1098" y="1474"/>
            <a:chExt cx="1880" cy="1332"/>
          </a:xfrm>
        </p:grpSpPr>
        <p:sp>
          <p:nvSpPr>
            <p:cNvPr id="123948" name="AutoShape 13"/>
            <p:cNvSpPr>
              <a:spLocks noChangeArrowheads="1"/>
            </p:cNvSpPr>
            <p:nvPr/>
          </p:nvSpPr>
          <p:spPr bwMode="auto">
            <a:xfrm rot="5400000">
              <a:off x="1334" y="2118"/>
              <a:ext cx="1040" cy="336"/>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507 w 21600"/>
                <a:gd name="T13" fmla="*/ 4500 h 21600"/>
                <a:gd name="T14" fmla="*/ 17093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tx2"/>
            </a:solidFill>
            <a:ln w="28575">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123949" name="AutoShape 14"/>
            <p:cNvSpPr>
              <a:spLocks noChangeArrowheads="1"/>
            </p:cNvSpPr>
            <p:nvPr/>
          </p:nvSpPr>
          <p:spPr bwMode="auto">
            <a:xfrm rot="16200000" flipH="1">
              <a:off x="746" y="2118"/>
              <a:ext cx="1040" cy="336"/>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507 w 21600"/>
                <a:gd name="T13" fmla="*/ 4500 h 21600"/>
                <a:gd name="T14" fmla="*/ 17093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tx2"/>
            </a:solidFill>
            <a:ln w="28575">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123950" name="AutoShape 15"/>
            <p:cNvSpPr>
              <a:spLocks noChangeArrowheads="1"/>
            </p:cNvSpPr>
            <p:nvPr/>
          </p:nvSpPr>
          <p:spPr bwMode="auto">
            <a:xfrm>
              <a:off x="2267" y="1474"/>
              <a:ext cx="711" cy="306"/>
            </a:xfrm>
            <a:prstGeom prst="wedgeRectCallout">
              <a:avLst>
                <a:gd name="adj1" fmla="val -102722"/>
                <a:gd name="adj2" fmla="val 74324"/>
              </a:avLst>
            </a:prstGeom>
            <a:noFill/>
            <a:ln w="28575">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ctr" eaLnBrk="0" hangingPunct="0">
                <a:spcBef>
                  <a:spcPct val="50000"/>
                </a:spcBef>
              </a:pPr>
              <a:r>
                <a:rPr lang="zh-CN" altLang="en-US"/>
                <a:t>耗尽层</a:t>
              </a:r>
            </a:p>
          </p:txBody>
        </p:sp>
      </p:grpSp>
      <p:grpSp>
        <p:nvGrpSpPr>
          <p:cNvPr id="4" name="Group 16"/>
          <p:cNvGrpSpPr>
            <a:grpSpLocks/>
          </p:cNvGrpSpPr>
          <p:nvPr/>
        </p:nvGrpSpPr>
        <p:grpSpPr bwMode="auto">
          <a:xfrm>
            <a:off x="2446338" y="3368676"/>
            <a:ext cx="4587875" cy="1479550"/>
            <a:chOff x="1098" y="1816"/>
            <a:chExt cx="2890" cy="932"/>
          </a:xfrm>
        </p:grpSpPr>
        <p:grpSp>
          <p:nvGrpSpPr>
            <p:cNvPr id="123941" name="Group 17"/>
            <p:cNvGrpSpPr>
              <a:grpSpLocks/>
            </p:cNvGrpSpPr>
            <p:nvPr/>
          </p:nvGrpSpPr>
          <p:grpSpPr bwMode="auto">
            <a:xfrm>
              <a:off x="1098" y="1816"/>
              <a:ext cx="924" cy="932"/>
              <a:chOff x="1098" y="1790"/>
              <a:chExt cx="924" cy="932"/>
            </a:xfrm>
          </p:grpSpPr>
          <p:sp>
            <p:nvSpPr>
              <p:cNvPr id="123943" name="AutoShape 18"/>
              <p:cNvSpPr>
                <a:spLocks noChangeArrowheads="1"/>
              </p:cNvSpPr>
              <p:nvPr/>
            </p:nvSpPr>
            <p:spPr bwMode="auto">
              <a:xfrm rot="16200000" flipH="1">
                <a:off x="764" y="2124"/>
                <a:ext cx="932" cy="264"/>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496 w 21600"/>
                  <a:gd name="T13" fmla="*/ 4500 h 21600"/>
                  <a:gd name="T14" fmla="*/ 17104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6699FF"/>
              </a:solidFill>
              <a:ln w="28575">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123944" name="AutoShape 19"/>
              <p:cNvSpPr>
                <a:spLocks noChangeArrowheads="1"/>
              </p:cNvSpPr>
              <p:nvPr/>
            </p:nvSpPr>
            <p:spPr bwMode="auto">
              <a:xfrm rot="5400000">
                <a:off x="1424" y="2124"/>
                <a:ext cx="932" cy="264"/>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496 w 21600"/>
                  <a:gd name="T13" fmla="*/ 4500 h 21600"/>
                  <a:gd name="T14" fmla="*/ 17104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6699FF"/>
              </a:solidFill>
              <a:ln w="28575">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grpSp>
            <p:nvGrpSpPr>
              <p:cNvPr id="123945" name="Group 20"/>
              <p:cNvGrpSpPr>
                <a:grpSpLocks/>
              </p:cNvGrpSpPr>
              <p:nvPr/>
            </p:nvGrpSpPr>
            <p:grpSpPr bwMode="auto">
              <a:xfrm>
                <a:off x="1101" y="2067"/>
                <a:ext cx="912" cy="383"/>
                <a:chOff x="2532" y="2467"/>
                <a:chExt cx="912" cy="383"/>
              </a:xfrm>
            </p:grpSpPr>
            <p:sp>
              <p:nvSpPr>
                <p:cNvPr id="123946" name="Text Box 21"/>
                <p:cNvSpPr txBox="1">
                  <a:spLocks noChangeArrowheads="1"/>
                </p:cNvSpPr>
                <p:nvPr/>
              </p:nvSpPr>
              <p:spPr bwMode="auto">
                <a:xfrm>
                  <a:off x="2532" y="2467"/>
                  <a:ext cx="264" cy="383"/>
                </a:xfrm>
                <a:prstGeom prst="rect">
                  <a:avLst/>
                </a:prstGeom>
                <a:noFill/>
                <a:ln w="28575">
                  <a:no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sz="3200">
                      <a:solidFill>
                        <a:srgbClr val="FF0000"/>
                      </a:solidFill>
                    </a:rPr>
                    <a:t>P</a:t>
                  </a:r>
                </a:p>
              </p:txBody>
            </p:sp>
            <p:sp>
              <p:nvSpPr>
                <p:cNvPr id="123947" name="Text Box 22"/>
                <p:cNvSpPr txBox="1">
                  <a:spLocks noChangeArrowheads="1"/>
                </p:cNvSpPr>
                <p:nvPr/>
              </p:nvSpPr>
              <p:spPr bwMode="auto">
                <a:xfrm>
                  <a:off x="3180" y="2467"/>
                  <a:ext cx="264" cy="383"/>
                </a:xfrm>
                <a:prstGeom prst="rect">
                  <a:avLst/>
                </a:prstGeom>
                <a:noFill/>
                <a:ln w="28575">
                  <a:no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sz="3200">
                      <a:solidFill>
                        <a:srgbClr val="FF0000"/>
                      </a:solidFill>
                    </a:rPr>
                    <a:t>P</a:t>
                  </a:r>
                </a:p>
              </p:txBody>
            </p:sp>
          </p:grpSp>
        </p:grpSp>
        <p:sp>
          <p:nvSpPr>
            <p:cNvPr id="123942" name="AutoShape 23"/>
            <p:cNvSpPr>
              <a:spLocks noChangeArrowheads="1"/>
            </p:cNvSpPr>
            <p:nvPr/>
          </p:nvSpPr>
          <p:spPr bwMode="auto">
            <a:xfrm>
              <a:off x="2215" y="1827"/>
              <a:ext cx="1773" cy="306"/>
            </a:xfrm>
            <a:prstGeom prst="wedgeRectCallout">
              <a:avLst>
                <a:gd name="adj1" fmla="val -69440"/>
                <a:gd name="adj2" fmla="val 58444"/>
              </a:avLst>
            </a:prstGeom>
            <a:noFill/>
            <a:ln w="28575">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ctr" eaLnBrk="0" hangingPunct="0">
                <a:spcBef>
                  <a:spcPct val="50000"/>
                </a:spcBef>
              </a:pPr>
              <a:r>
                <a:rPr lang="zh-CN" altLang="en-US">
                  <a:latin typeface="宋体" charset="-122"/>
                </a:rPr>
                <a:t>两边是高浓度</a:t>
              </a:r>
              <a:r>
                <a:rPr lang="en-US" altLang="zh-CN">
                  <a:latin typeface="宋体" charset="-122"/>
                </a:rPr>
                <a:t>P</a:t>
              </a:r>
              <a:r>
                <a:rPr lang="zh-CN" altLang="en-US">
                  <a:latin typeface="宋体" charset="-122"/>
                </a:rPr>
                <a:t>型区</a:t>
              </a:r>
            </a:p>
          </p:txBody>
        </p:sp>
      </p:grpSp>
      <p:sp>
        <p:nvSpPr>
          <p:cNvPr id="258072" name="AutoShape 24"/>
          <p:cNvSpPr>
            <a:spLocks noChangeArrowheads="1"/>
          </p:cNvSpPr>
          <p:nvPr/>
        </p:nvSpPr>
        <p:spPr bwMode="auto">
          <a:xfrm>
            <a:off x="4781550" y="4424363"/>
            <a:ext cx="1435100" cy="485775"/>
          </a:xfrm>
          <a:prstGeom prst="wedgeRectCallout">
            <a:avLst>
              <a:gd name="adj1" fmla="val -164491"/>
              <a:gd name="adj2" fmla="val -151634"/>
            </a:avLst>
          </a:prstGeom>
          <a:noFill/>
          <a:ln w="28575">
            <a:solidFill>
              <a:schemeClr val="tx1"/>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ctr" eaLnBrk="0" hangingPunct="0">
              <a:spcBef>
                <a:spcPct val="50000"/>
              </a:spcBef>
            </a:pPr>
            <a:r>
              <a:rPr lang="zh-CN" altLang="en-US"/>
              <a:t>导电沟道</a:t>
            </a:r>
          </a:p>
        </p:txBody>
      </p:sp>
      <p:grpSp>
        <p:nvGrpSpPr>
          <p:cNvPr id="7" name="Group 25"/>
          <p:cNvGrpSpPr>
            <a:grpSpLocks/>
          </p:cNvGrpSpPr>
          <p:nvPr/>
        </p:nvGrpSpPr>
        <p:grpSpPr bwMode="auto">
          <a:xfrm>
            <a:off x="803275" y="1924050"/>
            <a:ext cx="3829050" cy="4213225"/>
            <a:chOff x="60" y="907"/>
            <a:chExt cx="2412" cy="2654"/>
          </a:xfrm>
        </p:grpSpPr>
        <p:sp>
          <p:nvSpPr>
            <p:cNvPr id="123930" name="Line 26"/>
            <p:cNvSpPr>
              <a:spLocks noChangeShapeType="1"/>
            </p:cNvSpPr>
            <p:nvPr/>
          </p:nvSpPr>
          <p:spPr bwMode="auto">
            <a:xfrm>
              <a:off x="1535" y="997"/>
              <a:ext cx="0" cy="446"/>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931" name="Line 27"/>
            <p:cNvSpPr>
              <a:spLocks noChangeShapeType="1"/>
            </p:cNvSpPr>
            <p:nvPr/>
          </p:nvSpPr>
          <p:spPr bwMode="auto">
            <a:xfrm>
              <a:off x="1550" y="3042"/>
              <a:ext cx="0" cy="446"/>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932" name="Line 28"/>
            <p:cNvSpPr>
              <a:spLocks noChangeShapeType="1"/>
            </p:cNvSpPr>
            <p:nvPr/>
          </p:nvSpPr>
          <p:spPr bwMode="auto">
            <a:xfrm>
              <a:off x="2017" y="2234"/>
              <a:ext cx="455"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933" name="Line 29"/>
            <p:cNvSpPr>
              <a:spLocks noChangeShapeType="1"/>
            </p:cNvSpPr>
            <p:nvPr/>
          </p:nvSpPr>
          <p:spPr bwMode="auto">
            <a:xfrm>
              <a:off x="2466" y="2231"/>
              <a:ext cx="0" cy="1015"/>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23934" name="Line 30"/>
            <p:cNvSpPr>
              <a:spLocks noChangeShapeType="1"/>
            </p:cNvSpPr>
            <p:nvPr/>
          </p:nvSpPr>
          <p:spPr bwMode="auto">
            <a:xfrm flipH="1">
              <a:off x="702" y="3243"/>
              <a:ext cx="1755"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23935" name="Line 31"/>
            <p:cNvSpPr>
              <a:spLocks noChangeShapeType="1"/>
            </p:cNvSpPr>
            <p:nvPr/>
          </p:nvSpPr>
          <p:spPr bwMode="auto">
            <a:xfrm flipH="1">
              <a:off x="136" y="2234"/>
              <a:ext cx="954"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936" name="Line 32"/>
            <p:cNvSpPr>
              <a:spLocks noChangeShapeType="1"/>
            </p:cNvSpPr>
            <p:nvPr/>
          </p:nvSpPr>
          <p:spPr bwMode="auto">
            <a:xfrm flipV="1">
              <a:off x="705" y="2233"/>
              <a:ext cx="0" cy="101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937" name="Oval 33"/>
            <p:cNvSpPr>
              <a:spLocks noChangeArrowheads="1"/>
            </p:cNvSpPr>
            <p:nvPr/>
          </p:nvSpPr>
          <p:spPr bwMode="auto">
            <a:xfrm>
              <a:off x="60" y="2188"/>
              <a:ext cx="94" cy="95"/>
            </a:xfrm>
            <a:prstGeom prst="ellipse">
              <a:avLst/>
            </a:pr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just">
                <a:lnSpc>
                  <a:spcPct val="120000"/>
                </a:lnSpc>
                <a:spcBef>
                  <a:spcPct val="10000"/>
                </a:spcBef>
              </a:pPr>
              <a:endParaRPr lang="zh-CN" altLang="en-US"/>
            </a:p>
          </p:txBody>
        </p:sp>
        <p:sp>
          <p:nvSpPr>
            <p:cNvPr id="123938" name="Oval 34"/>
            <p:cNvSpPr>
              <a:spLocks noChangeArrowheads="1"/>
            </p:cNvSpPr>
            <p:nvPr/>
          </p:nvSpPr>
          <p:spPr bwMode="auto">
            <a:xfrm>
              <a:off x="1488" y="907"/>
              <a:ext cx="94" cy="98"/>
            </a:xfrm>
            <a:prstGeom prst="ellipse">
              <a:avLst/>
            </a:pr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just">
                <a:lnSpc>
                  <a:spcPct val="120000"/>
                </a:lnSpc>
                <a:spcBef>
                  <a:spcPct val="10000"/>
                </a:spcBef>
              </a:pPr>
              <a:endParaRPr lang="zh-CN" altLang="en-US"/>
            </a:p>
          </p:txBody>
        </p:sp>
        <p:sp>
          <p:nvSpPr>
            <p:cNvPr id="123939" name="Oval 35"/>
            <p:cNvSpPr>
              <a:spLocks noChangeArrowheads="1"/>
            </p:cNvSpPr>
            <p:nvPr/>
          </p:nvSpPr>
          <p:spPr bwMode="auto">
            <a:xfrm>
              <a:off x="1503" y="3463"/>
              <a:ext cx="94" cy="98"/>
            </a:xfrm>
            <a:prstGeom prst="ellipse">
              <a:avLst/>
            </a:pr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just">
                <a:lnSpc>
                  <a:spcPct val="120000"/>
                </a:lnSpc>
                <a:spcBef>
                  <a:spcPct val="10000"/>
                </a:spcBef>
              </a:pPr>
              <a:endParaRPr lang="zh-CN" altLang="en-US"/>
            </a:p>
          </p:txBody>
        </p:sp>
        <p:sp>
          <p:nvSpPr>
            <p:cNvPr id="123940" name="Oval 36"/>
            <p:cNvSpPr>
              <a:spLocks noChangeArrowheads="1"/>
            </p:cNvSpPr>
            <p:nvPr/>
          </p:nvSpPr>
          <p:spPr bwMode="auto">
            <a:xfrm>
              <a:off x="684" y="2208"/>
              <a:ext cx="56" cy="5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grpSp>
        <p:nvGrpSpPr>
          <p:cNvPr id="8" name="Group 37"/>
          <p:cNvGrpSpPr>
            <a:grpSpLocks/>
          </p:cNvGrpSpPr>
          <p:nvPr/>
        </p:nvGrpSpPr>
        <p:grpSpPr bwMode="auto">
          <a:xfrm>
            <a:off x="7099300" y="2455863"/>
            <a:ext cx="1447800" cy="3038475"/>
            <a:chOff x="4320" y="1242"/>
            <a:chExt cx="912" cy="1914"/>
          </a:xfrm>
        </p:grpSpPr>
        <p:sp>
          <p:nvSpPr>
            <p:cNvPr id="123918" name="Line 38"/>
            <p:cNvSpPr>
              <a:spLocks noChangeShapeType="1"/>
            </p:cNvSpPr>
            <p:nvPr/>
          </p:nvSpPr>
          <p:spPr bwMode="auto">
            <a:xfrm>
              <a:off x="4824" y="1908"/>
              <a:ext cx="0" cy="557"/>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919" name="Line 39"/>
            <p:cNvSpPr>
              <a:spLocks noChangeShapeType="1"/>
            </p:cNvSpPr>
            <p:nvPr/>
          </p:nvSpPr>
          <p:spPr bwMode="auto">
            <a:xfrm>
              <a:off x="4824" y="2040"/>
              <a:ext cx="312"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920" name="Line 40"/>
            <p:cNvSpPr>
              <a:spLocks noChangeShapeType="1"/>
            </p:cNvSpPr>
            <p:nvPr/>
          </p:nvSpPr>
          <p:spPr bwMode="auto">
            <a:xfrm flipV="1">
              <a:off x="5124" y="1596"/>
              <a:ext cx="0" cy="444"/>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921" name="Line 41"/>
            <p:cNvSpPr>
              <a:spLocks noChangeShapeType="1"/>
            </p:cNvSpPr>
            <p:nvPr/>
          </p:nvSpPr>
          <p:spPr bwMode="auto">
            <a:xfrm>
              <a:off x="4824" y="2292"/>
              <a:ext cx="312" cy="0"/>
            </a:xfrm>
            <a:prstGeom prst="line">
              <a:avLst/>
            </a:prstGeom>
            <a:noFill/>
            <a:ln w="28575">
              <a:solidFill>
                <a:schemeClr val="tx1"/>
              </a:solidFill>
              <a:round/>
              <a:headEnd type="none" w="sm" len="sm"/>
              <a:tailE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922" name="Line 42"/>
            <p:cNvSpPr>
              <a:spLocks noChangeShapeType="1"/>
            </p:cNvSpPr>
            <p:nvPr/>
          </p:nvSpPr>
          <p:spPr bwMode="auto">
            <a:xfrm flipV="1">
              <a:off x="5124" y="2292"/>
              <a:ext cx="0" cy="444"/>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923" name="Line 43"/>
            <p:cNvSpPr>
              <a:spLocks noChangeShapeType="1"/>
            </p:cNvSpPr>
            <p:nvPr/>
          </p:nvSpPr>
          <p:spPr bwMode="auto">
            <a:xfrm>
              <a:off x="4524" y="2292"/>
              <a:ext cx="312"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3924" name="Oval 44"/>
            <p:cNvSpPr>
              <a:spLocks noChangeArrowheads="1"/>
            </p:cNvSpPr>
            <p:nvPr/>
          </p:nvSpPr>
          <p:spPr bwMode="auto">
            <a:xfrm>
              <a:off x="4434" y="2256"/>
              <a:ext cx="78" cy="84"/>
            </a:xfrm>
            <a:prstGeom prst="ellipse">
              <a:avLst/>
            </a:pr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sp>
          <p:nvSpPr>
            <p:cNvPr id="123925" name="Oval 45"/>
            <p:cNvSpPr>
              <a:spLocks noChangeArrowheads="1"/>
            </p:cNvSpPr>
            <p:nvPr/>
          </p:nvSpPr>
          <p:spPr bwMode="auto">
            <a:xfrm>
              <a:off x="5082" y="1536"/>
              <a:ext cx="78" cy="84"/>
            </a:xfrm>
            <a:prstGeom prst="ellipse">
              <a:avLst/>
            </a:pr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sp>
          <p:nvSpPr>
            <p:cNvPr id="123926" name="Oval 46"/>
            <p:cNvSpPr>
              <a:spLocks noChangeArrowheads="1"/>
            </p:cNvSpPr>
            <p:nvPr/>
          </p:nvSpPr>
          <p:spPr bwMode="auto">
            <a:xfrm>
              <a:off x="5088" y="2730"/>
              <a:ext cx="78" cy="84"/>
            </a:xfrm>
            <a:prstGeom prst="ellipse">
              <a:avLst/>
            </a:pr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sp>
          <p:nvSpPr>
            <p:cNvPr id="123927" name="Text Box 47"/>
            <p:cNvSpPr txBox="1">
              <a:spLocks noChangeArrowheads="1"/>
            </p:cNvSpPr>
            <p:nvPr/>
          </p:nvSpPr>
          <p:spPr bwMode="auto">
            <a:xfrm>
              <a:off x="4848" y="1242"/>
              <a:ext cx="3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a:t>D</a:t>
              </a:r>
            </a:p>
          </p:txBody>
        </p:sp>
        <p:sp>
          <p:nvSpPr>
            <p:cNvPr id="123928" name="Text Box 48"/>
            <p:cNvSpPr txBox="1">
              <a:spLocks noChangeArrowheads="1"/>
            </p:cNvSpPr>
            <p:nvPr/>
          </p:nvSpPr>
          <p:spPr bwMode="auto">
            <a:xfrm>
              <a:off x="4320" y="1914"/>
              <a:ext cx="3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a:t>G</a:t>
              </a:r>
            </a:p>
          </p:txBody>
        </p:sp>
        <p:sp>
          <p:nvSpPr>
            <p:cNvPr id="123929" name="Text Box 49"/>
            <p:cNvSpPr txBox="1">
              <a:spLocks noChangeArrowheads="1"/>
            </p:cNvSpPr>
            <p:nvPr/>
          </p:nvSpPr>
          <p:spPr bwMode="auto">
            <a:xfrm>
              <a:off x="4920" y="2868"/>
              <a:ext cx="3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a:t>S</a:t>
              </a:r>
            </a:p>
          </p:txBody>
        </p:sp>
      </p:grpSp>
      <p:sp>
        <p:nvSpPr>
          <p:cNvPr id="258098" name="Text Box 50"/>
          <p:cNvSpPr txBox="1">
            <a:spLocks noChangeArrowheads="1"/>
          </p:cNvSpPr>
          <p:nvPr/>
        </p:nvSpPr>
        <p:spPr bwMode="auto">
          <a:xfrm>
            <a:off x="7404100" y="197008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电路符号</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8059"/>
                                        </p:tgtEl>
                                        <p:attrNameLst>
                                          <p:attrName>style.visibility</p:attrName>
                                        </p:attrNameLst>
                                      </p:cBhvr>
                                      <p:to>
                                        <p:strVal val="visible"/>
                                      </p:to>
                                    </p:set>
                                    <p:animEffect transition="in" filter="checkerboard(across)">
                                      <p:cBhvr>
                                        <p:cTn id="7" dur="500"/>
                                        <p:tgtEl>
                                          <p:spTgt spid="258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heckerboard(across)">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58072"/>
                                        </p:tgtEl>
                                        <p:attrNameLst>
                                          <p:attrName>style.visibility</p:attrName>
                                        </p:attrNameLst>
                                      </p:cBhvr>
                                      <p:to>
                                        <p:strVal val="visible"/>
                                      </p:to>
                                    </p:set>
                                    <p:animEffect transition="in" filter="checkerboard(across)">
                                      <p:cBhvr>
                                        <p:cTn id="27" dur="500"/>
                                        <p:tgtEl>
                                          <p:spTgt spid="25807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checkerboard(across)">
                                      <p:cBhvr>
                                        <p:cTn id="32" dur="500"/>
                                        <p:tgtEl>
                                          <p:spTgt spid="7"/>
                                        </p:tgtEl>
                                      </p:cBhvr>
                                    </p:animEffect>
                                  </p:childTnLst>
                                </p:cTn>
                              </p:par>
                            </p:childTnLst>
                          </p:cTn>
                        </p:par>
                        <p:par>
                          <p:cTn id="33" fill="hold" nodeType="afterGroup">
                            <p:stCondLst>
                              <p:cond delay="500"/>
                            </p:stCondLst>
                            <p:childTnLst>
                              <p:par>
                                <p:cTn id="34" presetID="5" presetClass="entr" presetSubtype="10" fill="hold" grpId="0" nodeType="afterEffect">
                                  <p:stCondLst>
                                    <p:cond delay="0"/>
                                  </p:stCondLst>
                                  <p:childTnLst>
                                    <p:set>
                                      <p:cBhvr>
                                        <p:cTn id="35" dur="1" fill="hold">
                                          <p:stCondLst>
                                            <p:cond delay="0"/>
                                          </p:stCondLst>
                                        </p:cTn>
                                        <p:tgtEl>
                                          <p:spTgt spid="258056"/>
                                        </p:tgtEl>
                                        <p:attrNameLst>
                                          <p:attrName>style.visibility</p:attrName>
                                        </p:attrNameLst>
                                      </p:cBhvr>
                                      <p:to>
                                        <p:strVal val="visible"/>
                                      </p:to>
                                    </p:set>
                                    <p:animEffect transition="in" filter="checkerboard(across)">
                                      <p:cBhvr>
                                        <p:cTn id="36" dur="500"/>
                                        <p:tgtEl>
                                          <p:spTgt spid="258056"/>
                                        </p:tgtEl>
                                      </p:cBhvr>
                                    </p:animEffect>
                                  </p:childTnLst>
                                </p:cTn>
                              </p:par>
                            </p:childTnLst>
                          </p:cTn>
                        </p:par>
                        <p:par>
                          <p:cTn id="37" fill="hold" nodeType="afterGroup">
                            <p:stCondLst>
                              <p:cond delay="1000"/>
                            </p:stCondLst>
                            <p:childTnLst>
                              <p:par>
                                <p:cTn id="38" presetID="5" presetClass="entr" presetSubtype="10" fill="hold" grpId="0" nodeType="afterEffect">
                                  <p:stCondLst>
                                    <p:cond delay="0"/>
                                  </p:stCondLst>
                                  <p:childTnLst>
                                    <p:set>
                                      <p:cBhvr>
                                        <p:cTn id="39" dur="1" fill="hold">
                                          <p:stCondLst>
                                            <p:cond delay="0"/>
                                          </p:stCondLst>
                                        </p:cTn>
                                        <p:tgtEl>
                                          <p:spTgt spid="258057"/>
                                        </p:tgtEl>
                                        <p:attrNameLst>
                                          <p:attrName>style.visibility</p:attrName>
                                        </p:attrNameLst>
                                      </p:cBhvr>
                                      <p:to>
                                        <p:strVal val="visible"/>
                                      </p:to>
                                    </p:set>
                                    <p:animEffect transition="in" filter="checkerboard(across)">
                                      <p:cBhvr>
                                        <p:cTn id="40" dur="500"/>
                                        <p:tgtEl>
                                          <p:spTgt spid="258057"/>
                                        </p:tgtEl>
                                      </p:cBhvr>
                                    </p:animEffect>
                                  </p:childTnLst>
                                </p:cTn>
                              </p:par>
                            </p:childTnLst>
                          </p:cTn>
                        </p:par>
                        <p:par>
                          <p:cTn id="41" fill="hold" nodeType="afterGroup">
                            <p:stCondLst>
                              <p:cond delay="1500"/>
                            </p:stCondLst>
                            <p:childTnLst>
                              <p:par>
                                <p:cTn id="42" presetID="5" presetClass="entr" presetSubtype="10" fill="hold" grpId="0" nodeType="afterEffect">
                                  <p:stCondLst>
                                    <p:cond delay="0"/>
                                  </p:stCondLst>
                                  <p:childTnLst>
                                    <p:set>
                                      <p:cBhvr>
                                        <p:cTn id="43" dur="1" fill="hold">
                                          <p:stCondLst>
                                            <p:cond delay="0"/>
                                          </p:stCondLst>
                                        </p:cTn>
                                        <p:tgtEl>
                                          <p:spTgt spid="258058"/>
                                        </p:tgtEl>
                                        <p:attrNameLst>
                                          <p:attrName>style.visibility</p:attrName>
                                        </p:attrNameLst>
                                      </p:cBhvr>
                                      <p:to>
                                        <p:strVal val="visible"/>
                                      </p:to>
                                    </p:set>
                                    <p:animEffect transition="in" filter="checkerboard(across)">
                                      <p:cBhvr>
                                        <p:cTn id="44" dur="500"/>
                                        <p:tgtEl>
                                          <p:spTgt spid="25805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grpId="0" nodeType="clickEffect">
                                  <p:stCondLst>
                                    <p:cond delay="0"/>
                                  </p:stCondLst>
                                  <p:childTnLst>
                                    <p:set>
                                      <p:cBhvr>
                                        <p:cTn id="48" dur="1" fill="hold">
                                          <p:stCondLst>
                                            <p:cond delay="0"/>
                                          </p:stCondLst>
                                        </p:cTn>
                                        <p:tgtEl>
                                          <p:spTgt spid="258098"/>
                                        </p:tgtEl>
                                        <p:attrNameLst>
                                          <p:attrName>style.visibility</p:attrName>
                                        </p:attrNameLst>
                                      </p:cBhvr>
                                      <p:to>
                                        <p:strVal val="visible"/>
                                      </p:to>
                                    </p:set>
                                    <p:animEffect transition="in" filter="box(out)">
                                      <p:cBhvr>
                                        <p:cTn id="49" dur="500"/>
                                        <p:tgtEl>
                                          <p:spTgt spid="258098"/>
                                        </p:tgtEl>
                                      </p:cBhvr>
                                    </p:animEffect>
                                  </p:childTnLst>
                                </p:cTn>
                              </p:par>
                            </p:childTnLst>
                          </p:cTn>
                        </p:par>
                        <p:par>
                          <p:cTn id="50" fill="hold" nodeType="afterGroup">
                            <p:stCondLst>
                              <p:cond delay="500"/>
                            </p:stCondLst>
                            <p:childTnLst>
                              <p:par>
                                <p:cTn id="51" presetID="4" presetClass="entr" presetSubtype="32"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box(out)">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6" grpId="0" autoUpdateAnimBg="0"/>
      <p:bldP spid="258057" grpId="0" autoUpdateAnimBg="0"/>
      <p:bldP spid="258058" grpId="0" autoUpdateAnimBg="0"/>
      <p:bldP spid="258059" grpId="0" autoUpdateAnimBg="0"/>
      <p:bldP spid="258072" grpId="0" animBg="1" autoUpdateAnimBg="0"/>
      <p:bldP spid="258098"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kumimoji="1" lang="en-US" altLang="zh-CN" dirty="0" smtClean="0">
                <a:ea typeface="宋体" charset="-122"/>
              </a:rPr>
              <a:t>6.4.2 </a:t>
            </a:r>
            <a:r>
              <a:rPr kumimoji="1" lang="zh-CN" altLang="en-US" dirty="0" smtClean="0">
                <a:ea typeface="宋体" charset="-122"/>
              </a:rPr>
              <a:t>结型场效应管（续</a:t>
            </a:r>
            <a:r>
              <a:rPr kumimoji="1" lang="en-US" altLang="zh-CN" dirty="0" smtClean="0">
                <a:ea typeface="宋体" charset="-122"/>
              </a:rPr>
              <a:t>1</a:t>
            </a:r>
            <a:r>
              <a:rPr kumimoji="1" lang="zh-CN" altLang="en-US" dirty="0" smtClean="0">
                <a:ea typeface="宋体" charset="-122"/>
              </a:rPr>
              <a:t>）</a:t>
            </a:r>
            <a:endParaRPr kumimoji="1" lang="en-US" altLang="zh-CN"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89</a:t>
            </a:fld>
            <a:endParaRPr lang="zh-CN" altLang="en-US"/>
          </a:p>
        </p:txBody>
      </p:sp>
      <p:grpSp>
        <p:nvGrpSpPr>
          <p:cNvPr id="2" name="Group 4"/>
          <p:cNvGrpSpPr>
            <a:grpSpLocks/>
          </p:cNvGrpSpPr>
          <p:nvPr/>
        </p:nvGrpSpPr>
        <p:grpSpPr bwMode="auto">
          <a:xfrm>
            <a:off x="285750" y="1035724"/>
            <a:ext cx="3924300" cy="4859337"/>
            <a:chOff x="0" y="817"/>
            <a:chExt cx="2472" cy="3061"/>
          </a:xfrm>
        </p:grpSpPr>
        <p:sp>
          <p:nvSpPr>
            <p:cNvPr id="124990" name="Rectangle 5"/>
            <p:cNvSpPr>
              <a:spLocks noChangeArrowheads="1"/>
            </p:cNvSpPr>
            <p:nvPr/>
          </p:nvSpPr>
          <p:spPr bwMode="auto">
            <a:xfrm>
              <a:off x="1092" y="1428"/>
              <a:ext cx="924" cy="1596"/>
            </a:xfrm>
            <a:prstGeom prst="rect">
              <a:avLst/>
            </a:prstGeom>
            <a:solidFill>
              <a:srgbClr val="336600"/>
            </a:solidFill>
            <a:ln w="28575">
              <a:solidFill>
                <a:schemeClr val="tx1"/>
              </a:solidFill>
              <a:miter lim="800000"/>
              <a:headEnd type="none" w="sm" len="sm"/>
              <a:tailEnd type="none" w="med" len="lg"/>
            </a:ln>
          </p:spPr>
          <p:txBody>
            <a:bodyPr wrap="none" lIns="90000" tIns="46800" rIns="90000" bIns="46800" anchor="ctr">
              <a:spAutoFit/>
            </a:bodyPr>
            <a:lstStyle/>
            <a:p>
              <a:pPr algn="just">
                <a:lnSpc>
                  <a:spcPct val="120000"/>
                </a:lnSpc>
                <a:spcBef>
                  <a:spcPct val="10000"/>
                </a:spcBef>
              </a:pPr>
              <a:endParaRPr lang="zh-CN" altLang="en-US"/>
            </a:p>
          </p:txBody>
        </p:sp>
        <p:sp>
          <p:nvSpPr>
            <p:cNvPr id="124991" name="Text Box 6"/>
            <p:cNvSpPr txBox="1">
              <a:spLocks noChangeArrowheads="1"/>
            </p:cNvSpPr>
            <p:nvPr/>
          </p:nvSpPr>
          <p:spPr bwMode="auto">
            <a:xfrm>
              <a:off x="0" y="1831"/>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a:t>G(</a:t>
              </a:r>
              <a:r>
                <a:rPr lang="zh-CN" altLang="en-US"/>
                <a:t>栅极</a:t>
              </a:r>
              <a:r>
                <a:rPr lang="en-US" altLang="zh-CN"/>
                <a:t>)</a:t>
              </a:r>
            </a:p>
          </p:txBody>
        </p:sp>
        <p:sp>
          <p:nvSpPr>
            <p:cNvPr id="124992" name="Text Box 7"/>
            <p:cNvSpPr txBox="1">
              <a:spLocks noChangeArrowheads="1"/>
            </p:cNvSpPr>
            <p:nvPr/>
          </p:nvSpPr>
          <p:spPr bwMode="auto">
            <a:xfrm>
              <a:off x="1356" y="3590"/>
              <a:ext cx="6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a:t>S</a:t>
              </a:r>
              <a:r>
                <a:rPr lang="zh-CN" altLang="en-US"/>
                <a:t>源极</a:t>
              </a:r>
            </a:p>
          </p:txBody>
        </p:sp>
        <p:sp>
          <p:nvSpPr>
            <p:cNvPr id="124993" name="Text Box 8"/>
            <p:cNvSpPr txBox="1">
              <a:spLocks noChangeArrowheads="1"/>
            </p:cNvSpPr>
            <p:nvPr/>
          </p:nvSpPr>
          <p:spPr bwMode="auto">
            <a:xfrm>
              <a:off x="900" y="817"/>
              <a:ext cx="7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a:t>D</a:t>
              </a:r>
              <a:r>
                <a:rPr lang="zh-CN" altLang="en-US"/>
                <a:t>漏极</a:t>
              </a:r>
            </a:p>
          </p:txBody>
        </p:sp>
        <p:sp>
          <p:nvSpPr>
            <p:cNvPr id="124994" name="Line 9"/>
            <p:cNvSpPr>
              <a:spLocks noChangeShapeType="1"/>
            </p:cNvSpPr>
            <p:nvPr/>
          </p:nvSpPr>
          <p:spPr bwMode="auto">
            <a:xfrm>
              <a:off x="1547" y="985"/>
              <a:ext cx="0" cy="446"/>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4995" name="Line 10"/>
            <p:cNvSpPr>
              <a:spLocks noChangeShapeType="1"/>
            </p:cNvSpPr>
            <p:nvPr/>
          </p:nvSpPr>
          <p:spPr bwMode="auto">
            <a:xfrm>
              <a:off x="1586" y="3042"/>
              <a:ext cx="0" cy="446"/>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4996" name="Line 11"/>
            <p:cNvSpPr>
              <a:spLocks noChangeShapeType="1"/>
            </p:cNvSpPr>
            <p:nvPr/>
          </p:nvSpPr>
          <p:spPr bwMode="auto">
            <a:xfrm>
              <a:off x="2017" y="2234"/>
              <a:ext cx="455"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4997" name="Line 12"/>
            <p:cNvSpPr>
              <a:spLocks noChangeShapeType="1"/>
            </p:cNvSpPr>
            <p:nvPr/>
          </p:nvSpPr>
          <p:spPr bwMode="auto">
            <a:xfrm>
              <a:off x="2466" y="2231"/>
              <a:ext cx="0" cy="1015"/>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24998" name="Line 13"/>
            <p:cNvSpPr>
              <a:spLocks noChangeShapeType="1"/>
            </p:cNvSpPr>
            <p:nvPr/>
          </p:nvSpPr>
          <p:spPr bwMode="auto">
            <a:xfrm flipH="1">
              <a:off x="702" y="3243"/>
              <a:ext cx="1755"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24999" name="Line 14"/>
            <p:cNvSpPr>
              <a:spLocks noChangeShapeType="1"/>
            </p:cNvSpPr>
            <p:nvPr/>
          </p:nvSpPr>
          <p:spPr bwMode="auto">
            <a:xfrm flipH="1">
              <a:off x="136" y="2234"/>
              <a:ext cx="954"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5000" name="Line 15"/>
            <p:cNvSpPr>
              <a:spLocks noChangeShapeType="1"/>
            </p:cNvSpPr>
            <p:nvPr/>
          </p:nvSpPr>
          <p:spPr bwMode="auto">
            <a:xfrm flipV="1">
              <a:off x="705" y="2233"/>
              <a:ext cx="0" cy="101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5001" name="Oval 16"/>
            <p:cNvSpPr>
              <a:spLocks noChangeArrowheads="1"/>
            </p:cNvSpPr>
            <p:nvPr/>
          </p:nvSpPr>
          <p:spPr bwMode="auto">
            <a:xfrm>
              <a:off x="60" y="2188"/>
              <a:ext cx="94" cy="95"/>
            </a:xfrm>
            <a:prstGeom prst="ellipse">
              <a:avLst/>
            </a:prstGeom>
            <a:solidFill>
              <a:schemeClr val="tx1"/>
            </a:solidFill>
            <a:ln w="28575">
              <a:solidFill>
                <a:schemeClr val="tx1"/>
              </a:solidFill>
              <a:round/>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125002" name="Oval 17"/>
            <p:cNvSpPr>
              <a:spLocks noChangeArrowheads="1"/>
            </p:cNvSpPr>
            <p:nvPr/>
          </p:nvSpPr>
          <p:spPr bwMode="auto">
            <a:xfrm>
              <a:off x="1500" y="907"/>
              <a:ext cx="94" cy="98"/>
            </a:xfrm>
            <a:prstGeom prst="ellipse">
              <a:avLst/>
            </a:prstGeom>
            <a:solidFill>
              <a:schemeClr val="tx1"/>
            </a:solidFill>
            <a:ln w="28575">
              <a:solidFill>
                <a:schemeClr val="tx1"/>
              </a:solidFill>
              <a:round/>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125003" name="Oval 18"/>
            <p:cNvSpPr>
              <a:spLocks noChangeArrowheads="1"/>
            </p:cNvSpPr>
            <p:nvPr/>
          </p:nvSpPr>
          <p:spPr bwMode="auto">
            <a:xfrm>
              <a:off x="1539" y="3463"/>
              <a:ext cx="94" cy="98"/>
            </a:xfrm>
            <a:prstGeom prst="ellipse">
              <a:avLst/>
            </a:prstGeom>
            <a:solidFill>
              <a:schemeClr val="tx1"/>
            </a:solidFill>
            <a:ln w="28575">
              <a:solidFill>
                <a:schemeClr val="tx1"/>
              </a:solidFill>
              <a:round/>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125004" name="Oval 19"/>
            <p:cNvSpPr>
              <a:spLocks noChangeArrowheads="1"/>
            </p:cNvSpPr>
            <p:nvPr/>
          </p:nvSpPr>
          <p:spPr bwMode="auto">
            <a:xfrm>
              <a:off x="684" y="2208"/>
              <a:ext cx="56" cy="56"/>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grpSp>
          <p:nvGrpSpPr>
            <p:cNvPr id="125005" name="Group 20"/>
            <p:cNvGrpSpPr>
              <a:grpSpLocks/>
            </p:cNvGrpSpPr>
            <p:nvPr/>
          </p:nvGrpSpPr>
          <p:grpSpPr bwMode="auto">
            <a:xfrm>
              <a:off x="1098" y="1754"/>
              <a:ext cx="924" cy="1040"/>
              <a:chOff x="1098" y="1766"/>
              <a:chExt cx="924" cy="1040"/>
            </a:xfrm>
          </p:grpSpPr>
          <p:sp>
            <p:nvSpPr>
              <p:cNvPr id="125006" name="AutoShape 21"/>
              <p:cNvSpPr>
                <a:spLocks noChangeArrowheads="1"/>
              </p:cNvSpPr>
              <p:nvPr/>
            </p:nvSpPr>
            <p:spPr bwMode="auto">
              <a:xfrm rot="5400000">
                <a:off x="1334" y="2118"/>
                <a:ext cx="1040" cy="336"/>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507 w 21600"/>
                  <a:gd name="T13" fmla="*/ 4500 h 21600"/>
                  <a:gd name="T14" fmla="*/ 17093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tx2"/>
              </a:solidFill>
              <a:ln w="28575">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125007" name="AutoShape 22"/>
              <p:cNvSpPr>
                <a:spLocks noChangeArrowheads="1"/>
              </p:cNvSpPr>
              <p:nvPr/>
            </p:nvSpPr>
            <p:spPr bwMode="auto">
              <a:xfrm rot="16200000" flipH="1">
                <a:off x="746" y="2118"/>
                <a:ext cx="1040" cy="336"/>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507 w 21600"/>
                  <a:gd name="T13" fmla="*/ 4500 h 21600"/>
                  <a:gd name="T14" fmla="*/ 17093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tx2"/>
              </a:solidFill>
              <a:ln w="28575">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grpSp>
            <p:nvGrpSpPr>
              <p:cNvPr id="125008" name="Group 23"/>
              <p:cNvGrpSpPr>
                <a:grpSpLocks/>
              </p:cNvGrpSpPr>
              <p:nvPr/>
            </p:nvGrpSpPr>
            <p:grpSpPr bwMode="auto">
              <a:xfrm>
                <a:off x="1098" y="1816"/>
                <a:ext cx="924" cy="932"/>
                <a:chOff x="1098" y="1790"/>
                <a:chExt cx="924" cy="932"/>
              </a:xfrm>
            </p:grpSpPr>
            <p:sp>
              <p:nvSpPr>
                <p:cNvPr id="125009" name="AutoShape 24"/>
                <p:cNvSpPr>
                  <a:spLocks noChangeArrowheads="1"/>
                </p:cNvSpPr>
                <p:nvPr/>
              </p:nvSpPr>
              <p:spPr bwMode="auto">
                <a:xfrm rot="16200000" flipH="1">
                  <a:off x="764" y="2124"/>
                  <a:ext cx="932" cy="264"/>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496 w 21600"/>
                    <a:gd name="T13" fmla="*/ 4500 h 21600"/>
                    <a:gd name="T14" fmla="*/ 17104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6699FF"/>
                </a:solidFill>
                <a:ln w="28575">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125010" name="AutoShape 25"/>
                <p:cNvSpPr>
                  <a:spLocks noChangeArrowheads="1"/>
                </p:cNvSpPr>
                <p:nvPr/>
              </p:nvSpPr>
              <p:spPr bwMode="auto">
                <a:xfrm rot="5400000">
                  <a:off x="1424" y="2124"/>
                  <a:ext cx="932" cy="264"/>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496 w 21600"/>
                    <a:gd name="T13" fmla="*/ 4500 h 21600"/>
                    <a:gd name="T14" fmla="*/ 17104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6699FF"/>
                </a:solidFill>
                <a:ln w="28575">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grpSp>
              <p:nvGrpSpPr>
                <p:cNvPr id="125011" name="Group 26"/>
                <p:cNvGrpSpPr>
                  <a:grpSpLocks/>
                </p:cNvGrpSpPr>
                <p:nvPr/>
              </p:nvGrpSpPr>
              <p:grpSpPr bwMode="auto">
                <a:xfrm>
                  <a:off x="1101" y="2067"/>
                  <a:ext cx="912" cy="383"/>
                  <a:chOff x="2532" y="2467"/>
                  <a:chExt cx="912" cy="383"/>
                </a:xfrm>
              </p:grpSpPr>
              <p:sp>
                <p:nvSpPr>
                  <p:cNvPr id="125012" name="Text Box 27"/>
                  <p:cNvSpPr txBox="1">
                    <a:spLocks noChangeArrowheads="1"/>
                  </p:cNvSpPr>
                  <p:nvPr/>
                </p:nvSpPr>
                <p:spPr bwMode="auto">
                  <a:xfrm>
                    <a:off x="2532" y="2467"/>
                    <a:ext cx="264" cy="383"/>
                  </a:xfrm>
                  <a:prstGeom prst="rect">
                    <a:avLst/>
                  </a:prstGeom>
                  <a:noFill/>
                  <a:ln w="28575">
                    <a:solidFill>
                      <a:schemeClr val="tx2"/>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sz="3200">
                        <a:solidFill>
                          <a:schemeClr val="bg2"/>
                        </a:solidFill>
                      </a:rPr>
                      <a:t>P</a:t>
                    </a:r>
                  </a:p>
                </p:txBody>
              </p:sp>
              <p:sp>
                <p:nvSpPr>
                  <p:cNvPr id="125013" name="Text Box 28"/>
                  <p:cNvSpPr txBox="1">
                    <a:spLocks noChangeArrowheads="1"/>
                  </p:cNvSpPr>
                  <p:nvPr/>
                </p:nvSpPr>
                <p:spPr bwMode="auto">
                  <a:xfrm>
                    <a:off x="3180" y="2467"/>
                    <a:ext cx="264" cy="383"/>
                  </a:xfrm>
                  <a:prstGeom prst="rect">
                    <a:avLst/>
                  </a:prstGeom>
                  <a:noFill/>
                  <a:ln w="28575">
                    <a:solidFill>
                      <a:schemeClr val="tx2"/>
                    </a:solidFill>
                    <a:miter lim="800000"/>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sz="3200">
                        <a:solidFill>
                          <a:schemeClr val="bg2"/>
                        </a:solidFill>
                      </a:rPr>
                      <a:t>P</a:t>
                    </a:r>
                  </a:p>
                </p:txBody>
              </p:sp>
            </p:grpSp>
          </p:grpSp>
        </p:grpSp>
      </p:grpSp>
      <p:grpSp>
        <p:nvGrpSpPr>
          <p:cNvPr id="6" name="Group 29"/>
          <p:cNvGrpSpPr>
            <a:grpSpLocks/>
          </p:cNvGrpSpPr>
          <p:nvPr/>
        </p:nvGrpSpPr>
        <p:grpSpPr bwMode="auto">
          <a:xfrm>
            <a:off x="457200" y="3301086"/>
            <a:ext cx="2457450" cy="2019300"/>
            <a:chOff x="108" y="2244"/>
            <a:chExt cx="1548" cy="1272"/>
          </a:xfrm>
        </p:grpSpPr>
        <p:sp>
          <p:nvSpPr>
            <p:cNvPr id="124988" name="Line 30"/>
            <p:cNvSpPr>
              <a:spLocks noChangeShapeType="1"/>
            </p:cNvSpPr>
            <p:nvPr/>
          </p:nvSpPr>
          <p:spPr bwMode="auto">
            <a:xfrm>
              <a:off x="108" y="2244"/>
              <a:ext cx="0" cy="1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89" name="Line 31"/>
            <p:cNvSpPr>
              <a:spLocks noChangeShapeType="1"/>
            </p:cNvSpPr>
            <p:nvPr/>
          </p:nvSpPr>
          <p:spPr bwMode="auto">
            <a:xfrm>
              <a:off x="108" y="3516"/>
              <a:ext cx="15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4224" name="Text Box 32"/>
          <p:cNvSpPr txBox="1">
            <a:spLocks noChangeArrowheads="1"/>
          </p:cNvSpPr>
          <p:nvPr/>
        </p:nvSpPr>
        <p:spPr bwMode="auto">
          <a:xfrm>
            <a:off x="411163" y="856336"/>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工作原理</a:t>
            </a:r>
          </a:p>
        </p:txBody>
      </p:sp>
      <p:sp>
        <p:nvSpPr>
          <p:cNvPr id="264225" name="Rectangle 33"/>
          <p:cNvSpPr>
            <a:spLocks noChangeArrowheads="1"/>
          </p:cNvSpPr>
          <p:nvPr/>
        </p:nvSpPr>
        <p:spPr bwMode="auto">
          <a:xfrm>
            <a:off x="5322888" y="800774"/>
            <a:ext cx="3513137"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0000"/>
              </a:lnSpc>
              <a:spcBef>
                <a:spcPct val="50000"/>
              </a:spcBef>
            </a:pPr>
            <a:r>
              <a:rPr lang="zh-CN" altLang="en-US" sz="2000"/>
              <a:t>当</a:t>
            </a:r>
            <a:r>
              <a:rPr lang="en-US" altLang="zh-CN" sz="2000" i="1"/>
              <a:t>u</a:t>
            </a:r>
            <a:r>
              <a:rPr lang="en-US" altLang="zh-CN" sz="2000" baseline="-25000"/>
              <a:t>GS</a:t>
            </a:r>
            <a:r>
              <a:rPr lang="en-US" altLang="zh-CN" sz="2000"/>
              <a:t> = 0</a:t>
            </a:r>
            <a:r>
              <a:rPr lang="zh-CN" altLang="en-US" sz="2000"/>
              <a:t>、</a:t>
            </a:r>
            <a:r>
              <a:rPr lang="en-US" altLang="zh-CN" sz="2000" i="1"/>
              <a:t>u</a:t>
            </a:r>
            <a:r>
              <a:rPr lang="en-US" altLang="zh-CN" sz="2000" baseline="-25000"/>
              <a:t>DS</a:t>
            </a:r>
            <a:r>
              <a:rPr lang="en-US" altLang="zh-CN" sz="2000"/>
              <a:t>&gt;0</a:t>
            </a:r>
            <a:r>
              <a:rPr lang="zh-CN" altLang="en-US" sz="2000"/>
              <a:t>时，</a:t>
            </a:r>
            <a:r>
              <a:rPr lang="en-US" altLang="zh-CN" sz="2000"/>
              <a:t>N</a:t>
            </a:r>
            <a:r>
              <a:rPr lang="zh-CN" altLang="en-US" sz="2000"/>
              <a:t>沟道中多子从</a:t>
            </a:r>
            <a:r>
              <a:rPr lang="en-US" altLang="zh-CN" sz="2000"/>
              <a:t>S</a:t>
            </a:r>
            <a:r>
              <a:rPr lang="zh-CN" altLang="en-US" sz="2000"/>
              <a:t>流向</a:t>
            </a:r>
            <a:r>
              <a:rPr lang="en-US" altLang="zh-CN" sz="2000"/>
              <a:t>D</a:t>
            </a:r>
            <a:r>
              <a:rPr lang="zh-CN" altLang="en-US" sz="2000"/>
              <a:t>，形成漏极电流</a:t>
            </a:r>
            <a:r>
              <a:rPr lang="en-US" altLang="zh-CN" sz="2000" i="1"/>
              <a:t>i</a:t>
            </a:r>
            <a:r>
              <a:rPr lang="en-US" altLang="zh-CN" sz="2000" baseline="-25000"/>
              <a:t>D</a:t>
            </a:r>
            <a:r>
              <a:rPr lang="zh-CN" altLang="en-US" sz="2000"/>
              <a:t>。此时的</a:t>
            </a:r>
            <a:r>
              <a:rPr lang="en-US" altLang="zh-CN" sz="2000" i="1"/>
              <a:t>i</a:t>
            </a:r>
            <a:r>
              <a:rPr lang="en-US" altLang="zh-CN" sz="2000" baseline="-25000"/>
              <a:t>D</a:t>
            </a:r>
            <a:r>
              <a:rPr lang="zh-CN" altLang="en-US" sz="2000"/>
              <a:t>称为漏极饱和电流，记为</a:t>
            </a:r>
            <a:r>
              <a:rPr lang="en-US" altLang="zh-CN" sz="2000" i="1"/>
              <a:t>I</a:t>
            </a:r>
            <a:r>
              <a:rPr lang="en-US" altLang="zh-CN" sz="2000" baseline="-25000"/>
              <a:t>DSS</a:t>
            </a:r>
            <a:r>
              <a:rPr lang="zh-CN" altLang="en-US" sz="2000"/>
              <a:t>。</a:t>
            </a:r>
            <a:endParaRPr lang="en-US" altLang="zh-CN" sz="2000" baseline="-25000"/>
          </a:p>
        </p:txBody>
      </p:sp>
      <p:sp>
        <p:nvSpPr>
          <p:cNvPr id="264226" name="Rectangle 34"/>
          <p:cNvSpPr>
            <a:spLocks noChangeArrowheads="1"/>
          </p:cNvSpPr>
          <p:nvPr/>
        </p:nvSpPr>
        <p:spPr bwMode="auto">
          <a:xfrm>
            <a:off x="5345113" y="2415261"/>
            <a:ext cx="3513137"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0000"/>
              </a:lnSpc>
              <a:spcBef>
                <a:spcPct val="50000"/>
              </a:spcBef>
            </a:pPr>
            <a:r>
              <a:rPr lang="en-US" altLang="zh-CN" sz="2000" i="1"/>
              <a:t>I</a:t>
            </a:r>
            <a:r>
              <a:rPr lang="en-US" altLang="zh-CN" sz="2000" baseline="-25000"/>
              <a:t>D</a:t>
            </a:r>
            <a:r>
              <a:rPr lang="zh-CN" altLang="en-US" sz="2000"/>
              <a:t>沿沟道产生的电压降使得栅极与沟道内部各点的电压不等越靠近漏极电压越大。</a:t>
            </a:r>
            <a:endParaRPr lang="zh-CN" altLang="en-US" sz="2000" baseline="-25000"/>
          </a:p>
        </p:txBody>
      </p:sp>
      <p:grpSp>
        <p:nvGrpSpPr>
          <p:cNvPr id="7" name="Group 35"/>
          <p:cNvGrpSpPr>
            <a:grpSpLocks/>
          </p:cNvGrpSpPr>
          <p:nvPr/>
        </p:nvGrpSpPr>
        <p:grpSpPr bwMode="auto">
          <a:xfrm>
            <a:off x="2790825" y="1262736"/>
            <a:ext cx="3076575" cy="4057650"/>
            <a:chOff x="1566" y="960"/>
            <a:chExt cx="1938" cy="2556"/>
          </a:xfrm>
        </p:grpSpPr>
        <p:sp>
          <p:nvSpPr>
            <p:cNvPr id="124973" name="Text Box 36"/>
            <p:cNvSpPr txBox="1">
              <a:spLocks noChangeArrowheads="1"/>
            </p:cNvSpPr>
            <p:nvPr/>
          </p:nvSpPr>
          <p:spPr bwMode="auto">
            <a:xfrm>
              <a:off x="2940" y="2186"/>
              <a:ext cx="5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endParaRPr lang="zh-CN" altLang="zh-CN" baseline="-25000"/>
            </a:p>
          </p:txBody>
        </p:sp>
        <p:grpSp>
          <p:nvGrpSpPr>
            <p:cNvPr id="124974" name="Group 37"/>
            <p:cNvGrpSpPr>
              <a:grpSpLocks/>
            </p:cNvGrpSpPr>
            <p:nvPr/>
          </p:nvGrpSpPr>
          <p:grpSpPr bwMode="auto">
            <a:xfrm>
              <a:off x="1566" y="960"/>
              <a:ext cx="1505" cy="2556"/>
              <a:chOff x="1566" y="960"/>
              <a:chExt cx="1505" cy="2556"/>
            </a:xfrm>
          </p:grpSpPr>
          <p:grpSp>
            <p:nvGrpSpPr>
              <p:cNvPr id="124975" name="Group 38"/>
              <p:cNvGrpSpPr>
                <a:grpSpLocks/>
              </p:cNvGrpSpPr>
              <p:nvPr/>
            </p:nvGrpSpPr>
            <p:grpSpPr bwMode="auto">
              <a:xfrm flipH="1">
                <a:off x="2765" y="2088"/>
                <a:ext cx="306" cy="456"/>
                <a:chOff x="3065" y="3041"/>
                <a:chExt cx="474" cy="876"/>
              </a:xfrm>
            </p:grpSpPr>
            <p:sp>
              <p:nvSpPr>
                <p:cNvPr id="124982" name="Line 39"/>
                <p:cNvSpPr>
                  <a:spLocks noChangeShapeType="1"/>
                </p:cNvSpPr>
                <p:nvPr/>
              </p:nvSpPr>
              <p:spPr bwMode="auto">
                <a:xfrm rot="5400000">
                  <a:off x="3302" y="2978"/>
                  <a:ext cx="0" cy="474"/>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4983" name="Line 40"/>
                <p:cNvSpPr>
                  <a:spLocks noChangeShapeType="1"/>
                </p:cNvSpPr>
                <p:nvPr/>
              </p:nvSpPr>
              <p:spPr bwMode="auto">
                <a:xfrm rot="5400000">
                  <a:off x="3305" y="3263"/>
                  <a:ext cx="0" cy="252"/>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4984" name="Line 41"/>
                <p:cNvSpPr>
                  <a:spLocks noChangeShapeType="1"/>
                </p:cNvSpPr>
                <p:nvPr/>
              </p:nvSpPr>
              <p:spPr bwMode="auto">
                <a:xfrm rot="5400000">
                  <a:off x="3215" y="3131"/>
                  <a:ext cx="180"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4985" name="Line 42"/>
                <p:cNvSpPr>
                  <a:spLocks noChangeShapeType="1"/>
                </p:cNvSpPr>
                <p:nvPr/>
              </p:nvSpPr>
              <p:spPr bwMode="auto">
                <a:xfrm rot="5400000">
                  <a:off x="3302" y="3326"/>
                  <a:ext cx="0" cy="474"/>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4986" name="Line 43"/>
                <p:cNvSpPr>
                  <a:spLocks noChangeShapeType="1"/>
                </p:cNvSpPr>
                <p:nvPr/>
              </p:nvSpPr>
              <p:spPr bwMode="auto">
                <a:xfrm rot="5400000">
                  <a:off x="3305" y="3611"/>
                  <a:ext cx="0" cy="252"/>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4987" name="Line 44"/>
                <p:cNvSpPr>
                  <a:spLocks noChangeShapeType="1"/>
                </p:cNvSpPr>
                <p:nvPr/>
              </p:nvSpPr>
              <p:spPr bwMode="auto">
                <a:xfrm rot="5400000">
                  <a:off x="3227" y="3827"/>
                  <a:ext cx="180"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sp>
            <p:nvSpPr>
              <p:cNvPr id="124976" name="Line 45"/>
              <p:cNvSpPr>
                <a:spLocks noChangeShapeType="1"/>
              </p:cNvSpPr>
              <p:nvPr/>
            </p:nvSpPr>
            <p:spPr bwMode="auto">
              <a:xfrm>
                <a:off x="1572" y="960"/>
                <a:ext cx="13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7" name="Line 46"/>
              <p:cNvSpPr>
                <a:spLocks noChangeShapeType="1"/>
              </p:cNvSpPr>
              <p:nvPr/>
            </p:nvSpPr>
            <p:spPr bwMode="auto">
              <a:xfrm>
                <a:off x="1566" y="3513"/>
                <a:ext cx="13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8" name="Line 47"/>
              <p:cNvSpPr>
                <a:spLocks noChangeShapeType="1"/>
              </p:cNvSpPr>
              <p:nvPr/>
            </p:nvSpPr>
            <p:spPr bwMode="auto">
              <a:xfrm>
                <a:off x="2907" y="2532"/>
                <a:ext cx="0" cy="9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79" name="Text Box 48"/>
              <p:cNvSpPr txBox="1">
                <a:spLocks noChangeArrowheads="1"/>
              </p:cNvSpPr>
              <p:nvPr/>
            </p:nvSpPr>
            <p:spPr bwMode="auto">
              <a:xfrm>
                <a:off x="2160" y="1872"/>
                <a:ext cx="5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i="1"/>
                  <a:t>u</a:t>
                </a:r>
                <a:r>
                  <a:rPr lang="en-US" altLang="zh-CN" baseline="-25000"/>
                  <a:t>DS</a:t>
                </a:r>
                <a:endParaRPr lang="en-US" altLang="zh-CN"/>
              </a:p>
            </p:txBody>
          </p:sp>
          <p:sp>
            <p:nvSpPr>
              <p:cNvPr id="124980" name="Line 49"/>
              <p:cNvSpPr>
                <a:spLocks noChangeShapeType="1"/>
              </p:cNvSpPr>
              <p:nvPr/>
            </p:nvSpPr>
            <p:spPr bwMode="auto">
              <a:xfrm>
                <a:off x="2628" y="1236"/>
                <a:ext cx="0" cy="186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24981" name="Line 50"/>
              <p:cNvSpPr>
                <a:spLocks noChangeShapeType="1"/>
              </p:cNvSpPr>
              <p:nvPr/>
            </p:nvSpPr>
            <p:spPr bwMode="auto">
              <a:xfrm>
                <a:off x="2916" y="960"/>
                <a:ext cx="0" cy="11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64243" name="Rectangle 51"/>
          <p:cNvSpPr>
            <a:spLocks noChangeArrowheads="1"/>
          </p:cNvSpPr>
          <p:nvPr/>
        </p:nvSpPr>
        <p:spPr bwMode="auto">
          <a:xfrm>
            <a:off x="2038350" y="2462886"/>
            <a:ext cx="1447800" cy="1943100"/>
          </a:xfrm>
          <a:prstGeom prst="rect">
            <a:avLst/>
          </a:prstGeom>
          <a:solidFill>
            <a:srgbClr val="33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grpSp>
        <p:nvGrpSpPr>
          <p:cNvPr id="10" name="Group 52"/>
          <p:cNvGrpSpPr>
            <a:grpSpLocks/>
          </p:cNvGrpSpPr>
          <p:nvPr/>
        </p:nvGrpSpPr>
        <p:grpSpPr bwMode="auto">
          <a:xfrm>
            <a:off x="2038350" y="2329536"/>
            <a:ext cx="1447800" cy="1866900"/>
            <a:chOff x="4848" y="2868"/>
            <a:chExt cx="912" cy="1176"/>
          </a:xfrm>
        </p:grpSpPr>
        <p:grpSp>
          <p:nvGrpSpPr>
            <p:cNvPr id="124964" name="Group 53"/>
            <p:cNvGrpSpPr>
              <a:grpSpLocks/>
            </p:cNvGrpSpPr>
            <p:nvPr/>
          </p:nvGrpSpPr>
          <p:grpSpPr bwMode="auto">
            <a:xfrm>
              <a:off x="4860" y="2868"/>
              <a:ext cx="900" cy="1176"/>
              <a:chOff x="2664" y="1716"/>
              <a:chExt cx="900" cy="1176"/>
            </a:xfrm>
          </p:grpSpPr>
          <p:sp>
            <p:nvSpPr>
              <p:cNvPr id="124971" name="Freeform 54"/>
              <p:cNvSpPr>
                <a:spLocks/>
              </p:cNvSpPr>
              <p:nvPr/>
            </p:nvSpPr>
            <p:spPr bwMode="auto">
              <a:xfrm>
                <a:off x="2664" y="1716"/>
                <a:ext cx="420" cy="1176"/>
              </a:xfrm>
              <a:custGeom>
                <a:avLst/>
                <a:gdLst>
                  <a:gd name="T0" fmla="*/ 0 w 420"/>
                  <a:gd name="T1" fmla="*/ 12 h 1176"/>
                  <a:gd name="T2" fmla="*/ 0 w 420"/>
                  <a:gd name="T3" fmla="*/ 1176 h 1176"/>
                  <a:gd name="T4" fmla="*/ 288 w 420"/>
                  <a:gd name="T5" fmla="*/ 1164 h 1176"/>
                  <a:gd name="T6" fmla="*/ 420 w 420"/>
                  <a:gd name="T7" fmla="*/ 0 h 1176"/>
                  <a:gd name="T8" fmla="*/ 0 w 420"/>
                  <a:gd name="T9" fmla="*/ 12 h 1176"/>
                  <a:gd name="T10" fmla="*/ 0 60000 65536"/>
                  <a:gd name="T11" fmla="*/ 0 60000 65536"/>
                  <a:gd name="T12" fmla="*/ 0 60000 65536"/>
                  <a:gd name="T13" fmla="*/ 0 60000 65536"/>
                  <a:gd name="T14" fmla="*/ 0 60000 65536"/>
                  <a:gd name="T15" fmla="*/ 0 w 420"/>
                  <a:gd name="T16" fmla="*/ 0 h 1176"/>
                  <a:gd name="T17" fmla="*/ 420 w 420"/>
                  <a:gd name="T18" fmla="*/ 1176 h 1176"/>
                </a:gdLst>
                <a:ahLst/>
                <a:cxnLst>
                  <a:cxn ang="T10">
                    <a:pos x="T0" y="T1"/>
                  </a:cxn>
                  <a:cxn ang="T11">
                    <a:pos x="T2" y="T3"/>
                  </a:cxn>
                  <a:cxn ang="T12">
                    <a:pos x="T4" y="T5"/>
                  </a:cxn>
                  <a:cxn ang="T13">
                    <a:pos x="T6" y="T7"/>
                  </a:cxn>
                  <a:cxn ang="T14">
                    <a:pos x="T8" y="T9"/>
                  </a:cxn>
                </a:cxnLst>
                <a:rect l="T15" t="T16" r="T17" b="T18"/>
                <a:pathLst>
                  <a:path w="420" h="1176">
                    <a:moveTo>
                      <a:pt x="0" y="12"/>
                    </a:moveTo>
                    <a:lnTo>
                      <a:pt x="0" y="1176"/>
                    </a:lnTo>
                    <a:lnTo>
                      <a:pt x="288" y="1164"/>
                    </a:lnTo>
                    <a:lnTo>
                      <a:pt x="420" y="0"/>
                    </a:lnTo>
                    <a:lnTo>
                      <a:pt x="0" y="12"/>
                    </a:lnTo>
                    <a:close/>
                  </a:path>
                </a:pathLst>
              </a:custGeom>
              <a:solidFill>
                <a:srgbClr val="FFFF00"/>
              </a:solidFill>
              <a:ln w="38100">
                <a:solidFill>
                  <a:srgbClr val="CCCC00"/>
                </a:solidFill>
                <a:round/>
                <a:headEnd type="none" w="sm" len="sm"/>
                <a:tailEnd type="none" w="med" len="lg"/>
              </a:ln>
            </p:spPr>
            <p:txBody>
              <a:bodyPr wrap="none" lIns="90000" tIns="46800" rIns="90000" bIns="46800" anchor="ctr">
                <a:spAutoFit/>
              </a:bodyPr>
              <a:lstStyle/>
              <a:p>
                <a:pPr algn="just">
                  <a:lnSpc>
                    <a:spcPct val="120000"/>
                  </a:lnSpc>
                  <a:spcBef>
                    <a:spcPct val="10000"/>
                  </a:spcBef>
                </a:pPr>
                <a:endParaRPr lang="zh-CN" altLang="en-US"/>
              </a:p>
            </p:txBody>
          </p:sp>
          <p:sp>
            <p:nvSpPr>
              <p:cNvPr id="124972" name="Freeform 55"/>
              <p:cNvSpPr>
                <a:spLocks/>
              </p:cNvSpPr>
              <p:nvPr/>
            </p:nvSpPr>
            <p:spPr bwMode="auto">
              <a:xfrm>
                <a:off x="3144" y="1716"/>
                <a:ext cx="420" cy="1176"/>
              </a:xfrm>
              <a:custGeom>
                <a:avLst/>
                <a:gdLst>
                  <a:gd name="T0" fmla="*/ 420 w 420"/>
                  <a:gd name="T1" fmla="*/ 12 h 1176"/>
                  <a:gd name="T2" fmla="*/ 420 w 420"/>
                  <a:gd name="T3" fmla="*/ 1176 h 1176"/>
                  <a:gd name="T4" fmla="*/ 132 w 420"/>
                  <a:gd name="T5" fmla="*/ 1164 h 1176"/>
                  <a:gd name="T6" fmla="*/ 0 w 420"/>
                  <a:gd name="T7" fmla="*/ 0 h 1176"/>
                  <a:gd name="T8" fmla="*/ 420 w 420"/>
                  <a:gd name="T9" fmla="*/ 12 h 1176"/>
                  <a:gd name="T10" fmla="*/ 0 60000 65536"/>
                  <a:gd name="T11" fmla="*/ 0 60000 65536"/>
                  <a:gd name="T12" fmla="*/ 0 60000 65536"/>
                  <a:gd name="T13" fmla="*/ 0 60000 65536"/>
                  <a:gd name="T14" fmla="*/ 0 60000 65536"/>
                  <a:gd name="T15" fmla="*/ 0 w 420"/>
                  <a:gd name="T16" fmla="*/ 0 h 1176"/>
                  <a:gd name="T17" fmla="*/ 420 w 420"/>
                  <a:gd name="T18" fmla="*/ 1176 h 1176"/>
                </a:gdLst>
                <a:ahLst/>
                <a:cxnLst>
                  <a:cxn ang="T10">
                    <a:pos x="T0" y="T1"/>
                  </a:cxn>
                  <a:cxn ang="T11">
                    <a:pos x="T2" y="T3"/>
                  </a:cxn>
                  <a:cxn ang="T12">
                    <a:pos x="T4" y="T5"/>
                  </a:cxn>
                  <a:cxn ang="T13">
                    <a:pos x="T6" y="T7"/>
                  </a:cxn>
                  <a:cxn ang="T14">
                    <a:pos x="T8" y="T9"/>
                  </a:cxn>
                </a:cxnLst>
                <a:rect l="T15" t="T16" r="T17" b="T18"/>
                <a:pathLst>
                  <a:path w="420" h="1176">
                    <a:moveTo>
                      <a:pt x="420" y="12"/>
                    </a:moveTo>
                    <a:lnTo>
                      <a:pt x="420" y="1176"/>
                    </a:lnTo>
                    <a:lnTo>
                      <a:pt x="132" y="1164"/>
                    </a:lnTo>
                    <a:lnTo>
                      <a:pt x="0" y="0"/>
                    </a:lnTo>
                    <a:lnTo>
                      <a:pt x="420" y="12"/>
                    </a:lnTo>
                    <a:close/>
                  </a:path>
                </a:pathLst>
              </a:custGeom>
              <a:solidFill>
                <a:srgbClr val="FFFF00"/>
              </a:solidFill>
              <a:ln w="38100">
                <a:solidFill>
                  <a:srgbClr val="CCCC00"/>
                </a:solidFill>
                <a:round/>
                <a:headEnd type="none" w="sm" len="sm"/>
                <a:tailEnd type="none" w="med" len="lg"/>
              </a:ln>
            </p:spPr>
            <p:txBody>
              <a:bodyPr wrap="none" lIns="90000" tIns="46800" rIns="90000" bIns="46800" anchor="ctr">
                <a:spAutoFit/>
              </a:bodyPr>
              <a:lstStyle/>
              <a:p>
                <a:pPr algn="just">
                  <a:lnSpc>
                    <a:spcPct val="120000"/>
                  </a:lnSpc>
                  <a:spcBef>
                    <a:spcPct val="10000"/>
                  </a:spcBef>
                </a:pPr>
                <a:endParaRPr lang="zh-CN" altLang="en-US"/>
              </a:p>
            </p:txBody>
          </p:sp>
        </p:grpSp>
        <p:grpSp>
          <p:nvGrpSpPr>
            <p:cNvPr id="124965" name="Group 56"/>
            <p:cNvGrpSpPr>
              <a:grpSpLocks/>
            </p:cNvGrpSpPr>
            <p:nvPr/>
          </p:nvGrpSpPr>
          <p:grpSpPr bwMode="auto">
            <a:xfrm>
              <a:off x="4848" y="3016"/>
              <a:ext cx="912" cy="932"/>
              <a:chOff x="4848" y="3016"/>
              <a:chExt cx="912" cy="932"/>
            </a:xfrm>
          </p:grpSpPr>
          <p:sp>
            <p:nvSpPr>
              <p:cNvPr id="124966" name="AutoShape 57"/>
              <p:cNvSpPr>
                <a:spLocks noChangeArrowheads="1"/>
              </p:cNvSpPr>
              <p:nvPr/>
            </p:nvSpPr>
            <p:spPr bwMode="auto">
              <a:xfrm rot="16200000" flipH="1">
                <a:off x="4513" y="3351"/>
                <a:ext cx="932" cy="261"/>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496 w 21600"/>
                  <a:gd name="T13" fmla="*/ 4469 h 21600"/>
                  <a:gd name="T14" fmla="*/ 17104 w 21600"/>
                  <a:gd name="T15" fmla="*/ 17131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6699FF"/>
              </a:solidFill>
              <a:ln w="12700">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124967" name="AutoShape 58"/>
              <p:cNvSpPr>
                <a:spLocks noChangeArrowheads="1"/>
              </p:cNvSpPr>
              <p:nvPr/>
            </p:nvSpPr>
            <p:spPr bwMode="auto">
              <a:xfrm rot="5400000">
                <a:off x="5164" y="3351"/>
                <a:ext cx="932" cy="261"/>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496 w 21600"/>
                  <a:gd name="T13" fmla="*/ 4469 h 21600"/>
                  <a:gd name="T14" fmla="*/ 17104 w 21600"/>
                  <a:gd name="T15" fmla="*/ 17131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6699FF"/>
              </a:solidFill>
              <a:ln w="12700">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grpSp>
            <p:nvGrpSpPr>
              <p:cNvPr id="124968" name="Group 59"/>
              <p:cNvGrpSpPr>
                <a:grpSpLocks/>
              </p:cNvGrpSpPr>
              <p:nvPr/>
            </p:nvGrpSpPr>
            <p:grpSpPr bwMode="auto">
              <a:xfrm>
                <a:off x="4851" y="3302"/>
                <a:ext cx="900" cy="365"/>
                <a:chOff x="2532" y="2476"/>
                <a:chExt cx="912" cy="365"/>
              </a:xfrm>
            </p:grpSpPr>
            <p:sp>
              <p:nvSpPr>
                <p:cNvPr id="124969" name="Text Box 60"/>
                <p:cNvSpPr txBox="1">
                  <a:spLocks noChangeArrowheads="1"/>
                </p:cNvSpPr>
                <p:nvPr/>
              </p:nvSpPr>
              <p:spPr bwMode="auto">
                <a:xfrm>
                  <a:off x="2532" y="2476"/>
                  <a:ext cx="2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sz="3200">
                      <a:solidFill>
                        <a:schemeClr val="bg2"/>
                      </a:solidFill>
                    </a:rPr>
                    <a:t>P</a:t>
                  </a:r>
                </a:p>
              </p:txBody>
            </p:sp>
            <p:sp>
              <p:nvSpPr>
                <p:cNvPr id="124970" name="Text Box 61"/>
                <p:cNvSpPr txBox="1">
                  <a:spLocks noChangeArrowheads="1"/>
                </p:cNvSpPr>
                <p:nvPr/>
              </p:nvSpPr>
              <p:spPr bwMode="auto">
                <a:xfrm>
                  <a:off x="3180" y="2476"/>
                  <a:ext cx="2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sz="3200">
                      <a:solidFill>
                        <a:schemeClr val="bg2"/>
                      </a:solidFill>
                    </a:rPr>
                    <a:t>P</a:t>
                  </a:r>
                </a:p>
              </p:txBody>
            </p:sp>
          </p:grpSp>
        </p:grpSp>
      </p:grpSp>
      <p:sp>
        <p:nvSpPr>
          <p:cNvPr id="264254" name="Line 62"/>
          <p:cNvSpPr>
            <a:spLocks noChangeShapeType="1"/>
          </p:cNvSpPr>
          <p:nvPr/>
        </p:nvSpPr>
        <p:spPr bwMode="auto">
          <a:xfrm flipH="1">
            <a:off x="3409950" y="1373861"/>
            <a:ext cx="590550" cy="0"/>
          </a:xfrm>
          <a:prstGeom prst="line">
            <a:avLst/>
          </a:prstGeom>
          <a:noFill/>
          <a:ln w="2857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264255" name="Text Box 63"/>
          <p:cNvSpPr txBox="1">
            <a:spLocks noChangeArrowheads="1"/>
          </p:cNvSpPr>
          <p:nvPr/>
        </p:nvSpPr>
        <p:spPr bwMode="auto">
          <a:xfrm>
            <a:off x="3698875" y="770611"/>
            <a:ext cx="414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lang="en-US" altLang="zh-CN" i="1"/>
              <a:t>i</a:t>
            </a:r>
            <a:r>
              <a:rPr lang="en-US" altLang="zh-CN" baseline="-25000"/>
              <a:t>D</a:t>
            </a:r>
          </a:p>
        </p:txBody>
      </p:sp>
      <p:sp>
        <p:nvSpPr>
          <p:cNvPr id="264256" name="Rectangle 64"/>
          <p:cNvSpPr>
            <a:spLocks noChangeArrowheads="1"/>
          </p:cNvSpPr>
          <p:nvPr/>
        </p:nvSpPr>
        <p:spPr bwMode="auto">
          <a:xfrm>
            <a:off x="5254625" y="3663036"/>
            <a:ext cx="3589338"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30000"/>
              </a:lnSpc>
              <a:spcBef>
                <a:spcPct val="50000"/>
              </a:spcBef>
            </a:pPr>
            <a:r>
              <a:rPr lang="zh-CN" altLang="en-US" sz="2000"/>
              <a:t>当</a:t>
            </a:r>
            <a:r>
              <a:rPr lang="en-US" altLang="zh-CN" sz="2000" i="1"/>
              <a:t>u</a:t>
            </a:r>
            <a:r>
              <a:rPr lang="en-US" altLang="zh-CN" sz="2000" baseline="-25000"/>
              <a:t>GS</a:t>
            </a:r>
            <a:r>
              <a:rPr lang="en-US" altLang="zh-CN" sz="2000"/>
              <a:t>&lt;0</a:t>
            </a:r>
            <a:r>
              <a:rPr lang="zh-CN" altLang="en-US" sz="2000"/>
              <a:t>时，</a:t>
            </a:r>
            <a:r>
              <a:rPr lang="en-US" altLang="zh-CN" sz="2000"/>
              <a:t>N</a:t>
            </a:r>
            <a:r>
              <a:rPr lang="zh-CN" altLang="en-US" sz="2000"/>
              <a:t>沟道变窄，漏极电流减小，即</a:t>
            </a:r>
            <a:r>
              <a:rPr lang="en-US" altLang="zh-CN" sz="2000" i="1"/>
              <a:t>i</a:t>
            </a:r>
            <a:r>
              <a:rPr lang="en-US" altLang="zh-CN" sz="2000" baseline="-25000"/>
              <a:t>D</a:t>
            </a:r>
            <a:r>
              <a:rPr lang="en-US" altLang="zh-CN" sz="2000"/>
              <a:t>&lt; </a:t>
            </a:r>
            <a:r>
              <a:rPr lang="en-US" altLang="zh-CN" sz="2000" i="1"/>
              <a:t>I</a:t>
            </a:r>
            <a:r>
              <a:rPr lang="en-US" altLang="zh-CN" sz="2000" baseline="-25000"/>
              <a:t>DSS</a:t>
            </a:r>
            <a:r>
              <a:rPr lang="en-US" altLang="zh-CN" sz="2000"/>
              <a:t> </a:t>
            </a:r>
            <a:r>
              <a:rPr lang="zh-CN" altLang="en-US" sz="2000"/>
              <a:t>。</a:t>
            </a:r>
          </a:p>
        </p:txBody>
      </p:sp>
      <p:grpSp>
        <p:nvGrpSpPr>
          <p:cNvPr id="14" name="Group 65"/>
          <p:cNvGrpSpPr>
            <a:grpSpLocks/>
          </p:cNvGrpSpPr>
          <p:nvPr/>
        </p:nvGrpSpPr>
        <p:grpSpPr bwMode="auto">
          <a:xfrm>
            <a:off x="2022475" y="2154911"/>
            <a:ext cx="1457325" cy="2143125"/>
            <a:chOff x="3276" y="3150"/>
            <a:chExt cx="894" cy="1170"/>
          </a:xfrm>
        </p:grpSpPr>
        <p:grpSp>
          <p:nvGrpSpPr>
            <p:cNvPr id="124955" name="Group 66"/>
            <p:cNvGrpSpPr>
              <a:grpSpLocks/>
            </p:cNvGrpSpPr>
            <p:nvPr/>
          </p:nvGrpSpPr>
          <p:grpSpPr bwMode="auto">
            <a:xfrm>
              <a:off x="3282" y="3150"/>
              <a:ext cx="888" cy="1170"/>
              <a:chOff x="534" y="707"/>
              <a:chExt cx="888" cy="1170"/>
            </a:xfrm>
          </p:grpSpPr>
          <p:sp>
            <p:nvSpPr>
              <p:cNvPr id="124962" name="AutoShape 67"/>
              <p:cNvSpPr>
                <a:spLocks noChangeArrowheads="1"/>
              </p:cNvSpPr>
              <p:nvPr/>
            </p:nvSpPr>
            <p:spPr bwMode="auto">
              <a:xfrm rot="5400000" flipH="1">
                <a:off x="630" y="1079"/>
                <a:ext cx="1164" cy="420"/>
              </a:xfrm>
              <a:custGeom>
                <a:avLst/>
                <a:gdLst>
                  <a:gd name="T0" fmla="*/ 3 w 21600"/>
                  <a:gd name="T1" fmla="*/ 0 h 21600"/>
                  <a:gd name="T2" fmla="*/ 2 w 21600"/>
                  <a:gd name="T3" fmla="*/ 0 h 21600"/>
                  <a:gd name="T4" fmla="*/ 0 w 21600"/>
                  <a:gd name="T5" fmla="*/ 0 h 21600"/>
                  <a:gd name="T6" fmla="*/ 2 w 21600"/>
                  <a:gd name="T7" fmla="*/ 0 h 21600"/>
                  <a:gd name="T8" fmla="*/ 0 60000 65536"/>
                  <a:gd name="T9" fmla="*/ 0 60000 65536"/>
                  <a:gd name="T10" fmla="*/ 0 60000 65536"/>
                  <a:gd name="T11" fmla="*/ 0 60000 65536"/>
                  <a:gd name="T12" fmla="*/ 2616 w 21600"/>
                  <a:gd name="T13" fmla="*/ 2623 h 21600"/>
                  <a:gd name="T14" fmla="*/ 18984 w 21600"/>
                  <a:gd name="T15" fmla="*/ 18977 h 21600"/>
                </a:gdLst>
                <a:ahLst/>
                <a:cxnLst>
                  <a:cxn ang="T8">
                    <a:pos x="T0" y="T1"/>
                  </a:cxn>
                  <a:cxn ang="T9">
                    <a:pos x="T2" y="T3"/>
                  </a:cxn>
                  <a:cxn ang="T10">
                    <a:pos x="T4" y="T5"/>
                  </a:cxn>
                  <a:cxn ang="T11">
                    <a:pos x="T6" y="T7"/>
                  </a:cxn>
                </a:cxnLst>
                <a:rect l="T12" t="T13" r="T14" b="T15"/>
                <a:pathLst>
                  <a:path w="21600" h="21600">
                    <a:moveTo>
                      <a:pt x="0" y="0"/>
                    </a:moveTo>
                    <a:lnTo>
                      <a:pt x="1632" y="21600"/>
                    </a:lnTo>
                    <a:lnTo>
                      <a:pt x="19968" y="21600"/>
                    </a:lnTo>
                    <a:lnTo>
                      <a:pt x="21600" y="0"/>
                    </a:lnTo>
                    <a:close/>
                  </a:path>
                </a:pathLst>
              </a:custGeom>
              <a:solidFill>
                <a:srgbClr val="FFFF00"/>
              </a:solidFill>
              <a:ln w="38100">
                <a:solidFill>
                  <a:srgbClr val="CCCC00"/>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124963" name="AutoShape 68"/>
              <p:cNvSpPr>
                <a:spLocks noChangeArrowheads="1"/>
              </p:cNvSpPr>
              <p:nvPr/>
            </p:nvSpPr>
            <p:spPr bwMode="auto">
              <a:xfrm rot="-5400000">
                <a:off x="174" y="1085"/>
                <a:ext cx="1152" cy="432"/>
              </a:xfrm>
              <a:custGeom>
                <a:avLst/>
                <a:gdLst>
                  <a:gd name="T0" fmla="*/ 3 w 21600"/>
                  <a:gd name="T1" fmla="*/ 0 h 21600"/>
                  <a:gd name="T2" fmla="*/ 2 w 21600"/>
                  <a:gd name="T3" fmla="*/ 0 h 21600"/>
                  <a:gd name="T4" fmla="*/ 0 w 21600"/>
                  <a:gd name="T5" fmla="*/ 0 h 21600"/>
                  <a:gd name="T6" fmla="*/ 2 w 21600"/>
                  <a:gd name="T7" fmla="*/ 0 h 21600"/>
                  <a:gd name="T8" fmla="*/ 0 60000 65536"/>
                  <a:gd name="T9" fmla="*/ 0 60000 65536"/>
                  <a:gd name="T10" fmla="*/ 0 60000 65536"/>
                  <a:gd name="T11" fmla="*/ 0 60000 65536"/>
                  <a:gd name="T12" fmla="*/ 2625 w 21600"/>
                  <a:gd name="T13" fmla="*/ 2650 h 21600"/>
                  <a:gd name="T14" fmla="*/ 18975 w 21600"/>
                  <a:gd name="T15" fmla="*/ 19000 h 21600"/>
                </a:gdLst>
                <a:ahLst/>
                <a:cxnLst>
                  <a:cxn ang="T8">
                    <a:pos x="T0" y="T1"/>
                  </a:cxn>
                  <a:cxn ang="T9">
                    <a:pos x="T2" y="T3"/>
                  </a:cxn>
                  <a:cxn ang="T10">
                    <a:pos x="T4" y="T5"/>
                  </a:cxn>
                  <a:cxn ang="T11">
                    <a:pos x="T6" y="T7"/>
                  </a:cxn>
                </a:cxnLst>
                <a:rect l="T12" t="T13" r="T14" b="T15"/>
                <a:pathLst>
                  <a:path w="21600" h="21600">
                    <a:moveTo>
                      <a:pt x="0" y="0"/>
                    </a:moveTo>
                    <a:lnTo>
                      <a:pt x="1650" y="21600"/>
                    </a:lnTo>
                    <a:lnTo>
                      <a:pt x="19950" y="21600"/>
                    </a:lnTo>
                    <a:lnTo>
                      <a:pt x="21600" y="0"/>
                    </a:lnTo>
                    <a:close/>
                  </a:path>
                </a:pathLst>
              </a:custGeom>
              <a:solidFill>
                <a:srgbClr val="FFFF00"/>
              </a:solidFill>
              <a:ln w="38100">
                <a:solidFill>
                  <a:srgbClr val="CCCC00"/>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grpSp>
        <p:grpSp>
          <p:nvGrpSpPr>
            <p:cNvPr id="124956" name="Group 69"/>
            <p:cNvGrpSpPr>
              <a:grpSpLocks/>
            </p:cNvGrpSpPr>
            <p:nvPr/>
          </p:nvGrpSpPr>
          <p:grpSpPr bwMode="auto">
            <a:xfrm>
              <a:off x="3276" y="3268"/>
              <a:ext cx="888" cy="932"/>
              <a:chOff x="4848" y="3016"/>
              <a:chExt cx="912" cy="932"/>
            </a:xfrm>
          </p:grpSpPr>
          <p:sp>
            <p:nvSpPr>
              <p:cNvPr id="124957" name="AutoShape 70"/>
              <p:cNvSpPr>
                <a:spLocks noChangeArrowheads="1"/>
              </p:cNvSpPr>
              <p:nvPr/>
            </p:nvSpPr>
            <p:spPr bwMode="auto">
              <a:xfrm rot="16200000" flipH="1">
                <a:off x="4513" y="3351"/>
                <a:ext cx="932" cy="261"/>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496 w 21600"/>
                  <a:gd name="T13" fmla="*/ 4469 h 21600"/>
                  <a:gd name="T14" fmla="*/ 17104 w 21600"/>
                  <a:gd name="T15" fmla="*/ 17131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6699FF"/>
              </a:solidFill>
              <a:ln w="12700">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sp>
            <p:nvSpPr>
              <p:cNvPr id="124958" name="AutoShape 71"/>
              <p:cNvSpPr>
                <a:spLocks noChangeArrowheads="1"/>
              </p:cNvSpPr>
              <p:nvPr/>
            </p:nvSpPr>
            <p:spPr bwMode="auto">
              <a:xfrm rot="5400000">
                <a:off x="5164" y="3351"/>
                <a:ext cx="932" cy="261"/>
              </a:xfrm>
              <a:custGeom>
                <a:avLst/>
                <a:gdLst>
                  <a:gd name="T0" fmla="*/ 2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4496 w 21600"/>
                  <a:gd name="T13" fmla="*/ 4469 h 21600"/>
                  <a:gd name="T14" fmla="*/ 17104 w 21600"/>
                  <a:gd name="T15" fmla="*/ 17131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6699FF"/>
              </a:solidFill>
              <a:ln w="12700">
                <a:solidFill>
                  <a:schemeClr val="tx1"/>
                </a:solidFill>
                <a:miter lim="800000"/>
                <a:headEnd type="none" w="sm" len="sm"/>
                <a:tailEnd type="none" w="med" len="lg"/>
              </a:ln>
            </p:spPr>
            <p:txBody>
              <a:bodyPr lIns="90000" tIns="46800" rIns="90000" bIns="46800" anchor="ctr">
                <a:spAutoFit/>
              </a:bodyPr>
              <a:lstStyle/>
              <a:p>
                <a:pPr algn="just">
                  <a:lnSpc>
                    <a:spcPct val="120000"/>
                  </a:lnSpc>
                  <a:spcBef>
                    <a:spcPct val="10000"/>
                  </a:spcBef>
                </a:pPr>
                <a:endParaRPr lang="zh-CN" altLang="en-US"/>
              </a:p>
            </p:txBody>
          </p:sp>
          <p:grpSp>
            <p:nvGrpSpPr>
              <p:cNvPr id="124959" name="Group 72"/>
              <p:cNvGrpSpPr>
                <a:grpSpLocks/>
              </p:cNvGrpSpPr>
              <p:nvPr/>
            </p:nvGrpSpPr>
            <p:grpSpPr bwMode="auto">
              <a:xfrm>
                <a:off x="4851" y="3326"/>
                <a:ext cx="900" cy="316"/>
                <a:chOff x="2532" y="2500"/>
                <a:chExt cx="912" cy="316"/>
              </a:xfrm>
            </p:grpSpPr>
            <p:sp>
              <p:nvSpPr>
                <p:cNvPr id="124960" name="Text Box 73"/>
                <p:cNvSpPr txBox="1">
                  <a:spLocks noChangeArrowheads="1"/>
                </p:cNvSpPr>
                <p:nvPr/>
              </p:nvSpPr>
              <p:spPr bwMode="auto">
                <a:xfrm>
                  <a:off x="2532" y="2500"/>
                  <a:ext cx="264"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sz="3200">
                      <a:solidFill>
                        <a:schemeClr val="bg2"/>
                      </a:solidFill>
                    </a:rPr>
                    <a:t>P</a:t>
                  </a:r>
                </a:p>
              </p:txBody>
            </p:sp>
            <p:sp>
              <p:nvSpPr>
                <p:cNvPr id="124961" name="Text Box 74"/>
                <p:cNvSpPr txBox="1">
                  <a:spLocks noChangeArrowheads="1"/>
                </p:cNvSpPr>
                <p:nvPr/>
              </p:nvSpPr>
              <p:spPr bwMode="auto">
                <a:xfrm>
                  <a:off x="3180" y="2500"/>
                  <a:ext cx="264"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sz="3200">
                      <a:solidFill>
                        <a:schemeClr val="bg2"/>
                      </a:solidFill>
                    </a:rPr>
                    <a:t>P</a:t>
                  </a:r>
                </a:p>
              </p:txBody>
            </p:sp>
          </p:grpSp>
        </p:grpSp>
      </p:grpSp>
      <p:sp>
        <p:nvSpPr>
          <p:cNvPr id="264267" name="Rectangle 75"/>
          <p:cNvSpPr>
            <a:spLocks noChangeArrowheads="1"/>
          </p:cNvSpPr>
          <p:nvPr/>
        </p:nvSpPr>
        <p:spPr bwMode="auto">
          <a:xfrm>
            <a:off x="5254625" y="4510761"/>
            <a:ext cx="3551238"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lnSpc>
                <a:spcPct val="130000"/>
              </a:lnSpc>
              <a:spcBef>
                <a:spcPct val="50000"/>
              </a:spcBef>
            </a:pPr>
            <a:r>
              <a:rPr lang="zh-CN" altLang="en-US" sz="2000"/>
              <a:t>当</a:t>
            </a:r>
            <a:r>
              <a:rPr lang="en-US" altLang="zh-CN" sz="2000" i="1"/>
              <a:t>u</a:t>
            </a:r>
            <a:r>
              <a:rPr lang="en-US" altLang="zh-CN" sz="2000" baseline="-25000"/>
              <a:t>GS</a:t>
            </a:r>
            <a:r>
              <a:rPr lang="zh-CN" altLang="en-US" sz="2000"/>
              <a:t>减小到一定值时，两边耗尽区合拢，导电沟道被夹断</a:t>
            </a:r>
            <a:r>
              <a:rPr lang="en-US" altLang="zh-CN" sz="2000" i="1"/>
              <a:t>i</a:t>
            </a:r>
            <a:r>
              <a:rPr lang="en-US" altLang="zh-CN" sz="2000" baseline="-25000"/>
              <a:t>D</a:t>
            </a:r>
            <a:r>
              <a:rPr lang="en-US" altLang="zh-CN" sz="2000">
                <a:sym typeface="Symbol" pitchFamily="18" charset="2"/>
              </a:rPr>
              <a:t>0</a:t>
            </a:r>
            <a:r>
              <a:rPr lang="zh-CN" altLang="en-US" sz="2000"/>
              <a:t>。此时的</a:t>
            </a:r>
            <a:r>
              <a:rPr lang="en-US" altLang="zh-CN" sz="2000" i="1"/>
              <a:t>u</a:t>
            </a:r>
            <a:r>
              <a:rPr lang="en-US" altLang="zh-CN" sz="2000" baseline="-25000"/>
              <a:t>GS</a:t>
            </a:r>
            <a:r>
              <a:rPr lang="zh-CN" altLang="en-US" sz="2000"/>
              <a:t>称为夹断电压，记为</a:t>
            </a:r>
            <a:r>
              <a:rPr lang="en-US" altLang="zh-CN" sz="2000" i="1"/>
              <a:t>U</a:t>
            </a:r>
            <a:r>
              <a:rPr lang="en-US" altLang="zh-CN" sz="2000" baseline="-25000"/>
              <a:t>GS(off)</a:t>
            </a:r>
            <a:r>
              <a:rPr lang="zh-CN" altLang="en-US" sz="2000"/>
              <a:t>。</a:t>
            </a:r>
            <a:endParaRPr lang="en-US" altLang="zh-CN" sz="2000" baseline="-25000"/>
          </a:p>
        </p:txBody>
      </p:sp>
      <p:sp>
        <p:nvSpPr>
          <p:cNvPr id="264268" name="Text Box 76"/>
          <p:cNvSpPr txBox="1">
            <a:spLocks noChangeArrowheads="1"/>
          </p:cNvSpPr>
          <p:nvPr/>
        </p:nvSpPr>
        <p:spPr bwMode="auto">
          <a:xfrm>
            <a:off x="246063" y="5799811"/>
            <a:ext cx="491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a:t>继续减小</a:t>
            </a:r>
            <a:r>
              <a:rPr kumimoji="1" lang="en-US" altLang="zh-CN" i="1"/>
              <a:t>u</a:t>
            </a:r>
            <a:r>
              <a:rPr kumimoji="1" lang="en-US" altLang="zh-CN" baseline="-25000"/>
              <a:t>GS</a:t>
            </a:r>
            <a:r>
              <a:rPr kumimoji="1" lang="zh-CN" altLang="en-US"/>
              <a:t>耗尽区不再明显变化。</a:t>
            </a:r>
          </a:p>
        </p:txBody>
      </p:sp>
      <p:grpSp>
        <p:nvGrpSpPr>
          <p:cNvPr id="18" name="Group 77"/>
          <p:cNvGrpSpPr>
            <a:grpSpLocks/>
          </p:cNvGrpSpPr>
          <p:nvPr/>
        </p:nvGrpSpPr>
        <p:grpSpPr bwMode="auto">
          <a:xfrm>
            <a:off x="323850" y="3447136"/>
            <a:ext cx="2343150" cy="1943100"/>
            <a:chOff x="48" y="2292"/>
            <a:chExt cx="1476" cy="1284"/>
          </a:xfrm>
        </p:grpSpPr>
        <p:sp>
          <p:nvSpPr>
            <p:cNvPr id="124953" name="Rectangle 78"/>
            <p:cNvSpPr>
              <a:spLocks noChangeArrowheads="1"/>
            </p:cNvSpPr>
            <p:nvPr/>
          </p:nvSpPr>
          <p:spPr bwMode="auto">
            <a:xfrm>
              <a:off x="48" y="2292"/>
              <a:ext cx="228" cy="128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sp>
          <p:nvSpPr>
            <p:cNvPr id="124954" name="Rectangle 79"/>
            <p:cNvSpPr>
              <a:spLocks noChangeArrowheads="1"/>
            </p:cNvSpPr>
            <p:nvPr/>
          </p:nvSpPr>
          <p:spPr bwMode="auto">
            <a:xfrm>
              <a:off x="168" y="3420"/>
              <a:ext cx="1356" cy="14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grpSp>
      <p:grpSp>
        <p:nvGrpSpPr>
          <p:cNvPr id="19" name="Group 80"/>
          <p:cNvGrpSpPr>
            <a:grpSpLocks/>
          </p:cNvGrpSpPr>
          <p:nvPr/>
        </p:nvGrpSpPr>
        <p:grpSpPr bwMode="auto">
          <a:xfrm>
            <a:off x="247650" y="3301086"/>
            <a:ext cx="2667000" cy="2019300"/>
            <a:chOff x="2040" y="2484"/>
            <a:chExt cx="1680" cy="1272"/>
          </a:xfrm>
        </p:grpSpPr>
        <p:sp>
          <p:nvSpPr>
            <p:cNvPr id="124947" name="Line 81"/>
            <p:cNvSpPr>
              <a:spLocks noChangeShapeType="1"/>
            </p:cNvSpPr>
            <p:nvPr/>
          </p:nvSpPr>
          <p:spPr bwMode="auto">
            <a:xfrm>
              <a:off x="2172" y="3300"/>
              <a:ext cx="0" cy="4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4948" name="Group 82"/>
            <p:cNvGrpSpPr>
              <a:grpSpLocks/>
            </p:cNvGrpSpPr>
            <p:nvPr/>
          </p:nvGrpSpPr>
          <p:grpSpPr bwMode="auto">
            <a:xfrm>
              <a:off x="2040" y="2484"/>
              <a:ext cx="1680" cy="1272"/>
              <a:chOff x="2040" y="2484"/>
              <a:chExt cx="1680" cy="1272"/>
            </a:xfrm>
          </p:grpSpPr>
          <p:sp>
            <p:nvSpPr>
              <p:cNvPr id="124949" name="Line 83"/>
              <p:cNvSpPr>
                <a:spLocks noChangeShapeType="1"/>
              </p:cNvSpPr>
              <p:nvPr/>
            </p:nvSpPr>
            <p:spPr bwMode="auto">
              <a:xfrm>
                <a:off x="2172" y="3756"/>
                <a:ext cx="15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50" name="Line 84"/>
              <p:cNvSpPr>
                <a:spLocks noChangeShapeType="1"/>
              </p:cNvSpPr>
              <p:nvPr/>
            </p:nvSpPr>
            <p:spPr bwMode="auto">
              <a:xfrm>
                <a:off x="2040" y="3300"/>
                <a:ext cx="2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51" name="Line 85"/>
              <p:cNvSpPr>
                <a:spLocks noChangeShapeType="1"/>
              </p:cNvSpPr>
              <p:nvPr/>
            </p:nvSpPr>
            <p:spPr bwMode="auto">
              <a:xfrm>
                <a:off x="2088" y="3228"/>
                <a:ext cx="1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52" name="Line 86"/>
              <p:cNvSpPr>
                <a:spLocks noChangeShapeType="1"/>
              </p:cNvSpPr>
              <p:nvPr/>
            </p:nvSpPr>
            <p:spPr bwMode="auto">
              <a:xfrm>
                <a:off x="2172" y="2484"/>
                <a:ext cx="0" cy="7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4224"/>
                                        </p:tgtEl>
                                        <p:attrNameLst>
                                          <p:attrName>style.visibility</p:attrName>
                                        </p:attrNameLst>
                                      </p:cBhvr>
                                      <p:to>
                                        <p:strVal val="visible"/>
                                      </p:to>
                                    </p:set>
                                    <p:animEffect transition="in" filter="wipe(left)">
                                      <p:cBhvr>
                                        <p:cTn id="7" dur="500"/>
                                        <p:tgtEl>
                                          <p:spTgt spid="264224"/>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ou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264225"/>
                                        </p:tgtEl>
                                        <p:attrNameLst>
                                          <p:attrName>style.visibility</p:attrName>
                                        </p:attrNameLst>
                                      </p:cBhvr>
                                      <p:to>
                                        <p:strVal val="visible"/>
                                      </p:to>
                                    </p:set>
                                    <p:animEffect transition="in" filter="box(out)">
                                      <p:cBhvr>
                                        <p:cTn id="16" dur="500"/>
                                        <p:tgtEl>
                                          <p:spTgt spid="264225"/>
                                        </p:tgtEl>
                                      </p:cBhvr>
                                    </p:animEffect>
                                  </p:childTnLst>
                                </p:cTn>
                              </p:par>
                            </p:childTnLst>
                          </p:cTn>
                        </p:par>
                        <p:par>
                          <p:cTn id="17" fill="hold" nodeType="afterGroup">
                            <p:stCondLst>
                              <p:cond delay="500"/>
                            </p:stCondLst>
                            <p:childTnLst>
                              <p:par>
                                <p:cTn id="18" presetID="5" presetClass="entr" presetSubtype="1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heckerboard(across)">
                                      <p:cBhvr>
                                        <p:cTn id="20" dur="500"/>
                                        <p:tgtEl>
                                          <p:spTgt spid="6"/>
                                        </p:tgtEl>
                                      </p:cBhvr>
                                    </p:animEffect>
                                  </p:childTnLst>
                                </p:cTn>
                              </p:par>
                            </p:childTnLst>
                          </p:cTn>
                        </p:par>
                        <p:par>
                          <p:cTn id="21" fill="hold" nodeType="afterGroup">
                            <p:stCondLst>
                              <p:cond delay="1000"/>
                            </p:stCondLst>
                            <p:childTnLst>
                              <p:par>
                                <p:cTn id="22" presetID="5" presetClass="entr" presetSubtype="1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heckerboard(across)">
                                      <p:cBhvr>
                                        <p:cTn id="24" dur="500"/>
                                        <p:tgtEl>
                                          <p:spTgt spid="7"/>
                                        </p:tgtEl>
                                      </p:cBhvr>
                                    </p:animEffect>
                                  </p:childTnLst>
                                </p:cTn>
                              </p:par>
                            </p:childTnLst>
                          </p:cTn>
                        </p:par>
                        <p:par>
                          <p:cTn id="25" fill="hold" nodeType="afterGroup">
                            <p:stCondLst>
                              <p:cond delay="1500"/>
                            </p:stCondLst>
                            <p:childTnLst>
                              <p:par>
                                <p:cTn id="26" presetID="5" presetClass="entr" presetSubtype="10" fill="hold" grpId="0" nodeType="afterEffect">
                                  <p:stCondLst>
                                    <p:cond delay="0"/>
                                  </p:stCondLst>
                                  <p:childTnLst>
                                    <p:set>
                                      <p:cBhvr>
                                        <p:cTn id="27" dur="1" fill="hold">
                                          <p:stCondLst>
                                            <p:cond delay="0"/>
                                          </p:stCondLst>
                                        </p:cTn>
                                        <p:tgtEl>
                                          <p:spTgt spid="264254"/>
                                        </p:tgtEl>
                                        <p:attrNameLst>
                                          <p:attrName>style.visibility</p:attrName>
                                        </p:attrNameLst>
                                      </p:cBhvr>
                                      <p:to>
                                        <p:strVal val="visible"/>
                                      </p:to>
                                    </p:set>
                                    <p:animEffect transition="in" filter="checkerboard(across)">
                                      <p:cBhvr>
                                        <p:cTn id="28" dur="500"/>
                                        <p:tgtEl>
                                          <p:spTgt spid="264254"/>
                                        </p:tgtEl>
                                      </p:cBhvr>
                                    </p:animEffect>
                                  </p:childTnLst>
                                </p:cTn>
                              </p:par>
                            </p:childTnLst>
                          </p:cTn>
                        </p:par>
                        <p:par>
                          <p:cTn id="29" fill="hold" nodeType="afterGroup">
                            <p:stCondLst>
                              <p:cond delay="2000"/>
                            </p:stCondLst>
                            <p:childTnLst>
                              <p:par>
                                <p:cTn id="30" presetID="3" presetClass="entr" presetSubtype="10" fill="hold" grpId="0" nodeType="afterEffect">
                                  <p:stCondLst>
                                    <p:cond delay="0"/>
                                  </p:stCondLst>
                                  <p:childTnLst>
                                    <p:set>
                                      <p:cBhvr>
                                        <p:cTn id="31" dur="1" fill="hold">
                                          <p:stCondLst>
                                            <p:cond delay="0"/>
                                          </p:stCondLst>
                                        </p:cTn>
                                        <p:tgtEl>
                                          <p:spTgt spid="264255"/>
                                        </p:tgtEl>
                                        <p:attrNameLst>
                                          <p:attrName>style.visibility</p:attrName>
                                        </p:attrNameLst>
                                      </p:cBhvr>
                                      <p:to>
                                        <p:strVal val="visible"/>
                                      </p:to>
                                    </p:set>
                                    <p:animEffect transition="in" filter="blinds(horizontal)">
                                      <p:cBhvr>
                                        <p:cTn id="32" dur="500"/>
                                        <p:tgtEl>
                                          <p:spTgt spid="26425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4226"/>
                                        </p:tgtEl>
                                        <p:attrNameLst>
                                          <p:attrName>style.visibility</p:attrName>
                                        </p:attrNameLst>
                                      </p:cBhvr>
                                      <p:to>
                                        <p:strVal val="visible"/>
                                      </p:to>
                                    </p:set>
                                    <p:animEffect transition="in" filter="wipe(left)">
                                      <p:cBhvr>
                                        <p:cTn id="37" dur="500"/>
                                        <p:tgtEl>
                                          <p:spTgt spid="264226"/>
                                        </p:tgtEl>
                                      </p:cBhvr>
                                    </p:animEffect>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264243"/>
                                        </p:tgtEl>
                                        <p:attrNameLst>
                                          <p:attrName>style.visibility</p:attrName>
                                        </p:attrNameLst>
                                      </p:cBhvr>
                                      <p:to>
                                        <p:strVal val="visible"/>
                                      </p:to>
                                    </p:set>
                                  </p:childTnLst>
                                </p:cTn>
                              </p:par>
                            </p:childTnLst>
                          </p:cTn>
                        </p:par>
                        <p:par>
                          <p:cTn id="41" fill="hold" nodeType="afterGroup">
                            <p:stCondLst>
                              <p:cond delay="1000"/>
                            </p:stCondLst>
                            <p:childTnLst>
                              <p:par>
                                <p:cTn id="42" presetID="1" presetClass="entr" presetSubtype="0" fill="hold" nodeType="afterEffect">
                                  <p:stCondLst>
                                    <p:cond delay="0"/>
                                  </p:stCondLst>
                                  <p:childTnLst>
                                    <p:set>
                                      <p:cBhvr>
                                        <p:cTn id="43" dur="1" fill="hold">
                                          <p:stCondLst>
                                            <p:cond delay="499"/>
                                          </p:stCondLst>
                                        </p:cTn>
                                        <p:tgtEl>
                                          <p:spTgt spid="10"/>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4256"/>
                                        </p:tgtEl>
                                        <p:attrNameLst>
                                          <p:attrName>style.visibility</p:attrName>
                                        </p:attrNameLst>
                                      </p:cBhvr>
                                      <p:to>
                                        <p:strVal val="visible"/>
                                      </p:to>
                                    </p:set>
                                    <p:animEffect transition="in" filter="wipe(left)">
                                      <p:cBhvr>
                                        <p:cTn id="48" dur="500"/>
                                        <p:tgtEl>
                                          <p:spTgt spid="264256"/>
                                        </p:tgtEl>
                                      </p:cBhvr>
                                    </p:animEffect>
                                  </p:childTnLst>
                                </p:cTn>
                              </p:par>
                            </p:childTnLst>
                          </p:cTn>
                        </p:par>
                        <p:par>
                          <p:cTn id="49" fill="hold" nodeType="afterGroup">
                            <p:stCondLst>
                              <p:cond delay="500"/>
                            </p:stCondLst>
                            <p:childTnLst>
                              <p:par>
                                <p:cTn id="50" presetID="1" presetClass="entr" presetSubtype="0" fill="hold" nodeType="afterEffect">
                                  <p:stCondLst>
                                    <p:cond delay="0"/>
                                  </p:stCondLst>
                                  <p:childTnLst>
                                    <p:set>
                                      <p:cBhvr>
                                        <p:cTn id="51" dur="1" fill="hold">
                                          <p:stCondLst>
                                            <p:cond delay="499"/>
                                          </p:stCondLst>
                                        </p:cTn>
                                        <p:tgtEl>
                                          <p:spTgt spid="18"/>
                                        </p:tgtEl>
                                        <p:attrNameLst>
                                          <p:attrName>style.visibility</p:attrName>
                                        </p:attrNameLst>
                                      </p:cBhvr>
                                      <p:to>
                                        <p:strVal val="visible"/>
                                      </p:to>
                                    </p:set>
                                  </p:childTnLst>
                                </p:cTn>
                              </p:par>
                            </p:childTnLst>
                          </p:cTn>
                        </p:par>
                        <p:par>
                          <p:cTn id="52" fill="hold" nodeType="afterGroup">
                            <p:stCondLst>
                              <p:cond delay="1000"/>
                            </p:stCondLst>
                            <p:childTnLst>
                              <p:par>
                                <p:cTn id="53" presetID="3" presetClass="entr" presetSubtype="1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linds(horizontal)">
                                      <p:cBhvr>
                                        <p:cTn id="55" dur="500"/>
                                        <p:tgtEl>
                                          <p:spTgt spid="19"/>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64267"/>
                                        </p:tgtEl>
                                        <p:attrNameLst>
                                          <p:attrName>style.visibility</p:attrName>
                                        </p:attrNameLst>
                                      </p:cBhvr>
                                      <p:to>
                                        <p:strVal val="visible"/>
                                      </p:to>
                                    </p:set>
                                    <p:animEffect transition="in" filter="wipe(left)">
                                      <p:cBhvr>
                                        <p:cTn id="60" dur="500"/>
                                        <p:tgtEl>
                                          <p:spTgt spid="264267"/>
                                        </p:tgtEl>
                                      </p:cBhvr>
                                    </p:animEffect>
                                  </p:childTnLst>
                                </p:cTn>
                              </p:par>
                            </p:childTnLst>
                          </p:cTn>
                        </p:par>
                        <p:par>
                          <p:cTn id="61" fill="hold" nodeType="afterGroup">
                            <p:stCondLst>
                              <p:cond delay="500"/>
                            </p:stCondLst>
                            <p:childTnLst>
                              <p:par>
                                <p:cTn id="62" presetID="4" presetClass="entr" presetSubtype="32"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box(out)">
                                      <p:cBhvr>
                                        <p:cTn id="64" dur="500"/>
                                        <p:tgtEl>
                                          <p:spTgt spid="1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64268"/>
                                        </p:tgtEl>
                                        <p:attrNameLst>
                                          <p:attrName>style.visibility</p:attrName>
                                        </p:attrNameLst>
                                      </p:cBhvr>
                                      <p:to>
                                        <p:strVal val="visible"/>
                                      </p:to>
                                    </p:set>
                                    <p:animEffect transition="in" filter="wipe(left)">
                                      <p:cBhvr>
                                        <p:cTn id="69" dur="500"/>
                                        <p:tgtEl>
                                          <p:spTgt spid="264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24" grpId="0" autoUpdateAnimBg="0"/>
      <p:bldP spid="264225" grpId="0" autoUpdateAnimBg="0"/>
      <p:bldP spid="264226" grpId="0" autoUpdateAnimBg="0"/>
      <p:bldP spid="264243" grpId="0" animBg="1"/>
      <p:bldP spid="264254" grpId="0" animBg="1"/>
      <p:bldP spid="264255" grpId="0" autoUpdateAnimBg="0"/>
      <p:bldP spid="264256" grpId="0" autoUpdateAnimBg="0"/>
      <p:bldP spid="264267" grpId="0" autoUpdateAnimBg="0"/>
      <p:bldP spid="26426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2"/>
          <p:cNvSpPr>
            <a:spLocks noGrp="1" noChangeArrowheads="1"/>
          </p:cNvSpPr>
          <p:nvPr>
            <p:ph type="title"/>
          </p:nvPr>
        </p:nvSpPr>
        <p:spPr/>
        <p:txBody>
          <a:bodyPr/>
          <a:lstStyle/>
          <a:p>
            <a:pPr eaLnBrk="1" hangingPunct="1"/>
            <a:r>
              <a:rPr lang="en-US" altLang="zh-CN" smtClean="0">
                <a:ea typeface="宋体" charset="-122"/>
              </a:rPr>
              <a:t>6.1 </a:t>
            </a:r>
            <a:r>
              <a:rPr lang="zh-CN" altLang="en-US" smtClean="0">
                <a:ea typeface="宋体" charset="-122"/>
              </a:rPr>
              <a:t>放大电路的基本概念（续</a:t>
            </a:r>
            <a:r>
              <a:rPr lang="en-US" altLang="zh-CN" smtClean="0">
                <a:ea typeface="宋体" charset="-122"/>
              </a:rPr>
              <a:t>5</a:t>
            </a:r>
            <a:r>
              <a:rPr lang="zh-CN" altLang="en-US" smtClean="0">
                <a:ea typeface="宋体" charset="-122"/>
              </a:rPr>
              <a:t>）</a:t>
            </a:r>
            <a:endParaRPr lang="zh-CN" altLang="en-US"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9</a:t>
            </a:fld>
            <a:endParaRPr lang="zh-CN" altLang="en-US"/>
          </a:p>
        </p:txBody>
      </p:sp>
      <p:sp>
        <p:nvSpPr>
          <p:cNvPr id="135171" name="Rectangle 3"/>
          <p:cNvSpPr>
            <a:spLocks noChangeArrowheads="1"/>
          </p:cNvSpPr>
          <p:nvPr/>
        </p:nvSpPr>
        <p:spPr bwMode="auto">
          <a:xfrm>
            <a:off x="271457" y="722532"/>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457200" indent="-457200" algn="just">
              <a:lnSpc>
                <a:spcPct val="120000"/>
              </a:lnSpc>
              <a:spcBef>
                <a:spcPct val="10000"/>
              </a:spcBef>
            </a:pPr>
            <a:r>
              <a:rPr kumimoji="1" lang="zh-CN" altLang="en-US">
                <a:solidFill>
                  <a:schemeClr val="tx2"/>
                </a:solidFill>
                <a:latin typeface="宋体" charset="-122"/>
              </a:rPr>
              <a:t>受控电源的符号与特性</a:t>
            </a:r>
          </a:p>
        </p:txBody>
      </p:sp>
      <p:sp>
        <p:nvSpPr>
          <p:cNvPr id="135172" name="Rectangle 4"/>
          <p:cNvSpPr>
            <a:spLocks noChangeArrowheads="1"/>
          </p:cNvSpPr>
          <p:nvPr/>
        </p:nvSpPr>
        <p:spPr bwMode="auto">
          <a:xfrm>
            <a:off x="954082" y="1376582"/>
            <a:ext cx="3195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20000"/>
              </a:spcBef>
            </a:pPr>
            <a:r>
              <a:rPr kumimoji="1" lang="zh-CN" altLang="zh-CN">
                <a:solidFill>
                  <a:schemeClr val="tx2"/>
                </a:solidFill>
                <a:cs typeface="Times New Roman" pitchFamily="18" charset="0"/>
              </a:rPr>
              <a:t>电压控制电流源VCCS</a:t>
            </a:r>
          </a:p>
        </p:txBody>
      </p:sp>
      <p:sp>
        <p:nvSpPr>
          <p:cNvPr id="135173" name="Rectangle 5"/>
          <p:cNvSpPr>
            <a:spLocks noChangeArrowheads="1"/>
          </p:cNvSpPr>
          <p:nvPr/>
        </p:nvSpPr>
        <p:spPr bwMode="auto">
          <a:xfrm>
            <a:off x="3910007" y="1916332"/>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20000"/>
              </a:spcBef>
            </a:pPr>
            <a:r>
              <a:rPr kumimoji="1" lang="zh-CN" altLang="en-US">
                <a:solidFill>
                  <a:schemeClr val="tx2"/>
                </a:solidFill>
                <a:cs typeface="Times New Roman" pitchFamily="18" charset="0"/>
              </a:rPr>
              <a:t>控制方程</a:t>
            </a:r>
          </a:p>
        </p:txBody>
      </p:sp>
      <p:sp>
        <p:nvSpPr>
          <p:cNvPr id="135187" name="Text Box 19"/>
          <p:cNvSpPr txBox="1">
            <a:spLocks noChangeArrowheads="1"/>
          </p:cNvSpPr>
          <p:nvPr/>
        </p:nvSpPr>
        <p:spPr bwMode="auto">
          <a:xfrm>
            <a:off x="5434007" y="1275211"/>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kumimoji="1" lang="zh-CN" altLang="en-US">
                <a:solidFill>
                  <a:schemeClr val="tx2"/>
                </a:solidFill>
                <a:cs typeface="Times New Roman" pitchFamily="18" charset="0"/>
              </a:rPr>
              <a:t>实际电路分析中的符号</a:t>
            </a:r>
          </a:p>
        </p:txBody>
      </p:sp>
      <p:sp>
        <p:nvSpPr>
          <p:cNvPr id="135195" name="Rectangle 27"/>
          <p:cNvSpPr>
            <a:spLocks noChangeArrowheads="1"/>
          </p:cNvSpPr>
          <p:nvPr/>
        </p:nvSpPr>
        <p:spPr bwMode="auto">
          <a:xfrm>
            <a:off x="954082" y="3799107"/>
            <a:ext cx="3195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lnSpc>
                <a:spcPct val="120000"/>
              </a:lnSpc>
              <a:spcBef>
                <a:spcPct val="20000"/>
              </a:spcBef>
            </a:pPr>
            <a:r>
              <a:rPr kumimoji="1" lang="zh-CN" altLang="en-US">
                <a:solidFill>
                  <a:schemeClr val="tx2"/>
                </a:solidFill>
                <a:cs typeface="Times New Roman" pitchFamily="18" charset="0"/>
              </a:rPr>
              <a:t>电流控制电压源</a:t>
            </a:r>
            <a:r>
              <a:rPr kumimoji="1" lang="en-US" altLang="zh-CN">
                <a:solidFill>
                  <a:schemeClr val="tx2"/>
                </a:solidFill>
                <a:cs typeface="Times New Roman" pitchFamily="18" charset="0"/>
              </a:rPr>
              <a:t>CCVS</a:t>
            </a:r>
          </a:p>
        </p:txBody>
      </p:sp>
      <p:sp>
        <p:nvSpPr>
          <p:cNvPr id="135217" name="Rectangle 49"/>
          <p:cNvSpPr>
            <a:spLocks noChangeArrowheads="1"/>
          </p:cNvSpPr>
          <p:nvPr/>
        </p:nvSpPr>
        <p:spPr bwMode="auto">
          <a:xfrm>
            <a:off x="1681157" y="3235545"/>
            <a:ext cx="3741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i="1">
                <a:solidFill>
                  <a:schemeClr val="tx2"/>
                </a:solidFill>
                <a:cs typeface="Times New Roman" pitchFamily="18" charset="0"/>
                <a:sym typeface="Symbol" pitchFamily="18" charset="2"/>
              </a:rPr>
              <a:t>g</a:t>
            </a:r>
            <a:r>
              <a:rPr kumimoji="1" lang="zh-CN" altLang="en-US">
                <a:solidFill>
                  <a:schemeClr val="tx2"/>
                </a:solidFill>
                <a:cs typeface="Times New Roman" pitchFamily="18" charset="0"/>
                <a:sym typeface="Symbol" pitchFamily="18" charset="2"/>
              </a:rPr>
              <a:t>为</a:t>
            </a:r>
            <a:r>
              <a:rPr kumimoji="1" lang="zh-CN" altLang="en-US">
                <a:solidFill>
                  <a:schemeClr val="tx2"/>
                </a:solidFill>
                <a:cs typeface="Times New Roman" pitchFamily="18" charset="0"/>
              </a:rPr>
              <a:t>转移电导，电导量纲。</a:t>
            </a:r>
          </a:p>
        </p:txBody>
      </p:sp>
      <p:sp>
        <p:nvSpPr>
          <p:cNvPr id="135219" name="Rectangle 51"/>
          <p:cNvSpPr>
            <a:spLocks noChangeArrowheads="1"/>
          </p:cNvSpPr>
          <p:nvPr/>
        </p:nvSpPr>
        <p:spPr bwMode="auto">
          <a:xfrm>
            <a:off x="1084257" y="5775773"/>
            <a:ext cx="5276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10000"/>
              </a:spcBef>
            </a:pPr>
            <a:r>
              <a:rPr kumimoji="1" lang="en-US" altLang="zh-CN" i="1">
                <a:solidFill>
                  <a:schemeClr val="tx2"/>
                </a:solidFill>
                <a:cs typeface="Times New Roman" pitchFamily="18" charset="0"/>
                <a:sym typeface="Symbol" pitchFamily="18" charset="2"/>
              </a:rPr>
              <a:t></a:t>
            </a:r>
            <a:r>
              <a:rPr kumimoji="1" lang="zh-CN" altLang="en-US">
                <a:solidFill>
                  <a:schemeClr val="tx2"/>
                </a:solidFill>
                <a:cs typeface="Times New Roman" pitchFamily="18" charset="0"/>
                <a:sym typeface="Symbol" pitchFamily="18" charset="2"/>
              </a:rPr>
              <a:t>为</a:t>
            </a:r>
            <a:r>
              <a:rPr kumimoji="1" lang="zh-CN" altLang="en-US">
                <a:solidFill>
                  <a:schemeClr val="tx2"/>
                </a:solidFill>
                <a:cs typeface="Times New Roman" pitchFamily="18" charset="0"/>
              </a:rPr>
              <a:t>电流传输（放大）系数，无量纲。</a:t>
            </a:r>
          </a:p>
        </p:txBody>
      </p:sp>
      <p:graphicFrame>
        <p:nvGraphicFramePr>
          <p:cNvPr id="135220" name="Object 2"/>
          <p:cNvGraphicFramePr>
            <a:graphicFrameLocks noChangeAspect="1"/>
          </p:cNvGraphicFramePr>
          <p:nvPr>
            <p:extLst>
              <p:ext uri="{D42A27DB-BD31-4B8C-83A1-F6EECF244321}">
                <p14:modId xmlns:p14="http://schemas.microsoft.com/office/powerpoint/2010/main" val="551327098"/>
              </p:ext>
            </p:extLst>
          </p:nvPr>
        </p:nvGraphicFramePr>
        <p:xfrm>
          <a:off x="3851269" y="2351307"/>
          <a:ext cx="1790700" cy="631825"/>
        </p:xfrm>
        <a:graphic>
          <a:graphicData uri="http://schemas.openxmlformats.org/presentationml/2006/ole">
            <mc:AlternateContent xmlns:mc="http://schemas.openxmlformats.org/markup-compatibility/2006">
              <mc:Choice xmlns:v="urn:schemas-microsoft-com:vml" Requires="v">
                <p:oleObj spid="_x0000_s3833" name="Equation" r:id="rId3" imgW="647700" imgH="228600" progId="Equation.DSMT4">
                  <p:embed/>
                </p:oleObj>
              </mc:Choice>
              <mc:Fallback>
                <p:oleObj name="Equation" r:id="rId3" imgW="64770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9" y="2351307"/>
                        <a:ext cx="1790700"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221" name="Object 3"/>
          <p:cNvGraphicFramePr>
            <a:graphicFrameLocks noChangeAspect="1"/>
          </p:cNvGraphicFramePr>
          <p:nvPr>
            <p:extLst>
              <p:ext uri="{D42A27DB-BD31-4B8C-83A1-F6EECF244321}">
                <p14:modId xmlns:p14="http://schemas.microsoft.com/office/powerpoint/2010/main" val="3166406512"/>
              </p:ext>
            </p:extLst>
          </p:nvPr>
        </p:nvGraphicFramePr>
        <p:xfrm>
          <a:off x="4060819" y="4470620"/>
          <a:ext cx="1711325" cy="628650"/>
        </p:xfrm>
        <a:graphic>
          <a:graphicData uri="http://schemas.openxmlformats.org/presentationml/2006/ole">
            <mc:AlternateContent xmlns:mc="http://schemas.openxmlformats.org/markup-compatibility/2006">
              <mc:Choice xmlns:v="urn:schemas-microsoft-com:vml" Requires="v">
                <p:oleObj spid="_x0000_s3834" name="Equation" r:id="rId5" imgW="622030" imgH="228501" progId="Equation.DSMT4">
                  <p:embed/>
                </p:oleObj>
              </mc:Choice>
              <mc:Fallback>
                <p:oleObj name="Equation" r:id="rId5" imgW="622030" imgH="228501"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0819" y="4470620"/>
                        <a:ext cx="1711325"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4"/>
          <p:cNvGrpSpPr>
            <a:grpSpLocks/>
          </p:cNvGrpSpPr>
          <p:nvPr/>
        </p:nvGrpSpPr>
        <p:grpSpPr bwMode="auto">
          <a:xfrm>
            <a:off x="1366832" y="4278532"/>
            <a:ext cx="2338387" cy="1311275"/>
            <a:chOff x="478" y="3600"/>
            <a:chExt cx="926" cy="480"/>
          </a:xfrm>
        </p:grpSpPr>
        <p:grpSp>
          <p:nvGrpSpPr>
            <p:cNvPr id="3112" name="Group 55"/>
            <p:cNvGrpSpPr>
              <a:grpSpLocks/>
            </p:cNvGrpSpPr>
            <p:nvPr/>
          </p:nvGrpSpPr>
          <p:grpSpPr bwMode="auto">
            <a:xfrm>
              <a:off x="586" y="3648"/>
              <a:ext cx="288" cy="384"/>
              <a:chOff x="1056" y="1632"/>
              <a:chExt cx="288" cy="384"/>
            </a:xfrm>
          </p:grpSpPr>
          <p:sp>
            <p:nvSpPr>
              <p:cNvPr id="3121" name="Line 56"/>
              <p:cNvSpPr>
                <a:spLocks noChangeShapeType="1"/>
              </p:cNvSpPr>
              <p:nvPr/>
            </p:nvSpPr>
            <p:spPr bwMode="auto">
              <a:xfrm>
                <a:off x="1056" y="163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22" name="Line 57"/>
              <p:cNvSpPr>
                <a:spLocks noChangeShapeType="1"/>
              </p:cNvSpPr>
              <p:nvPr/>
            </p:nvSpPr>
            <p:spPr bwMode="auto">
              <a:xfrm>
                <a:off x="1056" y="201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13" name="Line 58"/>
            <p:cNvSpPr>
              <a:spLocks noChangeShapeType="1"/>
            </p:cNvSpPr>
            <p:nvPr/>
          </p:nvSpPr>
          <p:spPr bwMode="auto">
            <a:xfrm rot="-5400000">
              <a:off x="694" y="3566"/>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82" name="Object 10"/>
            <p:cNvGraphicFramePr>
              <a:graphicFrameLocks noChangeAspect="1"/>
            </p:cNvGraphicFramePr>
            <p:nvPr/>
          </p:nvGraphicFramePr>
          <p:xfrm>
            <a:off x="478" y="3736"/>
            <a:ext cx="132" cy="204"/>
          </p:xfrm>
          <a:graphic>
            <a:graphicData uri="http://schemas.openxmlformats.org/presentationml/2006/ole">
              <mc:AlternateContent xmlns:mc="http://schemas.openxmlformats.org/markup-compatibility/2006">
                <mc:Choice xmlns:v="urn:schemas-microsoft-com:vml" Requires="v">
                  <p:oleObj spid="_x0000_s3835" name="Equation" r:id="rId7" imgW="139579" imgH="215713" progId="Equation.DSMT4">
                    <p:embed/>
                  </p:oleObj>
                </mc:Choice>
                <mc:Fallback>
                  <p:oleObj name="Equation" r:id="rId7" imgW="139579" imgH="215713"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 y="3736"/>
                          <a:ext cx="132"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14" name="Line 60"/>
            <p:cNvSpPr>
              <a:spLocks noChangeShapeType="1"/>
            </p:cNvSpPr>
            <p:nvPr/>
          </p:nvSpPr>
          <p:spPr bwMode="auto">
            <a:xfrm>
              <a:off x="1114" y="3696"/>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83" name="Object 11"/>
            <p:cNvGraphicFramePr>
              <a:graphicFrameLocks noChangeAspect="1"/>
            </p:cNvGraphicFramePr>
            <p:nvPr/>
          </p:nvGraphicFramePr>
          <p:xfrm>
            <a:off x="1236" y="3724"/>
            <a:ext cx="168" cy="216"/>
          </p:xfrm>
          <a:graphic>
            <a:graphicData uri="http://schemas.openxmlformats.org/presentationml/2006/ole">
              <mc:AlternateContent xmlns:mc="http://schemas.openxmlformats.org/markup-compatibility/2006">
                <mc:Choice xmlns:v="urn:schemas-microsoft-com:vml" Requires="v">
                  <p:oleObj spid="_x0000_s3836" name="Equation" r:id="rId9" imgW="177646" imgH="228402" progId="Equation.DSMT4">
                    <p:embed/>
                  </p:oleObj>
                </mc:Choice>
                <mc:Fallback>
                  <p:oleObj name="Equation" r:id="rId9" imgW="177646" imgH="228402"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6" y="3724"/>
                          <a:ext cx="168"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15" name="Rectangle 62"/>
            <p:cNvSpPr>
              <a:spLocks noChangeArrowheads="1"/>
            </p:cNvSpPr>
            <p:nvPr/>
          </p:nvSpPr>
          <p:spPr bwMode="auto">
            <a:xfrm>
              <a:off x="730" y="3600"/>
              <a:ext cx="480" cy="480"/>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116" name="Line 63"/>
            <p:cNvSpPr>
              <a:spLocks noChangeShapeType="1"/>
            </p:cNvSpPr>
            <p:nvPr/>
          </p:nvSpPr>
          <p:spPr bwMode="auto">
            <a:xfrm>
              <a:off x="878" y="364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117" name="Group 64"/>
            <p:cNvGrpSpPr>
              <a:grpSpLocks/>
            </p:cNvGrpSpPr>
            <p:nvPr/>
          </p:nvGrpSpPr>
          <p:grpSpPr bwMode="auto">
            <a:xfrm>
              <a:off x="922" y="3648"/>
              <a:ext cx="364" cy="384"/>
              <a:chOff x="922" y="3572"/>
              <a:chExt cx="364" cy="384"/>
            </a:xfrm>
          </p:grpSpPr>
          <p:sp>
            <p:nvSpPr>
              <p:cNvPr id="3119" name="Freeform 65"/>
              <p:cNvSpPr>
                <a:spLocks/>
              </p:cNvSpPr>
              <p:nvPr/>
            </p:nvSpPr>
            <p:spPr bwMode="auto">
              <a:xfrm flipH="1">
                <a:off x="988" y="3572"/>
                <a:ext cx="298" cy="384"/>
              </a:xfrm>
              <a:custGeom>
                <a:avLst/>
                <a:gdLst>
                  <a:gd name="T0" fmla="*/ 0 w 298"/>
                  <a:gd name="T1" fmla="*/ 0 h 384"/>
                  <a:gd name="T2" fmla="*/ 298 w 298"/>
                  <a:gd name="T3" fmla="*/ 0 h 384"/>
                  <a:gd name="T4" fmla="*/ 298 w 298"/>
                  <a:gd name="T5" fmla="*/ 384 h 384"/>
                  <a:gd name="T6" fmla="*/ 10 w 298"/>
                  <a:gd name="T7" fmla="*/ 384 h 384"/>
                  <a:gd name="T8" fmla="*/ 0 60000 65536"/>
                  <a:gd name="T9" fmla="*/ 0 60000 65536"/>
                  <a:gd name="T10" fmla="*/ 0 60000 65536"/>
                  <a:gd name="T11" fmla="*/ 0 60000 65536"/>
                  <a:gd name="T12" fmla="*/ 0 w 298"/>
                  <a:gd name="T13" fmla="*/ 0 h 384"/>
                  <a:gd name="T14" fmla="*/ 298 w 298"/>
                  <a:gd name="T15" fmla="*/ 384 h 384"/>
                </a:gdLst>
                <a:ahLst/>
                <a:cxnLst>
                  <a:cxn ang="T8">
                    <a:pos x="T0" y="T1"/>
                  </a:cxn>
                  <a:cxn ang="T9">
                    <a:pos x="T2" y="T3"/>
                  </a:cxn>
                  <a:cxn ang="T10">
                    <a:pos x="T4" y="T5"/>
                  </a:cxn>
                  <a:cxn ang="T11">
                    <a:pos x="T6" y="T7"/>
                  </a:cxn>
                </a:cxnLst>
                <a:rect l="T12" t="T13" r="T14" b="T15"/>
                <a:pathLst>
                  <a:path w="298" h="384">
                    <a:moveTo>
                      <a:pt x="0" y="0"/>
                    </a:moveTo>
                    <a:lnTo>
                      <a:pt x="298" y="0"/>
                    </a:lnTo>
                    <a:lnTo>
                      <a:pt x="298" y="384"/>
                    </a:lnTo>
                    <a:lnTo>
                      <a:pt x="10" y="3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3120" name="AutoShape 66"/>
              <p:cNvSpPr>
                <a:spLocks noChangeArrowheads="1"/>
              </p:cNvSpPr>
              <p:nvPr/>
            </p:nvSpPr>
            <p:spPr bwMode="auto">
              <a:xfrm flipH="1">
                <a:off x="922" y="3654"/>
                <a:ext cx="140" cy="211"/>
              </a:xfrm>
              <a:prstGeom prst="flowChartDecision">
                <a:avLst/>
              </a:prstGeom>
              <a:solidFill>
                <a:schemeClr val="bg1"/>
              </a:solidFill>
              <a:ln w="9525">
                <a:solidFill>
                  <a:schemeClr val="tx1"/>
                </a:solidFill>
                <a:miter lim="800000"/>
                <a:headEnd/>
                <a:tailEnd/>
              </a:ln>
            </p:spPr>
            <p:txBody>
              <a:bodyPr wrap="none" anchor="ctr"/>
              <a:lstStyle/>
              <a:p>
                <a:pPr algn="just">
                  <a:lnSpc>
                    <a:spcPct val="120000"/>
                  </a:lnSpc>
                  <a:spcBef>
                    <a:spcPct val="10000"/>
                  </a:spcBef>
                </a:pPr>
                <a:endParaRPr lang="zh-CN" altLang="en-US"/>
              </a:p>
            </p:txBody>
          </p:sp>
        </p:grpSp>
        <p:sp>
          <p:nvSpPr>
            <p:cNvPr id="3118" name="Line 67"/>
            <p:cNvSpPr>
              <a:spLocks noChangeShapeType="1"/>
            </p:cNvSpPr>
            <p:nvPr/>
          </p:nvSpPr>
          <p:spPr bwMode="auto">
            <a:xfrm>
              <a:off x="922" y="384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68"/>
          <p:cNvGrpSpPr>
            <a:grpSpLocks/>
          </p:cNvGrpSpPr>
          <p:nvPr/>
        </p:nvGrpSpPr>
        <p:grpSpPr bwMode="auto">
          <a:xfrm>
            <a:off x="1073144" y="1857595"/>
            <a:ext cx="2352675" cy="1295400"/>
            <a:chOff x="396" y="2766"/>
            <a:chExt cx="1004" cy="480"/>
          </a:xfrm>
        </p:grpSpPr>
        <p:sp>
          <p:nvSpPr>
            <p:cNvPr id="3105" name="Freeform 69"/>
            <p:cNvSpPr>
              <a:spLocks/>
            </p:cNvSpPr>
            <p:nvPr/>
          </p:nvSpPr>
          <p:spPr bwMode="auto">
            <a:xfrm flipH="1">
              <a:off x="984" y="2814"/>
              <a:ext cx="298" cy="384"/>
            </a:xfrm>
            <a:custGeom>
              <a:avLst/>
              <a:gdLst>
                <a:gd name="T0" fmla="*/ 0 w 298"/>
                <a:gd name="T1" fmla="*/ 0 h 384"/>
                <a:gd name="T2" fmla="*/ 298 w 298"/>
                <a:gd name="T3" fmla="*/ 0 h 384"/>
                <a:gd name="T4" fmla="*/ 298 w 298"/>
                <a:gd name="T5" fmla="*/ 384 h 384"/>
                <a:gd name="T6" fmla="*/ 10 w 298"/>
                <a:gd name="T7" fmla="*/ 384 h 384"/>
                <a:gd name="T8" fmla="*/ 0 60000 65536"/>
                <a:gd name="T9" fmla="*/ 0 60000 65536"/>
                <a:gd name="T10" fmla="*/ 0 60000 65536"/>
                <a:gd name="T11" fmla="*/ 0 60000 65536"/>
                <a:gd name="T12" fmla="*/ 0 w 298"/>
                <a:gd name="T13" fmla="*/ 0 h 384"/>
                <a:gd name="T14" fmla="*/ 298 w 298"/>
                <a:gd name="T15" fmla="*/ 384 h 384"/>
              </a:gdLst>
              <a:ahLst/>
              <a:cxnLst>
                <a:cxn ang="T8">
                  <a:pos x="T0" y="T1"/>
                </a:cxn>
                <a:cxn ang="T9">
                  <a:pos x="T2" y="T3"/>
                </a:cxn>
                <a:cxn ang="T10">
                  <a:pos x="T4" y="T5"/>
                </a:cxn>
                <a:cxn ang="T11">
                  <a:pos x="T6" y="T7"/>
                </a:cxn>
              </a:cxnLst>
              <a:rect l="T12" t="T13" r="T14" b="T15"/>
              <a:pathLst>
                <a:path w="298" h="384">
                  <a:moveTo>
                    <a:pt x="0" y="0"/>
                  </a:moveTo>
                  <a:lnTo>
                    <a:pt x="298" y="0"/>
                  </a:lnTo>
                  <a:lnTo>
                    <a:pt x="298" y="384"/>
                  </a:lnTo>
                  <a:lnTo>
                    <a:pt x="10" y="3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3106" name="Line 70"/>
            <p:cNvSpPr>
              <a:spLocks noChangeShapeType="1"/>
            </p:cNvSpPr>
            <p:nvPr/>
          </p:nvSpPr>
          <p:spPr bwMode="auto">
            <a:xfrm>
              <a:off x="582" y="2814"/>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07" name="Line 71"/>
            <p:cNvSpPr>
              <a:spLocks noChangeShapeType="1"/>
            </p:cNvSpPr>
            <p:nvPr/>
          </p:nvSpPr>
          <p:spPr bwMode="auto">
            <a:xfrm>
              <a:off x="582" y="319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80" name="Object 8"/>
            <p:cNvGraphicFramePr>
              <a:graphicFrameLocks noChangeAspect="1"/>
            </p:cNvGraphicFramePr>
            <p:nvPr/>
          </p:nvGraphicFramePr>
          <p:xfrm>
            <a:off x="396" y="2800"/>
            <a:ext cx="289" cy="408"/>
          </p:xfrm>
          <a:graphic>
            <a:graphicData uri="http://schemas.openxmlformats.org/presentationml/2006/ole">
              <mc:AlternateContent xmlns:mc="http://schemas.openxmlformats.org/markup-compatibility/2006">
                <mc:Choice xmlns:v="urn:schemas-microsoft-com:vml" Requires="v">
                  <p:oleObj spid="_x0000_s3837" name="Equation" r:id="rId11" imgW="304560" imgH="431640" progId="Equation.DSMT4">
                    <p:embed/>
                  </p:oleObj>
                </mc:Choice>
                <mc:Fallback>
                  <p:oleObj name="Equation" r:id="rId11" imgW="304560" imgH="43164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 y="2800"/>
                          <a:ext cx="289"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08" name="AutoShape 74"/>
            <p:cNvSpPr>
              <a:spLocks noChangeArrowheads="1"/>
            </p:cNvSpPr>
            <p:nvPr/>
          </p:nvSpPr>
          <p:spPr bwMode="auto">
            <a:xfrm flipH="1">
              <a:off x="908" y="2914"/>
              <a:ext cx="138" cy="192"/>
            </a:xfrm>
            <a:prstGeom prst="flowChartDecision">
              <a:avLst/>
            </a:prstGeom>
            <a:solidFill>
              <a:schemeClr val="bg1"/>
            </a:solidFill>
            <a:ln w="952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3109" name="Line 75"/>
            <p:cNvSpPr>
              <a:spLocks noChangeShapeType="1"/>
            </p:cNvSpPr>
            <p:nvPr/>
          </p:nvSpPr>
          <p:spPr bwMode="auto">
            <a:xfrm>
              <a:off x="1110" y="2862"/>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81" name="Object 9"/>
            <p:cNvGraphicFramePr>
              <a:graphicFrameLocks noChangeAspect="1"/>
            </p:cNvGraphicFramePr>
            <p:nvPr/>
          </p:nvGraphicFramePr>
          <p:xfrm>
            <a:off x="1232" y="2890"/>
            <a:ext cx="168" cy="216"/>
          </p:xfrm>
          <a:graphic>
            <a:graphicData uri="http://schemas.openxmlformats.org/presentationml/2006/ole">
              <mc:AlternateContent xmlns:mc="http://schemas.openxmlformats.org/markup-compatibility/2006">
                <mc:Choice xmlns:v="urn:schemas-microsoft-com:vml" Requires="v">
                  <p:oleObj spid="_x0000_s3838" name="Equation" r:id="rId13" imgW="177646" imgH="228402" progId="Equation.DSMT4">
                    <p:embed/>
                  </p:oleObj>
                </mc:Choice>
                <mc:Fallback>
                  <p:oleObj name="Equation" r:id="rId13" imgW="177646" imgH="228402"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2" y="2890"/>
                          <a:ext cx="168" cy="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10" name="Rectangle 77"/>
            <p:cNvSpPr>
              <a:spLocks noChangeArrowheads="1"/>
            </p:cNvSpPr>
            <p:nvPr/>
          </p:nvSpPr>
          <p:spPr bwMode="auto">
            <a:xfrm>
              <a:off x="726" y="2766"/>
              <a:ext cx="480" cy="480"/>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3111" name="Line 78"/>
            <p:cNvSpPr>
              <a:spLocks noChangeShapeType="1"/>
            </p:cNvSpPr>
            <p:nvPr/>
          </p:nvSpPr>
          <p:spPr bwMode="auto">
            <a:xfrm>
              <a:off x="912" y="300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79"/>
          <p:cNvGrpSpPr>
            <a:grpSpLocks/>
          </p:cNvGrpSpPr>
          <p:nvPr/>
        </p:nvGrpSpPr>
        <p:grpSpPr bwMode="auto">
          <a:xfrm>
            <a:off x="6291257" y="1913157"/>
            <a:ext cx="1744662" cy="960438"/>
            <a:chOff x="4222" y="2738"/>
            <a:chExt cx="868" cy="384"/>
          </a:xfrm>
        </p:grpSpPr>
        <p:sp>
          <p:nvSpPr>
            <p:cNvPr id="3101" name="Freeform 80"/>
            <p:cNvSpPr>
              <a:spLocks/>
            </p:cNvSpPr>
            <p:nvPr/>
          </p:nvSpPr>
          <p:spPr bwMode="auto">
            <a:xfrm flipH="1">
              <a:off x="4674" y="2738"/>
              <a:ext cx="298" cy="384"/>
            </a:xfrm>
            <a:custGeom>
              <a:avLst/>
              <a:gdLst>
                <a:gd name="T0" fmla="*/ 0 w 298"/>
                <a:gd name="T1" fmla="*/ 0 h 384"/>
                <a:gd name="T2" fmla="*/ 298 w 298"/>
                <a:gd name="T3" fmla="*/ 0 h 384"/>
                <a:gd name="T4" fmla="*/ 298 w 298"/>
                <a:gd name="T5" fmla="*/ 384 h 384"/>
                <a:gd name="T6" fmla="*/ 10 w 298"/>
                <a:gd name="T7" fmla="*/ 384 h 384"/>
                <a:gd name="T8" fmla="*/ 0 60000 65536"/>
                <a:gd name="T9" fmla="*/ 0 60000 65536"/>
                <a:gd name="T10" fmla="*/ 0 60000 65536"/>
                <a:gd name="T11" fmla="*/ 0 60000 65536"/>
                <a:gd name="T12" fmla="*/ 0 w 298"/>
                <a:gd name="T13" fmla="*/ 0 h 384"/>
                <a:gd name="T14" fmla="*/ 298 w 298"/>
                <a:gd name="T15" fmla="*/ 384 h 384"/>
              </a:gdLst>
              <a:ahLst/>
              <a:cxnLst>
                <a:cxn ang="T8">
                  <a:pos x="T0" y="T1"/>
                </a:cxn>
                <a:cxn ang="T9">
                  <a:pos x="T2" y="T3"/>
                </a:cxn>
                <a:cxn ang="T10">
                  <a:pos x="T4" y="T5"/>
                </a:cxn>
                <a:cxn ang="T11">
                  <a:pos x="T6" y="T7"/>
                </a:cxn>
              </a:cxnLst>
              <a:rect l="T12" t="T13" r="T14" b="T15"/>
              <a:pathLst>
                <a:path w="298" h="384">
                  <a:moveTo>
                    <a:pt x="0" y="0"/>
                  </a:moveTo>
                  <a:lnTo>
                    <a:pt x="298" y="0"/>
                  </a:lnTo>
                  <a:lnTo>
                    <a:pt x="298" y="384"/>
                  </a:lnTo>
                  <a:lnTo>
                    <a:pt x="10" y="384"/>
                  </a:lnTo>
                </a:path>
              </a:pathLst>
            </a:custGeom>
            <a:noFill/>
            <a:ln w="9525">
              <a:solidFill>
                <a:schemeClr val="tx1"/>
              </a:solidFill>
              <a:round/>
              <a:headEnd/>
              <a:tailEnd/>
            </a:ln>
          </p:spPr>
          <p:txBody>
            <a:bodyPr/>
            <a:lstStyle/>
            <a:p>
              <a:pPr algn="just">
                <a:lnSpc>
                  <a:spcPct val="120000"/>
                </a:lnSpc>
                <a:spcBef>
                  <a:spcPct val="10000"/>
                </a:spcBef>
              </a:pPr>
              <a:endParaRPr lang="zh-CN" altLang="en-US"/>
            </a:p>
          </p:txBody>
        </p:sp>
        <p:sp>
          <p:nvSpPr>
            <p:cNvPr id="3102" name="Line 81"/>
            <p:cNvSpPr>
              <a:spLocks noChangeShapeType="1"/>
            </p:cNvSpPr>
            <p:nvPr/>
          </p:nvSpPr>
          <p:spPr bwMode="auto">
            <a:xfrm>
              <a:off x="4568" y="2779"/>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78" name="Object 6"/>
            <p:cNvGraphicFramePr>
              <a:graphicFrameLocks noChangeAspect="1"/>
            </p:cNvGraphicFramePr>
            <p:nvPr/>
          </p:nvGraphicFramePr>
          <p:xfrm>
            <a:off x="4922" y="2814"/>
            <a:ext cx="168" cy="216"/>
          </p:xfrm>
          <a:graphic>
            <a:graphicData uri="http://schemas.openxmlformats.org/presentationml/2006/ole">
              <mc:AlternateContent xmlns:mc="http://schemas.openxmlformats.org/markup-compatibility/2006">
                <mc:Choice xmlns:v="urn:schemas-microsoft-com:vml" Requires="v">
                  <p:oleObj spid="_x0000_s3839" name="Equation" r:id="rId14" imgW="177646" imgH="228402" progId="Equation.DSMT4">
                    <p:embed/>
                  </p:oleObj>
                </mc:Choice>
                <mc:Fallback>
                  <p:oleObj name="Equation" r:id="rId14" imgW="177646" imgH="228402"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2" y="2814"/>
                          <a:ext cx="168" cy="216"/>
                        </a:xfrm>
                        <a:prstGeom prst="rect">
                          <a:avLst/>
                        </a:prstGeom>
                        <a:noFill/>
                        <a:extLst>
                          <a:ext uri="{909E8E84-426E-40DD-AFC4-6F175D3DCCD1}">
                            <a14:hiddenFill xmlns:a14="http://schemas.microsoft.com/office/drawing/2010/main">
                              <a:solidFill>
                                <a:srgbClr val="000099"/>
                              </a:solidFill>
                            </a14:hiddenFill>
                          </a:ext>
                        </a:extLst>
                      </p:spPr>
                    </p:pic>
                  </p:oleObj>
                </mc:Fallback>
              </mc:AlternateContent>
            </a:graphicData>
          </a:graphic>
        </p:graphicFrame>
        <p:graphicFrame>
          <p:nvGraphicFramePr>
            <p:cNvPr id="3079" name="Object 7"/>
            <p:cNvGraphicFramePr>
              <a:graphicFrameLocks noChangeAspect="1"/>
            </p:cNvGraphicFramePr>
            <p:nvPr/>
          </p:nvGraphicFramePr>
          <p:xfrm>
            <a:off x="4222" y="2824"/>
            <a:ext cx="336" cy="204"/>
          </p:xfrm>
          <a:graphic>
            <a:graphicData uri="http://schemas.openxmlformats.org/presentationml/2006/ole">
              <mc:AlternateContent xmlns:mc="http://schemas.openxmlformats.org/markup-compatibility/2006">
                <mc:Choice xmlns:v="urn:schemas-microsoft-com:vml" Requires="v">
                  <p:oleObj spid="_x0000_s3840" name="Equation" r:id="rId15" imgW="355292" imgH="215713" progId="Equation.DSMT4">
                    <p:embed/>
                  </p:oleObj>
                </mc:Choice>
                <mc:Fallback>
                  <p:oleObj name="Equation" r:id="rId15" imgW="355292" imgH="215713" progId="Equation.DSMT4">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2" y="2824"/>
                          <a:ext cx="336" cy="204"/>
                        </a:xfrm>
                        <a:prstGeom prst="rect">
                          <a:avLst/>
                        </a:prstGeom>
                        <a:noFill/>
                        <a:extLst>
                          <a:ext uri="{909E8E84-426E-40DD-AFC4-6F175D3DCCD1}">
                            <a14:hiddenFill xmlns:a14="http://schemas.microsoft.com/office/drawing/2010/main">
                              <a:solidFill>
                                <a:srgbClr val="000099"/>
                              </a:solidFill>
                            </a14:hiddenFill>
                          </a:ext>
                        </a:extLst>
                      </p:spPr>
                    </p:pic>
                  </p:oleObj>
                </mc:Fallback>
              </mc:AlternateContent>
            </a:graphicData>
          </a:graphic>
        </p:graphicFrame>
        <p:sp>
          <p:nvSpPr>
            <p:cNvPr id="3103" name="AutoShape 84"/>
            <p:cNvSpPr>
              <a:spLocks noChangeArrowheads="1"/>
            </p:cNvSpPr>
            <p:nvPr/>
          </p:nvSpPr>
          <p:spPr bwMode="auto">
            <a:xfrm flipH="1">
              <a:off x="4608" y="2804"/>
              <a:ext cx="140" cy="234"/>
            </a:xfrm>
            <a:prstGeom prst="flowChartDecision">
              <a:avLst/>
            </a:prstGeom>
            <a:solidFill>
              <a:schemeClr val="bg1"/>
            </a:solidFill>
            <a:ln w="952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3104" name="Line 85"/>
            <p:cNvSpPr>
              <a:spLocks noChangeShapeType="1"/>
            </p:cNvSpPr>
            <p:nvPr/>
          </p:nvSpPr>
          <p:spPr bwMode="auto">
            <a:xfrm>
              <a:off x="4608" y="292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86"/>
          <p:cNvGrpSpPr>
            <a:grpSpLocks/>
          </p:cNvGrpSpPr>
          <p:nvPr/>
        </p:nvGrpSpPr>
        <p:grpSpPr bwMode="auto">
          <a:xfrm>
            <a:off x="6696069" y="4403945"/>
            <a:ext cx="1571625" cy="912812"/>
            <a:chOff x="4238" y="3526"/>
            <a:chExt cx="856" cy="384"/>
          </a:xfrm>
        </p:grpSpPr>
        <p:sp>
          <p:nvSpPr>
            <p:cNvPr id="3097" name="Freeform 87"/>
            <p:cNvSpPr>
              <a:spLocks/>
            </p:cNvSpPr>
            <p:nvPr/>
          </p:nvSpPr>
          <p:spPr bwMode="auto">
            <a:xfrm flipH="1">
              <a:off x="4678" y="3526"/>
              <a:ext cx="298" cy="384"/>
            </a:xfrm>
            <a:custGeom>
              <a:avLst/>
              <a:gdLst>
                <a:gd name="T0" fmla="*/ 0 w 298"/>
                <a:gd name="T1" fmla="*/ 0 h 384"/>
                <a:gd name="T2" fmla="*/ 298 w 298"/>
                <a:gd name="T3" fmla="*/ 0 h 384"/>
                <a:gd name="T4" fmla="*/ 298 w 298"/>
                <a:gd name="T5" fmla="*/ 384 h 384"/>
                <a:gd name="T6" fmla="*/ 10 w 298"/>
                <a:gd name="T7" fmla="*/ 384 h 384"/>
                <a:gd name="T8" fmla="*/ 0 60000 65536"/>
                <a:gd name="T9" fmla="*/ 0 60000 65536"/>
                <a:gd name="T10" fmla="*/ 0 60000 65536"/>
                <a:gd name="T11" fmla="*/ 0 60000 65536"/>
                <a:gd name="T12" fmla="*/ 0 w 298"/>
                <a:gd name="T13" fmla="*/ 0 h 384"/>
                <a:gd name="T14" fmla="*/ 298 w 298"/>
                <a:gd name="T15" fmla="*/ 384 h 384"/>
              </a:gdLst>
              <a:ahLst/>
              <a:cxnLst>
                <a:cxn ang="T8">
                  <a:pos x="T0" y="T1"/>
                </a:cxn>
                <a:cxn ang="T9">
                  <a:pos x="T2" y="T3"/>
                </a:cxn>
                <a:cxn ang="T10">
                  <a:pos x="T4" y="T5"/>
                </a:cxn>
                <a:cxn ang="T11">
                  <a:pos x="T6" y="T7"/>
                </a:cxn>
              </a:cxnLst>
              <a:rect l="T12" t="T13" r="T14" b="T15"/>
              <a:pathLst>
                <a:path w="298" h="384">
                  <a:moveTo>
                    <a:pt x="0" y="0"/>
                  </a:moveTo>
                  <a:lnTo>
                    <a:pt x="298" y="0"/>
                  </a:lnTo>
                  <a:lnTo>
                    <a:pt x="298" y="384"/>
                  </a:lnTo>
                  <a:lnTo>
                    <a:pt x="10" y="3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just">
                <a:lnSpc>
                  <a:spcPct val="120000"/>
                </a:lnSpc>
                <a:spcBef>
                  <a:spcPct val="10000"/>
                </a:spcBef>
              </a:pPr>
              <a:endParaRPr lang="zh-CN" altLang="en-US"/>
            </a:p>
          </p:txBody>
        </p:sp>
        <p:sp>
          <p:nvSpPr>
            <p:cNvPr id="3098" name="Line 88"/>
            <p:cNvSpPr>
              <a:spLocks noChangeShapeType="1"/>
            </p:cNvSpPr>
            <p:nvPr/>
          </p:nvSpPr>
          <p:spPr bwMode="auto">
            <a:xfrm>
              <a:off x="4564" y="3574"/>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76" name="Object 4"/>
            <p:cNvGraphicFramePr>
              <a:graphicFrameLocks noChangeAspect="1"/>
            </p:cNvGraphicFramePr>
            <p:nvPr/>
          </p:nvGraphicFramePr>
          <p:xfrm>
            <a:off x="4926" y="3602"/>
            <a:ext cx="168" cy="216"/>
          </p:xfrm>
          <a:graphic>
            <a:graphicData uri="http://schemas.openxmlformats.org/presentationml/2006/ole">
              <mc:AlternateContent xmlns:mc="http://schemas.openxmlformats.org/markup-compatibility/2006">
                <mc:Choice xmlns:v="urn:schemas-microsoft-com:vml" Requires="v">
                  <p:oleObj spid="_x0000_s3841" name="Equation" r:id="rId17" imgW="177646" imgH="228402" progId="Equation.DSMT4">
                    <p:embed/>
                  </p:oleObj>
                </mc:Choice>
                <mc:Fallback>
                  <p:oleObj name="Equation" r:id="rId17" imgW="177646" imgH="228402"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6" y="3602"/>
                          <a:ext cx="168" cy="216"/>
                        </a:xfrm>
                        <a:prstGeom prst="rect">
                          <a:avLst/>
                        </a:prstGeom>
                        <a:noFill/>
                        <a:extLst>
                          <a:ext uri="{909E8E84-426E-40DD-AFC4-6F175D3DCCD1}">
                            <a14:hiddenFill xmlns:a14="http://schemas.microsoft.com/office/drawing/2010/main">
                              <a:solidFill>
                                <a:srgbClr val="000099"/>
                              </a:solidFill>
                            </a14:hiddenFill>
                          </a:ext>
                        </a:extLst>
                      </p:spPr>
                    </p:pic>
                  </p:oleObj>
                </mc:Fallback>
              </mc:AlternateContent>
            </a:graphicData>
          </a:graphic>
        </p:graphicFrame>
        <p:graphicFrame>
          <p:nvGraphicFramePr>
            <p:cNvPr id="3077" name="Object 5"/>
            <p:cNvGraphicFramePr>
              <a:graphicFrameLocks noChangeAspect="1"/>
            </p:cNvGraphicFramePr>
            <p:nvPr/>
          </p:nvGraphicFramePr>
          <p:xfrm>
            <a:off x="4238" y="3612"/>
            <a:ext cx="312" cy="204"/>
          </p:xfrm>
          <a:graphic>
            <a:graphicData uri="http://schemas.openxmlformats.org/presentationml/2006/ole">
              <mc:AlternateContent xmlns:mc="http://schemas.openxmlformats.org/markup-compatibility/2006">
                <mc:Choice xmlns:v="urn:schemas-microsoft-com:vml" Requires="v">
                  <p:oleObj spid="_x0000_s3842" name="Equation" r:id="rId18" imgW="330057" imgH="215806" progId="Equation.DSMT4">
                    <p:embed/>
                  </p:oleObj>
                </mc:Choice>
                <mc:Fallback>
                  <p:oleObj name="Equation" r:id="rId18" imgW="330057" imgH="215806" progId="Equation.DSMT4">
                    <p:embed/>
                    <p:pic>
                      <p:nvPicPr>
                        <p:cNvPr id="0"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38" y="3612"/>
                          <a:ext cx="312" cy="204"/>
                        </a:xfrm>
                        <a:prstGeom prst="rect">
                          <a:avLst/>
                        </a:prstGeom>
                        <a:noFill/>
                        <a:extLst>
                          <a:ext uri="{909E8E84-426E-40DD-AFC4-6F175D3DCCD1}">
                            <a14:hiddenFill xmlns:a14="http://schemas.microsoft.com/office/drawing/2010/main">
                              <a:solidFill>
                                <a:srgbClr val="000099"/>
                              </a:solidFill>
                            </a14:hiddenFill>
                          </a:ext>
                        </a:extLst>
                      </p:spPr>
                    </p:pic>
                  </p:oleObj>
                </mc:Fallback>
              </mc:AlternateContent>
            </a:graphicData>
          </a:graphic>
        </p:graphicFrame>
        <p:sp>
          <p:nvSpPr>
            <p:cNvPr id="3099" name="AutoShape 91"/>
            <p:cNvSpPr>
              <a:spLocks noChangeArrowheads="1"/>
            </p:cNvSpPr>
            <p:nvPr/>
          </p:nvSpPr>
          <p:spPr bwMode="auto">
            <a:xfrm flipH="1">
              <a:off x="4602" y="3572"/>
              <a:ext cx="144" cy="288"/>
            </a:xfrm>
            <a:prstGeom prst="flowChartDecision">
              <a:avLst/>
            </a:prstGeom>
            <a:solidFill>
              <a:schemeClr val="bg1"/>
            </a:solidFill>
            <a:ln w="9525">
              <a:solidFill>
                <a:schemeClr val="tx1"/>
              </a:solidFill>
              <a:miter lim="800000"/>
              <a:headEnd/>
              <a:tailEnd/>
            </a:ln>
          </p:spPr>
          <p:txBody>
            <a:bodyPr wrap="none" anchor="ctr"/>
            <a:lstStyle/>
            <a:p>
              <a:pPr algn="just">
                <a:lnSpc>
                  <a:spcPct val="120000"/>
                </a:lnSpc>
                <a:spcBef>
                  <a:spcPct val="10000"/>
                </a:spcBef>
              </a:pPr>
              <a:endParaRPr lang="zh-CN" altLang="en-US"/>
            </a:p>
          </p:txBody>
        </p:sp>
        <p:sp>
          <p:nvSpPr>
            <p:cNvPr id="3100" name="Line 92"/>
            <p:cNvSpPr>
              <a:spLocks noChangeShapeType="1"/>
            </p:cNvSpPr>
            <p:nvPr/>
          </p:nvSpPr>
          <p:spPr bwMode="auto">
            <a:xfrm>
              <a:off x="4598" y="372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261" name="Rectangle 93"/>
          <p:cNvSpPr>
            <a:spLocks noChangeArrowheads="1"/>
          </p:cNvSpPr>
          <p:nvPr/>
        </p:nvSpPr>
        <p:spPr bwMode="auto">
          <a:xfrm>
            <a:off x="5961057" y="3291336"/>
            <a:ext cx="277018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pPr algn="just">
              <a:lnSpc>
                <a:spcPct val="110000"/>
              </a:lnSpc>
              <a:spcBef>
                <a:spcPct val="35000"/>
              </a:spcBef>
            </a:pPr>
            <a:r>
              <a:rPr kumimoji="1" lang="zh-CN" altLang="en-US">
                <a:solidFill>
                  <a:srgbClr val="FF0000"/>
                </a:solidFill>
              </a:rPr>
              <a:t>控制变量必须在电路其他位置标出！</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5171"/>
                                        </p:tgtEl>
                                        <p:attrNameLst>
                                          <p:attrName>style.visibility</p:attrName>
                                        </p:attrNameLst>
                                      </p:cBhvr>
                                      <p:to>
                                        <p:strVal val="visible"/>
                                      </p:to>
                                    </p:set>
                                    <p:anim calcmode="lin" valueType="num">
                                      <p:cBhvr additive="base">
                                        <p:cTn id="7" dur="500" fill="hold"/>
                                        <p:tgtEl>
                                          <p:spTgt spid="135171"/>
                                        </p:tgtEl>
                                        <p:attrNameLst>
                                          <p:attrName>ppt_x</p:attrName>
                                        </p:attrNameLst>
                                      </p:cBhvr>
                                      <p:tavLst>
                                        <p:tav tm="0">
                                          <p:val>
                                            <p:strVal val="0-#ppt_w/2"/>
                                          </p:val>
                                        </p:tav>
                                        <p:tav tm="100000">
                                          <p:val>
                                            <p:strVal val="#ppt_x"/>
                                          </p:val>
                                        </p:tav>
                                      </p:tavLst>
                                    </p:anim>
                                    <p:anim calcmode="lin" valueType="num">
                                      <p:cBhvr additive="base">
                                        <p:cTn id="8" dur="500" fill="hold"/>
                                        <p:tgtEl>
                                          <p:spTgt spid="1351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35172"/>
                                        </p:tgtEl>
                                        <p:attrNameLst>
                                          <p:attrName>style.visibility</p:attrName>
                                        </p:attrNameLst>
                                      </p:cBhvr>
                                      <p:to>
                                        <p:strVal val="visible"/>
                                      </p:to>
                                    </p:se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5"/>
                                        </p:tgtEl>
                                        <p:attrNameLst>
                                          <p:attrName>style.visibility</p:attrName>
                                        </p:attrNameLst>
                                      </p:cBhvr>
                                      <p:to>
                                        <p:strVal val="visible"/>
                                      </p:to>
                                    </p:se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499"/>
                                          </p:stCondLst>
                                        </p:cTn>
                                        <p:tgtEl>
                                          <p:spTgt spid="135173"/>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nodeType="afterEffect">
                                  <p:stCondLst>
                                    <p:cond delay="0"/>
                                  </p:stCondLst>
                                  <p:childTnLst>
                                    <p:set>
                                      <p:cBhvr>
                                        <p:cTn id="21" dur="1" fill="hold">
                                          <p:stCondLst>
                                            <p:cond delay="499"/>
                                          </p:stCondLst>
                                        </p:cTn>
                                        <p:tgtEl>
                                          <p:spTgt spid="135220"/>
                                        </p:tgtEl>
                                        <p:attrNameLst>
                                          <p:attrName>style.visibility</p:attrName>
                                        </p:attrNameLst>
                                      </p:cBhvr>
                                      <p:to>
                                        <p:strVal val="visible"/>
                                      </p:to>
                                    </p:set>
                                  </p:childTnLst>
                                </p:cTn>
                              </p:par>
                            </p:childTnLst>
                          </p:cTn>
                        </p:par>
                        <p:par>
                          <p:cTn id="22" fill="hold" nodeType="afterGroup">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35217"/>
                                        </p:tgtEl>
                                        <p:attrNameLst>
                                          <p:attrName>style.visibility</p:attrName>
                                        </p:attrNameLst>
                                      </p:cBhvr>
                                      <p:to>
                                        <p:strVal val="visible"/>
                                      </p:to>
                                    </p:set>
                                    <p:animEffect transition="in" filter="wipe(left)">
                                      <p:cBhvr>
                                        <p:cTn id="25" dur="500"/>
                                        <p:tgtEl>
                                          <p:spTgt spid="13521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35187"/>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nodeType="afterEffect">
                                  <p:stCondLst>
                                    <p:cond delay="0"/>
                                  </p:stCondLst>
                                  <p:childTnLst>
                                    <p:set>
                                      <p:cBhvr>
                                        <p:cTn id="32" dur="1" fill="hold">
                                          <p:stCondLst>
                                            <p:cond delay="499"/>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35195"/>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2"/>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nodeType="afterEffect">
                                  <p:stCondLst>
                                    <p:cond delay="0"/>
                                  </p:stCondLst>
                                  <p:childTnLst>
                                    <p:set>
                                      <p:cBhvr>
                                        <p:cTn id="42" dur="1" fill="hold">
                                          <p:stCondLst>
                                            <p:cond delay="499"/>
                                          </p:stCondLst>
                                        </p:cTn>
                                        <p:tgtEl>
                                          <p:spTgt spid="135221"/>
                                        </p:tgtEl>
                                        <p:attrNameLst>
                                          <p:attrName>style.visibility</p:attrName>
                                        </p:attrNameLst>
                                      </p:cBhvr>
                                      <p:to>
                                        <p:strVal val="visible"/>
                                      </p:to>
                                    </p:set>
                                  </p:childTnLst>
                                </p:cTn>
                              </p:par>
                            </p:childTnLst>
                          </p:cTn>
                        </p:par>
                        <p:par>
                          <p:cTn id="43" fill="hold" nodeType="afterGroup">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135219"/>
                                        </p:tgtEl>
                                        <p:attrNameLst>
                                          <p:attrName>style.visibility</p:attrName>
                                        </p:attrNameLst>
                                      </p:cBhvr>
                                      <p:to>
                                        <p:strVal val="visible"/>
                                      </p:to>
                                    </p:set>
                                    <p:animEffect transition="in" filter="wipe(left)">
                                      <p:cBhvr>
                                        <p:cTn id="46" dur="500"/>
                                        <p:tgtEl>
                                          <p:spTgt spid="135219"/>
                                        </p:tgtEl>
                                      </p:cBhvr>
                                    </p:animEffect>
                                  </p:childTnLst>
                                </p:cTn>
                              </p:par>
                            </p:childTnLst>
                          </p:cTn>
                        </p:par>
                        <p:par>
                          <p:cTn id="47" fill="hold" nodeType="afterGroup">
                            <p:stCondLst>
                              <p:cond delay="2000"/>
                            </p:stCondLst>
                            <p:childTnLst>
                              <p:par>
                                <p:cTn id="48" presetID="1" presetClass="entr" presetSubtype="0" fill="hold" nodeType="afterEffect">
                                  <p:stCondLst>
                                    <p:cond delay="0"/>
                                  </p:stCondLst>
                                  <p:childTnLst>
                                    <p:set>
                                      <p:cBhvr>
                                        <p:cTn id="49" dur="1" fill="hold">
                                          <p:stCondLst>
                                            <p:cond delay="499"/>
                                          </p:stCondLst>
                                        </p:cTn>
                                        <p:tgtEl>
                                          <p:spTgt spid="7"/>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35261"/>
                                        </p:tgtEl>
                                        <p:attrNameLst>
                                          <p:attrName>style.visibility</p:attrName>
                                        </p:attrNameLst>
                                      </p:cBhvr>
                                      <p:to>
                                        <p:strVal val="visible"/>
                                      </p:to>
                                    </p:set>
                                  </p:childTnLst>
                                </p:cTn>
                              </p:par>
                            </p:childTnLst>
                          </p:cTn>
                        </p:par>
                        <p:par>
                          <p:cTn id="54" fill="hold" nodeType="afterGroup">
                            <p:stCondLst>
                              <p:cond delay="0"/>
                            </p:stCondLst>
                            <p:childTnLst>
                              <p:par>
                                <p:cTn id="55" presetID="35" presetClass="emph" presetSubtype="0" repeatCount="3000" fill="hold" grpId="1" nodeType="afterEffect">
                                  <p:stCondLst>
                                    <p:cond delay="0"/>
                                  </p:stCondLst>
                                  <p:childTnLst>
                                    <p:anim calcmode="discrete" valueType="str">
                                      <p:cBhvr>
                                        <p:cTn id="56" dur="1000" fill="hold"/>
                                        <p:tgtEl>
                                          <p:spTgt spid="1352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autoUpdateAnimBg="0"/>
      <p:bldP spid="135172" grpId="0" autoUpdateAnimBg="0"/>
      <p:bldP spid="135173" grpId="0" autoUpdateAnimBg="0"/>
      <p:bldP spid="135187" grpId="0" autoUpdateAnimBg="0"/>
      <p:bldP spid="135195" grpId="0" autoUpdateAnimBg="0"/>
      <p:bldP spid="135217" grpId="0"/>
      <p:bldP spid="135219" grpId="0"/>
      <p:bldP spid="135261" grpId="0"/>
      <p:bldP spid="135261"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kumimoji="1" lang="en-US" altLang="zh-CN" dirty="0" smtClean="0">
                <a:ea typeface="宋体" charset="-122"/>
              </a:rPr>
              <a:t>6.4.2 </a:t>
            </a:r>
            <a:r>
              <a:rPr kumimoji="1" lang="zh-CN" altLang="en-US" dirty="0" smtClean="0">
                <a:ea typeface="宋体" charset="-122"/>
              </a:rPr>
              <a:t>结型场效应管（续</a:t>
            </a:r>
            <a:r>
              <a:rPr kumimoji="1" lang="en-US" altLang="zh-CN" dirty="0" smtClean="0">
                <a:ea typeface="宋体" charset="-122"/>
              </a:rPr>
              <a:t>2</a:t>
            </a:r>
            <a:r>
              <a:rPr kumimoji="1" lang="zh-CN" altLang="en-US" dirty="0" smtClean="0">
                <a:ea typeface="宋体" charset="-122"/>
              </a:rPr>
              <a:t>）</a:t>
            </a:r>
            <a:endParaRPr kumimoji="1" lang="en-US" altLang="zh-CN" dirty="0" smtClean="0">
              <a:ea typeface="宋体"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90</a:t>
            </a:fld>
            <a:endParaRPr lang="zh-CN" altLang="en-US"/>
          </a:p>
        </p:txBody>
      </p:sp>
      <p:sp>
        <p:nvSpPr>
          <p:cNvPr id="265220" name="Text Box 4"/>
          <p:cNvSpPr txBox="1">
            <a:spLocks noChangeArrowheads="1"/>
          </p:cNvSpPr>
          <p:nvPr/>
        </p:nvSpPr>
        <p:spPr bwMode="auto">
          <a:xfrm>
            <a:off x="314545" y="912581"/>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特性曲线</a:t>
            </a:r>
          </a:p>
        </p:txBody>
      </p:sp>
      <p:grpSp>
        <p:nvGrpSpPr>
          <p:cNvPr id="2" name="Group 5"/>
          <p:cNvGrpSpPr>
            <a:grpSpLocks/>
          </p:cNvGrpSpPr>
          <p:nvPr/>
        </p:nvGrpSpPr>
        <p:grpSpPr bwMode="auto">
          <a:xfrm>
            <a:off x="628870" y="1550756"/>
            <a:ext cx="3538537" cy="3346450"/>
            <a:chOff x="168" y="1068"/>
            <a:chExt cx="2229" cy="2108"/>
          </a:xfrm>
        </p:grpSpPr>
        <p:sp>
          <p:nvSpPr>
            <p:cNvPr id="126005" name="Text Box 6"/>
            <p:cNvSpPr txBox="1">
              <a:spLocks noChangeArrowheads="1"/>
            </p:cNvSpPr>
            <p:nvPr/>
          </p:nvSpPr>
          <p:spPr bwMode="auto">
            <a:xfrm>
              <a:off x="420" y="1068"/>
              <a:ext cx="150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nSpc>
                  <a:spcPct val="60000"/>
                </a:lnSpc>
                <a:spcBef>
                  <a:spcPct val="50000"/>
                </a:spcBef>
              </a:pPr>
              <a:r>
                <a:rPr lang="zh-CN" altLang="en-US"/>
                <a:t>转移特性曲线</a:t>
              </a:r>
            </a:p>
          </p:txBody>
        </p:sp>
        <p:grpSp>
          <p:nvGrpSpPr>
            <p:cNvPr id="126006" name="Group 7"/>
            <p:cNvGrpSpPr>
              <a:grpSpLocks/>
            </p:cNvGrpSpPr>
            <p:nvPr/>
          </p:nvGrpSpPr>
          <p:grpSpPr bwMode="auto">
            <a:xfrm>
              <a:off x="168" y="1320"/>
              <a:ext cx="2229" cy="1856"/>
              <a:chOff x="324" y="1140"/>
              <a:chExt cx="1809" cy="1544"/>
            </a:xfrm>
          </p:grpSpPr>
          <p:sp>
            <p:nvSpPr>
              <p:cNvPr id="126007" name="Text Box 8"/>
              <p:cNvSpPr txBox="1">
                <a:spLocks noChangeArrowheads="1"/>
              </p:cNvSpPr>
              <p:nvPr/>
            </p:nvSpPr>
            <p:spPr bwMode="auto">
              <a:xfrm>
                <a:off x="1627" y="2216"/>
                <a:ext cx="50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i="1"/>
                  <a:t>u</a:t>
                </a:r>
                <a:r>
                  <a:rPr lang="en-US" altLang="zh-CN" baseline="-25000"/>
                  <a:t>GS</a:t>
                </a:r>
                <a:endParaRPr lang="en-US" altLang="zh-CN"/>
              </a:p>
            </p:txBody>
          </p:sp>
          <p:sp>
            <p:nvSpPr>
              <p:cNvPr id="126008" name="Line 9"/>
              <p:cNvSpPr>
                <a:spLocks noChangeShapeType="1"/>
              </p:cNvSpPr>
              <p:nvPr/>
            </p:nvSpPr>
            <p:spPr bwMode="auto">
              <a:xfrm flipV="1">
                <a:off x="1502" y="1189"/>
                <a:ext cx="0" cy="1362"/>
              </a:xfrm>
              <a:prstGeom prst="line">
                <a:avLst/>
              </a:prstGeom>
              <a:noFill/>
              <a:ln w="28575">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6009" name="Line 10"/>
              <p:cNvSpPr>
                <a:spLocks noChangeShapeType="1"/>
              </p:cNvSpPr>
              <p:nvPr/>
            </p:nvSpPr>
            <p:spPr bwMode="auto">
              <a:xfrm flipH="1">
                <a:off x="528" y="2483"/>
                <a:ext cx="1305" cy="0"/>
              </a:xfrm>
              <a:prstGeom prst="line">
                <a:avLst/>
              </a:prstGeom>
              <a:noFill/>
              <a:ln w="28575">
                <a:solidFill>
                  <a:schemeClr val="tx1"/>
                </a:solidFill>
                <a:round/>
                <a:headEnd type="arrow" w="med" len="me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26010" name="Text Box 11"/>
              <p:cNvSpPr txBox="1">
                <a:spLocks noChangeArrowheads="1"/>
              </p:cNvSpPr>
              <p:nvPr/>
            </p:nvSpPr>
            <p:spPr bwMode="auto">
              <a:xfrm>
                <a:off x="1479" y="2441"/>
                <a:ext cx="16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i="1"/>
                  <a:t>O</a:t>
                </a:r>
              </a:p>
            </p:txBody>
          </p:sp>
          <p:sp>
            <p:nvSpPr>
              <p:cNvPr id="126011" name="Text Box 12"/>
              <p:cNvSpPr txBox="1">
                <a:spLocks noChangeArrowheads="1"/>
              </p:cNvSpPr>
              <p:nvPr/>
            </p:nvSpPr>
            <p:spPr bwMode="auto">
              <a:xfrm>
                <a:off x="1236" y="1140"/>
                <a:ext cx="331"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i="1"/>
                  <a:t>i</a:t>
                </a:r>
                <a:r>
                  <a:rPr lang="en-US" altLang="zh-CN" baseline="-25000"/>
                  <a:t>D</a:t>
                </a:r>
                <a:endParaRPr lang="en-US" altLang="zh-CN"/>
              </a:p>
            </p:txBody>
          </p:sp>
          <p:sp>
            <p:nvSpPr>
              <p:cNvPr id="126012" name="Line 13"/>
              <p:cNvSpPr>
                <a:spLocks noChangeShapeType="1"/>
              </p:cNvSpPr>
              <p:nvPr/>
            </p:nvSpPr>
            <p:spPr bwMode="auto">
              <a:xfrm>
                <a:off x="653" y="2452"/>
                <a:ext cx="0" cy="31"/>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6013" name="Line 14"/>
              <p:cNvSpPr>
                <a:spLocks noChangeShapeType="1"/>
              </p:cNvSpPr>
              <p:nvPr/>
            </p:nvSpPr>
            <p:spPr bwMode="auto">
              <a:xfrm>
                <a:off x="1477" y="1533"/>
                <a:ext cx="25" cy="0"/>
              </a:xfrm>
              <a:prstGeom prst="line">
                <a:avLst/>
              </a:prstGeom>
              <a:noFill/>
              <a:ln w="28575">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26014" name="Freeform 15"/>
              <p:cNvSpPr>
                <a:spLocks/>
              </p:cNvSpPr>
              <p:nvPr/>
            </p:nvSpPr>
            <p:spPr bwMode="auto">
              <a:xfrm flipH="1">
                <a:off x="647" y="1533"/>
                <a:ext cx="849" cy="950"/>
              </a:xfrm>
              <a:custGeom>
                <a:avLst/>
                <a:gdLst>
                  <a:gd name="T0" fmla="*/ 0 w 1632"/>
                  <a:gd name="T1" fmla="*/ 0 h 1824"/>
                  <a:gd name="T2" fmla="*/ 84 w 1632"/>
                  <a:gd name="T3" fmla="*/ 195 h 1824"/>
                  <a:gd name="T4" fmla="*/ 169 w 1632"/>
                  <a:gd name="T5" fmla="*/ 335 h 1824"/>
                  <a:gd name="T6" fmla="*/ 237 w 1632"/>
                  <a:gd name="T7" fmla="*/ 397 h 1824"/>
                  <a:gd name="T8" fmla="*/ 338 w 1632"/>
                  <a:gd name="T9" fmla="*/ 459 h 1824"/>
                  <a:gd name="T10" fmla="*/ 442 w 1632"/>
                  <a:gd name="T11" fmla="*/ 495 h 1824"/>
                  <a:gd name="T12" fmla="*/ 0 60000 65536"/>
                  <a:gd name="T13" fmla="*/ 0 60000 65536"/>
                  <a:gd name="T14" fmla="*/ 0 60000 65536"/>
                  <a:gd name="T15" fmla="*/ 0 60000 65536"/>
                  <a:gd name="T16" fmla="*/ 0 60000 65536"/>
                  <a:gd name="T17" fmla="*/ 0 60000 65536"/>
                  <a:gd name="T18" fmla="*/ 0 w 1632"/>
                  <a:gd name="T19" fmla="*/ 0 h 1824"/>
                  <a:gd name="T20" fmla="*/ 1632 w 1632"/>
                  <a:gd name="T21" fmla="*/ 1824 h 1824"/>
                </a:gdLst>
                <a:ahLst/>
                <a:cxnLst>
                  <a:cxn ang="T12">
                    <a:pos x="T0" y="T1"/>
                  </a:cxn>
                  <a:cxn ang="T13">
                    <a:pos x="T2" y="T3"/>
                  </a:cxn>
                  <a:cxn ang="T14">
                    <a:pos x="T4" y="T5"/>
                  </a:cxn>
                  <a:cxn ang="T15">
                    <a:pos x="T6" y="T7"/>
                  </a:cxn>
                  <a:cxn ang="T16">
                    <a:pos x="T8" y="T9"/>
                  </a:cxn>
                  <a:cxn ang="T17">
                    <a:pos x="T10" y="T11"/>
                  </a:cxn>
                </a:cxnLst>
                <a:rect l="T18" t="T19" r="T20" b="T21"/>
                <a:pathLst>
                  <a:path w="1632" h="1824">
                    <a:moveTo>
                      <a:pt x="0" y="0"/>
                    </a:moveTo>
                    <a:cubicBezTo>
                      <a:pt x="52" y="120"/>
                      <a:pt x="208" y="514"/>
                      <a:pt x="312" y="720"/>
                    </a:cubicBezTo>
                    <a:cubicBezTo>
                      <a:pt x="416" y="926"/>
                      <a:pt x="530" y="1112"/>
                      <a:pt x="624" y="1236"/>
                    </a:cubicBezTo>
                    <a:cubicBezTo>
                      <a:pt x="718" y="1360"/>
                      <a:pt x="772" y="1388"/>
                      <a:pt x="876" y="1464"/>
                    </a:cubicBezTo>
                    <a:cubicBezTo>
                      <a:pt x="980" y="1540"/>
                      <a:pt x="1122" y="1632"/>
                      <a:pt x="1248" y="1692"/>
                    </a:cubicBezTo>
                    <a:cubicBezTo>
                      <a:pt x="1374" y="1752"/>
                      <a:pt x="1552" y="1796"/>
                      <a:pt x="1632" y="1824"/>
                    </a:cubicBezTo>
                  </a:path>
                </a:pathLst>
              </a:cu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sp>
            <p:nvSpPr>
              <p:cNvPr id="126015" name="Text Box 16"/>
              <p:cNvSpPr txBox="1">
                <a:spLocks noChangeArrowheads="1"/>
              </p:cNvSpPr>
              <p:nvPr/>
            </p:nvSpPr>
            <p:spPr bwMode="auto">
              <a:xfrm>
                <a:off x="1118" y="1367"/>
                <a:ext cx="500"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i="1"/>
                  <a:t>I</a:t>
                </a:r>
                <a:r>
                  <a:rPr lang="en-US" altLang="zh-CN" baseline="-25000"/>
                  <a:t>DSS</a:t>
                </a:r>
                <a:endParaRPr lang="en-US" altLang="zh-CN"/>
              </a:p>
            </p:txBody>
          </p:sp>
          <p:sp>
            <p:nvSpPr>
              <p:cNvPr id="126016" name="Text Box 17"/>
              <p:cNvSpPr txBox="1">
                <a:spLocks noChangeArrowheads="1"/>
              </p:cNvSpPr>
              <p:nvPr/>
            </p:nvSpPr>
            <p:spPr bwMode="auto">
              <a:xfrm>
                <a:off x="324" y="2143"/>
                <a:ext cx="66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i="1"/>
                  <a:t>U</a:t>
                </a:r>
                <a:r>
                  <a:rPr lang="en-US" altLang="zh-CN" baseline="-25000"/>
                  <a:t>GS(0ff)</a:t>
                </a:r>
                <a:endParaRPr lang="en-US" altLang="zh-CN"/>
              </a:p>
            </p:txBody>
          </p:sp>
        </p:grpSp>
      </p:grpSp>
      <p:grpSp>
        <p:nvGrpSpPr>
          <p:cNvPr id="4" name="Group 18"/>
          <p:cNvGrpSpPr>
            <a:grpSpLocks/>
          </p:cNvGrpSpPr>
          <p:nvPr/>
        </p:nvGrpSpPr>
        <p:grpSpPr bwMode="auto">
          <a:xfrm>
            <a:off x="4048345" y="1371369"/>
            <a:ext cx="5016500" cy="3678237"/>
            <a:chOff x="2322" y="996"/>
            <a:chExt cx="3160" cy="2317"/>
          </a:xfrm>
        </p:grpSpPr>
        <p:grpSp>
          <p:nvGrpSpPr>
            <p:cNvPr id="125980" name="Group 19"/>
            <p:cNvGrpSpPr>
              <a:grpSpLocks/>
            </p:cNvGrpSpPr>
            <p:nvPr/>
          </p:nvGrpSpPr>
          <p:grpSpPr bwMode="auto">
            <a:xfrm>
              <a:off x="2322" y="996"/>
              <a:ext cx="3160" cy="2146"/>
              <a:chOff x="2130" y="864"/>
              <a:chExt cx="3160" cy="2146"/>
            </a:xfrm>
          </p:grpSpPr>
          <p:sp>
            <p:nvSpPr>
              <p:cNvPr id="125985" name="Text Box 20"/>
              <p:cNvSpPr txBox="1">
                <a:spLocks noChangeArrowheads="1"/>
              </p:cNvSpPr>
              <p:nvPr/>
            </p:nvSpPr>
            <p:spPr bwMode="auto">
              <a:xfrm>
                <a:off x="2784" y="864"/>
                <a:ext cx="166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nSpc>
                    <a:spcPct val="60000"/>
                  </a:lnSpc>
                  <a:spcBef>
                    <a:spcPct val="50000"/>
                  </a:spcBef>
                </a:pPr>
                <a:r>
                  <a:rPr lang="zh-CN" altLang="en-US"/>
                  <a:t>输出特性曲线</a:t>
                </a:r>
              </a:p>
            </p:txBody>
          </p:sp>
          <p:sp>
            <p:nvSpPr>
              <p:cNvPr id="125986" name="Text Box 21"/>
              <p:cNvSpPr txBox="1">
                <a:spLocks noChangeArrowheads="1"/>
              </p:cNvSpPr>
              <p:nvPr/>
            </p:nvSpPr>
            <p:spPr bwMode="auto">
              <a:xfrm>
                <a:off x="2130" y="994"/>
                <a:ext cx="8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i="1"/>
                  <a:t>i</a:t>
                </a:r>
                <a:r>
                  <a:rPr lang="en-US" altLang="zh-CN" baseline="-25000"/>
                  <a:t>D</a:t>
                </a:r>
                <a:r>
                  <a:rPr lang="en-US" altLang="zh-CN"/>
                  <a:t>(mA)</a:t>
                </a:r>
              </a:p>
            </p:txBody>
          </p:sp>
          <p:sp>
            <p:nvSpPr>
              <p:cNvPr id="125987" name="Line 22"/>
              <p:cNvSpPr>
                <a:spLocks noChangeShapeType="1"/>
              </p:cNvSpPr>
              <p:nvPr/>
            </p:nvSpPr>
            <p:spPr bwMode="auto">
              <a:xfrm flipV="1">
                <a:off x="2802" y="1115"/>
                <a:ext cx="0" cy="1646"/>
              </a:xfrm>
              <a:prstGeom prst="line">
                <a:avLst/>
              </a:prstGeom>
              <a:noFill/>
              <a:ln w="28575">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25988" name="Line 23"/>
              <p:cNvSpPr>
                <a:spLocks noChangeShapeType="1"/>
              </p:cNvSpPr>
              <p:nvPr/>
            </p:nvSpPr>
            <p:spPr bwMode="auto">
              <a:xfrm flipV="1">
                <a:off x="2795" y="2761"/>
                <a:ext cx="1791" cy="0"/>
              </a:xfrm>
              <a:prstGeom prst="line">
                <a:avLst/>
              </a:prstGeom>
              <a:noFill/>
              <a:ln w="28575">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25989" name="Text Box 24"/>
              <p:cNvSpPr txBox="1">
                <a:spLocks noChangeArrowheads="1"/>
              </p:cNvSpPr>
              <p:nvPr/>
            </p:nvSpPr>
            <p:spPr bwMode="auto">
              <a:xfrm>
                <a:off x="4345" y="2713"/>
                <a:ext cx="8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nchor="ct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a:spcBef>
                    <a:spcPct val="50000"/>
                  </a:spcBef>
                </a:pPr>
                <a:r>
                  <a:rPr lang="en-US" altLang="zh-CN" i="1"/>
                  <a:t>u</a:t>
                </a:r>
                <a:r>
                  <a:rPr lang="en-US" altLang="zh-CN" baseline="-25000"/>
                  <a:t>DS</a:t>
                </a:r>
                <a:r>
                  <a:rPr lang="en-US" altLang="zh-CN"/>
                  <a:t>(V)</a:t>
                </a:r>
              </a:p>
            </p:txBody>
          </p:sp>
          <p:grpSp>
            <p:nvGrpSpPr>
              <p:cNvPr id="125990" name="Group 25"/>
              <p:cNvGrpSpPr>
                <a:grpSpLocks/>
              </p:cNvGrpSpPr>
              <p:nvPr/>
            </p:nvGrpSpPr>
            <p:grpSpPr bwMode="auto">
              <a:xfrm>
                <a:off x="2788" y="1405"/>
                <a:ext cx="1680" cy="1356"/>
                <a:chOff x="1225" y="1212"/>
                <a:chExt cx="2855" cy="2304"/>
              </a:xfrm>
            </p:grpSpPr>
            <p:sp>
              <p:nvSpPr>
                <p:cNvPr id="125999" name="Freeform 26"/>
                <p:cNvSpPr>
                  <a:spLocks/>
                </p:cNvSpPr>
                <p:nvPr/>
              </p:nvSpPr>
              <p:spPr bwMode="auto">
                <a:xfrm>
                  <a:off x="1225" y="3396"/>
                  <a:ext cx="2795" cy="119"/>
                </a:xfrm>
                <a:custGeom>
                  <a:avLst/>
                  <a:gdLst>
                    <a:gd name="T0" fmla="*/ 32 w 2795"/>
                    <a:gd name="T1" fmla="*/ 119 h 119"/>
                    <a:gd name="T2" fmla="*/ 115 w 2795"/>
                    <a:gd name="T3" fmla="*/ 84 h 119"/>
                    <a:gd name="T4" fmla="*/ 721 w 2795"/>
                    <a:gd name="T5" fmla="*/ 15 h 119"/>
                    <a:gd name="T6" fmla="*/ 2795 w 2795"/>
                    <a:gd name="T7" fmla="*/ 0 h 119"/>
                    <a:gd name="T8" fmla="*/ 0 60000 65536"/>
                    <a:gd name="T9" fmla="*/ 0 60000 65536"/>
                    <a:gd name="T10" fmla="*/ 0 60000 65536"/>
                    <a:gd name="T11" fmla="*/ 0 60000 65536"/>
                    <a:gd name="T12" fmla="*/ 0 w 2795"/>
                    <a:gd name="T13" fmla="*/ 0 h 119"/>
                    <a:gd name="T14" fmla="*/ 2795 w 2795"/>
                    <a:gd name="T15" fmla="*/ 119 h 119"/>
                  </a:gdLst>
                  <a:ahLst/>
                  <a:cxnLst>
                    <a:cxn ang="T8">
                      <a:pos x="T0" y="T1"/>
                    </a:cxn>
                    <a:cxn ang="T9">
                      <a:pos x="T2" y="T3"/>
                    </a:cxn>
                    <a:cxn ang="T10">
                      <a:pos x="T4" y="T5"/>
                    </a:cxn>
                    <a:cxn ang="T11">
                      <a:pos x="T6" y="T7"/>
                    </a:cxn>
                  </a:cxnLst>
                  <a:rect l="T12" t="T13" r="T14" b="T15"/>
                  <a:pathLst>
                    <a:path w="2795" h="119">
                      <a:moveTo>
                        <a:pt x="32" y="119"/>
                      </a:moveTo>
                      <a:cubicBezTo>
                        <a:pt x="45" y="113"/>
                        <a:pt x="0" y="102"/>
                        <a:pt x="115" y="84"/>
                      </a:cubicBezTo>
                      <a:cubicBezTo>
                        <a:pt x="231" y="67"/>
                        <a:pt x="274" y="29"/>
                        <a:pt x="721" y="15"/>
                      </a:cubicBezTo>
                      <a:cubicBezTo>
                        <a:pt x="1168" y="1"/>
                        <a:pt x="2363" y="3"/>
                        <a:pt x="2795" y="0"/>
                      </a:cubicBezTo>
                    </a:path>
                  </a:pathLst>
                </a:cu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just">
                    <a:lnSpc>
                      <a:spcPct val="120000"/>
                    </a:lnSpc>
                    <a:spcBef>
                      <a:spcPct val="10000"/>
                    </a:spcBef>
                  </a:pPr>
                  <a:endParaRPr lang="zh-CN" altLang="en-US"/>
                </a:p>
              </p:txBody>
            </p:sp>
            <p:sp>
              <p:nvSpPr>
                <p:cNvPr id="126000" name="Freeform 27"/>
                <p:cNvSpPr>
                  <a:spLocks/>
                </p:cNvSpPr>
                <p:nvPr/>
              </p:nvSpPr>
              <p:spPr bwMode="auto">
                <a:xfrm>
                  <a:off x="1257" y="3036"/>
                  <a:ext cx="2775" cy="480"/>
                </a:xfrm>
                <a:custGeom>
                  <a:avLst/>
                  <a:gdLst>
                    <a:gd name="T0" fmla="*/ 0 w 2775"/>
                    <a:gd name="T1" fmla="*/ 480 h 480"/>
                    <a:gd name="T2" fmla="*/ 39 w 2775"/>
                    <a:gd name="T3" fmla="*/ 288 h 480"/>
                    <a:gd name="T4" fmla="*/ 75 w 2775"/>
                    <a:gd name="T5" fmla="*/ 192 h 480"/>
                    <a:gd name="T6" fmla="*/ 207 w 2775"/>
                    <a:gd name="T7" fmla="*/ 96 h 480"/>
                    <a:gd name="T8" fmla="*/ 591 w 2775"/>
                    <a:gd name="T9" fmla="*/ 60 h 480"/>
                    <a:gd name="T10" fmla="*/ 1252 w 2775"/>
                    <a:gd name="T11" fmla="*/ 38 h 480"/>
                    <a:gd name="T12" fmla="*/ 2775 w 2775"/>
                    <a:gd name="T13" fmla="*/ 0 h 480"/>
                    <a:gd name="T14" fmla="*/ 0 60000 65536"/>
                    <a:gd name="T15" fmla="*/ 0 60000 65536"/>
                    <a:gd name="T16" fmla="*/ 0 60000 65536"/>
                    <a:gd name="T17" fmla="*/ 0 60000 65536"/>
                    <a:gd name="T18" fmla="*/ 0 60000 65536"/>
                    <a:gd name="T19" fmla="*/ 0 60000 65536"/>
                    <a:gd name="T20" fmla="*/ 0 60000 65536"/>
                    <a:gd name="T21" fmla="*/ 0 w 2775"/>
                    <a:gd name="T22" fmla="*/ 0 h 480"/>
                    <a:gd name="T23" fmla="*/ 2775 w 2775"/>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5" h="480">
                      <a:moveTo>
                        <a:pt x="0" y="480"/>
                      </a:moveTo>
                      <a:cubicBezTo>
                        <a:pt x="7" y="448"/>
                        <a:pt x="27" y="336"/>
                        <a:pt x="39" y="288"/>
                      </a:cubicBezTo>
                      <a:cubicBezTo>
                        <a:pt x="51" y="240"/>
                        <a:pt x="47" y="224"/>
                        <a:pt x="75" y="192"/>
                      </a:cubicBezTo>
                      <a:cubicBezTo>
                        <a:pt x="103" y="160"/>
                        <a:pt x="121" y="118"/>
                        <a:pt x="207" y="96"/>
                      </a:cubicBezTo>
                      <a:cubicBezTo>
                        <a:pt x="293" y="74"/>
                        <a:pt x="417" y="70"/>
                        <a:pt x="591" y="60"/>
                      </a:cubicBezTo>
                      <a:cubicBezTo>
                        <a:pt x="765" y="50"/>
                        <a:pt x="888" y="48"/>
                        <a:pt x="1252" y="38"/>
                      </a:cubicBezTo>
                      <a:cubicBezTo>
                        <a:pt x="1616" y="28"/>
                        <a:pt x="2458" y="8"/>
                        <a:pt x="2775" y="0"/>
                      </a:cubicBezTo>
                    </a:path>
                  </a:pathLst>
                </a:cu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sp>
              <p:nvSpPr>
                <p:cNvPr id="126001" name="Freeform 28"/>
                <p:cNvSpPr>
                  <a:spLocks/>
                </p:cNvSpPr>
                <p:nvPr/>
              </p:nvSpPr>
              <p:spPr bwMode="auto">
                <a:xfrm>
                  <a:off x="1252" y="2599"/>
                  <a:ext cx="2828" cy="917"/>
                </a:xfrm>
                <a:custGeom>
                  <a:avLst/>
                  <a:gdLst>
                    <a:gd name="T0" fmla="*/ 0 w 2828"/>
                    <a:gd name="T1" fmla="*/ 917 h 917"/>
                    <a:gd name="T2" fmla="*/ 140 w 2828"/>
                    <a:gd name="T3" fmla="*/ 389 h 917"/>
                    <a:gd name="T4" fmla="*/ 353 w 2828"/>
                    <a:gd name="T5" fmla="*/ 149 h 917"/>
                    <a:gd name="T6" fmla="*/ 691 w 2828"/>
                    <a:gd name="T7" fmla="*/ 65 h 917"/>
                    <a:gd name="T8" fmla="*/ 2020 w 2828"/>
                    <a:gd name="T9" fmla="*/ 10 h 917"/>
                    <a:gd name="T10" fmla="*/ 2828 w 2828"/>
                    <a:gd name="T11" fmla="*/ 5 h 917"/>
                    <a:gd name="T12" fmla="*/ 0 60000 65536"/>
                    <a:gd name="T13" fmla="*/ 0 60000 65536"/>
                    <a:gd name="T14" fmla="*/ 0 60000 65536"/>
                    <a:gd name="T15" fmla="*/ 0 60000 65536"/>
                    <a:gd name="T16" fmla="*/ 0 60000 65536"/>
                    <a:gd name="T17" fmla="*/ 0 60000 65536"/>
                    <a:gd name="T18" fmla="*/ 0 w 2828"/>
                    <a:gd name="T19" fmla="*/ 0 h 917"/>
                    <a:gd name="T20" fmla="*/ 2828 w 2828"/>
                    <a:gd name="T21" fmla="*/ 917 h 917"/>
                  </a:gdLst>
                  <a:ahLst/>
                  <a:cxnLst>
                    <a:cxn ang="T12">
                      <a:pos x="T0" y="T1"/>
                    </a:cxn>
                    <a:cxn ang="T13">
                      <a:pos x="T2" y="T3"/>
                    </a:cxn>
                    <a:cxn ang="T14">
                      <a:pos x="T4" y="T5"/>
                    </a:cxn>
                    <a:cxn ang="T15">
                      <a:pos x="T6" y="T7"/>
                    </a:cxn>
                    <a:cxn ang="T16">
                      <a:pos x="T8" y="T9"/>
                    </a:cxn>
                    <a:cxn ang="T17">
                      <a:pos x="T10" y="T11"/>
                    </a:cxn>
                  </a:cxnLst>
                  <a:rect l="T18" t="T19" r="T20" b="T21"/>
                  <a:pathLst>
                    <a:path w="2828" h="917">
                      <a:moveTo>
                        <a:pt x="0" y="917"/>
                      </a:moveTo>
                      <a:cubicBezTo>
                        <a:pt x="23" y="829"/>
                        <a:pt x="81" y="517"/>
                        <a:pt x="140" y="389"/>
                      </a:cubicBezTo>
                      <a:cubicBezTo>
                        <a:pt x="199" y="261"/>
                        <a:pt x="261" y="203"/>
                        <a:pt x="353" y="149"/>
                      </a:cubicBezTo>
                      <a:cubicBezTo>
                        <a:pt x="445" y="95"/>
                        <a:pt x="413" y="88"/>
                        <a:pt x="691" y="65"/>
                      </a:cubicBezTo>
                      <a:cubicBezTo>
                        <a:pt x="969" y="42"/>
                        <a:pt x="1664" y="20"/>
                        <a:pt x="2020" y="10"/>
                      </a:cubicBezTo>
                      <a:cubicBezTo>
                        <a:pt x="2376" y="0"/>
                        <a:pt x="2660" y="6"/>
                        <a:pt x="2828" y="5"/>
                      </a:cubicBezTo>
                    </a:path>
                  </a:pathLst>
                </a:cu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sp>
              <p:nvSpPr>
                <p:cNvPr id="126002" name="Freeform 29"/>
                <p:cNvSpPr>
                  <a:spLocks/>
                </p:cNvSpPr>
                <p:nvPr/>
              </p:nvSpPr>
              <p:spPr bwMode="auto">
                <a:xfrm>
                  <a:off x="1257" y="2144"/>
                  <a:ext cx="2763" cy="1337"/>
                </a:xfrm>
                <a:custGeom>
                  <a:avLst/>
                  <a:gdLst>
                    <a:gd name="T0" fmla="*/ 0 w 2763"/>
                    <a:gd name="T1" fmla="*/ 1337 h 1337"/>
                    <a:gd name="T2" fmla="*/ 231 w 2763"/>
                    <a:gd name="T3" fmla="*/ 484 h 1337"/>
                    <a:gd name="T4" fmla="*/ 447 w 2763"/>
                    <a:gd name="T5" fmla="*/ 172 h 1337"/>
                    <a:gd name="T6" fmla="*/ 831 w 2763"/>
                    <a:gd name="T7" fmla="*/ 28 h 1337"/>
                    <a:gd name="T8" fmla="*/ 2763 w 2763"/>
                    <a:gd name="T9" fmla="*/ 4 h 1337"/>
                    <a:gd name="T10" fmla="*/ 0 60000 65536"/>
                    <a:gd name="T11" fmla="*/ 0 60000 65536"/>
                    <a:gd name="T12" fmla="*/ 0 60000 65536"/>
                    <a:gd name="T13" fmla="*/ 0 60000 65536"/>
                    <a:gd name="T14" fmla="*/ 0 60000 65536"/>
                    <a:gd name="T15" fmla="*/ 0 w 2763"/>
                    <a:gd name="T16" fmla="*/ 0 h 1337"/>
                    <a:gd name="T17" fmla="*/ 2763 w 2763"/>
                    <a:gd name="T18" fmla="*/ 1337 h 1337"/>
                  </a:gdLst>
                  <a:ahLst/>
                  <a:cxnLst>
                    <a:cxn ang="T10">
                      <a:pos x="T0" y="T1"/>
                    </a:cxn>
                    <a:cxn ang="T11">
                      <a:pos x="T2" y="T3"/>
                    </a:cxn>
                    <a:cxn ang="T12">
                      <a:pos x="T4" y="T5"/>
                    </a:cxn>
                    <a:cxn ang="T13">
                      <a:pos x="T6" y="T7"/>
                    </a:cxn>
                    <a:cxn ang="T14">
                      <a:pos x="T8" y="T9"/>
                    </a:cxn>
                  </a:cxnLst>
                  <a:rect l="T15" t="T16" r="T17" b="T18"/>
                  <a:pathLst>
                    <a:path w="2763" h="1337">
                      <a:moveTo>
                        <a:pt x="0" y="1337"/>
                      </a:moveTo>
                      <a:cubicBezTo>
                        <a:pt x="38" y="1195"/>
                        <a:pt x="156" y="678"/>
                        <a:pt x="231" y="484"/>
                      </a:cubicBezTo>
                      <a:cubicBezTo>
                        <a:pt x="306" y="290"/>
                        <a:pt x="347" y="248"/>
                        <a:pt x="447" y="172"/>
                      </a:cubicBezTo>
                      <a:cubicBezTo>
                        <a:pt x="547" y="96"/>
                        <a:pt x="445" y="56"/>
                        <a:pt x="831" y="28"/>
                      </a:cubicBezTo>
                      <a:cubicBezTo>
                        <a:pt x="1217" y="0"/>
                        <a:pt x="2361" y="9"/>
                        <a:pt x="2763" y="4"/>
                      </a:cubicBezTo>
                    </a:path>
                  </a:pathLst>
                </a:cu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sp>
              <p:nvSpPr>
                <p:cNvPr id="126003" name="Freeform 30"/>
                <p:cNvSpPr>
                  <a:spLocks/>
                </p:cNvSpPr>
                <p:nvPr/>
              </p:nvSpPr>
              <p:spPr bwMode="auto">
                <a:xfrm>
                  <a:off x="1257" y="1764"/>
                  <a:ext cx="2751" cy="1717"/>
                </a:xfrm>
                <a:custGeom>
                  <a:avLst/>
                  <a:gdLst>
                    <a:gd name="T0" fmla="*/ 0 w 2751"/>
                    <a:gd name="T1" fmla="*/ 1717 h 1717"/>
                    <a:gd name="T2" fmla="*/ 279 w 2751"/>
                    <a:gd name="T3" fmla="*/ 720 h 1717"/>
                    <a:gd name="T4" fmla="*/ 411 w 2751"/>
                    <a:gd name="T5" fmla="*/ 228 h 1717"/>
                    <a:gd name="T6" fmla="*/ 735 w 2751"/>
                    <a:gd name="T7" fmla="*/ 36 h 1717"/>
                    <a:gd name="T8" fmla="*/ 1071 w 2751"/>
                    <a:gd name="T9" fmla="*/ 18 h 1717"/>
                    <a:gd name="T10" fmla="*/ 2751 w 2751"/>
                    <a:gd name="T11" fmla="*/ 0 h 1717"/>
                    <a:gd name="T12" fmla="*/ 0 60000 65536"/>
                    <a:gd name="T13" fmla="*/ 0 60000 65536"/>
                    <a:gd name="T14" fmla="*/ 0 60000 65536"/>
                    <a:gd name="T15" fmla="*/ 0 60000 65536"/>
                    <a:gd name="T16" fmla="*/ 0 60000 65536"/>
                    <a:gd name="T17" fmla="*/ 0 60000 65536"/>
                    <a:gd name="T18" fmla="*/ 0 w 2751"/>
                    <a:gd name="T19" fmla="*/ 0 h 1717"/>
                    <a:gd name="T20" fmla="*/ 2751 w 2751"/>
                    <a:gd name="T21" fmla="*/ 1717 h 1717"/>
                  </a:gdLst>
                  <a:ahLst/>
                  <a:cxnLst>
                    <a:cxn ang="T12">
                      <a:pos x="T0" y="T1"/>
                    </a:cxn>
                    <a:cxn ang="T13">
                      <a:pos x="T2" y="T3"/>
                    </a:cxn>
                    <a:cxn ang="T14">
                      <a:pos x="T4" y="T5"/>
                    </a:cxn>
                    <a:cxn ang="T15">
                      <a:pos x="T6" y="T7"/>
                    </a:cxn>
                    <a:cxn ang="T16">
                      <a:pos x="T8" y="T9"/>
                    </a:cxn>
                    <a:cxn ang="T17">
                      <a:pos x="T10" y="T11"/>
                    </a:cxn>
                  </a:cxnLst>
                  <a:rect l="T18" t="T19" r="T20" b="T21"/>
                  <a:pathLst>
                    <a:path w="2751" h="1717">
                      <a:moveTo>
                        <a:pt x="0" y="1717"/>
                      </a:moveTo>
                      <a:cubicBezTo>
                        <a:pt x="46" y="1551"/>
                        <a:pt x="211" y="968"/>
                        <a:pt x="279" y="720"/>
                      </a:cubicBezTo>
                      <a:cubicBezTo>
                        <a:pt x="347" y="472"/>
                        <a:pt x="335" y="342"/>
                        <a:pt x="411" y="228"/>
                      </a:cubicBezTo>
                      <a:cubicBezTo>
                        <a:pt x="487" y="114"/>
                        <a:pt x="625" y="71"/>
                        <a:pt x="735" y="36"/>
                      </a:cubicBezTo>
                      <a:cubicBezTo>
                        <a:pt x="845" y="1"/>
                        <a:pt x="735" y="24"/>
                        <a:pt x="1071" y="18"/>
                      </a:cubicBezTo>
                      <a:cubicBezTo>
                        <a:pt x="1407" y="12"/>
                        <a:pt x="2401" y="4"/>
                        <a:pt x="2751" y="0"/>
                      </a:cubicBezTo>
                    </a:path>
                  </a:pathLst>
                </a:cu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sp>
              <p:nvSpPr>
                <p:cNvPr id="126004" name="Freeform 31"/>
                <p:cNvSpPr>
                  <a:spLocks/>
                </p:cNvSpPr>
                <p:nvPr/>
              </p:nvSpPr>
              <p:spPr bwMode="auto">
                <a:xfrm>
                  <a:off x="1257" y="1212"/>
                  <a:ext cx="2751" cy="2304"/>
                </a:xfrm>
                <a:custGeom>
                  <a:avLst/>
                  <a:gdLst>
                    <a:gd name="T0" fmla="*/ 0 w 2751"/>
                    <a:gd name="T1" fmla="*/ 2304 h 2304"/>
                    <a:gd name="T2" fmla="*/ 291 w 2751"/>
                    <a:gd name="T3" fmla="*/ 1176 h 2304"/>
                    <a:gd name="T4" fmla="*/ 543 w 2751"/>
                    <a:gd name="T5" fmla="*/ 324 h 2304"/>
                    <a:gd name="T6" fmla="*/ 890 w 2751"/>
                    <a:gd name="T7" fmla="*/ 58 h 2304"/>
                    <a:gd name="T8" fmla="*/ 2751 w 2751"/>
                    <a:gd name="T9" fmla="*/ 0 h 2304"/>
                    <a:gd name="T10" fmla="*/ 0 60000 65536"/>
                    <a:gd name="T11" fmla="*/ 0 60000 65536"/>
                    <a:gd name="T12" fmla="*/ 0 60000 65536"/>
                    <a:gd name="T13" fmla="*/ 0 60000 65536"/>
                    <a:gd name="T14" fmla="*/ 0 60000 65536"/>
                    <a:gd name="T15" fmla="*/ 0 w 2751"/>
                    <a:gd name="T16" fmla="*/ 0 h 2304"/>
                    <a:gd name="T17" fmla="*/ 2751 w 2751"/>
                    <a:gd name="T18" fmla="*/ 2304 h 2304"/>
                  </a:gdLst>
                  <a:ahLst/>
                  <a:cxnLst>
                    <a:cxn ang="T10">
                      <a:pos x="T0" y="T1"/>
                    </a:cxn>
                    <a:cxn ang="T11">
                      <a:pos x="T2" y="T3"/>
                    </a:cxn>
                    <a:cxn ang="T12">
                      <a:pos x="T4" y="T5"/>
                    </a:cxn>
                    <a:cxn ang="T13">
                      <a:pos x="T6" y="T7"/>
                    </a:cxn>
                    <a:cxn ang="T14">
                      <a:pos x="T8" y="T9"/>
                    </a:cxn>
                  </a:cxnLst>
                  <a:rect l="T15" t="T16" r="T17" b="T18"/>
                  <a:pathLst>
                    <a:path w="2751" h="2304">
                      <a:moveTo>
                        <a:pt x="0" y="2304"/>
                      </a:moveTo>
                      <a:cubicBezTo>
                        <a:pt x="49" y="2116"/>
                        <a:pt x="200" y="1506"/>
                        <a:pt x="291" y="1176"/>
                      </a:cubicBezTo>
                      <a:cubicBezTo>
                        <a:pt x="382" y="846"/>
                        <a:pt x="443" y="510"/>
                        <a:pt x="543" y="324"/>
                      </a:cubicBezTo>
                      <a:cubicBezTo>
                        <a:pt x="643" y="138"/>
                        <a:pt x="522" y="112"/>
                        <a:pt x="890" y="58"/>
                      </a:cubicBezTo>
                      <a:cubicBezTo>
                        <a:pt x="1258" y="4"/>
                        <a:pt x="2363" y="12"/>
                        <a:pt x="2751" y="0"/>
                      </a:cubicBezTo>
                    </a:path>
                  </a:pathLst>
                </a:custGeom>
                <a:noFill/>
                <a:ln w="28575">
                  <a:solidFill>
                    <a:schemeClr val="tx1"/>
                  </a:solidFill>
                  <a:round/>
                  <a:headEnd type="none" w="sm" len="sm"/>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pPr algn="just">
                    <a:lnSpc>
                      <a:spcPct val="120000"/>
                    </a:lnSpc>
                    <a:spcBef>
                      <a:spcPct val="10000"/>
                    </a:spcBef>
                  </a:pPr>
                  <a:endParaRPr lang="zh-CN" altLang="en-US"/>
                </a:p>
              </p:txBody>
            </p:sp>
          </p:grpSp>
          <p:sp>
            <p:nvSpPr>
              <p:cNvPr id="125991" name="Text Box 32"/>
              <p:cNvSpPr txBox="1">
                <a:spLocks noChangeArrowheads="1"/>
              </p:cNvSpPr>
              <p:nvPr/>
            </p:nvSpPr>
            <p:spPr bwMode="auto">
              <a:xfrm>
                <a:off x="2618" y="2718"/>
                <a:ext cx="190"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i="1"/>
                  <a:t>O</a:t>
                </a:r>
              </a:p>
            </p:txBody>
          </p:sp>
          <p:sp>
            <p:nvSpPr>
              <p:cNvPr id="125992" name="Text Box 33"/>
              <p:cNvSpPr txBox="1">
                <a:spLocks noChangeArrowheads="1"/>
              </p:cNvSpPr>
              <p:nvPr/>
            </p:nvSpPr>
            <p:spPr bwMode="auto">
              <a:xfrm>
                <a:off x="4260" y="1132"/>
                <a:ext cx="10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i="1"/>
                  <a:t>u</a:t>
                </a:r>
                <a:r>
                  <a:rPr lang="en-US" altLang="zh-CN" baseline="-25000"/>
                  <a:t>GS</a:t>
                </a:r>
                <a:r>
                  <a:rPr lang="en-US" altLang="zh-CN"/>
                  <a:t>=0V</a:t>
                </a:r>
              </a:p>
            </p:txBody>
          </p:sp>
          <p:sp>
            <p:nvSpPr>
              <p:cNvPr id="125993" name="Text Box 34"/>
              <p:cNvSpPr txBox="1">
                <a:spLocks noChangeArrowheads="1"/>
              </p:cNvSpPr>
              <p:nvPr/>
            </p:nvSpPr>
            <p:spPr bwMode="auto">
              <a:xfrm>
                <a:off x="4339" y="1510"/>
                <a:ext cx="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a:t>-1V</a:t>
                </a:r>
              </a:p>
            </p:txBody>
          </p:sp>
          <p:sp>
            <p:nvSpPr>
              <p:cNvPr id="125994" name="Text Box 35"/>
              <p:cNvSpPr txBox="1">
                <a:spLocks noChangeArrowheads="1"/>
              </p:cNvSpPr>
              <p:nvPr/>
            </p:nvSpPr>
            <p:spPr bwMode="auto">
              <a:xfrm>
                <a:off x="4469" y="1984"/>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a:t>-3V</a:t>
                </a:r>
              </a:p>
            </p:txBody>
          </p:sp>
          <p:sp>
            <p:nvSpPr>
              <p:cNvPr id="125995" name="Text Box 36"/>
              <p:cNvSpPr txBox="1">
                <a:spLocks noChangeArrowheads="1"/>
              </p:cNvSpPr>
              <p:nvPr/>
            </p:nvSpPr>
            <p:spPr bwMode="auto">
              <a:xfrm>
                <a:off x="4479" y="2289"/>
                <a:ext cx="6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a:t>-4V</a:t>
                </a:r>
              </a:p>
            </p:txBody>
          </p:sp>
          <p:sp>
            <p:nvSpPr>
              <p:cNvPr id="125996" name="Text Box 37"/>
              <p:cNvSpPr txBox="1">
                <a:spLocks noChangeArrowheads="1"/>
              </p:cNvSpPr>
              <p:nvPr/>
            </p:nvSpPr>
            <p:spPr bwMode="auto">
              <a:xfrm>
                <a:off x="4527" y="2487"/>
                <a:ext cx="4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a:t>-5V</a:t>
                </a:r>
              </a:p>
            </p:txBody>
          </p:sp>
          <p:sp>
            <p:nvSpPr>
              <p:cNvPr id="125997" name="Text Box 38"/>
              <p:cNvSpPr txBox="1">
                <a:spLocks noChangeArrowheads="1"/>
              </p:cNvSpPr>
              <p:nvPr/>
            </p:nvSpPr>
            <p:spPr bwMode="auto">
              <a:xfrm>
                <a:off x="4421" y="176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med" len="lg"/>
                  </a14:hiddenLine>
                </a:ext>
              </a:extLst>
            </p:spPr>
            <p:txBody>
              <a:bodyPr lIns="90000" tIns="46800" rIns="90000" bIns="46800">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spcBef>
                    <a:spcPct val="50000"/>
                  </a:spcBef>
                </a:pPr>
                <a:r>
                  <a:rPr lang="en-US" altLang="zh-CN"/>
                  <a:t>-2V</a:t>
                </a:r>
              </a:p>
            </p:txBody>
          </p:sp>
          <p:sp>
            <p:nvSpPr>
              <p:cNvPr id="125998" name="Freeform 39"/>
              <p:cNvSpPr>
                <a:spLocks/>
              </p:cNvSpPr>
              <p:nvPr/>
            </p:nvSpPr>
            <p:spPr bwMode="auto">
              <a:xfrm>
                <a:off x="2808" y="1164"/>
                <a:ext cx="468" cy="1608"/>
              </a:xfrm>
              <a:custGeom>
                <a:avLst/>
                <a:gdLst>
                  <a:gd name="T0" fmla="*/ 0 w 804"/>
                  <a:gd name="T1" fmla="*/ 988 h 2616"/>
                  <a:gd name="T2" fmla="*/ 126 w 804"/>
                  <a:gd name="T3" fmla="*/ 821 h 2616"/>
                  <a:gd name="T4" fmla="*/ 203 w 804"/>
                  <a:gd name="T5" fmla="*/ 599 h 2616"/>
                  <a:gd name="T6" fmla="*/ 248 w 804"/>
                  <a:gd name="T7" fmla="*/ 367 h 2616"/>
                  <a:gd name="T8" fmla="*/ 268 w 804"/>
                  <a:gd name="T9" fmla="*/ 145 h 2616"/>
                  <a:gd name="T10" fmla="*/ 272 w 804"/>
                  <a:gd name="T11" fmla="*/ 0 h 2616"/>
                  <a:gd name="T12" fmla="*/ 0 60000 65536"/>
                  <a:gd name="T13" fmla="*/ 0 60000 65536"/>
                  <a:gd name="T14" fmla="*/ 0 60000 65536"/>
                  <a:gd name="T15" fmla="*/ 0 60000 65536"/>
                  <a:gd name="T16" fmla="*/ 0 60000 65536"/>
                  <a:gd name="T17" fmla="*/ 0 60000 65536"/>
                  <a:gd name="T18" fmla="*/ 0 w 804"/>
                  <a:gd name="T19" fmla="*/ 0 h 2616"/>
                  <a:gd name="T20" fmla="*/ 804 w 804"/>
                  <a:gd name="T21" fmla="*/ 2616 h 2616"/>
                </a:gdLst>
                <a:ahLst/>
                <a:cxnLst>
                  <a:cxn ang="T12">
                    <a:pos x="T0" y="T1"/>
                  </a:cxn>
                  <a:cxn ang="T13">
                    <a:pos x="T2" y="T3"/>
                  </a:cxn>
                  <a:cxn ang="T14">
                    <a:pos x="T4" y="T5"/>
                  </a:cxn>
                  <a:cxn ang="T15">
                    <a:pos x="T6" y="T7"/>
                  </a:cxn>
                  <a:cxn ang="T16">
                    <a:pos x="T8" y="T9"/>
                  </a:cxn>
                  <a:cxn ang="T17">
                    <a:pos x="T10" y="T11"/>
                  </a:cxn>
                </a:cxnLst>
                <a:rect l="T18" t="T19" r="T20" b="T21"/>
                <a:pathLst>
                  <a:path w="804" h="2616">
                    <a:moveTo>
                      <a:pt x="0" y="2616"/>
                    </a:moveTo>
                    <a:cubicBezTo>
                      <a:pt x="136" y="2480"/>
                      <a:pt x="272" y="2344"/>
                      <a:pt x="372" y="2172"/>
                    </a:cubicBezTo>
                    <a:cubicBezTo>
                      <a:pt x="472" y="2000"/>
                      <a:pt x="540" y="1784"/>
                      <a:pt x="600" y="1584"/>
                    </a:cubicBezTo>
                    <a:cubicBezTo>
                      <a:pt x="660" y="1384"/>
                      <a:pt x="700" y="1172"/>
                      <a:pt x="732" y="972"/>
                    </a:cubicBezTo>
                    <a:cubicBezTo>
                      <a:pt x="764" y="772"/>
                      <a:pt x="780" y="546"/>
                      <a:pt x="792" y="384"/>
                    </a:cubicBezTo>
                    <a:cubicBezTo>
                      <a:pt x="804" y="222"/>
                      <a:pt x="802" y="64"/>
                      <a:pt x="804" y="0"/>
                    </a:cubicBezTo>
                  </a:path>
                </a:pathLst>
              </a:custGeom>
              <a:noFill/>
              <a:ln w="28575">
                <a:solidFill>
                  <a:srgbClr val="FF0000"/>
                </a:solidFill>
                <a:prstDash val="dash"/>
                <a:round/>
                <a:headEnd type="none" w="sm" len="sm"/>
                <a:tailEnd type="none" w="med" len="lg"/>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lgn="just">
                  <a:lnSpc>
                    <a:spcPct val="120000"/>
                  </a:lnSpc>
                  <a:spcBef>
                    <a:spcPct val="10000"/>
                  </a:spcBef>
                </a:pPr>
                <a:endParaRPr lang="zh-CN" altLang="en-US"/>
              </a:p>
            </p:txBody>
          </p:sp>
        </p:grpSp>
        <p:sp>
          <p:nvSpPr>
            <p:cNvPr id="125981" name="Text Box 40"/>
            <p:cNvSpPr txBox="1">
              <a:spLocks noChangeArrowheads="1"/>
            </p:cNvSpPr>
            <p:nvPr/>
          </p:nvSpPr>
          <p:spPr bwMode="auto">
            <a:xfrm>
              <a:off x="2990" y="1225"/>
              <a:ext cx="512"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可变电阻区</a:t>
              </a:r>
            </a:p>
          </p:txBody>
        </p:sp>
        <p:sp>
          <p:nvSpPr>
            <p:cNvPr id="125982" name="Text Box 41"/>
            <p:cNvSpPr txBox="1">
              <a:spLocks noChangeArrowheads="1"/>
            </p:cNvSpPr>
            <p:nvPr/>
          </p:nvSpPr>
          <p:spPr bwMode="auto">
            <a:xfrm>
              <a:off x="3673" y="2065"/>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a:t>恒流区</a:t>
              </a:r>
            </a:p>
          </p:txBody>
        </p:sp>
        <p:sp>
          <p:nvSpPr>
            <p:cNvPr id="125983" name="Line 42"/>
            <p:cNvSpPr>
              <a:spLocks noChangeShapeType="1"/>
            </p:cNvSpPr>
            <p:nvPr/>
          </p:nvSpPr>
          <p:spPr bwMode="auto">
            <a:xfrm>
              <a:off x="3936" y="2856"/>
              <a:ext cx="156" cy="2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5984" name="Text Box 43"/>
            <p:cNvSpPr txBox="1">
              <a:spLocks noChangeArrowheads="1"/>
            </p:cNvSpPr>
            <p:nvPr/>
          </p:nvSpPr>
          <p:spPr bwMode="auto">
            <a:xfrm>
              <a:off x="3913" y="3025"/>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ctr" eaLnBrk="1" hangingPunct="1"/>
              <a:r>
                <a:rPr kumimoji="1" lang="zh-CN" altLang="en-US"/>
                <a:t>夹断区</a:t>
              </a:r>
            </a:p>
          </p:txBody>
        </p:sp>
      </p:grpSp>
      <p:grpSp>
        <p:nvGrpSpPr>
          <p:cNvPr id="7" name="Group 44"/>
          <p:cNvGrpSpPr>
            <a:grpSpLocks/>
          </p:cNvGrpSpPr>
          <p:nvPr/>
        </p:nvGrpSpPr>
        <p:grpSpPr bwMode="auto">
          <a:xfrm>
            <a:off x="1582957" y="4678131"/>
            <a:ext cx="1657350" cy="1700213"/>
            <a:chOff x="278" y="847"/>
            <a:chExt cx="852" cy="1004"/>
          </a:xfrm>
        </p:grpSpPr>
        <p:grpSp>
          <p:nvGrpSpPr>
            <p:cNvPr id="125964" name="Group 45"/>
            <p:cNvGrpSpPr>
              <a:grpSpLocks/>
            </p:cNvGrpSpPr>
            <p:nvPr/>
          </p:nvGrpSpPr>
          <p:grpSpPr bwMode="auto">
            <a:xfrm>
              <a:off x="480" y="1056"/>
              <a:ext cx="240" cy="503"/>
              <a:chOff x="1860" y="2606"/>
              <a:chExt cx="240" cy="503"/>
            </a:xfrm>
          </p:grpSpPr>
          <p:sp>
            <p:nvSpPr>
              <p:cNvPr id="125976" name="Line 46"/>
              <p:cNvSpPr>
                <a:spLocks noChangeShapeType="1"/>
              </p:cNvSpPr>
              <p:nvPr/>
            </p:nvSpPr>
            <p:spPr bwMode="auto">
              <a:xfrm>
                <a:off x="1860" y="2917"/>
                <a:ext cx="165"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7" name="Line 47"/>
              <p:cNvSpPr>
                <a:spLocks noChangeShapeType="1"/>
              </p:cNvSpPr>
              <p:nvPr/>
            </p:nvSpPr>
            <p:spPr bwMode="auto">
              <a:xfrm>
                <a:off x="2007" y="2751"/>
                <a:ext cx="0" cy="2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8" name="Freeform 48"/>
              <p:cNvSpPr>
                <a:spLocks/>
              </p:cNvSpPr>
              <p:nvPr/>
            </p:nvSpPr>
            <p:spPr bwMode="auto">
              <a:xfrm>
                <a:off x="2007" y="2606"/>
                <a:ext cx="93" cy="197"/>
              </a:xfrm>
              <a:custGeom>
                <a:avLst/>
                <a:gdLst>
                  <a:gd name="T0" fmla="*/ 0 w 93"/>
                  <a:gd name="T1" fmla="*/ 197 h 197"/>
                  <a:gd name="T2" fmla="*/ 93 w 93"/>
                  <a:gd name="T3" fmla="*/ 197 h 197"/>
                  <a:gd name="T4" fmla="*/ 93 w 93"/>
                  <a:gd name="T5" fmla="*/ 0 h 197"/>
                  <a:gd name="T6" fmla="*/ 0 60000 65536"/>
                  <a:gd name="T7" fmla="*/ 0 60000 65536"/>
                  <a:gd name="T8" fmla="*/ 0 60000 65536"/>
                  <a:gd name="T9" fmla="*/ 0 w 93"/>
                  <a:gd name="T10" fmla="*/ 0 h 197"/>
                  <a:gd name="T11" fmla="*/ 93 w 93"/>
                  <a:gd name="T12" fmla="*/ 197 h 197"/>
                </a:gdLst>
                <a:ahLst/>
                <a:cxnLst>
                  <a:cxn ang="T6">
                    <a:pos x="T0" y="T1"/>
                  </a:cxn>
                  <a:cxn ang="T7">
                    <a:pos x="T2" y="T3"/>
                  </a:cxn>
                  <a:cxn ang="T8">
                    <a:pos x="T4" y="T5"/>
                  </a:cxn>
                </a:cxnLst>
                <a:rect l="T9" t="T10" r="T11" b="T12"/>
                <a:pathLst>
                  <a:path w="93" h="197">
                    <a:moveTo>
                      <a:pt x="0" y="197"/>
                    </a:moveTo>
                    <a:cubicBezTo>
                      <a:pt x="31" y="197"/>
                      <a:pt x="62" y="197"/>
                      <a:pt x="93" y="197"/>
                    </a:cubicBezTo>
                    <a:lnTo>
                      <a:pt x="93"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5979" name="Freeform 49"/>
              <p:cNvSpPr>
                <a:spLocks/>
              </p:cNvSpPr>
              <p:nvPr/>
            </p:nvSpPr>
            <p:spPr bwMode="auto">
              <a:xfrm flipV="1">
                <a:off x="2003" y="2912"/>
                <a:ext cx="93" cy="197"/>
              </a:xfrm>
              <a:custGeom>
                <a:avLst/>
                <a:gdLst>
                  <a:gd name="T0" fmla="*/ 0 w 93"/>
                  <a:gd name="T1" fmla="*/ 197 h 197"/>
                  <a:gd name="T2" fmla="*/ 93 w 93"/>
                  <a:gd name="T3" fmla="*/ 197 h 197"/>
                  <a:gd name="T4" fmla="*/ 93 w 93"/>
                  <a:gd name="T5" fmla="*/ 0 h 197"/>
                  <a:gd name="T6" fmla="*/ 0 60000 65536"/>
                  <a:gd name="T7" fmla="*/ 0 60000 65536"/>
                  <a:gd name="T8" fmla="*/ 0 60000 65536"/>
                  <a:gd name="T9" fmla="*/ 0 w 93"/>
                  <a:gd name="T10" fmla="*/ 0 h 197"/>
                  <a:gd name="T11" fmla="*/ 93 w 93"/>
                  <a:gd name="T12" fmla="*/ 197 h 197"/>
                </a:gdLst>
                <a:ahLst/>
                <a:cxnLst>
                  <a:cxn ang="T6">
                    <a:pos x="T0" y="T1"/>
                  </a:cxn>
                  <a:cxn ang="T7">
                    <a:pos x="T2" y="T3"/>
                  </a:cxn>
                  <a:cxn ang="T8">
                    <a:pos x="T4" y="T5"/>
                  </a:cxn>
                </a:cxnLst>
                <a:rect l="T9" t="T10" r="T11" b="T12"/>
                <a:pathLst>
                  <a:path w="93" h="197">
                    <a:moveTo>
                      <a:pt x="0" y="197"/>
                    </a:moveTo>
                    <a:cubicBezTo>
                      <a:pt x="31" y="197"/>
                      <a:pt x="62" y="197"/>
                      <a:pt x="93" y="197"/>
                    </a:cubicBezTo>
                    <a:lnTo>
                      <a:pt x="93"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grpSp>
          <p:nvGrpSpPr>
            <p:cNvPr id="125965" name="Group 50"/>
            <p:cNvGrpSpPr>
              <a:grpSpLocks/>
            </p:cNvGrpSpPr>
            <p:nvPr/>
          </p:nvGrpSpPr>
          <p:grpSpPr bwMode="auto">
            <a:xfrm>
              <a:off x="806" y="847"/>
              <a:ext cx="192" cy="279"/>
              <a:chOff x="806" y="921"/>
              <a:chExt cx="192" cy="279"/>
            </a:xfrm>
          </p:grpSpPr>
          <p:sp>
            <p:nvSpPr>
              <p:cNvPr id="125974" name="Line 51"/>
              <p:cNvSpPr>
                <a:spLocks noChangeShapeType="1"/>
              </p:cNvSpPr>
              <p:nvPr/>
            </p:nvSpPr>
            <p:spPr bwMode="auto">
              <a:xfrm>
                <a:off x="816" y="960"/>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5" name="Text Box 52"/>
              <p:cNvSpPr txBox="1">
                <a:spLocks noChangeArrowheads="1"/>
              </p:cNvSpPr>
              <p:nvPr/>
            </p:nvSpPr>
            <p:spPr bwMode="auto">
              <a:xfrm>
                <a:off x="806" y="921"/>
                <a:ext cx="19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i</a:t>
                </a:r>
                <a:r>
                  <a:rPr kumimoji="1" lang="en-US" altLang="zh-CN" sz="2000" baseline="-25000">
                    <a:ea typeface="宋体" charset="-122"/>
                  </a:rPr>
                  <a:t>D</a:t>
                </a:r>
                <a:endParaRPr kumimoji="1" lang="en-US" altLang="zh-CN" sz="2000">
                  <a:ea typeface="宋体" charset="-122"/>
                </a:endParaRPr>
              </a:p>
            </p:txBody>
          </p:sp>
        </p:grpSp>
        <p:grpSp>
          <p:nvGrpSpPr>
            <p:cNvPr id="125966" name="Group 53"/>
            <p:cNvGrpSpPr>
              <a:grpSpLocks/>
            </p:cNvGrpSpPr>
            <p:nvPr/>
          </p:nvGrpSpPr>
          <p:grpSpPr bwMode="auto">
            <a:xfrm>
              <a:off x="804" y="1065"/>
              <a:ext cx="326" cy="559"/>
              <a:chOff x="804" y="1065"/>
              <a:chExt cx="326" cy="559"/>
            </a:xfrm>
          </p:grpSpPr>
          <p:sp>
            <p:nvSpPr>
              <p:cNvPr id="125971" name="Text Box 54"/>
              <p:cNvSpPr txBox="1">
                <a:spLocks noChangeArrowheads="1"/>
              </p:cNvSpPr>
              <p:nvPr/>
            </p:nvSpPr>
            <p:spPr bwMode="auto">
              <a:xfrm>
                <a:off x="806" y="1065"/>
                <a:ext cx="16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a:t>
                </a:r>
              </a:p>
            </p:txBody>
          </p:sp>
          <p:sp>
            <p:nvSpPr>
              <p:cNvPr id="125972" name="Text Box 55"/>
              <p:cNvSpPr txBox="1">
                <a:spLocks noChangeArrowheads="1"/>
              </p:cNvSpPr>
              <p:nvPr/>
            </p:nvSpPr>
            <p:spPr bwMode="auto">
              <a:xfrm>
                <a:off x="804" y="1390"/>
                <a:ext cx="161"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latin typeface="宋体" charset="-122"/>
                    <a:ea typeface="宋体" charset="-122"/>
                  </a:rPr>
                  <a:t>-</a:t>
                </a:r>
                <a:endParaRPr kumimoji="1" lang="en-US" altLang="zh-CN" sz="2000">
                  <a:ea typeface="宋体" charset="-122"/>
                </a:endParaRPr>
              </a:p>
            </p:txBody>
          </p:sp>
          <p:sp>
            <p:nvSpPr>
              <p:cNvPr id="125973" name="Text Box 56"/>
              <p:cNvSpPr txBox="1">
                <a:spLocks noChangeArrowheads="1"/>
              </p:cNvSpPr>
              <p:nvPr/>
            </p:nvSpPr>
            <p:spPr bwMode="auto">
              <a:xfrm>
                <a:off x="854" y="1209"/>
                <a:ext cx="276"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u</a:t>
                </a:r>
                <a:r>
                  <a:rPr kumimoji="1" lang="en-US" altLang="zh-CN" sz="2000" baseline="-25000">
                    <a:ea typeface="宋体" charset="-122"/>
                  </a:rPr>
                  <a:t>DS</a:t>
                </a:r>
                <a:endParaRPr kumimoji="1" lang="en-US" altLang="zh-CN" sz="2000">
                  <a:ea typeface="宋体" charset="-122"/>
                </a:endParaRPr>
              </a:p>
            </p:txBody>
          </p:sp>
        </p:grpSp>
        <p:grpSp>
          <p:nvGrpSpPr>
            <p:cNvPr id="125967" name="Group 57"/>
            <p:cNvGrpSpPr>
              <a:grpSpLocks/>
            </p:cNvGrpSpPr>
            <p:nvPr/>
          </p:nvGrpSpPr>
          <p:grpSpPr bwMode="auto">
            <a:xfrm>
              <a:off x="278" y="1327"/>
              <a:ext cx="449" cy="524"/>
              <a:chOff x="278" y="1327"/>
              <a:chExt cx="449" cy="524"/>
            </a:xfrm>
          </p:grpSpPr>
          <p:sp>
            <p:nvSpPr>
              <p:cNvPr id="125968" name="Text Box 58"/>
              <p:cNvSpPr txBox="1">
                <a:spLocks noChangeArrowheads="1"/>
              </p:cNvSpPr>
              <p:nvPr/>
            </p:nvSpPr>
            <p:spPr bwMode="auto">
              <a:xfrm>
                <a:off x="288" y="1327"/>
                <a:ext cx="16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ea typeface="宋体" charset="-122"/>
                  </a:rPr>
                  <a:t>+</a:t>
                </a:r>
              </a:p>
            </p:txBody>
          </p:sp>
          <p:sp>
            <p:nvSpPr>
              <p:cNvPr id="125969" name="Text Box 59"/>
              <p:cNvSpPr txBox="1">
                <a:spLocks noChangeArrowheads="1"/>
              </p:cNvSpPr>
              <p:nvPr/>
            </p:nvSpPr>
            <p:spPr bwMode="auto">
              <a:xfrm>
                <a:off x="566" y="1617"/>
                <a:ext cx="161"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latin typeface="宋体" charset="-122"/>
                    <a:ea typeface="宋体" charset="-122"/>
                  </a:rPr>
                  <a:t>-</a:t>
                </a:r>
                <a:endParaRPr kumimoji="1" lang="en-US" altLang="zh-CN" sz="2000">
                  <a:ea typeface="宋体" charset="-122"/>
                </a:endParaRPr>
              </a:p>
            </p:txBody>
          </p:sp>
          <p:sp>
            <p:nvSpPr>
              <p:cNvPr id="125970" name="Text Box 60"/>
              <p:cNvSpPr txBox="1">
                <a:spLocks noChangeArrowheads="1"/>
              </p:cNvSpPr>
              <p:nvPr/>
            </p:nvSpPr>
            <p:spPr bwMode="auto">
              <a:xfrm>
                <a:off x="278" y="1497"/>
                <a:ext cx="281"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ea typeface="宋体" charset="-122"/>
                  </a:rPr>
                  <a:t>u</a:t>
                </a:r>
                <a:r>
                  <a:rPr kumimoji="1" lang="en-US" altLang="zh-CN" sz="2000" baseline="-25000">
                    <a:ea typeface="宋体" charset="-122"/>
                  </a:rPr>
                  <a:t>GS</a:t>
                </a:r>
                <a:endParaRPr kumimoji="1" lang="en-US" altLang="zh-CN" sz="2000">
                  <a:ea typeface="宋体" charset="-122"/>
                </a:endParaRPr>
              </a:p>
            </p:txBody>
          </p:sp>
        </p:grpSp>
      </p:grpSp>
      <p:grpSp>
        <p:nvGrpSpPr>
          <p:cNvPr id="12" name="Group 61"/>
          <p:cNvGrpSpPr>
            <a:grpSpLocks/>
          </p:cNvGrpSpPr>
          <p:nvPr/>
        </p:nvGrpSpPr>
        <p:grpSpPr bwMode="auto">
          <a:xfrm>
            <a:off x="4980207" y="4671781"/>
            <a:ext cx="1990725" cy="1525588"/>
            <a:chOff x="2943" y="3025"/>
            <a:chExt cx="1254" cy="961"/>
          </a:xfrm>
        </p:grpSpPr>
        <p:sp>
          <p:nvSpPr>
            <p:cNvPr id="125961" name="Text Box 62"/>
            <p:cNvSpPr txBox="1">
              <a:spLocks noChangeArrowheads="1"/>
            </p:cNvSpPr>
            <p:nvPr/>
          </p:nvSpPr>
          <p:spPr bwMode="auto">
            <a:xfrm>
              <a:off x="3027" y="3025"/>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电压极性</a:t>
              </a:r>
            </a:p>
          </p:txBody>
        </p:sp>
        <p:sp>
          <p:nvSpPr>
            <p:cNvPr id="125962" name="Text Box 63"/>
            <p:cNvSpPr txBox="1">
              <a:spLocks noChangeArrowheads="1"/>
            </p:cNvSpPr>
            <p:nvPr/>
          </p:nvSpPr>
          <p:spPr bwMode="auto">
            <a:xfrm>
              <a:off x="2943" y="3338"/>
              <a:ext cx="1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U</a:t>
              </a:r>
              <a:r>
                <a:rPr kumimoji="1" lang="en-US" altLang="en-US" baseline="-25000">
                  <a:ea typeface="宋体" charset="-122"/>
                </a:rPr>
                <a:t>GS(off)</a:t>
              </a:r>
              <a:r>
                <a:rPr kumimoji="1" lang="en-US" altLang="en-US" i="1">
                  <a:ea typeface="宋体" charset="-122"/>
                </a:rPr>
                <a:t>&lt;</a:t>
              </a:r>
              <a:r>
                <a:rPr kumimoji="1" lang="en-US" altLang="zh-CN" i="1">
                  <a:ea typeface="宋体" charset="-122"/>
                </a:rPr>
                <a:t>u</a:t>
              </a:r>
              <a:r>
                <a:rPr kumimoji="1" lang="en-US" altLang="en-US" baseline="-25000">
                  <a:ea typeface="宋体" charset="-122"/>
                </a:rPr>
                <a:t>GS</a:t>
              </a:r>
              <a:r>
                <a:rPr kumimoji="1" lang="en-US" altLang="en-US">
                  <a:ea typeface="宋体" charset="-122"/>
                </a:rPr>
                <a:t>&lt;0</a:t>
              </a:r>
              <a:endParaRPr kumimoji="1" lang="en-US" altLang="zh-CN">
                <a:ea typeface="宋体" charset="-122"/>
              </a:endParaRPr>
            </a:p>
          </p:txBody>
        </p:sp>
        <p:sp>
          <p:nvSpPr>
            <p:cNvPr id="125963" name="Text Box 64"/>
            <p:cNvSpPr txBox="1">
              <a:spLocks noChangeArrowheads="1"/>
            </p:cNvSpPr>
            <p:nvPr/>
          </p:nvSpPr>
          <p:spPr bwMode="auto">
            <a:xfrm>
              <a:off x="3219" y="3698"/>
              <a:ext cx="5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DS</a:t>
              </a:r>
              <a:r>
                <a:rPr kumimoji="1" lang="en-US" altLang="zh-CN">
                  <a:ea typeface="宋体" charset="-122"/>
                </a:rPr>
                <a:t>&gt;0</a:t>
              </a:r>
              <a:endParaRPr kumimoji="1" lang="en-US" altLang="zh-CN" i="1">
                <a:ea typeface="宋体" charset="-122"/>
              </a:endParaRPr>
            </a:p>
          </p:txBody>
        </p:sp>
      </p:grpSp>
      <p:sp>
        <p:nvSpPr>
          <p:cNvPr id="265281" name="Text Box 65"/>
          <p:cNvSpPr txBox="1">
            <a:spLocks noChangeArrowheads="1"/>
          </p:cNvSpPr>
          <p:nvPr/>
        </p:nvSpPr>
        <p:spPr bwMode="auto">
          <a:xfrm>
            <a:off x="560607" y="5027381"/>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spcBef>
                <a:spcPct val="50000"/>
              </a:spcBef>
            </a:pPr>
            <a:r>
              <a:rPr lang="en-US" altLang="zh-CN"/>
              <a:t>N-JFET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65220"/>
                                        </p:tgtEl>
                                        <p:attrNameLst>
                                          <p:attrName>style.visibility</p:attrName>
                                        </p:attrNameLst>
                                      </p:cBhvr>
                                      <p:to>
                                        <p:strVal val="visible"/>
                                      </p:to>
                                    </p:set>
                                    <p:animEffect transition="in" filter="box(out)">
                                      <p:cBhvr>
                                        <p:cTn id="7" dur="500"/>
                                        <p:tgtEl>
                                          <p:spTgt spid="2652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out)">
                                      <p:cBhvr>
                                        <p:cTn id="22" dur="500"/>
                                        <p:tgtEl>
                                          <p:spTgt spid="7"/>
                                        </p:tgtEl>
                                      </p:cBhvr>
                                    </p:animEffect>
                                  </p:childTnLst>
                                </p:cTn>
                              </p:par>
                            </p:childTnLst>
                          </p:cTn>
                        </p:par>
                        <p:par>
                          <p:cTn id="23" fill="hold" nodeType="afterGroup">
                            <p:stCondLst>
                              <p:cond delay="500"/>
                            </p:stCondLst>
                            <p:childTnLst>
                              <p:par>
                                <p:cTn id="24" presetID="4" presetClass="entr" presetSubtype="32"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ox(out)">
                                      <p:cBhvr>
                                        <p:cTn id="26" dur="500"/>
                                        <p:tgtEl>
                                          <p:spTgt spid="1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65281"/>
                                        </p:tgtEl>
                                        <p:attrNameLst>
                                          <p:attrName>style.visibility</p:attrName>
                                        </p:attrNameLst>
                                      </p:cBhvr>
                                      <p:to>
                                        <p:strVal val="visible"/>
                                      </p:to>
                                    </p:set>
                                    <p:animEffect transition="in" filter="slide(fromBottom)">
                                      <p:cBhvr>
                                        <p:cTn id="31" dur="500"/>
                                        <p:tgtEl>
                                          <p:spTgt spid="265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8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kumimoji="1" lang="en-US" altLang="zh-CN" dirty="0" smtClean="0">
                <a:ea typeface="宋体" charset="-122"/>
              </a:rPr>
              <a:t>6.4.2 </a:t>
            </a:r>
            <a:r>
              <a:rPr kumimoji="1" lang="zh-CN" altLang="en-US" dirty="0" smtClean="0">
                <a:ea typeface="宋体" charset="-122"/>
              </a:rPr>
              <a:t>结型场效应管（续</a:t>
            </a:r>
            <a:r>
              <a:rPr kumimoji="1" lang="en-US" altLang="zh-CN" dirty="0" smtClean="0">
                <a:ea typeface="宋体" charset="-122"/>
              </a:rPr>
              <a:t>3</a:t>
            </a:r>
            <a:r>
              <a:rPr kumimoji="1" lang="zh-CN" altLang="en-US" dirty="0" smtClean="0">
                <a:ea typeface="宋体" charset="-122"/>
              </a:rPr>
              <a:t>）</a:t>
            </a:r>
            <a:endParaRPr kumimoji="1" lang="en-US" altLang="zh-CN" dirty="0" smtClean="0">
              <a:ea typeface="宋体" charset="-122"/>
            </a:endParaRPr>
          </a:p>
        </p:txBody>
      </p:sp>
      <p:sp>
        <p:nvSpPr>
          <p:cNvPr id="5" name="灯片编号占位符 4"/>
          <p:cNvSpPr>
            <a:spLocks noGrp="1"/>
          </p:cNvSpPr>
          <p:nvPr>
            <p:ph type="sldNum" sz="quarter" idx="12"/>
          </p:nvPr>
        </p:nvSpPr>
        <p:spPr/>
        <p:txBody>
          <a:bodyPr/>
          <a:lstStyle/>
          <a:p>
            <a:pPr>
              <a:defRPr/>
            </a:pPr>
            <a:fld id="{E4DCDFD6-397A-4776-9F04-AECACB83C822}" type="slidenum">
              <a:rPr lang="zh-CN" altLang="en-US" smtClean="0"/>
              <a:pPr>
                <a:defRPr/>
              </a:pPr>
              <a:t>91</a:t>
            </a:fld>
            <a:endParaRPr lang="zh-CN" altLang="en-US"/>
          </a:p>
        </p:txBody>
      </p:sp>
      <p:sp>
        <p:nvSpPr>
          <p:cNvPr id="266243" name="Rectangle 3"/>
          <p:cNvSpPr>
            <a:spLocks noChangeArrowheads="1"/>
          </p:cNvSpPr>
          <p:nvPr/>
        </p:nvSpPr>
        <p:spPr bwMode="auto">
          <a:xfrm>
            <a:off x="990600" y="1096963"/>
            <a:ext cx="4217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spcBef>
                <a:spcPct val="50000"/>
              </a:spcBef>
            </a:pPr>
            <a:r>
              <a:rPr lang="en-US" altLang="zh-CN"/>
              <a:t>P</a:t>
            </a:r>
            <a:r>
              <a:rPr lang="zh-CN" altLang="en-US"/>
              <a:t>沟道结</a:t>
            </a:r>
            <a:r>
              <a:rPr kumimoji="1" lang="zh-CN" altLang="en-US"/>
              <a:t>型场效应管（</a:t>
            </a:r>
            <a:r>
              <a:rPr kumimoji="1" lang="en-US" altLang="en-US"/>
              <a:t>JEFT</a:t>
            </a:r>
            <a:r>
              <a:rPr kumimoji="1" lang="zh-CN" altLang="en-US"/>
              <a:t>）</a:t>
            </a:r>
          </a:p>
        </p:txBody>
      </p:sp>
      <p:grpSp>
        <p:nvGrpSpPr>
          <p:cNvPr id="2" name="Group 4"/>
          <p:cNvGrpSpPr>
            <a:grpSpLocks/>
          </p:cNvGrpSpPr>
          <p:nvPr/>
        </p:nvGrpSpPr>
        <p:grpSpPr bwMode="auto">
          <a:xfrm>
            <a:off x="5819775" y="1517650"/>
            <a:ext cx="1990725" cy="1468438"/>
            <a:chOff x="1326" y="3181"/>
            <a:chExt cx="1254" cy="925"/>
          </a:xfrm>
        </p:grpSpPr>
        <p:sp>
          <p:nvSpPr>
            <p:cNvPr id="127029" name="Text Box 5"/>
            <p:cNvSpPr txBox="1">
              <a:spLocks noChangeArrowheads="1"/>
            </p:cNvSpPr>
            <p:nvPr/>
          </p:nvSpPr>
          <p:spPr bwMode="auto">
            <a:xfrm>
              <a:off x="1410" y="3181"/>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电压极性</a:t>
              </a:r>
            </a:p>
          </p:txBody>
        </p:sp>
        <p:sp>
          <p:nvSpPr>
            <p:cNvPr id="127030" name="Text Box 6"/>
            <p:cNvSpPr txBox="1">
              <a:spLocks noChangeArrowheads="1"/>
            </p:cNvSpPr>
            <p:nvPr/>
          </p:nvSpPr>
          <p:spPr bwMode="auto">
            <a:xfrm>
              <a:off x="1326" y="3470"/>
              <a:ext cx="1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en-US" i="1">
                  <a:ea typeface="宋体" charset="-122"/>
                </a:rPr>
                <a:t>U</a:t>
              </a:r>
              <a:r>
                <a:rPr kumimoji="1" lang="en-US" altLang="en-US" baseline="-25000">
                  <a:ea typeface="宋体" charset="-122"/>
                </a:rPr>
                <a:t>GS(off)</a:t>
              </a:r>
              <a:r>
                <a:rPr kumimoji="1" lang="en-US" altLang="en-US" i="1">
                  <a:ea typeface="宋体" charset="-122"/>
                </a:rPr>
                <a:t>&gt;</a:t>
              </a:r>
              <a:r>
                <a:rPr kumimoji="1" lang="en-US" altLang="zh-CN" i="1">
                  <a:ea typeface="宋体" charset="-122"/>
                </a:rPr>
                <a:t>u</a:t>
              </a:r>
              <a:r>
                <a:rPr kumimoji="1" lang="en-US" altLang="en-US" baseline="-25000">
                  <a:ea typeface="宋体" charset="-122"/>
                </a:rPr>
                <a:t>GS</a:t>
              </a:r>
              <a:r>
                <a:rPr kumimoji="1" lang="en-US" altLang="en-US">
                  <a:ea typeface="宋体" charset="-122"/>
                </a:rPr>
                <a:t>&gt;0</a:t>
              </a:r>
              <a:endParaRPr kumimoji="1" lang="en-US" altLang="zh-CN">
                <a:ea typeface="宋体" charset="-122"/>
              </a:endParaRPr>
            </a:p>
          </p:txBody>
        </p:sp>
        <p:sp>
          <p:nvSpPr>
            <p:cNvPr id="127031" name="Text Box 7"/>
            <p:cNvSpPr txBox="1">
              <a:spLocks noChangeArrowheads="1"/>
            </p:cNvSpPr>
            <p:nvPr/>
          </p:nvSpPr>
          <p:spPr bwMode="auto">
            <a:xfrm>
              <a:off x="1590" y="3818"/>
              <a:ext cx="5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DS</a:t>
              </a:r>
              <a:r>
                <a:rPr kumimoji="1" lang="en-US" altLang="zh-CN">
                  <a:ea typeface="宋体" charset="-122"/>
                </a:rPr>
                <a:t>&lt;0</a:t>
              </a:r>
              <a:endParaRPr kumimoji="1" lang="en-US" altLang="zh-CN" i="1">
                <a:ea typeface="宋体" charset="-122"/>
              </a:endParaRPr>
            </a:p>
          </p:txBody>
        </p:sp>
      </p:grpSp>
      <p:grpSp>
        <p:nvGrpSpPr>
          <p:cNvPr id="3" name="Group 8"/>
          <p:cNvGrpSpPr>
            <a:grpSpLocks/>
          </p:cNvGrpSpPr>
          <p:nvPr/>
        </p:nvGrpSpPr>
        <p:grpSpPr bwMode="auto">
          <a:xfrm>
            <a:off x="730250" y="3114675"/>
            <a:ext cx="3489325" cy="3084513"/>
            <a:chOff x="414" y="2245"/>
            <a:chExt cx="2198" cy="1943"/>
          </a:xfrm>
        </p:grpSpPr>
        <p:sp>
          <p:nvSpPr>
            <p:cNvPr id="127020" name="Text Box 9"/>
            <p:cNvSpPr txBox="1">
              <a:spLocks noChangeArrowheads="1"/>
            </p:cNvSpPr>
            <p:nvPr/>
          </p:nvSpPr>
          <p:spPr bwMode="auto">
            <a:xfrm>
              <a:off x="414" y="2245"/>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转移特性</a:t>
              </a:r>
            </a:p>
          </p:txBody>
        </p:sp>
        <p:sp>
          <p:nvSpPr>
            <p:cNvPr id="127021" name="Line 10"/>
            <p:cNvSpPr>
              <a:spLocks noChangeShapeType="1"/>
            </p:cNvSpPr>
            <p:nvPr/>
          </p:nvSpPr>
          <p:spPr bwMode="auto">
            <a:xfrm>
              <a:off x="528" y="3132"/>
              <a:ext cx="192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22" name="Text Box 11"/>
            <p:cNvSpPr txBox="1">
              <a:spLocks noChangeArrowheads="1"/>
            </p:cNvSpPr>
            <p:nvPr/>
          </p:nvSpPr>
          <p:spPr bwMode="auto">
            <a:xfrm>
              <a:off x="2218" y="2758"/>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en-US" baseline="-25000"/>
                <a:t>GS</a:t>
              </a:r>
              <a:endParaRPr kumimoji="1" lang="en-US" altLang="zh-CN"/>
            </a:p>
          </p:txBody>
        </p:sp>
        <p:sp>
          <p:nvSpPr>
            <p:cNvPr id="127023" name="Line 12"/>
            <p:cNvSpPr>
              <a:spLocks noChangeShapeType="1"/>
            </p:cNvSpPr>
            <p:nvPr/>
          </p:nvSpPr>
          <p:spPr bwMode="auto">
            <a:xfrm flipV="1">
              <a:off x="960" y="2700"/>
              <a:ext cx="0" cy="14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24" name="Text Box 13"/>
            <p:cNvSpPr txBox="1">
              <a:spLocks noChangeArrowheads="1"/>
            </p:cNvSpPr>
            <p:nvPr/>
          </p:nvSpPr>
          <p:spPr bwMode="auto">
            <a:xfrm>
              <a:off x="1008" y="2604"/>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127025" name="Text Box 14"/>
            <p:cNvSpPr txBox="1">
              <a:spLocks noChangeArrowheads="1"/>
            </p:cNvSpPr>
            <p:nvPr/>
          </p:nvSpPr>
          <p:spPr bwMode="auto">
            <a:xfrm>
              <a:off x="720" y="3132"/>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O</a:t>
              </a:r>
            </a:p>
          </p:txBody>
        </p:sp>
        <p:sp>
          <p:nvSpPr>
            <p:cNvPr id="127026" name="Freeform 15"/>
            <p:cNvSpPr>
              <a:spLocks/>
            </p:cNvSpPr>
            <p:nvPr/>
          </p:nvSpPr>
          <p:spPr bwMode="auto">
            <a:xfrm flipH="1" flipV="1">
              <a:off x="950" y="3128"/>
              <a:ext cx="768" cy="624"/>
            </a:xfrm>
            <a:custGeom>
              <a:avLst/>
              <a:gdLst>
                <a:gd name="T0" fmla="*/ 0 w 768"/>
                <a:gd name="T1" fmla="*/ 624 h 624"/>
                <a:gd name="T2" fmla="*/ 384 w 768"/>
                <a:gd name="T3" fmla="*/ 480 h 624"/>
                <a:gd name="T4" fmla="*/ 672 w 768"/>
                <a:gd name="T5" fmla="*/ 192 h 624"/>
                <a:gd name="T6" fmla="*/ 768 w 768"/>
                <a:gd name="T7" fmla="*/ 0 h 624"/>
                <a:gd name="T8" fmla="*/ 0 60000 65536"/>
                <a:gd name="T9" fmla="*/ 0 60000 65536"/>
                <a:gd name="T10" fmla="*/ 0 60000 65536"/>
                <a:gd name="T11" fmla="*/ 0 60000 65536"/>
                <a:gd name="T12" fmla="*/ 0 w 768"/>
                <a:gd name="T13" fmla="*/ 0 h 624"/>
                <a:gd name="T14" fmla="*/ 768 w 768"/>
                <a:gd name="T15" fmla="*/ 624 h 624"/>
              </a:gdLst>
              <a:ahLst/>
              <a:cxnLst>
                <a:cxn ang="T8">
                  <a:pos x="T0" y="T1"/>
                </a:cxn>
                <a:cxn ang="T9">
                  <a:pos x="T2" y="T3"/>
                </a:cxn>
                <a:cxn ang="T10">
                  <a:pos x="T4" y="T5"/>
                </a:cxn>
                <a:cxn ang="T11">
                  <a:pos x="T6" y="T7"/>
                </a:cxn>
              </a:cxnLst>
              <a:rect l="T12" t="T13" r="T14" b="T15"/>
              <a:pathLst>
                <a:path w="768" h="624">
                  <a:moveTo>
                    <a:pt x="0" y="624"/>
                  </a:moveTo>
                  <a:cubicBezTo>
                    <a:pt x="136" y="588"/>
                    <a:pt x="272" y="552"/>
                    <a:pt x="384" y="480"/>
                  </a:cubicBezTo>
                  <a:cubicBezTo>
                    <a:pt x="496" y="408"/>
                    <a:pt x="608" y="272"/>
                    <a:pt x="672" y="192"/>
                  </a:cubicBezTo>
                  <a:cubicBezTo>
                    <a:pt x="736" y="112"/>
                    <a:pt x="752" y="56"/>
                    <a:pt x="768" y="0"/>
                  </a:cubicBezTo>
                </a:path>
              </a:pathLst>
            </a:custGeom>
            <a:noFill/>
            <a:ln w="381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7027" name="Text Box 16"/>
            <p:cNvSpPr txBox="1">
              <a:spLocks noChangeArrowheads="1"/>
            </p:cNvSpPr>
            <p:nvPr/>
          </p:nvSpPr>
          <p:spPr bwMode="auto">
            <a:xfrm>
              <a:off x="1536" y="2796"/>
              <a:ext cx="6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GS(off)</a:t>
              </a:r>
              <a:endParaRPr kumimoji="1" lang="en-US" altLang="zh-CN" i="1"/>
            </a:p>
          </p:txBody>
        </p:sp>
        <p:sp>
          <p:nvSpPr>
            <p:cNvPr id="127028" name="Text Box 17"/>
            <p:cNvSpPr txBox="1">
              <a:spLocks noChangeArrowheads="1"/>
            </p:cNvSpPr>
            <p:nvPr/>
          </p:nvSpPr>
          <p:spPr bwMode="auto">
            <a:xfrm>
              <a:off x="480" y="3612"/>
              <a:ext cx="4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DSS</a:t>
              </a:r>
              <a:endParaRPr kumimoji="1" lang="en-US" altLang="zh-CN"/>
            </a:p>
          </p:txBody>
        </p:sp>
      </p:grpSp>
      <p:sp>
        <p:nvSpPr>
          <p:cNvPr id="266258" name="Rectangle 18"/>
          <p:cNvSpPr>
            <a:spLocks noChangeArrowheads="1"/>
          </p:cNvSpPr>
          <p:nvPr/>
        </p:nvSpPr>
        <p:spPr bwMode="auto">
          <a:xfrm>
            <a:off x="1517650" y="1847850"/>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zh-CN" altLang="en-US"/>
              <a:t>电路符号</a:t>
            </a:r>
          </a:p>
        </p:txBody>
      </p:sp>
      <p:grpSp>
        <p:nvGrpSpPr>
          <p:cNvPr id="4" name="Group 19"/>
          <p:cNvGrpSpPr>
            <a:grpSpLocks/>
          </p:cNvGrpSpPr>
          <p:nvPr/>
        </p:nvGrpSpPr>
        <p:grpSpPr bwMode="auto">
          <a:xfrm>
            <a:off x="2832100" y="1657350"/>
            <a:ext cx="1641475" cy="1765300"/>
            <a:chOff x="1936" y="762"/>
            <a:chExt cx="919" cy="1036"/>
          </a:xfrm>
        </p:grpSpPr>
        <p:grpSp>
          <p:nvGrpSpPr>
            <p:cNvPr id="127004" name="Group 20"/>
            <p:cNvGrpSpPr>
              <a:grpSpLocks/>
            </p:cNvGrpSpPr>
            <p:nvPr/>
          </p:nvGrpSpPr>
          <p:grpSpPr bwMode="auto">
            <a:xfrm>
              <a:off x="2160" y="1008"/>
              <a:ext cx="240" cy="503"/>
              <a:chOff x="2436" y="2702"/>
              <a:chExt cx="240" cy="503"/>
            </a:xfrm>
          </p:grpSpPr>
          <p:sp>
            <p:nvSpPr>
              <p:cNvPr id="127016" name="Line 21"/>
              <p:cNvSpPr>
                <a:spLocks noChangeShapeType="1"/>
              </p:cNvSpPr>
              <p:nvPr/>
            </p:nvSpPr>
            <p:spPr bwMode="auto">
              <a:xfrm>
                <a:off x="2436" y="3013"/>
                <a:ext cx="165" cy="0"/>
              </a:xfrm>
              <a:prstGeom prst="line">
                <a:avLst/>
              </a:prstGeom>
              <a:noFill/>
              <a:ln w="28575">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17" name="Line 22"/>
              <p:cNvSpPr>
                <a:spLocks noChangeShapeType="1"/>
              </p:cNvSpPr>
              <p:nvPr/>
            </p:nvSpPr>
            <p:spPr bwMode="auto">
              <a:xfrm>
                <a:off x="2583" y="2847"/>
                <a:ext cx="0" cy="2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18" name="Freeform 23"/>
              <p:cNvSpPr>
                <a:spLocks/>
              </p:cNvSpPr>
              <p:nvPr/>
            </p:nvSpPr>
            <p:spPr bwMode="auto">
              <a:xfrm>
                <a:off x="2583" y="2702"/>
                <a:ext cx="93" cy="197"/>
              </a:xfrm>
              <a:custGeom>
                <a:avLst/>
                <a:gdLst>
                  <a:gd name="T0" fmla="*/ 0 w 93"/>
                  <a:gd name="T1" fmla="*/ 197 h 197"/>
                  <a:gd name="T2" fmla="*/ 93 w 93"/>
                  <a:gd name="T3" fmla="*/ 197 h 197"/>
                  <a:gd name="T4" fmla="*/ 93 w 93"/>
                  <a:gd name="T5" fmla="*/ 0 h 197"/>
                  <a:gd name="T6" fmla="*/ 0 60000 65536"/>
                  <a:gd name="T7" fmla="*/ 0 60000 65536"/>
                  <a:gd name="T8" fmla="*/ 0 60000 65536"/>
                  <a:gd name="T9" fmla="*/ 0 w 93"/>
                  <a:gd name="T10" fmla="*/ 0 h 197"/>
                  <a:gd name="T11" fmla="*/ 93 w 93"/>
                  <a:gd name="T12" fmla="*/ 197 h 197"/>
                </a:gdLst>
                <a:ahLst/>
                <a:cxnLst>
                  <a:cxn ang="T6">
                    <a:pos x="T0" y="T1"/>
                  </a:cxn>
                  <a:cxn ang="T7">
                    <a:pos x="T2" y="T3"/>
                  </a:cxn>
                  <a:cxn ang="T8">
                    <a:pos x="T4" y="T5"/>
                  </a:cxn>
                </a:cxnLst>
                <a:rect l="T9" t="T10" r="T11" b="T12"/>
                <a:pathLst>
                  <a:path w="93" h="197">
                    <a:moveTo>
                      <a:pt x="0" y="197"/>
                    </a:moveTo>
                    <a:cubicBezTo>
                      <a:pt x="31" y="197"/>
                      <a:pt x="62" y="197"/>
                      <a:pt x="93" y="197"/>
                    </a:cubicBezTo>
                    <a:lnTo>
                      <a:pt x="93"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7019" name="Freeform 24"/>
              <p:cNvSpPr>
                <a:spLocks/>
              </p:cNvSpPr>
              <p:nvPr/>
            </p:nvSpPr>
            <p:spPr bwMode="auto">
              <a:xfrm flipV="1">
                <a:off x="2579" y="3008"/>
                <a:ext cx="93" cy="197"/>
              </a:xfrm>
              <a:custGeom>
                <a:avLst/>
                <a:gdLst>
                  <a:gd name="T0" fmla="*/ 0 w 93"/>
                  <a:gd name="T1" fmla="*/ 197 h 197"/>
                  <a:gd name="T2" fmla="*/ 93 w 93"/>
                  <a:gd name="T3" fmla="*/ 197 h 197"/>
                  <a:gd name="T4" fmla="*/ 93 w 93"/>
                  <a:gd name="T5" fmla="*/ 0 h 197"/>
                  <a:gd name="T6" fmla="*/ 0 60000 65536"/>
                  <a:gd name="T7" fmla="*/ 0 60000 65536"/>
                  <a:gd name="T8" fmla="*/ 0 60000 65536"/>
                  <a:gd name="T9" fmla="*/ 0 w 93"/>
                  <a:gd name="T10" fmla="*/ 0 h 197"/>
                  <a:gd name="T11" fmla="*/ 93 w 93"/>
                  <a:gd name="T12" fmla="*/ 197 h 197"/>
                </a:gdLst>
                <a:ahLst/>
                <a:cxnLst>
                  <a:cxn ang="T6">
                    <a:pos x="T0" y="T1"/>
                  </a:cxn>
                  <a:cxn ang="T7">
                    <a:pos x="T2" y="T3"/>
                  </a:cxn>
                  <a:cxn ang="T8">
                    <a:pos x="T4" y="T5"/>
                  </a:cxn>
                </a:cxnLst>
                <a:rect l="T9" t="T10" r="T11" b="T12"/>
                <a:pathLst>
                  <a:path w="93" h="197">
                    <a:moveTo>
                      <a:pt x="0" y="197"/>
                    </a:moveTo>
                    <a:cubicBezTo>
                      <a:pt x="31" y="197"/>
                      <a:pt x="62" y="197"/>
                      <a:pt x="93" y="197"/>
                    </a:cubicBezTo>
                    <a:lnTo>
                      <a:pt x="93"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grpSp>
          <p:nvGrpSpPr>
            <p:cNvPr id="127005" name="Group 25"/>
            <p:cNvGrpSpPr>
              <a:grpSpLocks/>
            </p:cNvGrpSpPr>
            <p:nvPr/>
          </p:nvGrpSpPr>
          <p:grpSpPr bwMode="auto">
            <a:xfrm>
              <a:off x="2464" y="762"/>
              <a:ext cx="231" cy="310"/>
              <a:chOff x="806" y="890"/>
              <a:chExt cx="231" cy="310"/>
            </a:xfrm>
          </p:grpSpPr>
          <p:sp>
            <p:nvSpPr>
              <p:cNvPr id="127014" name="Line 26"/>
              <p:cNvSpPr>
                <a:spLocks noChangeShapeType="1"/>
              </p:cNvSpPr>
              <p:nvPr/>
            </p:nvSpPr>
            <p:spPr bwMode="auto">
              <a:xfrm>
                <a:off x="816" y="960"/>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15" name="Text Box 27"/>
              <p:cNvSpPr txBox="1">
                <a:spLocks noChangeArrowheads="1"/>
              </p:cNvSpPr>
              <p:nvPr/>
            </p:nvSpPr>
            <p:spPr bwMode="auto">
              <a:xfrm>
                <a:off x="806" y="890"/>
                <a:ext cx="231"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i</a:t>
                </a:r>
                <a:r>
                  <a:rPr kumimoji="1" lang="en-US" altLang="zh-CN" baseline="-25000">
                    <a:ea typeface="宋体" charset="-122"/>
                  </a:rPr>
                  <a:t>D</a:t>
                </a:r>
                <a:endParaRPr kumimoji="1" lang="en-US" altLang="zh-CN">
                  <a:ea typeface="宋体" charset="-122"/>
                </a:endParaRPr>
              </a:p>
            </p:txBody>
          </p:sp>
        </p:grpSp>
        <p:grpSp>
          <p:nvGrpSpPr>
            <p:cNvPr id="127006" name="Group 28"/>
            <p:cNvGrpSpPr>
              <a:grpSpLocks/>
            </p:cNvGrpSpPr>
            <p:nvPr/>
          </p:nvGrpSpPr>
          <p:grpSpPr bwMode="auto">
            <a:xfrm>
              <a:off x="2462" y="980"/>
              <a:ext cx="393" cy="591"/>
              <a:chOff x="804" y="1034"/>
              <a:chExt cx="393" cy="591"/>
            </a:xfrm>
          </p:grpSpPr>
          <p:sp>
            <p:nvSpPr>
              <p:cNvPr id="127011" name="Text Box 29"/>
              <p:cNvSpPr txBox="1">
                <a:spLocks noChangeArrowheads="1"/>
              </p:cNvSpPr>
              <p:nvPr/>
            </p:nvSpPr>
            <p:spPr bwMode="auto">
              <a:xfrm>
                <a:off x="806" y="1034"/>
                <a:ext cx="20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a:t>
                </a:r>
              </a:p>
            </p:txBody>
          </p:sp>
          <p:sp>
            <p:nvSpPr>
              <p:cNvPr id="127012" name="Text Box 30"/>
              <p:cNvSpPr txBox="1">
                <a:spLocks noChangeArrowheads="1"/>
              </p:cNvSpPr>
              <p:nvPr/>
            </p:nvSpPr>
            <p:spPr bwMode="auto">
              <a:xfrm>
                <a:off x="804" y="1357"/>
                <a:ext cx="18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latin typeface="宋体" charset="-122"/>
                    <a:ea typeface="宋体" charset="-122"/>
                  </a:rPr>
                  <a:t>-</a:t>
                </a:r>
                <a:endParaRPr kumimoji="1" lang="en-US" altLang="zh-CN">
                  <a:ea typeface="宋体" charset="-122"/>
                </a:endParaRPr>
              </a:p>
            </p:txBody>
          </p:sp>
          <p:sp>
            <p:nvSpPr>
              <p:cNvPr id="127013" name="Text Box 31"/>
              <p:cNvSpPr txBox="1">
                <a:spLocks noChangeArrowheads="1"/>
              </p:cNvSpPr>
              <p:nvPr/>
            </p:nvSpPr>
            <p:spPr bwMode="auto">
              <a:xfrm>
                <a:off x="854" y="1178"/>
                <a:ext cx="343"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DS</a:t>
                </a:r>
                <a:endParaRPr kumimoji="1" lang="en-US" altLang="zh-CN">
                  <a:ea typeface="宋体" charset="-122"/>
                </a:endParaRPr>
              </a:p>
            </p:txBody>
          </p:sp>
        </p:grpSp>
        <p:grpSp>
          <p:nvGrpSpPr>
            <p:cNvPr id="127007" name="Group 32"/>
            <p:cNvGrpSpPr>
              <a:grpSpLocks/>
            </p:cNvGrpSpPr>
            <p:nvPr/>
          </p:nvGrpSpPr>
          <p:grpSpPr bwMode="auto">
            <a:xfrm>
              <a:off x="1936" y="1242"/>
              <a:ext cx="477" cy="556"/>
              <a:chOff x="278" y="1296"/>
              <a:chExt cx="477" cy="556"/>
            </a:xfrm>
          </p:grpSpPr>
          <p:sp>
            <p:nvSpPr>
              <p:cNvPr id="127008" name="Text Box 33"/>
              <p:cNvSpPr txBox="1">
                <a:spLocks noChangeArrowheads="1"/>
              </p:cNvSpPr>
              <p:nvPr/>
            </p:nvSpPr>
            <p:spPr bwMode="auto">
              <a:xfrm>
                <a:off x="288" y="1296"/>
                <a:ext cx="20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ea typeface="宋体" charset="-122"/>
                  </a:rPr>
                  <a:t>+</a:t>
                </a:r>
              </a:p>
            </p:txBody>
          </p:sp>
          <p:sp>
            <p:nvSpPr>
              <p:cNvPr id="127009" name="Text Box 34"/>
              <p:cNvSpPr txBox="1">
                <a:spLocks noChangeArrowheads="1"/>
              </p:cNvSpPr>
              <p:nvPr/>
            </p:nvSpPr>
            <p:spPr bwMode="auto">
              <a:xfrm>
                <a:off x="566" y="1584"/>
                <a:ext cx="18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latin typeface="宋体" charset="-122"/>
                    <a:ea typeface="宋体" charset="-122"/>
                  </a:rPr>
                  <a:t>-</a:t>
                </a:r>
                <a:endParaRPr kumimoji="1" lang="en-US" altLang="zh-CN">
                  <a:ea typeface="宋体" charset="-122"/>
                </a:endParaRPr>
              </a:p>
            </p:txBody>
          </p:sp>
          <p:sp>
            <p:nvSpPr>
              <p:cNvPr id="127010" name="Text Box 35"/>
              <p:cNvSpPr txBox="1">
                <a:spLocks noChangeArrowheads="1"/>
              </p:cNvSpPr>
              <p:nvPr/>
            </p:nvSpPr>
            <p:spPr bwMode="auto">
              <a:xfrm>
                <a:off x="278" y="1466"/>
                <a:ext cx="35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ea typeface="宋体" charset="-122"/>
                  </a:rPr>
                  <a:t>u</a:t>
                </a:r>
                <a:r>
                  <a:rPr kumimoji="1" lang="en-US" altLang="zh-CN" baseline="-25000">
                    <a:ea typeface="宋体" charset="-122"/>
                  </a:rPr>
                  <a:t>GS</a:t>
                </a:r>
                <a:endParaRPr kumimoji="1" lang="en-US" altLang="zh-CN">
                  <a:ea typeface="宋体" charset="-122"/>
                </a:endParaRPr>
              </a:p>
            </p:txBody>
          </p:sp>
        </p:grpSp>
      </p:grpSp>
      <p:grpSp>
        <p:nvGrpSpPr>
          <p:cNvPr id="9" name="Group 36"/>
          <p:cNvGrpSpPr>
            <a:grpSpLocks/>
          </p:cNvGrpSpPr>
          <p:nvPr/>
        </p:nvGrpSpPr>
        <p:grpSpPr bwMode="auto">
          <a:xfrm>
            <a:off x="4278313" y="3433763"/>
            <a:ext cx="4498975" cy="2716212"/>
            <a:chOff x="2880" y="2429"/>
            <a:chExt cx="2834" cy="1711"/>
          </a:xfrm>
        </p:grpSpPr>
        <p:sp>
          <p:nvSpPr>
            <p:cNvPr id="126985" name="Text Box 37"/>
            <p:cNvSpPr txBox="1">
              <a:spLocks noChangeArrowheads="1"/>
            </p:cNvSpPr>
            <p:nvPr/>
          </p:nvSpPr>
          <p:spPr bwMode="auto">
            <a:xfrm>
              <a:off x="3018" y="2429"/>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输出特性</a:t>
              </a:r>
            </a:p>
          </p:txBody>
        </p:sp>
        <p:sp>
          <p:nvSpPr>
            <p:cNvPr id="126986" name="Line 38"/>
            <p:cNvSpPr>
              <a:spLocks noChangeShapeType="1"/>
            </p:cNvSpPr>
            <p:nvPr/>
          </p:nvSpPr>
          <p:spPr bwMode="auto">
            <a:xfrm>
              <a:off x="3168" y="3132"/>
              <a:ext cx="240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87" name="Text Box 39"/>
            <p:cNvSpPr txBox="1">
              <a:spLocks noChangeArrowheads="1"/>
            </p:cNvSpPr>
            <p:nvPr/>
          </p:nvSpPr>
          <p:spPr bwMode="auto">
            <a:xfrm>
              <a:off x="5328" y="2789"/>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en-US" baseline="-25000"/>
                <a:t>DS</a:t>
              </a:r>
              <a:endParaRPr kumimoji="1" lang="en-US" altLang="zh-CN"/>
            </a:p>
          </p:txBody>
        </p:sp>
        <p:sp>
          <p:nvSpPr>
            <p:cNvPr id="126988" name="Line 40"/>
            <p:cNvSpPr>
              <a:spLocks noChangeShapeType="1"/>
            </p:cNvSpPr>
            <p:nvPr/>
          </p:nvSpPr>
          <p:spPr bwMode="auto">
            <a:xfrm flipV="1">
              <a:off x="4944" y="2748"/>
              <a:ext cx="0" cy="139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89" name="Text Box 41"/>
            <p:cNvSpPr txBox="1">
              <a:spLocks noChangeArrowheads="1"/>
            </p:cNvSpPr>
            <p:nvPr/>
          </p:nvSpPr>
          <p:spPr bwMode="auto">
            <a:xfrm>
              <a:off x="4992" y="2556"/>
              <a:ext cx="2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126990" name="Text Box 42"/>
            <p:cNvSpPr txBox="1">
              <a:spLocks noChangeArrowheads="1"/>
            </p:cNvSpPr>
            <p:nvPr/>
          </p:nvSpPr>
          <p:spPr bwMode="auto">
            <a:xfrm>
              <a:off x="4992" y="3084"/>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O</a:t>
              </a:r>
            </a:p>
          </p:txBody>
        </p:sp>
        <p:grpSp>
          <p:nvGrpSpPr>
            <p:cNvPr id="126991" name="Group 43"/>
            <p:cNvGrpSpPr>
              <a:grpSpLocks/>
            </p:cNvGrpSpPr>
            <p:nvPr/>
          </p:nvGrpSpPr>
          <p:grpSpPr bwMode="auto">
            <a:xfrm flipH="1" flipV="1">
              <a:off x="3490" y="3120"/>
              <a:ext cx="1465" cy="686"/>
              <a:chOff x="3470" y="2872"/>
              <a:chExt cx="1465" cy="686"/>
            </a:xfrm>
          </p:grpSpPr>
          <p:sp>
            <p:nvSpPr>
              <p:cNvPr id="127000" name="Freeform 44"/>
              <p:cNvSpPr>
                <a:spLocks/>
              </p:cNvSpPr>
              <p:nvPr/>
            </p:nvSpPr>
            <p:spPr bwMode="auto">
              <a:xfrm>
                <a:off x="3484" y="2872"/>
                <a:ext cx="912" cy="680"/>
              </a:xfrm>
              <a:custGeom>
                <a:avLst/>
                <a:gdLst>
                  <a:gd name="T0" fmla="*/ 0 w 912"/>
                  <a:gd name="T1" fmla="*/ 680 h 680"/>
                  <a:gd name="T2" fmla="*/ 116 w 912"/>
                  <a:gd name="T3" fmla="*/ 334 h 680"/>
                  <a:gd name="T4" fmla="*/ 199 w 912"/>
                  <a:gd name="T5" fmla="*/ 148 h 680"/>
                  <a:gd name="T6" fmla="*/ 288 w 912"/>
                  <a:gd name="T7" fmla="*/ 56 h 680"/>
                  <a:gd name="T8" fmla="*/ 480 w 912"/>
                  <a:gd name="T9" fmla="*/ 8 h 680"/>
                  <a:gd name="T10" fmla="*/ 912 w 912"/>
                  <a:gd name="T11" fmla="*/ 8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7001" name="Freeform 45"/>
              <p:cNvSpPr>
                <a:spLocks/>
              </p:cNvSpPr>
              <p:nvPr/>
            </p:nvSpPr>
            <p:spPr bwMode="auto">
              <a:xfrm>
                <a:off x="3480" y="3072"/>
                <a:ext cx="1104" cy="464"/>
              </a:xfrm>
              <a:custGeom>
                <a:avLst/>
                <a:gdLst>
                  <a:gd name="T0" fmla="*/ 0 w 912"/>
                  <a:gd name="T1" fmla="*/ 317 h 680"/>
                  <a:gd name="T2" fmla="*/ 169 w 912"/>
                  <a:gd name="T3" fmla="*/ 156 h 680"/>
                  <a:gd name="T4" fmla="*/ 292 w 912"/>
                  <a:gd name="T5" fmla="*/ 69 h 680"/>
                  <a:gd name="T6" fmla="*/ 422 w 912"/>
                  <a:gd name="T7" fmla="*/ 26 h 680"/>
                  <a:gd name="T8" fmla="*/ 703 w 912"/>
                  <a:gd name="T9" fmla="*/ 3 h 680"/>
                  <a:gd name="T10" fmla="*/ 1336 w 912"/>
                  <a:gd name="T11" fmla="*/ 3 h 680"/>
                  <a:gd name="T12" fmla="*/ 0 60000 65536"/>
                  <a:gd name="T13" fmla="*/ 0 60000 65536"/>
                  <a:gd name="T14" fmla="*/ 0 60000 65536"/>
                  <a:gd name="T15" fmla="*/ 0 60000 65536"/>
                  <a:gd name="T16" fmla="*/ 0 60000 65536"/>
                  <a:gd name="T17" fmla="*/ 0 60000 65536"/>
                  <a:gd name="T18" fmla="*/ 0 w 912"/>
                  <a:gd name="T19" fmla="*/ 0 h 680"/>
                  <a:gd name="T20" fmla="*/ 912 w 912"/>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912" h="680">
                    <a:moveTo>
                      <a:pt x="0" y="680"/>
                    </a:moveTo>
                    <a:cubicBezTo>
                      <a:pt x="19" y="622"/>
                      <a:pt x="83" y="423"/>
                      <a:pt x="116" y="334"/>
                    </a:cubicBezTo>
                    <a:cubicBezTo>
                      <a:pt x="149" y="245"/>
                      <a:pt x="170" y="194"/>
                      <a:pt x="199" y="148"/>
                    </a:cubicBezTo>
                    <a:cubicBezTo>
                      <a:pt x="228" y="102"/>
                      <a:pt x="241" y="79"/>
                      <a:pt x="288" y="56"/>
                    </a:cubicBezTo>
                    <a:cubicBezTo>
                      <a:pt x="335" y="33"/>
                      <a:pt x="376" y="16"/>
                      <a:pt x="480" y="8"/>
                    </a:cubicBezTo>
                    <a:cubicBezTo>
                      <a:pt x="584" y="0"/>
                      <a:pt x="748" y="4"/>
                      <a:pt x="912" y="8"/>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7002" name="Freeform 46"/>
              <p:cNvSpPr>
                <a:spLocks/>
              </p:cNvSpPr>
              <p:nvPr/>
            </p:nvSpPr>
            <p:spPr bwMode="auto">
              <a:xfrm>
                <a:off x="3474" y="3264"/>
                <a:ext cx="1285" cy="294"/>
              </a:xfrm>
              <a:custGeom>
                <a:avLst/>
                <a:gdLst>
                  <a:gd name="T0" fmla="*/ 0 w 1285"/>
                  <a:gd name="T1" fmla="*/ 253 h 342"/>
                  <a:gd name="T2" fmla="*/ 123 w 1285"/>
                  <a:gd name="T3" fmla="*/ 124 h 342"/>
                  <a:gd name="T4" fmla="*/ 212 w 1285"/>
                  <a:gd name="T5" fmla="*/ 55 h 342"/>
                  <a:gd name="T6" fmla="*/ 306 w 1285"/>
                  <a:gd name="T7" fmla="*/ 21 h 342"/>
                  <a:gd name="T8" fmla="*/ 511 w 1285"/>
                  <a:gd name="T9" fmla="*/ 3 h 342"/>
                  <a:gd name="T10" fmla="*/ 1285 w 1285"/>
                  <a:gd name="T11" fmla="*/ 1 h 342"/>
                  <a:gd name="T12" fmla="*/ 0 60000 65536"/>
                  <a:gd name="T13" fmla="*/ 0 60000 65536"/>
                  <a:gd name="T14" fmla="*/ 0 60000 65536"/>
                  <a:gd name="T15" fmla="*/ 0 60000 65536"/>
                  <a:gd name="T16" fmla="*/ 0 60000 65536"/>
                  <a:gd name="T17" fmla="*/ 0 60000 65536"/>
                  <a:gd name="T18" fmla="*/ 0 w 1285"/>
                  <a:gd name="T19" fmla="*/ 0 h 342"/>
                  <a:gd name="T20" fmla="*/ 1285 w 1285"/>
                  <a:gd name="T21" fmla="*/ 342 h 342"/>
                </a:gdLst>
                <a:ahLst/>
                <a:cxnLst>
                  <a:cxn ang="T12">
                    <a:pos x="T0" y="T1"/>
                  </a:cxn>
                  <a:cxn ang="T13">
                    <a:pos x="T2" y="T3"/>
                  </a:cxn>
                  <a:cxn ang="T14">
                    <a:pos x="T4" y="T5"/>
                  </a:cxn>
                  <a:cxn ang="T15">
                    <a:pos x="T6" y="T7"/>
                  </a:cxn>
                  <a:cxn ang="T16">
                    <a:pos x="T8" y="T9"/>
                  </a:cxn>
                  <a:cxn ang="T17">
                    <a:pos x="T10" y="T11"/>
                  </a:cxn>
                </a:cxnLst>
                <a:rect l="T18" t="T19" r="T20" b="T21"/>
                <a:pathLst>
                  <a:path w="1285" h="342">
                    <a:moveTo>
                      <a:pt x="0" y="342"/>
                    </a:moveTo>
                    <a:cubicBezTo>
                      <a:pt x="20" y="313"/>
                      <a:pt x="88" y="213"/>
                      <a:pt x="123" y="168"/>
                    </a:cubicBezTo>
                    <a:cubicBezTo>
                      <a:pt x="158" y="123"/>
                      <a:pt x="181" y="98"/>
                      <a:pt x="212" y="74"/>
                    </a:cubicBezTo>
                    <a:cubicBezTo>
                      <a:pt x="243" y="51"/>
                      <a:pt x="256" y="40"/>
                      <a:pt x="306" y="28"/>
                    </a:cubicBezTo>
                    <a:cubicBezTo>
                      <a:pt x="356" y="17"/>
                      <a:pt x="348" y="8"/>
                      <a:pt x="511" y="4"/>
                    </a:cubicBezTo>
                    <a:cubicBezTo>
                      <a:pt x="674" y="0"/>
                      <a:pt x="1124" y="2"/>
                      <a:pt x="1285" y="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7003" name="Freeform 47"/>
              <p:cNvSpPr>
                <a:spLocks/>
              </p:cNvSpPr>
              <p:nvPr/>
            </p:nvSpPr>
            <p:spPr bwMode="auto">
              <a:xfrm>
                <a:off x="3470" y="3455"/>
                <a:ext cx="1465" cy="103"/>
              </a:xfrm>
              <a:custGeom>
                <a:avLst/>
                <a:gdLst>
                  <a:gd name="T0" fmla="*/ 0 w 1465"/>
                  <a:gd name="T1" fmla="*/ 103 h 103"/>
                  <a:gd name="T2" fmla="*/ 93 w 1465"/>
                  <a:gd name="T3" fmla="*/ 51 h 103"/>
                  <a:gd name="T4" fmla="*/ 160 w 1465"/>
                  <a:gd name="T5" fmla="*/ 23 h 103"/>
                  <a:gd name="T6" fmla="*/ 232 w 1465"/>
                  <a:gd name="T7" fmla="*/ 9 h 103"/>
                  <a:gd name="T8" fmla="*/ 386 w 1465"/>
                  <a:gd name="T9" fmla="*/ 2 h 103"/>
                  <a:gd name="T10" fmla="*/ 1465 w 1465"/>
                  <a:gd name="T11" fmla="*/ 0 h 103"/>
                  <a:gd name="T12" fmla="*/ 0 60000 65536"/>
                  <a:gd name="T13" fmla="*/ 0 60000 65536"/>
                  <a:gd name="T14" fmla="*/ 0 60000 65536"/>
                  <a:gd name="T15" fmla="*/ 0 60000 65536"/>
                  <a:gd name="T16" fmla="*/ 0 60000 65536"/>
                  <a:gd name="T17" fmla="*/ 0 60000 65536"/>
                  <a:gd name="T18" fmla="*/ 0 w 1465"/>
                  <a:gd name="T19" fmla="*/ 0 h 103"/>
                  <a:gd name="T20" fmla="*/ 1465 w 1465"/>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465" h="103">
                    <a:moveTo>
                      <a:pt x="0" y="103"/>
                    </a:moveTo>
                    <a:cubicBezTo>
                      <a:pt x="15" y="94"/>
                      <a:pt x="67" y="64"/>
                      <a:pt x="93" y="51"/>
                    </a:cubicBezTo>
                    <a:cubicBezTo>
                      <a:pt x="120" y="38"/>
                      <a:pt x="137" y="30"/>
                      <a:pt x="160" y="23"/>
                    </a:cubicBezTo>
                    <a:cubicBezTo>
                      <a:pt x="184" y="16"/>
                      <a:pt x="194" y="13"/>
                      <a:pt x="232" y="9"/>
                    </a:cubicBezTo>
                    <a:cubicBezTo>
                      <a:pt x="270" y="6"/>
                      <a:pt x="181" y="3"/>
                      <a:pt x="386" y="2"/>
                    </a:cubicBezTo>
                    <a:cubicBezTo>
                      <a:pt x="591" y="1"/>
                      <a:pt x="1240" y="1"/>
                      <a:pt x="1465" y="0"/>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grpSp>
        <p:sp>
          <p:nvSpPr>
            <p:cNvPr id="126992" name="Text Box 48"/>
            <p:cNvSpPr txBox="1">
              <a:spLocks noChangeArrowheads="1"/>
            </p:cNvSpPr>
            <p:nvPr/>
          </p:nvSpPr>
          <p:spPr bwMode="auto">
            <a:xfrm>
              <a:off x="3504" y="3756"/>
              <a:ext cx="5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a:t>
              </a:r>
              <a:r>
                <a:rPr kumimoji="1" lang="en-US" altLang="zh-CN"/>
                <a:t>=0</a:t>
              </a:r>
              <a:endParaRPr kumimoji="1" lang="en-US" altLang="zh-CN" i="1"/>
            </a:p>
          </p:txBody>
        </p:sp>
        <p:sp>
          <p:nvSpPr>
            <p:cNvPr id="126993" name="Text Box 49"/>
            <p:cNvSpPr txBox="1">
              <a:spLocks noChangeArrowheads="1"/>
            </p:cNvSpPr>
            <p:nvPr/>
          </p:nvSpPr>
          <p:spPr bwMode="auto">
            <a:xfrm>
              <a:off x="3504" y="3468"/>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1V</a:t>
              </a:r>
            </a:p>
          </p:txBody>
        </p:sp>
        <p:sp>
          <p:nvSpPr>
            <p:cNvPr id="126994" name="Text Box 50"/>
            <p:cNvSpPr txBox="1">
              <a:spLocks noChangeArrowheads="1"/>
            </p:cNvSpPr>
            <p:nvPr/>
          </p:nvSpPr>
          <p:spPr bwMode="auto">
            <a:xfrm>
              <a:off x="3360" y="3276"/>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2V</a:t>
              </a:r>
            </a:p>
          </p:txBody>
        </p:sp>
        <p:sp>
          <p:nvSpPr>
            <p:cNvPr id="126995" name="Text Box 51"/>
            <p:cNvSpPr txBox="1">
              <a:spLocks noChangeArrowheads="1"/>
            </p:cNvSpPr>
            <p:nvPr/>
          </p:nvSpPr>
          <p:spPr bwMode="auto">
            <a:xfrm>
              <a:off x="2880" y="3036"/>
              <a:ext cx="6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GS(off)</a:t>
              </a:r>
              <a:endParaRPr kumimoji="1" lang="en-US" altLang="zh-CN" i="1"/>
            </a:p>
          </p:txBody>
        </p:sp>
        <p:sp>
          <p:nvSpPr>
            <p:cNvPr id="126996" name="Freeform 52"/>
            <p:cNvSpPr>
              <a:spLocks/>
            </p:cNvSpPr>
            <p:nvPr/>
          </p:nvSpPr>
          <p:spPr bwMode="auto">
            <a:xfrm>
              <a:off x="4484" y="3127"/>
              <a:ext cx="480" cy="821"/>
            </a:xfrm>
            <a:custGeom>
              <a:avLst/>
              <a:gdLst>
                <a:gd name="T0" fmla="*/ 0 w 480"/>
                <a:gd name="T1" fmla="*/ 821 h 821"/>
                <a:gd name="T2" fmla="*/ 48 w 480"/>
                <a:gd name="T3" fmla="*/ 533 h 821"/>
                <a:gd name="T4" fmla="*/ 139 w 480"/>
                <a:gd name="T5" fmla="*/ 334 h 821"/>
                <a:gd name="T6" fmla="*/ 240 w 480"/>
                <a:gd name="T7" fmla="*/ 149 h 821"/>
                <a:gd name="T8" fmla="*/ 367 w 480"/>
                <a:gd name="T9" fmla="*/ 24 h 821"/>
                <a:gd name="T10" fmla="*/ 480 w 480"/>
                <a:gd name="T11" fmla="*/ 5 h 821"/>
                <a:gd name="T12" fmla="*/ 0 60000 65536"/>
                <a:gd name="T13" fmla="*/ 0 60000 65536"/>
                <a:gd name="T14" fmla="*/ 0 60000 65536"/>
                <a:gd name="T15" fmla="*/ 0 60000 65536"/>
                <a:gd name="T16" fmla="*/ 0 60000 65536"/>
                <a:gd name="T17" fmla="*/ 0 60000 65536"/>
                <a:gd name="T18" fmla="*/ 0 w 480"/>
                <a:gd name="T19" fmla="*/ 0 h 821"/>
                <a:gd name="T20" fmla="*/ 480 w 480"/>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480" h="821">
                  <a:moveTo>
                    <a:pt x="0" y="821"/>
                  </a:moveTo>
                  <a:cubicBezTo>
                    <a:pt x="12" y="717"/>
                    <a:pt x="25" y="614"/>
                    <a:pt x="48" y="533"/>
                  </a:cubicBezTo>
                  <a:cubicBezTo>
                    <a:pt x="71" y="452"/>
                    <a:pt x="107" y="398"/>
                    <a:pt x="139" y="334"/>
                  </a:cubicBezTo>
                  <a:cubicBezTo>
                    <a:pt x="171" y="270"/>
                    <a:pt x="202" y="201"/>
                    <a:pt x="240" y="149"/>
                  </a:cubicBezTo>
                  <a:cubicBezTo>
                    <a:pt x="278" y="97"/>
                    <a:pt x="327" y="48"/>
                    <a:pt x="367" y="24"/>
                  </a:cubicBezTo>
                  <a:cubicBezTo>
                    <a:pt x="407" y="0"/>
                    <a:pt x="457" y="9"/>
                    <a:pt x="480" y="5"/>
                  </a:cubicBezTo>
                </a:path>
              </a:pathLst>
            </a:custGeom>
            <a:noFill/>
            <a:ln w="28575">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126997" name="Text Box 53"/>
            <p:cNvSpPr txBox="1">
              <a:spLocks noChangeArrowheads="1"/>
            </p:cNvSpPr>
            <p:nvPr/>
          </p:nvSpPr>
          <p:spPr bwMode="auto">
            <a:xfrm>
              <a:off x="4540" y="3516"/>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线性区</a:t>
              </a:r>
            </a:p>
          </p:txBody>
        </p:sp>
        <p:sp>
          <p:nvSpPr>
            <p:cNvPr id="126998" name="Text Box 54"/>
            <p:cNvSpPr txBox="1">
              <a:spLocks noChangeArrowheads="1"/>
            </p:cNvSpPr>
            <p:nvPr/>
          </p:nvSpPr>
          <p:spPr bwMode="auto">
            <a:xfrm>
              <a:off x="3638" y="2940"/>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夹断区</a:t>
              </a:r>
            </a:p>
          </p:txBody>
        </p:sp>
        <p:sp>
          <p:nvSpPr>
            <p:cNvPr id="126999" name="Text Box 55"/>
            <p:cNvSpPr txBox="1">
              <a:spLocks noChangeArrowheads="1"/>
            </p:cNvSpPr>
            <p:nvPr/>
          </p:nvSpPr>
          <p:spPr bwMode="auto">
            <a:xfrm>
              <a:off x="3926" y="3241"/>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饱和区</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43"/>
                                        </p:tgtEl>
                                        <p:attrNameLst>
                                          <p:attrName>style.visibility</p:attrName>
                                        </p:attrNameLst>
                                      </p:cBhvr>
                                      <p:to>
                                        <p:strVal val="visible"/>
                                      </p:to>
                                    </p:set>
                                    <p:animEffect transition="in" filter="wipe(left)">
                                      <p:cBhvr>
                                        <p:cTn id="7" dur="500"/>
                                        <p:tgtEl>
                                          <p:spTgt spid="2662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66258"/>
                                        </p:tgtEl>
                                        <p:attrNameLst>
                                          <p:attrName>style.visibility</p:attrName>
                                        </p:attrNameLst>
                                      </p:cBhvr>
                                      <p:to>
                                        <p:strVal val="visible"/>
                                      </p:to>
                                    </p:set>
                                    <p:animEffect transition="in" filter="box(out)">
                                      <p:cBhvr>
                                        <p:cTn id="12" dur="500"/>
                                        <p:tgtEl>
                                          <p:spTgt spid="266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ou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ou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ox(ou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p:bldP spid="266258"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a:t>
            </a:r>
            <a:r>
              <a:rPr lang="zh-CN" altLang="en-US" dirty="0" smtClean="0"/>
              <a:t>种场效应管的电路符号</a:t>
            </a:r>
            <a:endParaRPr lang="zh-CN" altLang="en-US" dirty="0"/>
          </a:p>
        </p:txBody>
      </p:sp>
      <p:sp>
        <p:nvSpPr>
          <p:cNvPr id="3" name="灯片编号占位符 2"/>
          <p:cNvSpPr>
            <a:spLocks noGrp="1"/>
          </p:cNvSpPr>
          <p:nvPr>
            <p:ph type="sldNum" sz="quarter" idx="12"/>
          </p:nvPr>
        </p:nvSpPr>
        <p:spPr/>
        <p:txBody>
          <a:bodyPr/>
          <a:lstStyle/>
          <a:p>
            <a:pPr>
              <a:defRPr/>
            </a:pPr>
            <a:fld id="{020670B1-1FB1-4A58-9AD7-5E524B89C57C}" type="slidenum">
              <a:rPr lang="zh-CN" altLang="en-US" smtClean="0"/>
              <a:pPr>
                <a:defRPr/>
              </a:pPr>
              <a:t>92</a:t>
            </a:fld>
            <a:endParaRPr lang="zh-CN" altLang="en-US"/>
          </a:p>
        </p:txBody>
      </p:sp>
      <p:pic>
        <p:nvPicPr>
          <p:cNvPr id="4" name="图片 3"/>
          <p:cNvPicPr>
            <a:picLocks noChangeAspect="1"/>
          </p:cNvPicPr>
          <p:nvPr/>
        </p:nvPicPr>
        <p:blipFill>
          <a:blip r:embed="rId2"/>
          <a:stretch>
            <a:fillRect/>
          </a:stretch>
        </p:blipFill>
        <p:spPr>
          <a:xfrm>
            <a:off x="803919" y="925302"/>
            <a:ext cx="7258413" cy="5333530"/>
          </a:xfrm>
          <a:prstGeom prst="rect">
            <a:avLst/>
          </a:prstGeom>
        </p:spPr>
      </p:pic>
    </p:spTree>
    <p:extLst>
      <p:ext uri="{BB962C8B-B14F-4D97-AF65-F5344CB8AC3E}">
        <p14:creationId xmlns:p14="http://schemas.microsoft.com/office/powerpoint/2010/main" val="3850007612"/>
      </p:ext>
    </p:extLst>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US" altLang="zh-CN" sz="3600" dirty="0" smtClean="0">
                <a:ea typeface="宋体" charset="-122"/>
              </a:rPr>
              <a:t>6.4.3 </a:t>
            </a:r>
            <a:r>
              <a:rPr lang="zh-CN" altLang="en-US" sz="3600" dirty="0" smtClean="0">
                <a:ea typeface="宋体" charset="-122"/>
              </a:rPr>
              <a:t>场效应管的主要参数</a:t>
            </a:r>
            <a:endParaRPr lang="zh-CN" altLang="en-US" dirty="0" smtClean="0">
              <a:ea typeface="楷体_GB2312" pitchFamily="49" charset="-122"/>
            </a:endParaRP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93</a:t>
            </a:fld>
            <a:endParaRPr lang="zh-CN" altLang="en-US"/>
          </a:p>
        </p:txBody>
      </p:sp>
      <p:sp>
        <p:nvSpPr>
          <p:cNvPr id="40964" name="Rectangle 23"/>
          <p:cNvSpPr>
            <a:spLocks noGrp="1" noChangeArrowheads="1"/>
          </p:cNvSpPr>
          <p:nvPr>
            <p:ph sz="quarter" idx="11"/>
          </p:nvPr>
        </p:nvSpPr>
        <p:spPr/>
        <p:txBody>
          <a:bodyPr/>
          <a:lstStyle/>
          <a:p>
            <a:pPr eaLnBrk="1" hangingPunct="1"/>
            <a:r>
              <a:rPr lang="zh-CN" altLang="en-US" dirty="0" smtClean="0">
                <a:ea typeface="宋体" charset="-122"/>
              </a:rPr>
              <a:t>直流参数</a:t>
            </a:r>
          </a:p>
          <a:p>
            <a:pPr lvl="1" eaLnBrk="1" hangingPunct="1"/>
            <a:r>
              <a:rPr lang="zh-CN" altLang="en-US" sz="2400" dirty="0" smtClean="0"/>
              <a:t>开启电压</a:t>
            </a:r>
            <a:r>
              <a:rPr lang="en-US" altLang="zh-CN" sz="2400" i="1" dirty="0" smtClean="0"/>
              <a:t>U</a:t>
            </a:r>
            <a:r>
              <a:rPr lang="en-US" altLang="zh-CN" sz="2400" baseline="-25000" dirty="0" smtClean="0"/>
              <a:t>GS(</a:t>
            </a:r>
            <a:r>
              <a:rPr lang="en-US" altLang="zh-CN" sz="2400" baseline="-25000" dirty="0" err="1" smtClean="0"/>
              <a:t>th</a:t>
            </a:r>
            <a:r>
              <a:rPr lang="en-US" altLang="zh-CN" sz="2400" baseline="-25000" dirty="0" smtClean="0"/>
              <a:t>)</a:t>
            </a:r>
            <a:r>
              <a:rPr lang="en-US" altLang="zh-CN" sz="2400" dirty="0" smtClean="0"/>
              <a:t>——</a:t>
            </a:r>
            <a:r>
              <a:rPr lang="zh-CN" altLang="en-US" sz="2400" dirty="0" smtClean="0"/>
              <a:t>增强型</a:t>
            </a:r>
            <a:r>
              <a:rPr lang="en-US" altLang="zh-CN" sz="2400" dirty="0" smtClean="0"/>
              <a:t>MOSFET</a:t>
            </a:r>
            <a:br>
              <a:rPr lang="en-US" altLang="zh-CN" sz="2400" dirty="0" smtClean="0"/>
            </a:br>
            <a:r>
              <a:rPr lang="zh-CN" altLang="en-US" sz="2400" dirty="0" smtClean="0"/>
              <a:t>夹断电压</a:t>
            </a:r>
            <a:r>
              <a:rPr lang="en-US" altLang="zh-CN" sz="2400" i="1" dirty="0" smtClean="0"/>
              <a:t>U</a:t>
            </a:r>
            <a:r>
              <a:rPr lang="en-US" altLang="zh-CN" sz="2400" baseline="-25000" dirty="0" smtClean="0"/>
              <a:t>GS(off)</a:t>
            </a:r>
            <a:r>
              <a:rPr lang="en-US" altLang="zh-CN" sz="2400" dirty="0" smtClean="0"/>
              <a:t>——</a:t>
            </a:r>
            <a:r>
              <a:rPr lang="zh-CN" altLang="en-US" sz="2400" dirty="0" smtClean="0"/>
              <a:t>耗尽型</a:t>
            </a:r>
            <a:r>
              <a:rPr lang="en-US" altLang="zh-CN" sz="2400" dirty="0" smtClean="0"/>
              <a:t>MOSFET</a:t>
            </a:r>
            <a:r>
              <a:rPr lang="zh-CN" altLang="en-US" sz="2400" dirty="0" smtClean="0"/>
              <a:t>和</a:t>
            </a:r>
            <a:r>
              <a:rPr lang="en-US" altLang="zh-CN" sz="2400" dirty="0" smtClean="0"/>
              <a:t>JFET</a:t>
            </a:r>
          </a:p>
          <a:p>
            <a:pPr lvl="1"/>
            <a:r>
              <a:rPr lang="zh-CN" altLang="en-US" sz="2400" dirty="0" smtClean="0"/>
              <a:t>饱和电流</a:t>
            </a:r>
            <a:r>
              <a:rPr lang="en-US" altLang="zh-CN" sz="2400" i="1" dirty="0" smtClean="0"/>
              <a:t>I</a:t>
            </a:r>
            <a:r>
              <a:rPr lang="en-US" altLang="zh-CN" sz="2400" baseline="-25000" dirty="0" smtClean="0"/>
              <a:t>DSS</a:t>
            </a:r>
            <a:r>
              <a:rPr lang="en-US" altLang="zh-CN" sz="2400" dirty="0" smtClean="0"/>
              <a:t>——</a:t>
            </a:r>
            <a:r>
              <a:rPr lang="zh-CN" altLang="en-US" sz="2400" dirty="0" smtClean="0"/>
              <a:t>耗尽型管参数，对应</a:t>
            </a:r>
            <a:r>
              <a:rPr lang="en-US" altLang="zh-CN" sz="2400" i="1" dirty="0" err="1" smtClean="0"/>
              <a:t>u</a:t>
            </a:r>
            <a:r>
              <a:rPr lang="en-US" altLang="zh-CN" sz="2400" baseline="-25000" dirty="0" err="1" smtClean="0"/>
              <a:t>GS</a:t>
            </a:r>
            <a:r>
              <a:rPr lang="en-US" altLang="zh-CN" sz="2400" dirty="0" smtClean="0"/>
              <a:t>=0</a:t>
            </a:r>
            <a:r>
              <a:rPr lang="zh-CN" altLang="en-US" sz="2400" dirty="0" smtClean="0"/>
              <a:t>时的漏极电流</a:t>
            </a:r>
            <a:r>
              <a:rPr lang="en-US" altLang="zh-CN" sz="2400" dirty="0" smtClean="0"/>
              <a:t/>
            </a:r>
            <a:br>
              <a:rPr lang="en-US" altLang="zh-CN" sz="2400" dirty="0" smtClean="0"/>
            </a:br>
            <a:r>
              <a:rPr lang="en-US" altLang="zh-CN" sz="2400" dirty="0" smtClean="0"/>
              <a:t>                </a:t>
            </a:r>
            <a:r>
              <a:rPr lang="en-US" altLang="zh-CN" sz="2400" i="1" dirty="0" smtClean="0"/>
              <a:t>I</a:t>
            </a:r>
            <a:r>
              <a:rPr lang="en-US" altLang="zh-CN" sz="2400" baseline="-25000" dirty="0" smtClean="0"/>
              <a:t>DO</a:t>
            </a:r>
            <a:r>
              <a:rPr lang="en-US" altLang="zh-CN" sz="2400" dirty="0" smtClean="0"/>
              <a:t>——</a:t>
            </a:r>
            <a:r>
              <a:rPr lang="zh-CN" altLang="en-US" sz="2400" dirty="0" smtClean="0"/>
              <a:t>增强型</a:t>
            </a:r>
            <a:r>
              <a:rPr lang="zh-CN" altLang="en-US" sz="2400" dirty="0"/>
              <a:t>管参数，对应</a:t>
            </a:r>
            <a:r>
              <a:rPr lang="en-US" altLang="zh-CN" sz="2400" i="1" dirty="0" err="1" smtClean="0"/>
              <a:t>u</a:t>
            </a:r>
            <a:r>
              <a:rPr lang="en-US" altLang="zh-CN" sz="2400" baseline="-25000" dirty="0" err="1" smtClean="0"/>
              <a:t>GS</a:t>
            </a:r>
            <a:r>
              <a:rPr lang="en-US" altLang="zh-CN" sz="2400" dirty="0" smtClean="0"/>
              <a:t>=2</a:t>
            </a:r>
            <a:r>
              <a:rPr lang="en-US" altLang="zh-CN" sz="2400" i="1" dirty="0" smtClean="0"/>
              <a:t>U</a:t>
            </a:r>
            <a:r>
              <a:rPr lang="en-US" altLang="zh-CN" sz="2400" baseline="-25000" dirty="0" smtClean="0"/>
              <a:t>GS(</a:t>
            </a:r>
            <a:r>
              <a:rPr lang="en-US" altLang="zh-CN" sz="2400" baseline="-25000" dirty="0" err="1" smtClean="0"/>
              <a:t>th</a:t>
            </a:r>
            <a:r>
              <a:rPr lang="en-US" altLang="zh-CN" sz="2400" baseline="-25000" dirty="0" smtClean="0"/>
              <a:t>)</a:t>
            </a:r>
            <a:r>
              <a:rPr lang="zh-CN" altLang="en-US" sz="2400" dirty="0" smtClean="0"/>
              <a:t>时漏极</a:t>
            </a:r>
            <a:r>
              <a:rPr lang="zh-CN" altLang="en-US" sz="2400" dirty="0"/>
              <a:t>电流</a:t>
            </a:r>
            <a:endParaRPr lang="zh-CN" altLang="en-US" sz="2400" dirty="0" smtClean="0"/>
          </a:p>
          <a:p>
            <a:pPr lvl="1" eaLnBrk="1" hangingPunct="1"/>
            <a:r>
              <a:rPr lang="zh-CN" altLang="en-US" sz="2400" dirty="0" smtClean="0"/>
              <a:t>直流输入电阻</a:t>
            </a:r>
            <a:r>
              <a:rPr lang="en-US" altLang="zh-CN" sz="2400" i="1" dirty="0" smtClean="0"/>
              <a:t>R</a:t>
            </a:r>
            <a:r>
              <a:rPr lang="en-US" altLang="zh-CN" sz="2400" baseline="-25000" dirty="0" smtClean="0"/>
              <a:t>GS(DC)</a:t>
            </a:r>
          </a:p>
          <a:p>
            <a:pPr eaLnBrk="1" hangingPunct="1"/>
            <a:r>
              <a:rPr lang="zh-CN" altLang="en-US" sz="2400" dirty="0" smtClean="0">
                <a:ea typeface="宋体" charset="-122"/>
              </a:rPr>
              <a:t>交流参数</a:t>
            </a:r>
          </a:p>
          <a:p>
            <a:pPr lvl="1"/>
            <a:r>
              <a:rPr lang="zh-CN" altLang="en-US" sz="2400" dirty="0" smtClean="0"/>
              <a:t>低频跨导</a:t>
            </a:r>
            <a:r>
              <a:rPr lang="en-US" altLang="zh-CN" sz="2400" i="1" dirty="0" smtClean="0"/>
              <a:t>g</a:t>
            </a:r>
            <a:r>
              <a:rPr lang="en-US" altLang="zh-CN" sz="2400" baseline="-25000" dirty="0" smtClean="0"/>
              <a:t>m</a:t>
            </a:r>
            <a:r>
              <a:rPr lang="zh-CN" altLang="en-US" sz="2400" dirty="0"/>
              <a:t>（</a:t>
            </a:r>
            <a:r>
              <a:rPr lang="zh-CN" altLang="en-US" sz="2400" dirty="0">
                <a:solidFill>
                  <a:srgbClr val="FF0000"/>
                </a:solidFill>
              </a:rPr>
              <a:t>与工作点有关</a:t>
            </a:r>
            <a:r>
              <a:rPr lang="zh-CN" altLang="en-US" sz="2400" dirty="0"/>
              <a:t>）</a:t>
            </a:r>
            <a:endParaRPr lang="en-US" altLang="zh-CN" sz="2400" baseline="-25000" dirty="0" smtClean="0"/>
          </a:p>
          <a:p>
            <a:pPr lvl="1" eaLnBrk="1" hangingPunct="1"/>
            <a:r>
              <a:rPr lang="zh-CN" altLang="en-US" sz="2400" dirty="0" smtClean="0"/>
              <a:t>极间电容：</a:t>
            </a:r>
            <a:r>
              <a:rPr lang="en-US" altLang="zh-CN" sz="2400" i="1" dirty="0" smtClean="0"/>
              <a:t>C</a:t>
            </a:r>
            <a:r>
              <a:rPr lang="en-US" altLang="zh-CN" sz="2400" baseline="-25000" dirty="0" smtClean="0"/>
              <a:t>GS</a:t>
            </a:r>
            <a:r>
              <a:rPr lang="zh-CN" altLang="en-US" sz="2400" dirty="0" smtClean="0"/>
              <a:t>、</a:t>
            </a:r>
            <a:r>
              <a:rPr lang="en-US" altLang="zh-CN" sz="2400" i="1" dirty="0" smtClean="0"/>
              <a:t>C</a:t>
            </a:r>
            <a:r>
              <a:rPr lang="en-US" altLang="zh-CN" sz="2400" baseline="-25000" dirty="0" smtClean="0"/>
              <a:t>GD</a:t>
            </a:r>
            <a:r>
              <a:rPr lang="en-US" altLang="zh-CN" sz="2400" dirty="0" smtClean="0"/>
              <a:t> (1~3pF)</a:t>
            </a:r>
            <a:r>
              <a:rPr lang="zh-CN" altLang="en-US" sz="2400" dirty="0" smtClean="0"/>
              <a:t>、</a:t>
            </a:r>
            <a:r>
              <a:rPr lang="en-US" altLang="zh-CN" sz="2400" i="1" dirty="0" smtClean="0"/>
              <a:t>C</a:t>
            </a:r>
            <a:r>
              <a:rPr lang="en-US" altLang="zh-CN" sz="2400" baseline="-25000" dirty="0" smtClean="0"/>
              <a:t>DS</a:t>
            </a:r>
            <a:r>
              <a:rPr lang="en-US" altLang="zh-CN" sz="2400" dirty="0" smtClean="0"/>
              <a:t>(0.1~1pF)</a:t>
            </a:r>
          </a:p>
          <a:p>
            <a:pPr lvl="1" eaLnBrk="1" hangingPunct="1"/>
            <a:r>
              <a:rPr lang="zh-CN" altLang="en-US" sz="2400" dirty="0" smtClean="0"/>
              <a:t>低频噪声系数</a:t>
            </a:r>
            <a:r>
              <a:rPr lang="en-US" altLang="zh-CN" sz="2400" i="1" dirty="0" smtClean="0"/>
              <a:t>N</a:t>
            </a:r>
            <a:r>
              <a:rPr lang="en-US" altLang="zh-CN" sz="2400" baseline="-25000" dirty="0" smtClean="0"/>
              <a:t>F</a:t>
            </a:r>
            <a:endParaRPr lang="en-US" altLang="zh-CN" sz="24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4">
                                            <p:txEl>
                                              <p:pRg st="0" end="0"/>
                                            </p:txEl>
                                          </p:spTgt>
                                        </p:tgtEl>
                                        <p:attrNameLst>
                                          <p:attrName>style.visibility</p:attrName>
                                        </p:attrNameLst>
                                      </p:cBhvr>
                                      <p:to>
                                        <p:strVal val="visible"/>
                                      </p:to>
                                    </p:set>
                                    <p:anim calcmode="lin" valueType="num">
                                      <p:cBhvr additive="base">
                                        <p:cTn id="7" dur="500" fill="hold"/>
                                        <p:tgtEl>
                                          <p:spTgt spid="409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964">
                                            <p:txEl>
                                              <p:pRg st="1" end="1"/>
                                            </p:txEl>
                                          </p:spTgt>
                                        </p:tgtEl>
                                        <p:attrNameLst>
                                          <p:attrName>style.visibility</p:attrName>
                                        </p:attrNameLst>
                                      </p:cBhvr>
                                      <p:to>
                                        <p:strVal val="visible"/>
                                      </p:to>
                                    </p:set>
                                    <p:anim calcmode="lin" valueType="num">
                                      <p:cBhvr additive="base">
                                        <p:cTn id="11" dur="500" fill="hold"/>
                                        <p:tgtEl>
                                          <p:spTgt spid="4096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96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964">
                                            <p:txEl>
                                              <p:pRg st="2" end="2"/>
                                            </p:txEl>
                                          </p:spTgt>
                                        </p:tgtEl>
                                        <p:attrNameLst>
                                          <p:attrName>style.visibility</p:attrName>
                                        </p:attrNameLst>
                                      </p:cBhvr>
                                      <p:to>
                                        <p:strVal val="visible"/>
                                      </p:to>
                                    </p:set>
                                    <p:anim calcmode="lin" valueType="num">
                                      <p:cBhvr additive="base">
                                        <p:cTn id="15" dur="500" fill="hold"/>
                                        <p:tgtEl>
                                          <p:spTgt spid="4096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96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964">
                                            <p:txEl>
                                              <p:pRg st="3" end="3"/>
                                            </p:txEl>
                                          </p:spTgt>
                                        </p:tgtEl>
                                        <p:attrNameLst>
                                          <p:attrName>style.visibility</p:attrName>
                                        </p:attrNameLst>
                                      </p:cBhvr>
                                      <p:to>
                                        <p:strVal val="visible"/>
                                      </p:to>
                                    </p:set>
                                    <p:anim calcmode="lin" valueType="num">
                                      <p:cBhvr additive="base">
                                        <p:cTn id="19" dur="500" fill="hold"/>
                                        <p:tgtEl>
                                          <p:spTgt spid="4096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964">
                                            <p:txEl>
                                              <p:pRg st="4" end="4"/>
                                            </p:txEl>
                                          </p:spTgt>
                                        </p:tgtEl>
                                        <p:attrNameLst>
                                          <p:attrName>style.visibility</p:attrName>
                                        </p:attrNameLst>
                                      </p:cBhvr>
                                      <p:to>
                                        <p:strVal val="visible"/>
                                      </p:to>
                                    </p:set>
                                    <p:anim calcmode="lin" valueType="num">
                                      <p:cBhvr additive="base">
                                        <p:cTn id="25" dur="500" fill="hold"/>
                                        <p:tgtEl>
                                          <p:spTgt spid="4096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96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0964">
                                            <p:txEl>
                                              <p:pRg st="5" end="5"/>
                                            </p:txEl>
                                          </p:spTgt>
                                        </p:tgtEl>
                                        <p:attrNameLst>
                                          <p:attrName>style.visibility</p:attrName>
                                        </p:attrNameLst>
                                      </p:cBhvr>
                                      <p:to>
                                        <p:strVal val="visible"/>
                                      </p:to>
                                    </p:set>
                                    <p:anim calcmode="lin" valueType="num">
                                      <p:cBhvr additive="base">
                                        <p:cTn id="29" dur="500" fill="hold"/>
                                        <p:tgtEl>
                                          <p:spTgt spid="4096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96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0964">
                                            <p:txEl>
                                              <p:pRg st="6" end="6"/>
                                            </p:txEl>
                                          </p:spTgt>
                                        </p:tgtEl>
                                        <p:attrNameLst>
                                          <p:attrName>style.visibility</p:attrName>
                                        </p:attrNameLst>
                                      </p:cBhvr>
                                      <p:to>
                                        <p:strVal val="visible"/>
                                      </p:to>
                                    </p:set>
                                    <p:anim calcmode="lin" valueType="num">
                                      <p:cBhvr additive="base">
                                        <p:cTn id="33" dur="500" fill="hold"/>
                                        <p:tgtEl>
                                          <p:spTgt spid="4096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96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0964">
                                            <p:txEl>
                                              <p:pRg st="7" end="7"/>
                                            </p:txEl>
                                          </p:spTgt>
                                        </p:tgtEl>
                                        <p:attrNameLst>
                                          <p:attrName>style.visibility</p:attrName>
                                        </p:attrNameLst>
                                      </p:cBhvr>
                                      <p:to>
                                        <p:strVal val="visible"/>
                                      </p:to>
                                    </p:set>
                                    <p:anim calcmode="lin" valueType="num">
                                      <p:cBhvr additive="base">
                                        <p:cTn id="37" dur="500" fill="hold"/>
                                        <p:tgtEl>
                                          <p:spTgt spid="4096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96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altLang="zh-CN" sz="3600" dirty="0" smtClean="0">
                <a:ea typeface="宋体" charset="-122"/>
              </a:rPr>
              <a:t>6.4.3 </a:t>
            </a:r>
            <a:r>
              <a:rPr lang="zh-CN" altLang="en-US" sz="3600" dirty="0" smtClean="0">
                <a:ea typeface="宋体" charset="-122"/>
              </a:rPr>
              <a:t>场效应管的主要参数（续）</a:t>
            </a:r>
            <a:endParaRPr lang="zh-CN" altLang="en-US" dirty="0" smtClean="0">
              <a:ea typeface="楷体_GB2312" pitchFamily="49" charset="-122"/>
            </a:endParaRPr>
          </a:p>
        </p:txBody>
      </p:sp>
      <p:sp>
        <p:nvSpPr>
          <p:cNvPr id="2" name="灯片编号占位符 1"/>
          <p:cNvSpPr>
            <a:spLocks noGrp="1"/>
          </p:cNvSpPr>
          <p:nvPr>
            <p:ph type="sldNum" sz="quarter" idx="10"/>
          </p:nvPr>
        </p:nvSpPr>
        <p:spPr/>
        <p:txBody>
          <a:bodyPr/>
          <a:lstStyle/>
          <a:p>
            <a:pPr>
              <a:defRPr/>
            </a:pPr>
            <a:fld id="{E4DCDFD6-397A-4776-9F04-AECACB83C822}" type="slidenum">
              <a:rPr lang="zh-CN" altLang="en-US" smtClean="0"/>
              <a:pPr>
                <a:defRPr/>
              </a:pPr>
              <a:t>94</a:t>
            </a:fld>
            <a:endParaRPr lang="zh-CN" altLang="en-US"/>
          </a:p>
        </p:txBody>
      </p:sp>
      <p:sp>
        <p:nvSpPr>
          <p:cNvPr id="128003" name="Rectangle 3"/>
          <p:cNvSpPr>
            <a:spLocks noGrp="1" noChangeArrowheads="1"/>
          </p:cNvSpPr>
          <p:nvPr>
            <p:ph sz="quarter" idx="11"/>
          </p:nvPr>
        </p:nvSpPr>
        <p:spPr/>
        <p:txBody>
          <a:bodyPr/>
          <a:lstStyle/>
          <a:p>
            <a:pPr eaLnBrk="1" hangingPunct="1">
              <a:lnSpc>
                <a:spcPct val="150000"/>
              </a:lnSpc>
            </a:pPr>
            <a:r>
              <a:rPr lang="zh-CN" altLang="en-US" dirty="0" smtClean="0">
                <a:ea typeface="宋体" charset="-122"/>
              </a:rPr>
              <a:t>极限参数</a:t>
            </a:r>
          </a:p>
          <a:p>
            <a:pPr lvl="1" eaLnBrk="1" hangingPunct="1">
              <a:lnSpc>
                <a:spcPct val="150000"/>
              </a:lnSpc>
            </a:pPr>
            <a:r>
              <a:rPr lang="zh-CN" altLang="en-US" dirty="0" smtClean="0"/>
              <a:t>最大漏极电流  </a:t>
            </a:r>
            <a:r>
              <a:rPr lang="en-US" altLang="zh-CN" i="1" dirty="0" smtClean="0"/>
              <a:t>I</a:t>
            </a:r>
            <a:r>
              <a:rPr lang="en-US" altLang="zh-CN" baseline="-25000" dirty="0" smtClean="0"/>
              <a:t>DM</a:t>
            </a:r>
          </a:p>
          <a:p>
            <a:pPr lvl="1" eaLnBrk="1" hangingPunct="1">
              <a:lnSpc>
                <a:spcPct val="150000"/>
              </a:lnSpc>
            </a:pPr>
            <a:r>
              <a:rPr lang="zh-CN" altLang="en-US" dirty="0" smtClean="0"/>
              <a:t>最大耗散功率  </a:t>
            </a:r>
            <a:r>
              <a:rPr lang="en-US" altLang="zh-CN" i="1" dirty="0" smtClean="0"/>
              <a:t>P</a:t>
            </a:r>
            <a:r>
              <a:rPr lang="en-US" altLang="zh-CN" baseline="-25000" dirty="0" smtClean="0"/>
              <a:t>DM</a:t>
            </a:r>
          </a:p>
          <a:p>
            <a:pPr lvl="1" eaLnBrk="1" hangingPunct="1">
              <a:lnSpc>
                <a:spcPct val="150000"/>
              </a:lnSpc>
            </a:pPr>
            <a:r>
              <a:rPr lang="zh-CN" altLang="en-US" dirty="0" smtClean="0"/>
              <a:t>漏源击穿电压  </a:t>
            </a:r>
            <a:r>
              <a:rPr lang="en-US" altLang="zh-CN" i="1" dirty="0" smtClean="0"/>
              <a:t>U</a:t>
            </a:r>
            <a:r>
              <a:rPr lang="en-US" altLang="zh-CN" baseline="-25000" dirty="0" smtClean="0"/>
              <a:t>DS(BR)</a:t>
            </a:r>
          </a:p>
          <a:p>
            <a:pPr lvl="1" eaLnBrk="1" hangingPunct="1">
              <a:lnSpc>
                <a:spcPct val="150000"/>
              </a:lnSpc>
            </a:pPr>
            <a:r>
              <a:rPr lang="zh-CN" altLang="en-US" dirty="0" smtClean="0"/>
              <a:t>栅源击穿电压  </a:t>
            </a:r>
            <a:r>
              <a:rPr lang="en-US" altLang="zh-CN" i="1" dirty="0" smtClean="0"/>
              <a:t>U</a:t>
            </a:r>
            <a:r>
              <a:rPr lang="en-US" altLang="zh-CN" baseline="-25000" dirty="0" smtClean="0"/>
              <a:t>GS(BR)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 calcmode="lin" valueType="num">
                                      <p:cBhvr additive="base">
                                        <p:cTn id="7" dur="500" fill="hold"/>
                                        <p:tgtEl>
                                          <p:spTgt spid="1280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80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8003">
                                            <p:txEl>
                                              <p:pRg st="1" end="1"/>
                                            </p:txEl>
                                          </p:spTgt>
                                        </p:tgtEl>
                                        <p:attrNameLst>
                                          <p:attrName>style.visibility</p:attrName>
                                        </p:attrNameLst>
                                      </p:cBhvr>
                                      <p:to>
                                        <p:strVal val="visible"/>
                                      </p:to>
                                    </p:set>
                                    <p:anim calcmode="lin" valueType="num">
                                      <p:cBhvr additive="base">
                                        <p:cTn id="13" dur="500" fill="hold"/>
                                        <p:tgtEl>
                                          <p:spTgt spid="1280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8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8003">
                                            <p:txEl>
                                              <p:pRg st="2" end="2"/>
                                            </p:txEl>
                                          </p:spTgt>
                                        </p:tgtEl>
                                        <p:attrNameLst>
                                          <p:attrName>style.visibility</p:attrName>
                                        </p:attrNameLst>
                                      </p:cBhvr>
                                      <p:to>
                                        <p:strVal val="visible"/>
                                      </p:to>
                                    </p:set>
                                    <p:anim calcmode="lin" valueType="num">
                                      <p:cBhvr additive="base">
                                        <p:cTn id="19" dur="500" fill="hold"/>
                                        <p:tgtEl>
                                          <p:spTgt spid="1280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80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8003">
                                            <p:txEl>
                                              <p:pRg st="3" end="3"/>
                                            </p:txEl>
                                          </p:spTgt>
                                        </p:tgtEl>
                                        <p:attrNameLst>
                                          <p:attrName>style.visibility</p:attrName>
                                        </p:attrNameLst>
                                      </p:cBhvr>
                                      <p:to>
                                        <p:strVal val="visible"/>
                                      </p:to>
                                    </p:set>
                                    <p:anim calcmode="lin" valueType="num">
                                      <p:cBhvr additive="base">
                                        <p:cTn id="25" dur="500" fill="hold"/>
                                        <p:tgtEl>
                                          <p:spTgt spid="1280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80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8003">
                                            <p:txEl>
                                              <p:pRg st="4" end="4"/>
                                            </p:txEl>
                                          </p:spTgt>
                                        </p:tgtEl>
                                        <p:attrNameLst>
                                          <p:attrName>style.visibility</p:attrName>
                                        </p:attrNameLst>
                                      </p:cBhvr>
                                      <p:to>
                                        <p:strVal val="visible"/>
                                      </p:to>
                                    </p:set>
                                    <p:anim calcmode="lin" valueType="num">
                                      <p:cBhvr additive="base">
                                        <p:cTn id="31" dur="500" fill="hold"/>
                                        <p:tgtEl>
                                          <p:spTgt spid="12800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80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zh-CN" altLang="en-US" sz="3600" dirty="0" smtClean="0">
                <a:ea typeface="宋体" charset="-122"/>
              </a:rPr>
              <a:t>场效应管与晶体管比较</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95</a:t>
            </a:fld>
            <a:endParaRPr lang="zh-CN" altLang="en-US"/>
          </a:p>
        </p:txBody>
      </p:sp>
      <p:sp>
        <p:nvSpPr>
          <p:cNvPr id="129027" name="Rectangle 6"/>
          <p:cNvSpPr>
            <a:spLocks noChangeArrowheads="1"/>
          </p:cNvSpPr>
          <p:nvPr/>
        </p:nvSpPr>
        <p:spPr bwMode="auto">
          <a:xfrm>
            <a:off x="168275" y="1863725"/>
            <a:ext cx="106521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b">
            <a:spAutoFit/>
          </a:bodyPr>
          <a:lstStyle/>
          <a:p>
            <a:pPr algn="just">
              <a:lnSpc>
                <a:spcPct val="120000"/>
              </a:lnSpc>
              <a:spcBef>
                <a:spcPct val="10000"/>
              </a:spcBef>
            </a:pPr>
            <a:endParaRPr lang="zh-CN" altLang="en-US"/>
          </a:p>
        </p:txBody>
      </p:sp>
      <p:sp>
        <p:nvSpPr>
          <p:cNvPr id="129028" name="Rectangle 12"/>
          <p:cNvSpPr>
            <a:spLocks noChangeArrowheads="1"/>
          </p:cNvSpPr>
          <p:nvPr/>
        </p:nvSpPr>
        <p:spPr bwMode="auto">
          <a:xfrm>
            <a:off x="168275" y="1863725"/>
            <a:ext cx="11938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pPr algn="just">
              <a:lnSpc>
                <a:spcPct val="120000"/>
              </a:lnSpc>
              <a:spcBef>
                <a:spcPct val="10000"/>
              </a:spcBef>
            </a:pPr>
            <a:endParaRPr lang="zh-CN" altLang="en-US"/>
          </a:p>
        </p:txBody>
      </p:sp>
      <p:graphicFrame>
        <p:nvGraphicFramePr>
          <p:cNvPr id="275903" name="Group 447"/>
          <p:cNvGraphicFramePr>
            <a:graphicFrameLocks noGrp="1"/>
          </p:cNvGraphicFramePr>
          <p:nvPr>
            <p:extLst>
              <p:ext uri="{D42A27DB-BD31-4B8C-83A1-F6EECF244321}">
                <p14:modId xmlns:p14="http://schemas.microsoft.com/office/powerpoint/2010/main" val="2650360113"/>
              </p:ext>
            </p:extLst>
          </p:nvPr>
        </p:nvGraphicFramePr>
        <p:xfrm>
          <a:off x="597351" y="870398"/>
          <a:ext cx="7950200" cy="5394464"/>
        </p:xfrm>
        <a:graphic>
          <a:graphicData uri="http://schemas.openxmlformats.org/drawingml/2006/table">
            <a:tbl>
              <a:tblPr/>
              <a:tblGrid>
                <a:gridCol w="2451100">
                  <a:extLst>
                    <a:ext uri="{9D8B030D-6E8A-4147-A177-3AD203B41FA5}">
                      <a16:colId xmlns:a16="http://schemas.microsoft.com/office/drawing/2014/main" val="20000"/>
                    </a:ext>
                  </a:extLst>
                </a:gridCol>
                <a:gridCol w="2752725">
                  <a:extLst>
                    <a:ext uri="{9D8B030D-6E8A-4147-A177-3AD203B41FA5}">
                      <a16:colId xmlns:a16="http://schemas.microsoft.com/office/drawing/2014/main" val="20001"/>
                    </a:ext>
                  </a:extLst>
                </a:gridCol>
                <a:gridCol w="2746375">
                  <a:extLst>
                    <a:ext uri="{9D8B030D-6E8A-4147-A177-3AD203B41FA5}">
                      <a16:colId xmlns:a16="http://schemas.microsoft.com/office/drawing/2014/main" val="20002"/>
                    </a:ext>
                  </a:extLst>
                </a:gridCol>
              </a:tblGrid>
              <a:tr h="700999">
                <a:tc>
                  <a:txBody>
                    <a:bodyPr/>
                    <a:lstStyle/>
                    <a:p>
                      <a:pPr marL="0" marR="0" lvl="0" indent="127000" algn="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器件</a:t>
                      </a:r>
                    </a:p>
                    <a:p>
                      <a:pPr marL="0" marR="0" lvl="0" indent="1270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比较项目</a:t>
                      </a:r>
                      <a:endParaRPr kumimoji="0" lang="zh-CN" altLang="en-US" sz="3600" b="1" i="0" u="none" strike="noStrike" cap="none" normalizeH="0" baseline="0" dirty="0" smtClean="0">
                        <a:ln>
                          <a:noFill/>
                        </a:ln>
                        <a:solidFill>
                          <a:schemeClr val="tx1"/>
                        </a:solidFill>
                        <a:effectLst/>
                        <a:latin typeface="Arial" pitchFamily="34" charset="0"/>
                        <a:ea typeface="楷体_GB2312" pitchFamily="49" charset="-122"/>
                      </a:endParaRPr>
                    </a:p>
                  </a:txBody>
                  <a:tcPr marT="45717" marB="45717" anchor="b"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楷体_GB2312" pitchFamily="49" charset="-122"/>
                        </a:rPr>
                        <a:t>晶体管</a:t>
                      </a:r>
                      <a:endParaRPr kumimoji="0" lang="zh-CN" altLang="en-US" sz="3600" b="1" i="0" u="none" strike="noStrike" cap="none" normalizeH="0" baseline="0" dirty="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楷体_GB2312" pitchFamily="49" charset="-122"/>
                        </a:rPr>
                        <a:t>场效应管</a:t>
                      </a:r>
                      <a:endParaRPr kumimoji="0" lang="zh-CN" altLang="en-US" sz="3600" b="1" i="0" u="none" strike="noStrike" cap="none" normalizeH="0" baseline="0" dirty="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81024">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载流子</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itchFamily="18" charset="0"/>
                          <a:ea typeface="楷体_GB2312" pitchFamily="49" charset="-122"/>
                        </a:rPr>
                        <a:t>既有多子又有少子两种极性的载流子同时参与导电，故称为双极型管</a:t>
                      </a:r>
                      <a:endParaRPr kumimoji="0" lang="zh-CN" altLang="en-US" sz="3600" b="1" i="0" u="none" strike="noStrike" cap="none" normalizeH="0" baseline="0" dirty="0" smtClean="0">
                        <a:ln>
                          <a:noFill/>
                        </a:ln>
                        <a:solidFill>
                          <a:schemeClr val="tx1"/>
                        </a:solidFill>
                        <a:effectLst/>
                        <a:latin typeface="Arial" pitchFamily="34" charset="0"/>
                        <a:ea typeface="楷体_GB2312" pitchFamily="49" charset="-122"/>
                      </a:endParaRPr>
                    </a:p>
                  </a:txBody>
                  <a:tcPr marT="45717" marB="4571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宋体" pitchFamily="2" charset="-122"/>
                          <a:ea typeface="楷体_GB2312" pitchFamily="49" charset="-122"/>
                        </a:rPr>
                        <a:t>只有多子一种极性的载流子参与导电，故称为单极型管</a:t>
                      </a:r>
                      <a:endParaRPr kumimoji="0" lang="zh-CN" altLang="en-US" sz="3600" b="1" i="0" u="none" strike="noStrike" cap="none" normalizeH="0" baseline="0" dirty="0" smtClean="0">
                        <a:ln>
                          <a:noFill/>
                        </a:ln>
                        <a:solidFill>
                          <a:schemeClr val="tx1"/>
                        </a:solidFill>
                        <a:effectLst/>
                        <a:latin typeface="Arial" pitchFamily="34" charset="0"/>
                        <a:ea typeface="楷体_GB2312" pitchFamily="49" charset="-122"/>
                      </a:endParaRPr>
                    </a:p>
                  </a:txBody>
                  <a:tcPr marT="45717" marB="4571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1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温度稳定性</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较差</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好</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1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控制方式</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电流控制</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电压控制</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750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主要类型</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rPr>
                        <a:t>NPN</a:t>
                      </a: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和</a:t>
                      </a:r>
                      <a:r>
                        <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rPr>
                        <a:t>PNP</a:t>
                      </a: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两种</a:t>
                      </a: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rPr>
                        <a:t>N</a:t>
                      </a: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沟道和</a:t>
                      </a:r>
                      <a:r>
                        <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rPr>
                        <a:t>P</a:t>
                      </a: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沟道共六种</a:t>
                      </a: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21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放大参数</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1" u="none" strike="noStrike" cap="none" normalizeH="0" baseline="0" dirty="0" smtClean="0">
                          <a:ln>
                            <a:noFill/>
                          </a:ln>
                          <a:solidFill>
                            <a:schemeClr val="tx1"/>
                          </a:solidFill>
                          <a:effectLst/>
                          <a:latin typeface="Times New Roman" pitchFamily="18" charset="0"/>
                          <a:ea typeface="楷体_GB2312" pitchFamily="49" charset="-122"/>
                          <a:sym typeface="Symbol" panose="05050102010706020507" pitchFamily="18" charset="2"/>
                        </a:rPr>
                        <a:t> </a:t>
                      </a: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较大</a:t>
                      </a:r>
                      <a:endPar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dirty="0" smtClean="0">
                          <a:ln>
                            <a:noFill/>
                          </a:ln>
                          <a:solidFill>
                            <a:schemeClr val="tx1"/>
                          </a:solidFill>
                          <a:effectLst/>
                          <a:latin typeface="Times New Roman" pitchFamily="18" charset="0"/>
                          <a:ea typeface="楷体_GB2312" pitchFamily="49" charset="-122"/>
                        </a:rPr>
                        <a:t>g</a:t>
                      </a:r>
                      <a:r>
                        <a:rPr kumimoji="0" lang="en-US" altLang="zh-CN" sz="2000" b="1" i="0" u="none" strike="noStrike" cap="none" normalizeH="0" baseline="-30000" dirty="0" smtClean="0">
                          <a:ln>
                            <a:noFill/>
                          </a:ln>
                          <a:solidFill>
                            <a:schemeClr val="tx1"/>
                          </a:solidFill>
                          <a:effectLst/>
                          <a:latin typeface="Times New Roman" pitchFamily="18" charset="0"/>
                          <a:ea typeface="楷体_GB2312" pitchFamily="49" charset="-122"/>
                        </a:rPr>
                        <a:t>m</a:t>
                      </a: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较小</a:t>
                      </a:r>
                      <a:endPar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21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输入电阻</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较低</a:t>
                      </a:r>
                      <a:r>
                        <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rPr>
                        <a:t>10</a:t>
                      </a:r>
                      <a:r>
                        <a:rPr kumimoji="0" lang="en-US" altLang="zh-CN" sz="2000" b="1" i="0" u="none" strike="noStrike" cap="none" normalizeH="0" baseline="30000" dirty="0" smtClean="0">
                          <a:ln>
                            <a:noFill/>
                          </a:ln>
                          <a:solidFill>
                            <a:schemeClr val="tx1"/>
                          </a:solidFill>
                          <a:effectLst/>
                          <a:latin typeface="Times New Roman" pitchFamily="18" charset="0"/>
                          <a:ea typeface="楷体_GB2312" pitchFamily="49" charset="-122"/>
                        </a:rPr>
                        <a:t>2</a:t>
                      </a: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a:t>
                      </a:r>
                      <a:r>
                        <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rPr>
                        <a:t>10</a:t>
                      </a:r>
                      <a:r>
                        <a:rPr kumimoji="0" lang="en-US" altLang="zh-CN" sz="2000" b="1" i="0" u="none" strike="noStrike" cap="none" normalizeH="0" baseline="30000" dirty="0" smtClean="0">
                          <a:ln>
                            <a:noFill/>
                          </a:ln>
                          <a:solidFill>
                            <a:schemeClr val="tx1"/>
                          </a:solidFill>
                          <a:effectLst/>
                          <a:latin typeface="Times New Roman" pitchFamily="18" charset="0"/>
                          <a:ea typeface="楷体_GB2312" pitchFamily="49" charset="-122"/>
                        </a:rPr>
                        <a:t>4</a:t>
                      </a:r>
                      <a:r>
                        <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rPr>
                        <a:t>Ω</a:t>
                      </a: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很高</a:t>
                      </a:r>
                      <a:r>
                        <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rPr>
                        <a:t>10</a:t>
                      </a:r>
                      <a:r>
                        <a:rPr kumimoji="0" lang="en-US" altLang="zh-CN" sz="2000" b="1" i="0" u="none" strike="noStrike" cap="none" normalizeH="0" baseline="30000" dirty="0" smtClean="0">
                          <a:ln>
                            <a:noFill/>
                          </a:ln>
                          <a:solidFill>
                            <a:schemeClr val="tx1"/>
                          </a:solidFill>
                          <a:effectLst/>
                          <a:latin typeface="Times New Roman" pitchFamily="18" charset="0"/>
                          <a:ea typeface="楷体_GB2312" pitchFamily="49" charset="-122"/>
                        </a:rPr>
                        <a:t>7</a:t>
                      </a: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a:t>
                      </a:r>
                      <a:r>
                        <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rPr>
                        <a:t>10</a:t>
                      </a:r>
                      <a:r>
                        <a:rPr kumimoji="0" lang="en-US" altLang="zh-CN" sz="2000" b="1" i="0" u="none" strike="noStrike" cap="none" normalizeH="0" baseline="30000" dirty="0" smtClean="0">
                          <a:ln>
                            <a:noFill/>
                          </a:ln>
                          <a:solidFill>
                            <a:schemeClr val="tx1"/>
                          </a:solidFill>
                          <a:effectLst/>
                          <a:latin typeface="Times New Roman" pitchFamily="18" charset="0"/>
                          <a:ea typeface="楷体_GB2312" pitchFamily="49" charset="-122"/>
                        </a:rPr>
                        <a:t>14</a:t>
                      </a:r>
                      <a:r>
                        <a:rPr kumimoji="0" lang="en-US" altLang="zh-CN" sz="2000" b="1" i="0" u="none" strike="noStrike" cap="none" normalizeH="0" baseline="0" dirty="0" smtClean="0">
                          <a:ln>
                            <a:noFill/>
                          </a:ln>
                          <a:solidFill>
                            <a:schemeClr val="tx1"/>
                          </a:solidFill>
                          <a:effectLst/>
                          <a:latin typeface="Times New Roman" pitchFamily="18" charset="0"/>
                          <a:ea typeface="楷体_GB2312" pitchFamily="49" charset="-122"/>
                        </a:rPr>
                        <a:t>Ω</a:t>
                      </a: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21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输出电阻</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chemeClr val="tx1"/>
                          </a:solidFill>
                          <a:effectLst/>
                          <a:latin typeface="Times New Roman" pitchFamily="18" charset="0"/>
                          <a:ea typeface="楷体_GB2312" pitchFamily="49" charset="-122"/>
                        </a:rPr>
                        <a:t>r</a:t>
                      </a:r>
                      <a:r>
                        <a:rPr kumimoji="0" lang="en-US" altLang="zh-CN" sz="2000" b="1" i="0" u="none" strike="noStrike" cap="none" normalizeH="0" baseline="-30000" smtClean="0">
                          <a:ln>
                            <a:noFill/>
                          </a:ln>
                          <a:solidFill>
                            <a:schemeClr val="tx1"/>
                          </a:solidFill>
                          <a:effectLst/>
                          <a:latin typeface="Times New Roman" pitchFamily="18" charset="0"/>
                          <a:ea typeface="楷体_GB2312" pitchFamily="49" charset="-122"/>
                        </a:rPr>
                        <a:t>ce</a:t>
                      </a: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很高</a:t>
                      </a: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chemeClr val="tx1"/>
                          </a:solidFill>
                          <a:effectLst/>
                          <a:latin typeface="Times New Roman" pitchFamily="18" charset="0"/>
                          <a:ea typeface="楷体_GB2312" pitchFamily="49" charset="-122"/>
                        </a:rPr>
                        <a:t>r</a:t>
                      </a:r>
                      <a:r>
                        <a:rPr kumimoji="0" lang="en-US" altLang="zh-CN" sz="2000" b="1" i="0" u="none" strike="noStrike" cap="none" normalizeH="0" baseline="-30000" smtClean="0">
                          <a:ln>
                            <a:noFill/>
                          </a:ln>
                          <a:solidFill>
                            <a:schemeClr val="tx1"/>
                          </a:solidFill>
                          <a:effectLst/>
                          <a:latin typeface="Times New Roman" pitchFamily="18" charset="0"/>
                          <a:ea typeface="楷体_GB2312" pitchFamily="49" charset="-122"/>
                        </a:rPr>
                        <a:t>ds</a:t>
                      </a: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很高</a:t>
                      </a: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21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制造工艺</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较复杂</a:t>
                      </a: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简单、成本低</a:t>
                      </a: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61750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楷体_GB2312" pitchFamily="49" charset="-122"/>
                        </a:rPr>
                        <a:t>对应电极</a:t>
                      </a:r>
                      <a:endParaRPr kumimoji="0" lang="zh-CN" altLang="en-US" sz="2000" b="1" i="0" u="none" strike="noStrike" cap="none" normalizeH="0" baseline="0" smtClean="0">
                        <a:ln>
                          <a:noFill/>
                        </a:ln>
                        <a:solidFill>
                          <a:schemeClr val="tx1"/>
                        </a:solidFill>
                        <a:effectLst/>
                        <a:latin typeface="Arial" pitchFamily="34" charset="0"/>
                        <a:ea typeface="楷体_GB2312" pitchFamily="49" charset="-122"/>
                      </a:endParaRP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楷体_GB2312" pitchFamily="49" charset="-122"/>
                        </a:rPr>
                        <a:t>基极－栅极，发射极－源极，集电极－漏极</a:t>
                      </a:r>
                    </a:p>
                  </a:txBody>
                  <a:tcPr marT="45717" marB="4571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9"/>
                  </a:ext>
                </a:extLst>
              </a:tr>
            </a:tbl>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75903"/>
                                        </p:tgtEl>
                                        <p:attrNameLst>
                                          <p:attrName>style.visibility</p:attrName>
                                        </p:attrNameLst>
                                      </p:cBhvr>
                                      <p:to>
                                        <p:strVal val="visible"/>
                                      </p:to>
                                    </p:set>
                                    <p:animEffect transition="in" filter="slide(fromBottom)">
                                      <p:cBhvr>
                                        <p:cTn id="7" dur="500"/>
                                        <p:tgtEl>
                                          <p:spTgt spid="275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altLang="zh-CN" sz="3600" dirty="0" smtClean="0">
                <a:ea typeface="宋体" charset="-122"/>
              </a:rPr>
              <a:t>6.5 </a:t>
            </a:r>
            <a:r>
              <a:rPr lang="zh-CN" altLang="en-US" sz="3600" dirty="0" smtClean="0">
                <a:ea typeface="宋体" charset="-122"/>
              </a:rPr>
              <a:t>场效应管放大电路</a:t>
            </a: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96</a:t>
            </a:fld>
            <a:endParaRPr lang="zh-CN" altLang="en-US"/>
          </a:p>
        </p:txBody>
      </p:sp>
      <p:sp>
        <p:nvSpPr>
          <p:cNvPr id="130051" name="Rectangle 3"/>
          <p:cNvSpPr>
            <a:spLocks noGrp="1" noChangeArrowheads="1"/>
          </p:cNvSpPr>
          <p:nvPr>
            <p:ph sz="quarter" idx="4294967295"/>
          </p:nvPr>
        </p:nvSpPr>
        <p:spPr>
          <a:xfrm>
            <a:off x="144964" y="765175"/>
            <a:ext cx="8891588" cy="5543550"/>
          </a:xfrm>
        </p:spPr>
        <p:txBody>
          <a:bodyPr/>
          <a:lstStyle/>
          <a:p>
            <a:pPr marL="0" indent="441325" eaLnBrk="1" hangingPunct="1">
              <a:lnSpc>
                <a:spcPct val="150000"/>
              </a:lnSpc>
              <a:buFont typeface="Wingdings" pitchFamily="2" charset="2"/>
              <a:buNone/>
            </a:pPr>
            <a:r>
              <a:rPr lang="zh-CN" altLang="en-US" sz="2400" dirty="0" smtClean="0">
                <a:ea typeface="楷体_GB2312" pitchFamily="49" charset="-122"/>
              </a:rPr>
              <a:t>场效应管的三个电极源极、栅极和漏极与晶体管的三个电极发射极、基极和集电极相对应，组成放大电路时与晶体管相似，场效应管也可以组成共源极、共漏极和共栅极三种形式的放大电路。</a:t>
            </a:r>
          </a:p>
          <a:p>
            <a:pPr marL="0" indent="441325" eaLnBrk="1" hangingPunct="1">
              <a:lnSpc>
                <a:spcPct val="150000"/>
              </a:lnSpc>
              <a:buFont typeface="Wingdings" pitchFamily="2" charset="2"/>
              <a:buNone/>
            </a:pPr>
            <a:r>
              <a:rPr lang="zh-CN" altLang="en-US" sz="2400" dirty="0" smtClean="0">
                <a:ea typeface="楷体_GB2312" pitchFamily="49" charset="-122"/>
              </a:rPr>
              <a:t>由于共栅极电路应用得比较少，本节只对共源极和共漏极（即源极输出器）两种电路进行讨论。</a:t>
            </a:r>
          </a:p>
          <a:p>
            <a:pPr marL="0" indent="441325" eaLnBrk="1" hangingPunct="1">
              <a:lnSpc>
                <a:spcPct val="150000"/>
              </a:lnSpc>
              <a:buFont typeface="Wingdings" pitchFamily="2" charset="2"/>
              <a:buNone/>
            </a:pPr>
            <a:r>
              <a:rPr lang="zh-CN" altLang="en-US" sz="2400" dirty="0" smtClean="0">
                <a:ea typeface="楷体_GB2312" pitchFamily="49" charset="-122"/>
              </a:rPr>
              <a:t>场效应管是电压控制型器件，因此，在设置放大电路静态工作点时与晶体管不同，需要为栅源电压设置合适的数值（双极型晶体管则要设置合适的基极电流），以保证场效应管工作正常。</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 calcmode="lin" valueType="num">
                                      <p:cBhvr additive="base">
                                        <p:cTn id="7" dur="500" fill="hold"/>
                                        <p:tgtEl>
                                          <p:spTgt spid="130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0051">
                                            <p:txEl>
                                              <p:pRg st="1" end="1"/>
                                            </p:txEl>
                                          </p:spTgt>
                                        </p:tgtEl>
                                        <p:attrNameLst>
                                          <p:attrName>style.visibility</p:attrName>
                                        </p:attrNameLst>
                                      </p:cBhvr>
                                      <p:to>
                                        <p:strVal val="visible"/>
                                      </p:to>
                                    </p:set>
                                    <p:anim calcmode="lin" valueType="num">
                                      <p:cBhvr additive="base">
                                        <p:cTn id="13" dur="500" fill="hold"/>
                                        <p:tgtEl>
                                          <p:spTgt spid="130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0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0051">
                                            <p:txEl>
                                              <p:pRg st="2" end="2"/>
                                            </p:txEl>
                                          </p:spTgt>
                                        </p:tgtEl>
                                        <p:attrNameLst>
                                          <p:attrName>style.visibility</p:attrName>
                                        </p:attrNameLst>
                                      </p:cBhvr>
                                      <p:to>
                                        <p:strVal val="visible"/>
                                      </p:to>
                                    </p:set>
                                    <p:anim calcmode="lin" valueType="num">
                                      <p:cBhvr additive="base">
                                        <p:cTn id="19" dur="500" fill="hold"/>
                                        <p:tgtEl>
                                          <p:spTgt spid="130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005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25470" y="0"/>
            <a:ext cx="9162909" cy="664986"/>
          </a:xfrm>
        </p:spPr>
        <p:txBody>
          <a:bodyPr/>
          <a:lstStyle/>
          <a:p>
            <a:pPr eaLnBrk="1" hangingPunct="1"/>
            <a:r>
              <a:rPr lang="en-US" altLang="zh-CN" sz="2800" dirty="0" smtClean="0">
                <a:ea typeface="楷体_GB2312" pitchFamily="49" charset="-122"/>
              </a:rPr>
              <a:t>6.5.1 </a:t>
            </a:r>
            <a:r>
              <a:rPr lang="zh-CN" altLang="en-US" sz="2800" dirty="0" smtClean="0">
                <a:ea typeface="楷体_GB2312" pitchFamily="49" charset="-122"/>
              </a:rPr>
              <a:t>场效应管放大电路静态工作点的设置及分析</a:t>
            </a:r>
            <a:endParaRPr lang="en-US" altLang="zh-CN" sz="2800" dirty="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E4DCDFD6-397A-4776-9F04-AECACB83C822}" type="slidenum">
              <a:rPr lang="zh-CN" altLang="en-US" smtClean="0"/>
              <a:pPr>
                <a:defRPr/>
              </a:pPr>
              <a:t>97</a:t>
            </a:fld>
            <a:endParaRPr lang="zh-CN" altLang="en-US"/>
          </a:p>
        </p:txBody>
      </p:sp>
      <p:sp>
        <p:nvSpPr>
          <p:cNvPr id="82948" name="Text Box 4"/>
          <p:cNvSpPr txBox="1">
            <a:spLocks noChangeArrowheads="1"/>
          </p:cNvSpPr>
          <p:nvPr/>
        </p:nvSpPr>
        <p:spPr bwMode="auto">
          <a:xfrm>
            <a:off x="307975" y="784931"/>
            <a:ext cx="831215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pPr>
            <a:r>
              <a:rPr kumimoji="1" lang="en-US" altLang="zh-CN" dirty="0"/>
              <a:t>BJT</a:t>
            </a:r>
            <a:r>
              <a:rPr kumimoji="1" lang="zh-CN" altLang="en-US" dirty="0"/>
              <a:t>偏置要求设置基极电流</a:t>
            </a:r>
            <a:r>
              <a:rPr kumimoji="1" lang="en-US" altLang="zh-CN" i="1" dirty="0"/>
              <a:t>I</a:t>
            </a:r>
            <a:r>
              <a:rPr kumimoji="1" lang="en-US" altLang="zh-CN" baseline="-25000" dirty="0"/>
              <a:t>B</a:t>
            </a:r>
            <a:r>
              <a:rPr kumimoji="1" lang="zh-CN" altLang="en-US" dirty="0"/>
              <a:t>（电流控制器件），而</a:t>
            </a:r>
            <a:r>
              <a:rPr kumimoji="1" lang="en-US" altLang="zh-CN" dirty="0"/>
              <a:t>FET</a:t>
            </a:r>
            <a:r>
              <a:rPr kumimoji="1" lang="zh-CN" altLang="en-US" dirty="0"/>
              <a:t>偏置则要求设置栅源偏压</a:t>
            </a:r>
            <a:r>
              <a:rPr kumimoji="1" lang="en-US" altLang="zh-CN" i="1" dirty="0"/>
              <a:t>U</a:t>
            </a:r>
            <a:r>
              <a:rPr kumimoji="1" lang="en-US" altLang="zh-CN" baseline="-25000" dirty="0"/>
              <a:t>GS</a:t>
            </a:r>
            <a:r>
              <a:rPr kumimoji="1" lang="zh-CN" altLang="en-US" dirty="0"/>
              <a:t>（电压控制器件），使</a:t>
            </a:r>
            <a:r>
              <a:rPr kumimoji="1" lang="en-US" altLang="zh-CN" dirty="0"/>
              <a:t>FET</a:t>
            </a:r>
            <a:r>
              <a:rPr kumimoji="1" lang="zh-CN" altLang="en-US" dirty="0"/>
              <a:t>处于恒流区（放大区）。</a:t>
            </a:r>
          </a:p>
        </p:txBody>
      </p:sp>
      <p:sp>
        <p:nvSpPr>
          <p:cNvPr id="82949" name="Text Box 5"/>
          <p:cNvSpPr txBox="1">
            <a:spLocks noChangeArrowheads="1"/>
          </p:cNvSpPr>
          <p:nvPr/>
        </p:nvSpPr>
        <p:spPr bwMode="auto">
          <a:xfrm>
            <a:off x="585788" y="2733675"/>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a:t>N-JFET</a:t>
            </a:r>
            <a:r>
              <a:rPr kumimoji="1" lang="zh-CN" altLang="en-US"/>
              <a:t>：</a:t>
            </a:r>
          </a:p>
        </p:txBody>
      </p:sp>
      <p:sp>
        <p:nvSpPr>
          <p:cNvPr id="82950" name="Rectangle 6"/>
          <p:cNvSpPr>
            <a:spLocks noChangeArrowheads="1"/>
          </p:cNvSpPr>
          <p:nvPr/>
        </p:nvSpPr>
        <p:spPr bwMode="auto">
          <a:xfrm>
            <a:off x="2324100" y="2693988"/>
            <a:ext cx="3228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i="1"/>
              <a:t>U</a:t>
            </a:r>
            <a:r>
              <a:rPr kumimoji="1" lang="en-US" altLang="zh-CN" baseline="-25000"/>
              <a:t>GS(off)</a:t>
            </a:r>
            <a:r>
              <a:rPr kumimoji="1" lang="en-US" altLang="zh-CN"/>
              <a:t>&lt;</a:t>
            </a:r>
            <a:r>
              <a:rPr kumimoji="1" lang="en-US" altLang="zh-CN" i="1"/>
              <a:t>U</a:t>
            </a:r>
            <a:r>
              <a:rPr kumimoji="1" lang="en-US" altLang="zh-CN" baseline="-25000"/>
              <a:t>GS</a:t>
            </a:r>
            <a:r>
              <a:rPr kumimoji="1" lang="en-US" altLang="zh-CN"/>
              <a:t>&lt;0</a:t>
            </a:r>
            <a:r>
              <a:rPr kumimoji="1" lang="zh-CN" altLang="en-US"/>
              <a:t>， </a:t>
            </a:r>
            <a:r>
              <a:rPr kumimoji="1" lang="en-US" altLang="zh-CN" i="1"/>
              <a:t>U</a:t>
            </a:r>
            <a:r>
              <a:rPr kumimoji="1" lang="en-US" altLang="zh-CN" baseline="-25000"/>
              <a:t>DS</a:t>
            </a:r>
            <a:r>
              <a:rPr kumimoji="1" lang="en-US" altLang="zh-CN"/>
              <a:t>&gt;0</a:t>
            </a:r>
          </a:p>
        </p:txBody>
      </p:sp>
      <p:sp>
        <p:nvSpPr>
          <p:cNvPr id="82951" name="Text Box 7"/>
          <p:cNvSpPr txBox="1">
            <a:spLocks noChangeArrowheads="1"/>
          </p:cNvSpPr>
          <p:nvPr/>
        </p:nvSpPr>
        <p:spPr bwMode="auto">
          <a:xfrm>
            <a:off x="6594475" y="2687638"/>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采用正电源供电</a:t>
            </a:r>
          </a:p>
        </p:txBody>
      </p:sp>
      <p:sp>
        <p:nvSpPr>
          <p:cNvPr id="82952" name="Text Box 8"/>
          <p:cNvSpPr txBox="1">
            <a:spLocks noChangeArrowheads="1"/>
          </p:cNvSpPr>
          <p:nvPr/>
        </p:nvSpPr>
        <p:spPr bwMode="auto">
          <a:xfrm>
            <a:off x="525463" y="3459163"/>
            <a:ext cx="291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耗尽型</a:t>
            </a:r>
            <a:r>
              <a:rPr kumimoji="1" lang="en-US" altLang="zh-CN"/>
              <a:t>NMOSFET</a:t>
            </a:r>
            <a:r>
              <a:rPr kumimoji="1" lang="zh-CN" altLang="en-US"/>
              <a:t>：</a:t>
            </a:r>
          </a:p>
        </p:txBody>
      </p:sp>
      <p:sp>
        <p:nvSpPr>
          <p:cNvPr id="82953" name="Rectangle 9"/>
          <p:cNvSpPr>
            <a:spLocks noChangeArrowheads="1"/>
          </p:cNvSpPr>
          <p:nvPr/>
        </p:nvSpPr>
        <p:spPr bwMode="auto">
          <a:xfrm>
            <a:off x="3451225" y="3455988"/>
            <a:ext cx="297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i="1"/>
              <a:t>U</a:t>
            </a:r>
            <a:r>
              <a:rPr kumimoji="1" lang="en-US" altLang="zh-CN" baseline="-25000"/>
              <a:t>GS</a:t>
            </a:r>
            <a:r>
              <a:rPr kumimoji="1" lang="en-US" altLang="zh-CN"/>
              <a:t>&gt;</a:t>
            </a:r>
            <a:r>
              <a:rPr kumimoji="1" lang="en-US" altLang="zh-CN" i="1"/>
              <a:t>U</a:t>
            </a:r>
            <a:r>
              <a:rPr kumimoji="1" lang="en-US" altLang="zh-CN" baseline="-25000"/>
              <a:t>GS(off)</a:t>
            </a:r>
            <a:r>
              <a:rPr kumimoji="1" lang="en-US" altLang="zh-CN"/>
              <a:t> </a:t>
            </a:r>
            <a:r>
              <a:rPr kumimoji="1" lang="zh-CN" altLang="en-US"/>
              <a:t>， </a:t>
            </a:r>
            <a:r>
              <a:rPr kumimoji="1" lang="en-US" altLang="zh-CN" i="1"/>
              <a:t>U</a:t>
            </a:r>
            <a:r>
              <a:rPr kumimoji="1" lang="en-US" altLang="zh-CN" baseline="-25000"/>
              <a:t>DS</a:t>
            </a:r>
            <a:r>
              <a:rPr kumimoji="1" lang="en-US" altLang="zh-CN"/>
              <a:t>&gt;0</a:t>
            </a:r>
          </a:p>
        </p:txBody>
      </p:sp>
      <p:sp>
        <p:nvSpPr>
          <p:cNvPr id="82954" name="Text Box 10"/>
          <p:cNvSpPr txBox="1">
            <a:spLocks noChangeArrowheads="1"/>
          </p:cNvSpPr>
          <p:nvPr/>
        </p:nvSpPr>
        <p:spPr bwMode="auto">
          <a:xfrm>
            <a:off x="6581775" y="3446463"/>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采用正电源供电</a:t>
            </a:r>
          </a:p>
        </p:txBody>
      </p:sp>
      <p:sp>
        <p:nvSpPr>
          <p:cNvPr id="82955" name="Rectangle 11"/>
          <p:cNvSpPr>
            <a:spLocks noChangeArrowheads="1"/>
          </p:cNvSpPr>
          <p:nvPr/>
        </p:nvSpPr>
        <p:spPr bwMode="auto">
          <a:xfrm>
            <a:off x="1012825" y="3844925"/>
            <a:ext cx="1376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i="1"/>
              <a:t>U</a:t>
            </a:r>
            <a:r>
              <a:rPr kumimoji="1" lang="en-US" altLang="zh-CN" baseline="-25000"/>
              <a:t>GS(off)</a:t>
            </a:r>
            <a:r>
              <a:rPr kumimoji="1" lang="en-US" altLang="zh-CN"/>
              <a:t>&lt;0</a:t>
            </a:r>
          </a:p>
        </p:txBody>
      </p:sp>
      <p:sp>
        <p:nvSpPr>
          <p:cNvPr id="82956" name="Text Box 12"/>
          <p:cNvSpPr txBox="1">
            <a:spLocks noChangeArrowheads="1"/>
          </p:cNvSpPr>
          <p:nvPr/>
        </p:nvSpPr>
        <p:spPr bwMode="auto">
          <a:xfrm>
            <a:off x="476250" y="4497388"/>
            <a:ext cx="291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增强型</a:t>
            </a:r>
            <a:r>
              <a:rPr kumimoji="1" lang="en-US" altLang="zh-CN"/>
              <a:t>NMOSFET</a:t>
            </a:r>
            <a:r>
              <a:rPr kumimoji="1" lang="zh-CN" altLang="en-US"/>
              <a:t>：</a:t>
            </a:r>
          </a:p>
        </p:txBody>
      </p:sp>
      <p:sp>
        <p:nvSpPr>
          <p:cNvPr id="82957" name="Rectangle 13"/>
          <p:cNvSpPr>
            <a:spLocks noChangeArrowheads="1"/>
          </p:cNvSpPr>
          <p:nvPr/>
        </p:nvSpPr>
        <p:spPr bwMode="auto">
          <a:xfrm>
            <a:off x="3402013" y="4494213"/>
            <a:ext cx="2922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i="1"/>
              <a:t>U</a:t>
            </a:r>
            <a:r>
              <a:rPr kumimoji="1" lang="en-US" altLang="zh-CN" baseline="-25000"/>
              <a:t>GS</a:t>
            </a:r>
            <a:r>
              <a:rPr kumimoji="1" lang="en-US" altLang="zh-CN"/>
              <a:t>&gt;</a:t>
            </a:r>
            <a:r>
              <a:rPr kumimoji="1" lang="en-US" altLang="zh-CN" i="1"/>
              <a:t>U</a:t>
            </a:r>
            <a:r>
              <a:rPr kumimoji="1" lang="en-US" altLang="zh-CN" baseline="-25000"/>
              <a:t>GS(th)</a:t>
            </a:r>
            <a:r>
              <a:rPr kumimoji="1" lang="en-US" altLang="zh-CN"/>
              <a:t> </a:t>
            </a:r>
            <a:r>
              <a:rPr kumimoji="1" lang="zh-CN" altLang="en-US"/>
              <a:t>， </a:t>
            </a:r>
            <a:r>
              <a:rPr kumimoji="1" lang="en-US" altLang="zh-CN" i="1"/>
              <a:t>U</a:t>
            </a:r>
            <a:r>
              <a:rPr kumimoji="1" lang="en-US" altLang="zh-CN" baseline="-25000"/>
              <a:t>DS</a:t>
            </a:r>
            <a:r>
              <a:rPr kumimoji="1" lang="en-US" altLang="zh-CN"/>
              <a:t>&gt;0</a:t>
            </a:r>
          </a:p>
        </p:txBody>
      </p:sp>
      <p:sp>
        <p:nvSpPr>
          <p:cNvPr id="82958" name="Text Box 14"/>
          <p:cNvSpPr txBox="1">
            <a:spLocks noChangeArrowheads="1"/>
          </p:cNvSpPr>
          <p:nvPr/>
        </p:nvSpPr>
        <p:spPr bwMode="auto">
          <a:xfrm>
            <a:off x="6564313" y="4484688"/>
            <a:ext cx="2328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采用正电源供电</a:t>
            </a:r>
          </a:p>
        </p:txBody>
      </p:sp>
      <p:sp>
        <p:nvSpPr>
          <p:cNvPr id="82959" name="Rectangle 15"/>
          <p:cNvSpPr>
            <a:spLocks noChangeArrowheads="1"/>
          </p:cNvSpPr>
          <p:nvPr/>
        </p:nvSpPr>
        <p:spPr bwMode="auto">
          <a:xfrm>
            <a:off x="1025525" y="4883150"/>
            <a:ext cx="1319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i="1"/>
              <a:t>U</a:t>
            </a:r>
            <a:r>
              <a:rPr kumimoji="1" lang="en-US" altLang="zh-CN" baseline="-25000"/>
              <a:t>GS(th)</a:t>
            </a:r>
            <a:r>
              <a:rPr kumimoji="1" lang="en-US" altLang="zh-CN"/>
              <a:t>&gt;0</a:t>
            </a:r>
          </a:p>
        </p:txBody>
      </p:sp>
      <p:sp>
        <p:nvSpPr>
          <p:cNvPr id="82960" name="Text Box 16"/>
          <p:cNvSpPr txBox="1">
            <a:spLocks noChangeArrowheads="1"/>
          </p:cNvSpPr>
          <p:nvPr/>
        </p:nvSpPr>
        <p:spPr bwMode="auto">
          <a:xfrm>
            <a:off x="593725" y="5391150"/>
            <a:ext cx="80264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30000"/>
              </a:lnSpc>
              <a:spcBef>
                <a:spcPct val="50000"/>
              </a:spcBef>
            </a:pPr>
            <a:r>
              <a:rPr lang="zh-CN" altLang="en-US"/>
              <a:t>同理可以分析得到，对于</a:t>
            </a:r>
            <a:r>
              <a:rPr lang="en-US" altLang="zh-CN"/>
              <a:t>P</a:t>
            </a:r>
            <a:r>
              <a:rPr lang="zh-CN" altLang="en-US"/>
              <a:t>沟道场效应管放大电路一般应采用负电源供电。</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wipe(left)">
                                      <p:cBhvr>
                                        <p:cTn id="7" dur="500"/>
                                        <p:tgtEl>
                                          <p:spTgt spid="82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wipe(left)">
                                      <p:cBhvr>
                                        <p:cTn id="12" dur="500"/>
                                        <p:tgtEl>
                                          <p:spTgt spid="82949"/>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82950"/>
                                        </p:tgtEl>
                                        <p:attrNameLst>
                                          <p:attrName>style.visibility</p:attrName>
                                        </p:attrNameLst>
                                      </p:cBhvr>
                                      <p:to>
                                        <p:strVal val="visible"/>
                                      </p:to>
                                    </p:set>
                                    <p:animEffect transition="in" filter="wipe(left)">
                                      <p:cBhvr>
                                        <p:cTn id="16" dur="500"/>
                                        <p:tgtEl>
                                          <p:spTgt spid="82950"/>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82951"/>
                                        </p:tgtEl>
                                        <p:attrNameLst>
                                          <p:attrName>style.visibility</p:attrName>
                                        </p:attrNameLst>
                                      </p:cBhvr>
                                      <p:to>
                                        <p:strVal val="visible"/>
                                      </p:to>
                                    </p:set>
                                    <p:animEffect transition="in" filter="wipe(left)">
                                      <p:cBhvr>
                                        <p:cTn id="20" dur="500"/>
                                        <p:tgtEl>
                                          <p:spTgt spid="8295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2952"/>
                                        </p:tgtEl>
                                        <p:attrNameLst>
                                          <p:attrName>style.visibility</p:attrName>
                                        </p:attrNameLst>
                                      </p:cBhvr>
                                      <p:to>
                                        <p:strVal val="visible"/>
                                      </p:to>
                                    </p:set>
                                    <p:animEffect transition="in" filter="wipe(left)">
                                      <p:cBhvr>
                                        <p:cTn id="25" dur="500"/>
                                        <p:tgtEl>
                                          <p:spTgt spid="82952"/>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82953"/>
                                        </p:tgtEl>
                                        <p:attrNameLst>
                                          <p:attrName>style.visibility</p:attrName>
                                        </p:attrNameLst>
                                      </p:cBhvr>
                                      <p:to>
                                        <p:strVal val="visible"/>
                                      </p:to>
                                    </p:set>
                                    <p:animEffect transition="in" filter="wipe(left)">
                                      <p:cBhvr>
                                        <p:cTn id="29" dur="500"/>
                                        <p:tgtEl>
                                          <p:spTgt spid="82953"/>
                                        </p:tgtEl>
                                      </p:cBhvr>
                                    </p:animEffect>
                                  </p:childTnLst>
                                </p:cTn>
                              </p:par>
                            </p:childTnLst>
                          </p:cTn>
                        </p:par>
                        <p:par>
                          <p:cTn id="30" fill="hold" nodeType="afterGroup">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82954"/>
                                        </p:tgtEl>
                                        <p:attrNameLst>
                                          <p:attrName>style.visibility</p:attrName>
                                        </p:attrNameLst>
                                      </p:cBhvr>
                                      <p:to>
                                        <p:strVal val="visible"/>
                                      </p:to>
                                    </p:set>
                                    <p:animEffect transition="in" filter="wipe(left)">
                                      <p:cBhvr>
                                        <p:cTn id="33" dur="500"/>
                                        <p:tgtEl>
                                          <p:spTgt spid="82954"/>
                                        </p:tgtEl>
                                      </p:cBhvr>
                                    </p:animEffect>
                                  </p:childTnLst>
                                </p:cTn>
                              </p:par>
                            </p:childTnLst>
                          </p:cTn>
                        </p:par>
                        <p:par>
                          <p:cTn id="34" fill="hold" nodeType="afterGroup">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82955"/>
                                        </p:tgtEl>
                                        <p:attrNameLst>
                                          <p:attrName>style.visibility</p:attrName>
                                        </p:attrNameLst>
                                      </p:cBhvr>
                                      <p:to>
                                        <p:strVal val="visible"/>
                                      </p:to>
                                    </p:set>
                                    <p:animEffect transition="in" filter="wipe(left)">
                                      <p:cBhvr>
                                        <p:cTn id="37" dur="500"/>
                                        <p:tgtEl>
                                          <p:spTgt spid="8295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2956"/>
                                        </p:tgtEl>
                                        <p:attrNameLst>
                                          <p:attrName>style.visibility</p:attrName>
                                        </p:attrNameLst>
                                      </p:cBhvr>
                                      <p:to>
                                        <p:strVal val="visible"/>
                                      </p:to>
                                    </p:set>
                                    <p:animEffect transition="in" filter="wipe(left)">
                                      <p:cBhvr>
                                        <p:cTn id="42" dur="500"/>
                                        <p:tgtEl>
                                          <p:spTgt spid="82956"/>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82957"/>
                                        </p:tgtEl>
                                        <p:attrNameLst>
                                          <p:attrName>style.visibility</p:attrName>
                                        </p:attrNameLst>
                                      </p:cBhvr>
                                      <p:to>
                                        <p:strVal val="visible"/>
                                      </p:to>
                                    </p:set>
                                    <p:animEffect transition="in" filter="wipe(left)">
                                      <p:cBhvr>
                                        <p:cTn id="46" dur="500"/>
                                        <p:tgtEl>
                                          <p:spTgt spid="82957"/>
                                        </p:tgtEl>
                                      </p:cBhvr>
                                    </p:animEffect>
                                  </p:childTnLst>
                                </p:cTn>
                              </p:par>
                            </p:childTnLst>
                          </p:cTn>
                        </p:par>
                        <p:par>
                          <p:cTn id="47" fill="hold" nodeType="afterGroup">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82958"/>
                                        </p:tgtEl>
                                        <p:attrNameLst>
                                          <p:attrName>style.visibility</p:attrName>
                                        </p:attrNameLst>
                                      </p:cBhvr>
                                      <p:to>
                                        <p:strVal val="visible"/>
                                      </p:to>
                                    </p:set>
                                    <p:animEffect transition="in" filter="wipe(left)">
                                      <p:cBhvr>
                                        <p:cTn id="50" dur="500"/>
                                        <p:tgtEl>
                                          <p:spTgt spid="82958"/>
                                        </p:tgtEl>
                                      </p:cBhvr>
                                    </p:animEffect>
                                  </p:childTnLst>
                                </p:cTn>
                              </p:par>
                            </p:childTnLst>
                          </p:cTn>
                        </p:par>
                        <p:par>
                          <p:cTn id="51" fill="hold" nodeType="afterGroup">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82959"/>
                                        </p:tgtEl>
                                        <p:attrNameLst>
                                          <p:attrName>style.visibility</p:attrName>
                                        </p:attrNameLst>
                                      </p:cBhvr>
                                      <p:to>
                                        <p:strVal val="visible"/>
                                      </p:to>
                                    </p:set>
                                    <p:animEffect transition="in" filter="wipe(left)">
                                      <p:cBhvr>
                                        <p:cTn id="54" dur="500"/>
                                        <p:tgtEl>
                                          <p:spTgt spid="8295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82960"/>
                                        </p:tgtEl>
                                        <p:attrNameLst>
                                          <p:attrName>style.visibility</p:attrName>
                                        </p:attrNameLst>
                                      </p:cBhvr>
                                      <p:to>
                                        <p:strVal val="visible"/>
                                      </p:to>
                                    </p:set>
                                    <p:animEffect transition="in" filter="wipe(left)">
                                      <p:cBhvr>
                                        <p:cTn id="59" dur="500"/>
                                        <p:tgtEl>
                                          <p:spTgt spid="82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utoUpdateAnimBg="0"/>
      <p:bldP spid="82949" grpId="0" autoUpdateAnimBg="0"/>
      <p:bldP spid="82950" grpId="0" autoUpdateAnimBg="0"/>
      <p:bldP spid="82951" grpId="0" autoUpdateAnimBg="0"/>
      <p:bldP spid="82952" grpId="0" autoUpdateAnimBg="0"/>
      <p:bldP spid="82953" grpId="0" autoUpdateAnimBg="0"/>
      <p:bldP spid="82954" grpId="0" autoUpdateAnimBg="0"/>
      <p:bldP spid="82955" grpId="0" autoUpdateAnimBg="0"/>
      <p:bldP spid="82956" grpId="0" autoUpdateAnimBg="0"/>
      <p:bldP spid="82957" grpId="0" autoUpdateAnimBg="0"/>
      <p:bldP spid="82958" grpId="0" autoUpdateAnimBg="0"/>
      <p:bldP spid="82959" grpId="0" autoUpdateAnimBg="0"/>
      <p:bldP spid="82960" grpId="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020670B1-1FB1-4A58-9AD7-5E524B89C57C}" type="slidenum">
              <a:rPr lang="zh-CN" altLang="en-US" smtClean="0"/>
              <a:pPr>
                <a:defRPr/>
              </a:pPr>
              <a:t>98</a:t>
            </a:fld>
            <a:endParaRPr lang="zh-CN" altLang="en-US"/>
          </a:p>
        </p:txBody>
      </p:sp>
      <p:grpSp>
        <p:nvGrpSpPr>
          <p:cNvPr id="204" name="组合 203"/>
          <p:cNvGrpSpPr/>
          <p:nvPr/>
        </p:nvGrpSpPr>
        <p:grpSpPr>
          <a:xfrm>
            <a:off x="430872" y="119201"/>
            <a:ext cx="8419170" cy="6576626"/>
            <a:chOff x="-444499" y="838200"/>
            <a:chExt cx="9588499" cy="8135938"/>
          </a:xfrm>
        </p:grpSpPr>
        <p:sp>
          <p:nvSpPr>
            <p:cNvPr id="104" name="Line 193"/>
            <p:cNvSpPr>
              <a:spLocks noChangeShapeType="1"/>
            </p:cNvSpPr>
            <p:nvPr/>
          </p:nvSpPr>
          <p:spPr bwMode="auto">
            <a:xfrm>
              <a:off x="0" y="6656388"/>
              <a:ext cx="9144000" cy="0"/>
            </a:xfrm>
            <a:prstGeom prst="line">
              <a:avLst/>
            </a:prstGeom>
            <a:noFill/>
            <a:ln w="254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5" name="Line 323"/>
            <p:cNvSpPr>
              <a:spLocks noChangeShapeType="1"/>
            </p:cNvSpPr>
            <p:nvPr/>
          </p:nvSpPr>
          <p:spPr bwMode="auto">
            <a:xfrm>
              <a:off x="1282700" y="5505450"/>
              <a:ext cx="7861300" cy="0"/>
            </a:xfrm>
            <a:prstGeom prst="line">
              <a:avLst/>
            </a:prstGeom>
            <a:noFill/>
            <a:ln w="254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6" name="Rectangle 164"/>
            <p:cNvSpPr>
              <a:spLocks noChangeArrowheads="1"/>
            </p:cNvSpPr>
            <p:nvPr/>
          </p:nvSpPr>
          <p:spPr bwMode="auto">
            <a:xfrm>
              <a:off x="5049838" y="5505450"/>
              <a:ext cx="595312" cy="1150938"/>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a:latin typeface="Times New Roman" panose="02020603050405020304" pitchFamily="18" charset="0"/>
                  <a:ea typeface="" charset="0"/>
                  <a:cs typeface="Times New Roman" panose="02020603050405020304" pitchFamily="18" charset="0"/>
                </a:rPr>
                <a:t>(-)</a:t>
              </a:r>
            </a:p>
          </p:txBody>
        </p:sp>
        <p:sp>
          <p:nvSpPr>
            <p:cNvPr id="107" name="Rectangle 163"/>
            <p:cNvSpPr>
              <a:spLocks noChangeArrowheads="1"/>
            </p:cNvSpPr>
            <p:nvPr/>
          </p:nvSpPr>
          <p:spPr bwMode="auto">
            <a:xfrm>
              <a:off x="4102100" y="5505450"/>
              <a:ext cx="947738" cy="1150938"/>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a:latin typeface="Times New Roman" panose="02020603050405020304" pitchFamily="18" charset="0"/>
                  <a:ea typeface="" charset="0"/>
                  <a:cs typeface="Times New Roman" panose="02020603050405020304" pitchFamily="18" charset="0"/>
                </a:rPr>
                <a:t>(-)</a:t>
              </a:r>
            </a:p>
          </p:txBody>
        </p:sp>
        <p:sp>
          <p:nvSpPr>
            <p:cNvPr id="108" name="Rectangle 161"/>
            <p:cNvSpPr>
              <a:spLocks noChangeArrowheads="1"/>
            </p:cNvSpPr>
            <p:nvPr/>
          </p:nvSpPr>
          <p:spPr bwMode="auto">
            <a:xfrm>
              <a:off x="1282700" y="5505450"/>
              <a:ext cx="800100" cy="1150938"/>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000" b="1">
                  <a:latin typeface="" charset="0"/>
                  <a:cs typeface="Times New Roman" panose="02020603050405020304" pitchFamily="18" charset="0"/>
                </a:rPr>
                <a:t>增</a:t>
              </a:r>
              <a:r>
                <a:rPr lang="zh-CN" altLang="en-US" sz="2000" b="1">
                  <a:latin typeface="Times New Roman" panose="02020603050405020304" pitchFamily="18" charset="0"/>
                  <a:ea typeface="" charset="0"/>
                  <a:cs typeface="Times New Roman" panose="02020603050405020304" pitchFamily="18" charset="0"/>
                </a:rPr>
                <a:t/>
              </a:r>
              <a:br>
                <a:rPr lang="zh-CN" altLang="en-US" sz="2000" b="1">
                  <a:latin typeface="Times New Roman" panose="02020603050405020304" pitchFamily="18" charset="0"/>
                  <a:ea typeface="" charset="0"/>
                  <a:cs typeface="Times New Roman" panose="02020603050405020304" pitchFamily="18" charset="0"/>
                </a:rPr>
              </a:br>
              <a:r>
                <a:rPr lang="zh-CN" altLang="en-US" sz="2000" b="1">
                  <a:latin typeface="" charset="0"/>
                  <a:cs typeface="Times New Roman" panose="02020603050405020304" pitchFamily="18" charset="0"/>
                </a:rPr>
                <a:t>强</a:t>
              </a:r>
              <a:r>
                <a:rPr lang="zh-CN" altLang="en-US" sz="2000" b="1">
                  <a:latin typeface="Times New Roman" panose="02020603050405020304" pitchFamily="18" charset="0"/>
                  <a:ea typeface="" charset="0"/>
                  <a:cs typeface="Times New Roman" panose="02020603050405020304" pitchFamily="18" charset="0"/>
                </a:rPr>
                <a:t/>
              </a:r>
              <a:br>
                <a:rPr lang="zh-CN" altLang="en-US" sz="2000" b="1">
                  <a:latin typeface="Times New Roman" panose="02020603050405020304" pitchFamily="18" charset="0"/>
                  <a:ea typeface="" charset="0"/>
                  <a:cs typeface="Times New Roman" panose="02020603050405020304" pitchFamily="18" charset="0"/>
                </a:rPr>
              </a:br>
              <a:r>
                <a:rPr lang="zh-CN" altLang="en-US" sz="2000" b="1">
                  <a:latin typeface="" charset="0"/>
                  <a:cs typeface="Times New Roman" panose="02020603050405020304" pitchFamily="18" charset="0"/>
                </a:rPr>
                <a:t>型</a:t>
              </a:r>
              <a:endParaRPr lang="zh-CN" altLang="en-US" sz="2000" b="1">
                <a:latin typeface="Times New Roman" panose="02020603050405020304" pitchFamily="18" charset="0"/>
              </a:endParaRPr>
            </a:p>
          </p:txBody>
        </p:sp>
        <p:sp>
          <p:nvSpPr>
            <p:cNvPr id="109" name="Rectangle 156"/>
            <p:cNvSpPr>
              <a:spLocks noChangeArrowheads="1"/>
            </p:cNvSpPr>
            <p:nvPr/>
          </p:nvSpPr>
          <p:spPr bwMode="auto">
            <a:xfrm>
              <a:off x="5049838" y="4354513"/>
              <a:ext cx="595312" cy="1150937"/>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a:latin typeface="Times New Roman" panose="02020603050405020304" pitchFamily="18" charset="0"/>
                  <a:ea typeface="" charset="0"/>
                  <a:cs typeface="Times New Roman" panose="02020603050405020304" pitchFamily="18" charset="0"/>
                </a:rPr>
                <a:t>(-)</a:t>
              </a:r>
            </a:p>
          </p:txBody>
        </p:sp>
        <p:sp>
          <p:nvSpPr>
            <p:cNvPr id="110" name="Rectangle 155"/>
            <p:cNvSpPr>
              <a:spLocks noChangeArrowheads="1"/>
            </p:cNvSpPr>
            <p:nvPr/>
          </p:nvSpPr>
          <p:spPr bwMode="auto">
            <a:xfrm>
              <a:off x="4102100" y="4367213"/>
              <a:ext cx="947738" cy="1150937"/>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a:latin typeface="Times New Roman" panose="02020603050405020304" pitchFamily="18" charset="0"/>
                  <a:ea typeface="" charset="0"/>
                  <a:cs typeface="Times New Roman" panose="02020603050405020304" pitchFamily="18" charset="0"/>
                </a:rPr>
                <a:t>(+)</a:t>
              </a:r>
            </a:p>
          </p:txBody>
        </p:sp>
        <p:sp>
          <p:nvSpPr>
            <p:cNvPr id="111" name="Rectangle 153"/>
            <p:cNvSpPr>
              <a:spLocks noChangeArrowheads="1"/>
            </p:cNvSpPr>
            <p:nvPr/>
          </p:nvSpPr>
          <p:spPr bwMode="auto">
            <a:xfrm>
              <a:off x="1282700" y="4354513"/>
              <a:ext cx="800100" cy="1150937"/>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000" b="1">
                  <a:latin typeface="" charset="0"/>
                  <a:cs typeface="Times New Roman" panose="02020603050405020304" pitchFamily="18" charset="0"/>
                </a:rPr>
                <a:t>耗</a:t>
              </a:r>
              <a:r>
                <a:rPr lang="zh-CN" altLang="en-US" sz="2000" b="1">
                  <a:latin typeface="Times New Roman" panose="02020603050405020304" pitchFamily="18" charset="0"/>
                  <a:ea typeface="" charset="0"/>
                  <a:cs typeface="Times New Roman" panose="02020603050405020304" pitchFamily="18" charset="0"/>
                </a:rPr>
                <a:t/>
              </a:r>
              <a:br>
                <a:rPr lang="zh-CN" altLang="en-US" sz="2000" b="1">
                  <a:latin typeface="Times New Roman" panose="02020603050405020304" pitchFamily="18" charset="0"/>
                  <a:ea typeface="" charset="0"/>
                  <a:cs typeface="Times New Roman" panose="02020603050405020304" pitchFamily="18" charset="0"/>
                </a:rPr>
              </a:br>
              <a:r>
                <a:rPr lang="zh-CN" altLang="en-US" sz="2000" b="1">
                  <a:latin typeface="" charset="0"/>
                  <a:cs typeface="Times New Roman" panose="02020603050405020304" pitchFamily="18" charset="0"/>
                </a:rPr>
                <a:t>尽</a:t>
              </a:r>
              <a:r>
                <a:rPr lang="zh-CN" altLang="en-US" sz="2000" b="1">
                  <a:latin typeface="Times New Roman" panose="02020603050405020304" pitchFamily="18" charset="0"/>
                  <a:ea typeface="" charset="0"/>
                  <a:cs typeface="Times New Roman" panose="02020603050405020304" pitchFamily="18" charset="0"/>
                </a:rPr>
                <a:t/>
              </a:r>
              <a:br>
                <a:rPr lang="zh-CN" altLang="en-US" sz="2000" b="1">
                  <a:latin typeface="Times New Roman" panose="02020603050405020304" pitchFamily="18" charset="0"/>
                  <a:ea typeface="" charset="0"/>
                  <a:cs typeface="Times New Roman" panose="02020603050405020304" pitchFamily="18" charset="0"/>
                </a:rPr>
              </a:br>
              <a:r>
                <a:rPr lang="zh-CN" altLang="en-US" sz="2000" b="1">
                  <a:latin typeface="" charset="0"/>
                  <a:cs typeface="Times New Roman" panose="02020603050405020304" pitchFamily="18" charset="0"/>
                </a:rPr>
                <a:t>型</a:t>
              </a:r>
              <a:endParaRPr lang="zh-CN" altLang="en-US" sz="2000" b="1">
                <a:latin typeface="Times New Roman" panose="02020603050405020304" pitchFamily="18" charset="0"/>
              </a:endParaRPr>
            </a:p>
          </p:txBody>
        </p:sp>
        <p:sp>
          <p:nvSpPr>
            <p:cNvPr id="112" name="Rectangle 152"/>
            <p:cNvSpPr>
              <a:spLocks noChangeArrowheads="1"/>
            </p:cNvSpPr>
            <p:nvPr/>
          </p:nvSpPr>
          <p:spPr bwMode="auto">
            <a:xfrm>
              <a:off x="-444499" y="4354513"/>
              <a:ext cx="1727200" cy="2301875"/>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dirty="0">
                  <a:latin typeface="Times New Roman" panose="02020603050405020304" pitchFamily="18" charset="0"/>
                  <a:ea typeface="" charset="0"/>
                  <a:cs typeface="Times New Roman" panose="02020603050405020304" pitchFamily="18" charset="0"/>
                </a:rPr>
                <a:t>P</a:t>
              </a:r>
              <a:r>
                <a:rPr lang="zh-CN" altLang="en-US" sz="2000" b="1" dirty="0">
                  <a:latin typeface="" charset="0"/>
                  <a:cs typeface="Times New Roman" panose="02020603050405020304" pitchFamily="18" charset="0"/>
                </a:rPr>
                <a:t>沟道</a:t>
              </a:r>
              <a:r>
                <a:rPr lang="zh-CN" altLang="en-US" sz="2000" b="1" dirty="0">
                  <a:latin typeface="Times New Roman" panose="02020603050405020304" pitchFamily="18" charset="0"/>
                  <a:ea typeface="" charset="0"/>
                  <a:cs typeface="Times New Roman" panose="02020603050405020304" pitchFamily="18" charset="0"/>
                </a:rPr>
                <a:t/>
              </a:r>
              <a:br>
                <a:rPr lang="zh-CN" altLang="en-US" sz="2000" b="1" dirty="0">
                  <a:latin typeface="Times New Roman" panose="02020603050405020304" pitchFamily="18" charset="0"/>
                  <a:ea typeface="" charset="0"/>
                  <a:cs typeface="Times New Roman" panose="02020603050405020304" pitchFamily="18" charset="0"/>
                </a:rPr>
              </a:br>
              <a:r>
                <a:rPr lang="en-US" altLang="zh-CN" sz="2000" b="1" dirty="0">
                  <a:latin typeface="Times New Roman" panose="02020603050405020304" pitchFamily="18" charset="0"/>
                  <a:ea typeface="" charset="0"/>
                  <a:cs typeface="Times New Roman" panose="02020603050405020304" pitchFamily="18" charset="0"/>
                </a:rPr>
                <a:t>MOSFET</a:t>
              </a:r>
              <a:endParaRPr lang="en-US" altLang="zh-CN" sz="2000" b="1" dirty="0">
                <a:latin typeface="Times New Roman" panose="02020603050405020304" pitchFamily="18" charset="0"/>
              </a:endParaRPr>
            </a:p>
          </p:txBody>
        </p:sp>
        <p:sp>
          <p:nvSpPr>
            <p:cNvPr id="113" name="Rectangle 148"/>
            <p:cNvSpPr>
              <a:spLocks noChangeArrowheads="1"/>
            </p:cNvSpPr>
            <p:nvPr/>
          </p:nvSpPr>
          <p:spPr bwMode="auto">
            <a:xfrm>
              <a:off x="5049838" y="3205163"/>
              <a:ext cx="595312" cy="1149350"/>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a:latin typeface="Times New Roman" panose="02020603050405020304" pitchFamily="18" charset="0"/>
                  <a:ea typeface="" charset="0"/>
                  <a:cs typeface="Times New Roman" panose="02020603050405020304" pitchFamily="18" charset="0"/>
                </a:rPr>
                <a:t>(+)</a:t>
              </a:r>
            </a:p>
          </p:txBody>
        </p:sp>
        <p:sp>
          <p:nvSpPr>
            <p:cNvPr id="114" name="Rectangle 147"/>
            <p:cNvSpPr>
              <a:spLocks noChangeArrowheads="1"/>
            </p:cNvSpPr>
            <p:nvPr/>
          </p:nvSpPr>
          <p:spPr bwMode="auto">
            <a:xfrm>
              <a:off x="4102100" y="3205163"/>
              <a:ext cx="947738" cy="1149350"/>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a:latin typeface="Times New Roman" panose="02020603050405020304" pitchFamily="18" charset="0"/>
                  <a:ea typeface="" charset="0"/>
                  <a:cs typeface="Times New Roman" panose="02020603050405020304" pitchFamily="18" charset="0"/>
                </a:rPr>
                <a:t>(+)</a:t>
              </a:r>
            </a:p>
          </p:txBody>
        </p:sp>
        <p:sp>
          <p:nvSpPr>
            <p:cNvPr id="115" name="Rectangle 145"/>
            <p:cNvSpPr>
              <a:spLocks noChangeArrowheads="1"/>
            </p:cNvSpPr>
            <p:nvPr/>
          </p:nvSpPr>
          <p:spPr bwMode="auto">
            <a:xfrm>
              <a:off x="1282700" y="3205163"/>
              <a:ext cx="800100" cy="1149350"/>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000" b="1">
                  <a:latin typeface="" charset="0"/>
                  <a:cs typeface="Times New Roman" panose="02020603050405020304" pitchFamily="18" charset="0"/>
                </a:rPr>
                <a:t>增</a:t>
              </a:r>
              <a:r>
                <a:rPr lang="zh-CN" altLang="en-US" sz="2000" b="1">
                  <a:latin typeface="Times New Roman" panose="02020603050405020304" pitchFamily="18" charset="0"/>
                  <a:ea typeface="" charset="0"/>
                  <a:cs typeface="Times New Roman" panose="02020603050405020304" pitchFamily="18" charset="0"/>
                </a:rPr>
                <a:t/>
              </a:r>
              <a:br>
                <a:rPr lang="zh-CN" altLang="en-US" sz="2000" b="1">
                  <a:latin typeface="Times New Roman" panose="02020603050405020304" pitchFamily="18" charset="0"/>
                  <a:ea typeface="" charset="0"/>
                  <a:cs typeface="Times New Roman" panose="02020603050405020304" pitchFamily="18" charset="0"/>
                </a:rPr>
              </a:br>
              <a:r>
                <a:rPr lang="zh-CN" altLang="en-US" sz="2000" b="1">
                  <a:latin typeface="" charset="0"/>
                  <a:cs typeface="Times New Roman" panose="02020603050405020304" pitchFamily="18" charset="0"/>
                </a:rPr>
                <a:t>强</a:t>
              </a:r>
              <a:r>
                <a:rPr lang="zh-CN" altLang="en-US" sz="2000" b="1">
                  <a:latin typeface="Times New Roman" panose="02020603050405020304" pitchFamily="18" charset="0"/>
                  <a:ea typeface="" charset="0"/>
                  <a:cs typeface="Times New Roman" panose="02020603050405020304" pitchFamily="18" charset="0"/>
                </a:rPr>
                <a:t/>
              </a:r>
              <a:br>
                <a:rPr lang="zh-CN" altLang="en-US" sz="2000" b="1">
                  <a:latin typeface="Times New Roman" panose="02020603050405020304" pitchFamily="18" charset="0"/>
                  <a:ea typeface="" charset="0"/>
                  <a:cs typeface="Times New Roman" panose="02020603050405020304" pitchFamily="18" charset="0"/>
                </a:rPr>
              </a:br>
              <a:r>
                <a:rPr lang="zh-CN" altLang="en-US" sz="2000" b="1">
                  <a:latin typeface="" charset="0"/>
                  <a:cs typeface="Times New Roman" panose="02020603050405020304" pitchFamily="18" charset="0"/>
                </a:rPr>
                <a:t>型</a:t>
              </a:r>
              <a:endParaRPr lang="zh-CN" altLang="en-US" sz="2000" b="1">
                <a:latin typeface="Times New Roman" panose="02020603050405020304" pitchFamily="18" charset="0"/>
              </a:endParaRPr>
            </a:p>
          </p:txBody>
        </p:sp>
        <p:sp>
          <p:nvSpPr>
            <p:cNvPr id="116" name="Rectangle 140"/>
            <p:cNvSpPr>
              <a:spLocks noChangeArrowheads="1"/>
            </p:cNvSpPr>
            <p:nvPr/>
          </p:nvSpPr>
          <p:spPr bwMode="auto">
            <a:xfrm>
              <a:off x="5049838" y="2054225"/>
              <a:ext cx="595312" cy="1150938"/>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a:latin typeface="Times New Roman" panose="02020603050405020304" pitchFamily="18" charset="0"/>
                  <a:ea typeface="" charset="0"/>
                  <a:cs typeface="Times New Roman" panose="02020603050405020304" pitchFamily="18" charset="0"/>
                </a:rPr>
                <a:t>(+)</a:t>
              </a:r>
            </a:p>
          </p:txBody>
        </p:sp>
        <p:sp>
          <p:nvSpPr>
            <p:cNvPr id="117" name="Rectangle 139"/>
            <p:cNvSpPr>
              <a:spLocks noChangeArrowheads="1"/>
            </p:cNvSpPr>
            <p:nvPr/>
          </p:nvSpPr>
          <p:spPr bwMode="auto">
            <a:xfrm>
              <a:off x="4102100" y="2054225"/>
              <a:ext cx="947738" cy="1150938"/>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a:latin typeface="Times New Roman" panose="02020603050405020304" pitchFamily="18" charset="0"/>
                  <a:ea typeface="" charset="0"/>
                  <a:cs typeface="Times New Roman" panose="02020603050405020304" pitchFamily="18" charset="0"/>
                </a:rPr>
                <a:t>(-)</a:t>
              </a:r>
            </a:p>
          </p:txBody>
        </p:sp>
        <p:sp>
          <p:nvSpPr>
            <p:cNvPr id="118" name="Rectangle 137"/>
            <p:cNvSpPr>
              <a:spLocks noChangeArrowheads="1"/>
            </p:cNvSpPr>
            <p:nvPr/>
          </p:nvSpPr>
          <p:spPr bwMode="auto">
            <a:xfrm>
              <a:off x="1282700" y="2054225"/>
              <a:ext cx="800100" cy="1150938"/>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000" b="1">
                  <a:latin typeface="" charset="0"/>
                  <a:cs typeface="Times New Roman" panose="02020603050405020304" pitchFamily="18" charset="0"/>
                </a:rPr>
                <a:t>耗</a:t>
              </a:r>
              <a:r>
                <a:rPr lang="zh-CN" altLang="en-US" sz="2000" b="1">
                  <a:latin typeface="Times New Roman" panose="02020603050405020304" pitchFamily="18" charset="0"/>
                  <a:ea typeface="" charset="0"/>
                  <a:cs typeface="Times New Roman" panose="02020603050405020304" pitchFamily="18" charset="0"/>
                </a:rPr>
                <a:t/>
              </a:r>
              <a:br>
                <a:rPr lang="zh-CN" altLang="en-US" sz="2000" b="1">
                  <a:latin typeface="Times New Roman" panose="02020603050405020304" pitchFamily="18" charset="0"/>
                  <a:ea typeface="" charset="0"/>
                  <a:cs typeface="Times New Roman" panose="02020603050405020304" pitchFamily="18" charset="0"/>
                </a:rPr>
              </a:br>
              <a:r>
                <a:rPr lang="zh-CN" altLang="en-US" sz="2000" b="1">
                  <a:latin typeface="" charset="0"/>
                  <a:cs typeface="Times New Roman" panose="02020603050405020304" pitchFamily="18" charset="0"/>
                </a:rPr>
                <a:t>尽</a:t>
              </a:r>
              <a:r>
                <a:rPr lang="zh-CN" altLang="en-US" sz="2000" b="1">
                  <a:latin typeface="Times New Roman" panose="02020603050405020304" pitchFamily="18" charset="0"/>
                  <a:ea typeface="" charset="0"/>
                  <a:cs typeface="Times New Roman" panose="02020603050405020304" pitchFamily="18" charset="0"/>
                </a:rPr>
                <a:t/>
              </a:r>
              <a:br>
                <a:rPr lang="zh-CN" altLang="en-US" sz="2000" b="1">
                  <a:latin typeface="Times New Roman" panose="02020603050405020304" pitchFamily="18" charset="0"/>
                  <a:ea typeface="" charset="0"/>
                  <a:cs typeface="Times New Roman" panose="02020603050405020304" pitchFamily="18" charset="0"/>
                </a:rPr>
              </a:br>
              <a:r>
                <a:rPr lang="zh-CN" altLang="en-US" sz="2000" b="1">
                  <a:latin typeface="" charset="0"/>
                  <a:cs typeface="Times New Roman" panose="02020603050405020304" pitchFamily="18" charset="0"/>
                </a:rPr>
                <a:t>型</a:t>
              </a:r>
              <a:endParaRPr lang="zh-CN" altLang="en-US" sz="2000" b="1">
                <a:latin typeface="Times New Roman" panose="02020603050405020304" pitchFamily="18" charset="0"/>
              </a:endParaRPr>
            </a:p>
          </p:txBody>
        </p:sp>
        <p:sp>
          <p:nvSpPr>
            <p:cNvPr id="119" name="Rectangle 136"/>
            <p:cNvSpPr>
              <a:spLocks noChangeArrowheads="1"/>
            </p:cNvSpPr>
            <p:nvPr/>
          </p:nvSpPr>
          <p:spPr bwMode="auto">
            <a:xfrm>
              <a:off x="-292100" y="2054225"/>
              <a:ext cx="1574800" cy="2300288"/>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dirty="0">
                  <a:latin typeface="Times New Roman" panose="02020603050405020304" pitchFamily="18" charset="0"/>
                  <a:ea typeface="" charset="0"/>
                  <a:cs typeface="Times New Roman" panose="02020603050405020304" pitchFamily="18" charset="0"/>
                </a:rPr>
                <a:t>N</a:t>
              </a:r>
              <a:r>
                <a:rPr lang="zh-CN" altLang="en-US" sz="2000" b="1" dirty="0">
                  <a:latin typeface="" charset="0"/>
                  <a:cs typeface="Times New Roman" panose="02020603050405020304" pitchFamily="18" charset="0"/>
                </a:rPr>
                <a:t>沟道</a:t>
              </a:r>
              <a:r>
                <a:rPr lang="zh-CN" altLang="en-US" sz="2000" b="1" dirty="0">
                  <a:latin typeface="Times New Roman" panose="02020603050405020304" pitchFamily="18" charset="0"/>
                  <a:ea typeface="" charset="0"/>
                  <a:cs typeface="Times New Roman" panose="02020603050405020304" pitchFamily="18" charset="0"/>
                </a:rPr>
                <a:t/>
              </a:r>
              <a:br>
                <a:rPr lang="zh-CN" altLang="en-US" sz="2000" b="1" dirty="0">
                  <a:latin typeface="Times New Roman" panose="02020603050405020304" pitchFamily="18" charset="0"/>
                  <a:ea typeface="" charset="0"/>
                  <a:cs typeface="Times New Roman" panose="02020603050405020304" pitchFamily="18" charset="0"/>
                </a:rPr>
              </a:br>
              <a:r>
                <a:rPr lang="en-US" altLang="zh-CN" sz="2000" b="1" dirty="0">
                  <a:latin typeface="Times New Roman" panose="02020603050405020304" pitchFamily="18" charset="0"/>
                  <a:ea typeface="" charset="0"/>
                  <a:cs typeface="Times New Roman" panose="02020603050405020304" pitchFamily="18" charset="0"/>
                </a:rPr>
                <a:t>MOSFET</a:t>
              </a:r>
              <a:endParaRPr lang="en-US" altLang="zh-CN" sz="2000" b="1" dirty="0">
                <a:latin typeface="Times New Roman" panose="02020603050405020304" pitchFamily="18" charset="0"/>
              </a:endParaRPr>
            </a:p>
          </p:txBody>
        </p:sp>
        <p:sp>
          <p:nvSpPr>
            <p:cNvPr id="120" name="Rectangle 132"/>
            <p:cNvSpPr>
              <a:spLocks noChangeArrowheads="1"/>
            </p:cNvSpPr>
            <p:nvPr/>
          </p:nvSpPr>
          <p:spPr bwMode="auto">
            <a:xfrm>
              <a:off x="5049838" y="1290638"/>
              <a:ext cx="595312" cy="763587"/>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1600" b="1" i="1" dirty="0" smtClean="0">
                  <a:latin typeface="Times New Roman" panose="02020603050405020304" pitchFamily="18" charset="0"/>
                  <a:ea typeface="" charset="0"/>
                  <a:cs typeface="Times New Roman" panose="02020603050405020304" pitchFamily="18" charset="0"/>
                </a:rPr>
                <a:t>U</a:t>
              </a:r>
              <a:r>
                <a:rPr lang="en-US" altLang="zh-CN" sz="1600" b="1" baseline="-30000" dirty="0" smtClean="0">
                  <a:latin typeface="Times New Roman" panose="02020603050405020304" pitchFamily="18" charset="0"/>
                  <a:ea typeface="" charset="0"/>
                  <a:cs typeface="Times New Roman" panose="02020603050405020304" pitchFamily="18" charset="0"/>
                </a:rPr>
                <a:t>DS</a:t>
              </a:r>
              <a:endParaRPr lang="en-US" altLang="zh-CN" sz="1600" b="1" dirty="0">
                <a:latin typeface="Times New Roman" panose="02020603050405020304" pitchFamily="18" charset="0"/>
                <a:ea typeface="" charset="0"/>
                <a:cs typeface="Times New Roman" panose="02020603050405020304" pitchFamily="18" charset="0"/>
              </a:endParaRPr>
            </a:p>
          </p:txBody>
        </p:sp>
        <p:sp>
          <p:nvSpPr>
            <p:cNvPr id="121" name="Rectangle 131"/>
            <p:cNvSpPr>
              <a:spLocks noChangeArrowheads="1"/>
            </p:cNvSpPr>
            <p:nvPr/>
          </p:nvSpPr>
          <p:spPr bwMode="auto">
            <a:xfrm>
              <a:off x="4102100" y="1290638"/>
              <a:ext cx="947738" cy="763587"/>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1600" b="1" i="1" dirty="0" smtClean="0">
                  <a:ea typeface="" charset="0"/>
                  <a:cs typeface="Times New Roman" panose="02020603050405020304" pitchFamily="18" charset="0"/>
                </a:rPr>
                <a:t>U</a:t>
              </a:r>
              <a:r>
                <a:rPr lang="en-US" altLang="zh-CN" sz="1600" b="1" baseline="-25000" dirty="0" smtClean="0">
                  <a:ea typeface="" charset="0"/>
                  <a:cs typeface="Times New Roman" panose="02020603050405020304" pitchFamily="18" charset="0"/>
                </a:rPr>
                <a:t>GS(</a:t>
              </a:r>
              <a:r>
                <a:rPr lang="en-US" altLang="zh-CN" sz="1600" b="1" baseline="-25000" dirty="0" err="1" smtClean="0">
                  <a:ea typeface="" charset="0"/>
                  <a:cs typeface="Times New Roman" panose="02020603050405020304" pitchFamily="18" charset="0"/>
                </a:rPr>
                <a:t>th</a:t>
              </a:r>
              <a:r>
                <a:rPr lang="en-US" altLang="zh-CN" sz="1600" b="1" baseline="-25000" dirty="0" smtClean="0">
                  <a:ea typeface="" charset="0"/>
                  <a:cs typeface="Times New Roman" panose="02020603050405020304" pitchFamily="18" charset="0"/>
                </a:rPr>
                <a:t>)</a:t>
              </a:r>
              <a:endParaRPr lang="en-US" altLang="zh-CN" sz="1600" b="1" dirty="0" smtClean="0">
                <a:latin typeface="" charset="0"/>
                <a:cs typeface="Times New Roman" panose="02020603050405020304" pitchFamily="18" charset="0"/>
              </a:endParaRPr>
            </a:p>
            <a:p>
              <a:pPr algn="ctr" eaLnBrk="0" hangingPunct="0"/>
              <a:r>
                <a:rPr lang="en-US" altLang="zh-CN" sz="1600" b="1" i="1" dirty="0" smtClean="0">
                  <a:ea typeface="" charset="0"/>
                  <a:cs typeface="Times New Roman" panose="02020603050405020304" pitchFamily="18" charset="0"/>
                </a:rPr>
                <a:t>U</a:t>
              </a:r>
              <a:r>
                <a:rPr lang="en-US" altLang="zh-CN" sz="1600" b="1" baseline="-30000" dirty="0" smtClean="0">
                  <a:ea typeface="" charset="0"/>
                  <a:cs typeface="Times New Roman" panose="02020603050405020304" pitchFamily="18" charset="0"/>
                </a:rPr>
                <a:t>GS(off)</a:t>
              </a:r>
              <a:endParaRPr lang="en-US" altLang="zh-CN" sz="1600" b="1" dirty="0"/>
            </a:p>
          </p:txBody>
        </p:sp>
        <p:sp>
          <p:nvSpPr>
            <p:cNvPr id="122" name="Rectangle 126"/>
            <p:cNvSpPr>
              <a:spLocks noChangeArrowheads="1"/>
            </p:cNvSpPr>
            <p:nvPr/>
          </p:nvSpPr>
          <p:spPr bwMode="auto">
            <a:xfrm>
              <a:off x="7559675" y="838200"/>
              <a:ext cx="1571625"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000" b="1" dirty="0">
                  <a:latin typeface="" charset="0"/>
                  <a:cs typeface="Times New Roman" panose="02020603050405020304" pitchFamily="18" charset="0"/>
                </a:rPr>
                <a:t>输出特性</a:t>
              </a:r>
              <a:r>
                <a:rPr lang="zh-CN" altLang="en-US" sz="2000" b="1" dirty="0">
                  <a:latin typeface="Times New Roman" panose="02020603050405020304" pitchFamily="18" charset="0"/>
                  <a:ea typeface="" charset="0"/>
                  <a:cs typeface="Times New Roman" panose="02020603050405020304" pitchFamily="18" charset="0"/>
                </a:rPr>
                <a:t/>
              </a:r>
              <a:br>
                <a:rPr lang="zh-CN" altLang="en-US" sz="2000" b="1" dirty="0">
                  <a:latin typeface="Times New Roman" panose="02020603050405020304" pitchFamily="18" charset="0"/>
                  <a:ea typeface="" charset="0"/>
                  <a:cs typeface="Times New Roman" panose="02020603050405020304" pitchFamily="18" charset="0"/>
                </a:rPr>
              </a:br>
              <a:r>
                <a:rPr lang="en-US" altLang="zh-CN" sz="2000" b="1" i="1" dirty="0" err="1">
                  <a:latin typeface="Times New Roman" panose="02020603050405020304" pitchFamily="18" charset="0"/>
                  <a:ea typeface="" charset="0"/>
                  <a:cs typeface="Times New Roman" panose="02020603050405020304" pitchFamily="18" charset="0"/>
                </a:rPr>
                <a:t>i</a:t>
              </a:r>
              <a:r>
                <a:rPr lang="en-US" altLang="zh-CN" sz="2000" b="1" baseline="-30000" dirty="0" err="1">
                  <a:latin typeface="Times New Roman" panose="02020603050405020304" pitchFamily="18" charset="0"/>
                  <a:ea typeface="" charset="0"/>
                  <a:cs typeface="Times New Roman" panose="02020603050405020304" pitchFamily="18" charset="0"/>
                </a:rPr>
                <a:t>D</a:t>
              </a:r>
              <a:r>
                <a:rPr lang="en-US" altLang="zh-CN" sz="2000" b="1" dirty="0">
                  <a:latin typeface="Times New Roman" panose="02020603050405020304" pitchFamily="18" charset="0"/>
                  <a:ea typeface="" charset="0"/>
                  <a:cs typeface="Times New Roman" panose="02020603050405020304" pitchFamily="18" charset="0"/>
                </a:rPr>
                <a:t> = </a:t>
              </a:r>
              <a:r>
                <a:rPr lang="en-US" altLang="zh-CN" sz="2000" b="1" i="1" dirty="0">
                  <a:latin typeface="Times New Roman" panose="02020603050405020304" pitchFamily="18" charset="0"/>
                  <a:ea typeface="" charset="0"/>
                  <a:cs typeface="Times New Roman" panose="02020603050405020304" pitchFamily="18" charset="0"/>
                </a:rPr>
                <a:t>f</a:t>
              </a:r>
              <a:r>
                <a:rPr lang="en-US" altLang="zh-CN" sz="2000" b="1" dirty="0">
                  <a:latin typeface="Times New Roman" panose="02020603050405020304" pitchFamily="18" charset="0"/>
                  <a:ea typeface="" charset="0"/>
                  <a:cs typeface="Times New Roman" panose="02020603050405020304" pitchFamily="18" charset="0"/>
                </a:rPr>
                <a:t> </a:t>
              </a:r>
              <a:r>
                <a:rPr lang="en-US" altLang="zh-CN" sz="2000" b="1" dirty="0" smtClean="0">
                  <a:latin typeface="Times New Roman" panose="02020603050405020304" pitchFamily="18" charset="0"/>
                  <a:ea typeface="" charset="0"/>
                  <a:cs typeface="Times New Roman" panose="02020603050405020304" pitchFamily="18" charset="0"/>
                </a:rPr>
                <a:t>(</a:t>
              </a:r>
              <a:r>
                <a:rPr lang="en-US" altLang="zh-CN" sz="2000" b="1" i="1" dirty="0" err="1" smtClean="0">
                  <a:latin typeface="Times New Roman" panose="02020603050405020304" pitchFamily="18" charset="0"/>
                  <a:cs typeface="Times New Roman" panose="02020603050405020304" pitchFamily="18" charset="0"/>
                </a:rPr>
                <a:t>u</a:t>
              </a:r>
              <a:r>
                <a:rPr lang="en-US" altLang="zh-CN" sz="2000" b="1" baseline="-30000" dirty="0" err="1" smtClean="0">
                  <a:latin typeface="Times New Roman" panose="02020603050405020304" pitchFamily="18" charset="0"/>
                  <a:ea typeface="" charset="0"/>
                  <a:cs typeface="Times New Roman" panose="02020603050405020304" pitchFamily="18" charset="0"/>
                </a:rPr>
                <a:t>DS</a:t>
              </a:r>
              <a:r>
                <a:rPr lang="en-US" altLang="zh-CN" sz="2000" b="1" dirty="0">
                  <a:latin typeface="Times New Roman" panose="02020603050405020304" pitchFamily="18" charset="0"/>
                  <a:ea typeface="" charset="0"/>
                  <a:cs typeface="Times New Roman" panose="02020603050405020304" pitchFamily="18" charset="0"/>
                </a:rPr>
                <a:t>)</a:t>
              </a:r>
              <a:endParaRPr lang="en-US" altLang="zh-CN" sz="2000" b="1" dirty="0">
                <a:latin typeface="Times New Roman" panose="02020603050405020304" pitchFamily="18" charset="0"/>
              </a:endParaRPr>
            </a:p>
          </p:txBody>
        </p:sp>
        <p:sp>
          <p:nvSpPr>
            <p:cNvPr id="123" name="Rectangle 125"/>
            <p:cNvSpPr>
              <a:spLocks noChangeArrowheads="1"/>
            </p:cNvSpPr>
            <p:nvPr/>
          </p:nvSpPr>
          <p:spPr bwMode="auto">
            <a:xfrm>
              <a:off x="5645150" y="838200"/>
              <a:ext cx="1927225" cy="119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000" b="1" dirty="0">
                  <a:latin typeface="" charset="0"/>
                  <a:cs typeface="Times New Roman" panose="02020603050405020304" pitchFamily="18" charset="0"/>
                </a:rPr>
                <a:t>转移特性</a:t>
              </a:r>
              <a:r>
                <a:rPr lang="zh-CN" altLang="en-US" sz="2000" b="1" dirty="0">
                  <a:latin typeface="Times New Roman" panose="02020603050405020304" pitchFamily="18" charset="0"/>
                  <a:ea typeface="" charset="0"/>
                  <a:cs typeface="Times New Roman" panose="02020603050405020304" pitchFamily="18" charset="0"/>
                </a:rPr>
                <a:t/>
              </a:r>
              <a:br>
                <a:rPr lang="zh-CN" altLang="en-US" sz="2000" b="1" dirty="0">
                  <a:latin typeface="Times New Roman" panose="02020603050405020304" pitchFamily="18" charset="0"/>
                  <a:ea typeface="" charset="0"/>
                  <a:cs typeface="Times New Roman" panose="02020603050405020304" pitchFamily="18" charset="0"/>
                </a:rPr>
              </a:br>
              <a:r>
                <a:rPr lang="en-US" altLang="zh-CN" sz="2000" b="1" i="1" dirty="0" err="1">
                  <a:latin typeface="Times New Roman" panose="02020603050405020304" pitchFamily="18" charset="0"/>
                  <a:ea typeface="" charset="0"/>
                  <a:cs typeface="Times New Roman" panose="02020603050405020304" pitchFamily="18" charset="0"/>
                </a:rPr>
                <a:t>i</a:t>
              </a:r>
              <a:r>
                <a:rPr lang="en-US" altLang="zh-CN" sz="2000" b="1" baseline="-30000" dirty="0" err="1">
                  <a:latin typeface="Times New Roman" panose="02020603050405020304" pitchFamily="18" charset="0"/>
                  <a:ea typeface="" charset="0"/>
                  <a:cs typeface="Times New Roman" panose="02020603050405020304" pitchFamily="18" charset="0"/>
                </a:rPr>
                <a:t>D</a:t>
              </a:r>
              <a:r>
                <a:rPr lang="en-US" altLang="zh-CN" sz="2000" b="1" dirty="0">
                  <a:latin typeface="Times New Roman" panose="02020603050405020304" pitchFamily="18" charset="0"/>
                  <a:ea typeface="" charset="0"/>
                  <a:cs typeface="Times New Roman" panose="02020603050405020304" pitchFamily="18" charset="0"/>
                </a:rPr>
                <a:t> = </a:t>
              </a:r>
              <a:r>
                <a:rPr lang="en-US" altLang="zh-CN" sz="2000" b="1" i="1" dirty="0">
                  <a:latin typeface="Times New Roman" panose="02020603050405020304" pitchFamily="18" charset="0"/>
                  <a:ea typeface="" charset="0"/>
                  <a:cs typeface="Times New Roman" panose="02020603050405020304" pitchFamily="18" charset="0"/>
                </a:rPr>
                <a:t>f</a:t>
              </a:r>
              <a:r>
                <a:rPr lang="en-US" altLang="zh-CN" sz="2000" b="1" dirty="0">
                  <a:latin typeface="Times New Roman" panose="02020603050405020304" pitchFamily="18" charset="0"/>
                  <a:ea typeface="" charset="0"/>
                  <a:cs typeface="Times New Roman" panose="02020603050405020304" pitchFamily="18" charset="0"/>
                </a:rPr>
                <a:t> </a:t>
              </a:r>
              <a:r>
                <a:rPr lang="en-US" altLang="zh-CN" sz="2000" b="1" dirty="0" smtClean="0">
                  <a:latin typeface="Times New Roman" panose="02020603050405020304" pitchFamily="18" charset="0"/>
                  <a:ea typeface="" charset="0"/>
                  <a:cs typeface="Times New Roman" panose="02020603050405020304" pitchFamily="18" charset="0"/>
                </a:rPr>
                <a:t>(</a:t>
              </a:r>
              <a:r>
                <a:rPr lang="en-US" altLang="zh-CN" sz="2000" b="1" i="1" dirty="0" err="1" smtClean="0">
                  <a:latin typeface="Times New Roman" panose="02020603050405020304" pitchFamily="18" charset="0"/>
                  <a:cs typeface="Times New Roman" panose="02020603050405020304" pitchFamily="18" charset="0"/>
                </a:rPr>
                <a:t>u</a:t>
              </a:r>
              <a:r>
                <a:rPr lang="en-US" altLang="zh-CN" sz="2000" b="1" baseline="-30000" dirty="0" err="1" smtClean="0">
                  <a:latin typeface="Times New Roman" panose="02020603050405020304" pitchFamily="18" charset="0"/>
                  <a:ea typeface="" charset="0"/>
                  <a:cs typeface="Times New Roman" panose="02020603050405020304" pitchFamily="18" charset="0"/>
                </a:rPr>
                <a:t>GS</a:t>
              </a:r>
              <a:r>
                <a:rPr lang="en-US" altLang="zh-CN" sz="2000" b="1" dirty="0">
                  <a:latin typeface="Times New Roman" panose="02020603050405020304" pitchFamily="18" charset="0"/>
                  <a:ea typeface="" charset="0"/>
                  <a:cs typeface="Times New Roman" panose="02020603050405020304" pitchFamily="18" charset="0"/>
                </a:rPr>
                <a:t>)</a:t>
              </a:r>
              <a:endParaRPr lang="en-US" altLang="zh-CN" sz="2000" b="1" dirty="0">
                <a:latin typeface="Times New Roman" panose="02020603050405020304" pitchFamily="18" charset="0"/>
              </a:endParaRPr>
            </a:p>
          </p:txBody>
        </p:sp>
        <p:sp>
          <p:nvSpPr>
            <p:cNvPr id="124" name="Rectangle 123"/>
            <p:cNvSpPr>
              <a:spLocks noChangeArrowheads="1"/>
            </p:cNvSpPr>
            <p:nvPr/>
          </p:nvSpPr>
          <p:spPr bwMode="auto">
            <a:xfrm>
              <a:off x="4102100" y="838200"/>
              <a:ext cx="1543050" cy="452438"/>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000" b="1">
                  <a:latin typeface="" charset="0"/>
                  <a:cs typeface="Times New Roman" panose="02020603050405020304" pitchFamily="18" charset="0"/>
                </a:rPr>
                <a:t>电压极性</a:t>
              </a:r>
              <a:endParaRPr lang="zh-CN" altLang="en-US" sz="2000" b="1">
                <a:latin typeface="Times New Roman" panose="02020603050405020304" pitchFamily="18" charset="0"/>
                <a:cs typeface="Times New Roman" panose="02020603050405020304" pitchFamily="18" charset="0"/>
              </a:endParaRPr>
            </a:p>
          </p:txBody>
        </p:sp>
        <p:sp>
          <p:nvSpPr>
            <p:cNvPr id="125" name="Rectangle 122"/>
            <p:cNvSpPr>
              <a:spLocks noChangeArrowheads="1"/>
            </p:cNvSpPr>
            <p:nvPr/>
          </p:nvSpPr>
          <p:spPr bwMode="auto">
            <a:xfrm>
              <a:off x="2082800" y="838200"/>
              <a:ext cx="2019300" cy="1216025"/>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000" b="1">
                  <a:latin typeface="" charset="0"/>
                  <a:cs typeface="Times New Roman" panose="02020603050405020304" pitchFamily="18" charset="0"/>
                </a:rPr>
                <a:t>符</a:t>
              </a:r>
              <a:r>
                <a:rPr lang="zh-CN" altLang="en-US" sz="2000" b="1">
                  <a:ea typeface="" charset="0"/>
                  <a:cs typeface="Times New Roman" panose="02020603050405020304" pitchFamily="18" charset="0"/>
                </a:rPr>
                <a:t>  </a:t>
              </a:r>
              <a:r>
                <a:rPr lang="zh-CN" altLang="en-US" sz="2000" b="1">
                  <a:latin typeface="Times New Roman" panose="02020603050405020304" pitchFamily="18" charset="0"/>
                  <a:ea typeface="" charset="0"/>
                  <a:cs typeface="Times New Roman" panose="02020603050405020304" pitchFamily="18" charset="0"/>
                </a:rPr>
                <a:t> </a:t>
              </a:r>
              <a:r>
                <a:rPr lang="zh-CN" altLang="en-US" sz="2000" b="1">
                  <a:latin typeface="" charset="0"/>
                  <a:cs typeface="Times New Roman" panose="02020603050405020304" pitchFamily="18" charset="0"/>
                </a:rPr>
                <a:t>号</a:t>
              </a:r>
              <a:endParaRPr lang="zh-CN" altLang="en-US" sz="2000" b="1">
                <a:latin typeface="Times New Roman" panose="02020603050405020304" pitchFamily="18" charset="0"/>
              </a:endParaRPr>
            </a:p>
          </p:txBody>
        </p:sp>
        <p:sp>
          <p:nvSpPr>
            <p:cNvPr id="126" name="Rectangle 121"/>
            <p:cNvSpPr>
              <a:spLocks noChangeArrowheads="1"/>
            </p:cNvSpPr>
            <p:nvPr/>
          </p:nvSpPr>
          <p:spPr bwMode="auto">
            <a:xfrm>
              <a:off x="1282700" y="838200"/>
              <a:ext cx="800100" cy="1216025"/>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000" b="1" dirty="0">
                  <a:latin typeface="" charset="0"/>
                  <a:cs typeface="Times New Roman" panose="02020603050405020304" pitchFamily="18" charset="0"/>
                </a:rPr>
                <a:t>工作</a:t>
              </a:r>
            </a:p>
            <a:p>
              <a:pPr algn="ctr" eaLnBrk="0" hangingPunct="0"/>
              <a:r>
                <a:rPr lang="zh-CN" altLang="en-US" sz="2000" b="1" dirty="0">
                  <a:latin typeface="" charset="0"/>
                  <a:cs typeface="Times New Roman" panose="02020603050405020304" pitchFamily="18" charset="0"/>
                </a:rPr>
                <a:t>方式</a:t>
              </a:r>
              <a:endParaRPr lang="zh-CN" altLang="en-US" sz="2000" b="1" dirty="0">
                <a:latin typeface="Times New Roman" panose="02020603050405020304" pitchFamily="18" charset="0"/>
                <a:cs typeface="Times New Roman" panose="02020603050405020304" pitchFamily="18" charset="0"/>
              </a:endParaRPr>
            </a:p>
          </p:txBody>
        </p:sp>
        <p:sp>
          <p:nvSpPr>
            <p:cNvPr id="127" name="Rectangle 120"/>
            <p:cNvSpPr>
              <a:spLocks noChangeArrowheads="1"/>
            </p:cNvSpPr>
            <p:nvPr/>
          </p:nvSpPr>
          <p:spPr bwMode="auto">
            <a:xfrm>
              <a:off x="-292100" y="838200"/>
              <a:ext cx="1574800" cy="1216025"/>
            </a:xfrm>
            <a:prstGeom prst="rect">
              <a:avLst/>
            </a:prstGeom>
            <a:noFill/>
            <a:ln w="25400" algn="ctr">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zh-CN" altLang="en-US" sz="2000" b="1" dirty="0">
                  <a:latin typeface="" charset="0"/>
                  <a:cs typeface="Times New Roman" panose="02020603050405020304" pitchFamily="18" charset="0"/>
                </a:rPr>
                <a:t>结构种类</a:t>
              </a:r>
              <a:endParaRPr lang="zh-CN" altLang="en-US" sz="2000" b="1" dirty="0">
                <a:latin typeface="Times New Roman" panose="02020603050405020304" pitchFamily="18" charset="0"/>
                <a:cs typeface="Times New Roman" panose="02020603050405020304" pitchFamily="18" charset="0"/>
              </a:endParaRPr>
            </a:p>
          </p:txBody>
        </p:sp>
        <p:sp>
          <p:nvSpPr>
            <p:cNvPr id="128" name="Line 192"/>
            <p:cNvSpPr>
              <a:spLocks noChangeShapeType="1"/>
            </p:cNvSpPr>
            <p:nvPr/>
          </p:nvSpPr>
          <p:spPr bwMode="auto">
            <a:xfrm>
              <a:off x="0" y="838200"/>
              <a:ext cx="9144000" cy="0"/>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9" name="Line 210"/>
            <p:cNvSpPr>
              <a:spLocks noChangeShapeType="1"/>
            </p:cNvSpPr>
            <p:nvPr/>
          </p:nvSpPr>
          <p:spPr bwMode="auto">
            <a:xfrm>
              <a:off x="0" y="2054225"/>
              <a:ext cx="9144000" cy="0"/>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800"/>
            </a:p>
          </p:txBody>
        </p:sp>
        <p:sp>
          <p:nvSpPr>
            <p:cNvPr id="130" name="Line 212"/>
            <p:cNvSpPr>
              <a:spLocks noChangeShapeType="1"/>
            </p:cNvSpPr>
            <p:nvPr/>
          </p:nvSpPr>
          <p:spPr bwMode="auto">
            <a:xfrm>
              <a:off x="1282700" y="838200"/>
              <a:ext cx="0" cy="5818188"/>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1" name="Line 213"/>
            <p:cNvSpPr>
              <a:spLocks noChangeShapeType="1"/>
            </p:cNvSpPr>
            <p:nvPr/>
          </p:nvSpPr>
          <p:spPr bwMode="auto">
            <a:xfrm>
              <a:off x="2082800" y="838200"/>
              <a:ext cx="0" cy="5818188"/>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2" name="Line 219"/>
            <p:cNvSpPr>
              <a:spLocks noChangeShapeType="1"/>
            </p:cNvSpPr>
            <p:nvPr/>
          </p:nvSpPr>
          <p:spPr bwMode="auto">
            <a:xfrm>
              <a:off x="4102100" y="838200"/>
              <a:ext cx="0" cy="5818188"/>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3" name="Line 221"/>
            <p:cNvSpPr>
              <a:spLocks noChangeShapeType="1"/>
            </p:cNvSpPr>
            <p:nvPr/>
          </p:nvSpPr>
          <p:spPr bwMode="auto">
            <a:xfrm>
              <a:off x="5049838" y="1290638"/>
              <a:ext cx="0" cy="5365750"/>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4" name="Line 223"/>
            <p:cNvSpPr>
              <a:spLocks noChangeShapeType="1"/>
            </p:cNvSpPr>
            <p:nvPr/>
          </p:nvSpPr>
          <p:spPr bwMode="auto">
            <a:xfrm>
              <a:off x="4102100" y="1290638"/>
              <a:ext cx="1543050" cy="0"/>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5" name="Line 227"/>
            <p:cNvSpPr>
              <a:spLocks noChangeShapeType="1"/>
            </p:cNvSpPr>
            <p:nvPr/>
          </p:nvSpPr>
          <p:spPr bwMode="auto">
            <a:xfrm>
              <a:off x="5645150" y="838200"/>
              <a:ext cx="0" cy="5818188"/>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 name="Line 230"/>
            <p:cNvSpPr>
              <a:spLocks noChangeShapeType="1"/>
            </p:cNvSpPr>
            <p:nvPr/>
          </p:nvSpPr>
          <p:spPr bwMode="auto">
            <a:xfrm>
              <a:off x="7559675" y="838200"/>
              <a:ext cx="0" cy="5818188"/>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7" name="Line 247"/>
            <p:cNvSpPr>
              <a:spLocks noChangeShapeType="1"/>
            </p:cNvSpPr>
            <p:nvPr/>
          </p:nvSpPr>
          <p:spPr bwMode="auto">
            <a:xfrm>
              <a:off x="0" y="4354513"/>
              <a:ext cx="9144000" cy="0"/>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8" name="Line 254"/>
            <p:cNvSpPr>
              <a:spLocks noChangeShapeType="1"/>
            </p:cNvSpPr>
            <p:nvPr/>
          </p:nvSpPr>
          <p:spPr bwMode="auto">
            <a:xfrm>
              <a:off x="1282700" y="3205163"/>
              <a:ext cx="7861300" cy="0"/>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139" name="Group 521"/>
            <p:cNvGrpSpPr>
              <a:grpSpLocks/>
            </p:cNvGrpSpPr>
            <p:nvPr/>
          </p:nvGrpSpPr>
          <p:grpSpPr bwMode="auto">
            <a:xfrm>
              <a:off x="2082800" y="2054225"/>
              <a:ext cx="2019300" cy="1150938"/>
              <a:chOff x="1312" y="1294"/>
              <a:chExt cx="1272" cy="725"/>
            </a:xfrm>
          </p:grpSpPr>
          <p:sp>
            <p:nvSpPr>
              <p:cNvPr id="140" name="Rectangle 138"/>
              <p:cNvSpPr>
                <a:spLocks noChangeArrowheads="1"/>
              </p:cNvSpPr>
              <p:nvPr/>
            </p:nvSpPr>
            <p:spPr bwMode="auto">
              <a:xfrm>
                <a:off x="1312" y="1294"/>
                <a:ext cx="1272"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41" name="Picture 5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 y="1308"/>
                <a:ext cx="884" cy="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2" name="Group 520"/>
            <p:cNvGrpSpPr>
              <a:grpSpLocks/>
            </p:cNvGrpSpPr>
            <p:nvPr/>
          </p:nvGrpSpPr>
          <p:grpSpPr bwMode="auto">
            <a:xfrm>
              <a:off x="2076450" y="3211513"/>
              <a:ext cx="2019300" cy="1149350"/>
              <a:chOff x="1332" y="1903"/>
              <a:chExt cx="1272" cy="724"/>
            </a:xfrm>
          </p:grpSpPr>
          <p:sp>
            <p:nvSpPr>
              <p:cNvPr id="143" name="Rectangle 146"/>
              <p:cNvSpPr>
                <a:spLocks noChangeArrowheads="1"/>
              </p:cNvSpPr>
              <p:nvPr/>
            </p:nvSpPr>
            <p:spPr bwMode="auto">
              <a:xfrm>
                <a:off x="1332" y="1903"/>
                <a:ext cx="1272" cy="724"/>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44" name="Picture 5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 y="1916"/>
                <a:ext cx="884" cy="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5" name="Group 519"/>
            <p:cNvGrpSpPr>
              <a:grpSpLocks/>
            </p:cNvGrpSpPr>
            <p:nvPr/>
          </p:nvGrpSpPr>
          <p:grpSpPr bwMode="auto">
            <a:xfrm>
              <a:off x="2082800" y="4354513"/>
              <a:ext cx="2019300" cy="1150937"/>
              <a:chOff x="1312" y="2743"/>
              <a:chExt cx="1272" cy="725"/>
            </a:xfrm>
          </p:grpSpPr>
          <p:sp>
            <p:nvSpPr>
              <p:cNvPr id="146" name="Rectangle 154"/>
              <p:cNvSpPr>
                <a:spLocks noChangeArrowheads="1"/>
              </p:cNvSpPr>
              <p:nvPr/>
            </p:nvSpPr>
            <p:spPr bwMode="auto">
              <a:xfrm>
                <a:off x="1312" y="2743"/>
                <a:ext cx="1272"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47" name="Picture 5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 y="2760"/>
                <a:ext cx="884" cy="702"/>
              </a:xfrm>
              <a:prstGeom prst="rect">
                <a:avLst/>
              </a:prstGeom>
              <a:solidFill>
                <a:srgbClr val="00FFFF"/>
              </a:solidFill>
            </p:spPr>
          </p:pic>
        </p:grpSp>
        <p:grpSp>
          <p:nvGrpSpPr>
            <p:cNvPr id="148" name="Group 523"/>
            <p:cNvGrpSpPr>
              <a:grpSpLocks/>
            </p:cNvGrpSpPr>
            <p:nvPr/>
          </p:nvGrpSpPr>
          <p:grpSpPr bwMode="auto">
            <a:xfrm>
              <a:off x="2076450" y="5510213"/>
              <a:ext cx="2019300" cy="1150937"/>
              <a:chOff x="1324" y="3475"/>
              <a:chExt cx="1272" cy="725"/>
            </a:xfrm>
          </p:grpSpPr>
          <p:sp>
            <p:nvSpPr>
              <p:cNvPr id="149" name="Rectangle 162"/>
              <p:cNvSpPr>
                <a:spLocks noChangeArrowheads="1"/>
              </p:cNvSpPr>
              <p:nvPr/>
            </p:nvSpPr>
            <p:spPr bwMode="auto">
              <a:xfrm>
                <a:off x="1324" y="3475"/>
                <a:ext cx="1272"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50" name="Picture 5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5" y="3492"/>
                <a:ext cx="857" cy="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1" name="Group 533"/>
            <p:cNvGrpSpPr>
              <a:grpSpLocks/>
            </p:cNvGrpSpPr>
            <p:nvPr/>
          </p:nvGrpSpPr>
          <p:grpSpPr bwMode="auto">
            <a:xfrm>
              <a:off x="5645150" y="2054225"/>
              <a:ext cx="1928813" cy="1150938"/>
              <a:chOff x="3556" y="1294"/>
              <a:chExt cx="1215" cy="725"/>
            </a:xfrm>
          </p:grpSpPr>
          <p:sp>
            <p:nvSpPr>
              <p:cNvPr id="152" name="Rectangle 534"/>
              <p:cNvSpPr>
                <a:spLocks noChangeArrowheads="1"/>
              </p:cNvSpPr>
              <p:nvPr/>
            </p:nvSpPr>
            <p:spPr bwMode="auto">
              <a:xfrm>
                <a:off x="3556" y="1294"/>
                <a:ext cx="1215"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53" name="Picture 5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1" y="1311"/>
                <a:ext cx="741" cy="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536"/>
            <p:cNvGrpSpPr>
              <a:grpSpLocks/>
            </p:cNvGrpSpPr>
            <p:nvPr/>
          </p:nvGrpSpPr>
          <p:grpSpPr bwMode="auto">
            <a:xfrm>
              <a:off x="5645150" y="3205163"/>
              <a:ext cx="1928813" cy="1149350"/>
              <a:chOff x="3556" y="2019"/>
              <a:chExt cx="1215" cy="724"/>
            </a:xfrm>
          </p:grpSpPr>
          <p:sp>
            <p:nvSpPr>
              <p:cNvPr id="155" name="Rectangle 537"/>
              <p:cNvSpPr>
                <a:spLocks noChangeArrowheads="1"/>
              </p:cNvSpPr>
              <p:nvPr/>
            </p:nvSpPr>
            <p:spPr bwMode="auto">
              <a:xfrm>
                <a:off x="3556" y="2019"/>
                <a:ext cx="1215" cy="724"/>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56" name="Picture 5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7" y="2045"/>
                <a:ext cx="846" cy="6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 name="Group 539"/>
            <p:cNvGrpSpPr>
              <a:grpSpLocks/>
            </p:cNvGrpSpPr>
            <p:nvPr/>
          </p:nvGrpSpPr>
          <p:grpSpPr bwMode="auto">
            <a:xfrm>
              <a:off x="5645150" y="4354513"/>
              <a:ext cx="1928813" cy="1150937"/>
              <a:chOff x="3556" y="2743"/>
              <a:chExt cx="1215" cy="725"/>
            </a:xfrm>
          </p:grpSpPr>
          <p:sp>
            <p:nvSpPr>
              <p:cNvPr id="158" name="Rectangle 540"/>
              <p:cNvSpPr>
                <a:spLocks noChangeArrowheads="1"/>
              </p:cNvSpPr>
              <p:nvPr/>
            </p:nvSpPr>
            <p:spPr bwMode="auto">
              <a:xfrm>
                <a:off x="3556" y="2743"/>
                <a:ext cx="1215"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59" name="Picture 5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6" y="2789"/>
                <a:ext cx="732" cy="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0" name="Group 545"/>
            <p:cNvGrpSpPr>
              <a:grpSpLocks/>
            </p:cNvGrpSpPr>
            <p:nvPr/>
          </p:nvGrpSpPr>
          <p:grpSpPr bwMode="auto">
            <a:xfrm>
              <a:off x="5645150" y="5505450"/>
              <a:ext cx="1928813" cy="1150938"/>
              <a:chOff x="3556" y="3508"/>
              <a:chExt cx="1215" cy="725"/>
            </a:xfrm>
          </p:grpSpPr>
          <p:sp>
            <p:nvSpPr>
              <p:cNvPr id="161" name="Rectangle 546"/>
              <p:cNvSpPr>
                <a:spLocks noChangeArrowheads="1"/>
              </p:cNvSpPr>
              <p:nvPr/>
            </p:nvSpPr>
            <p:spPr bwMode="auto">
              <a:xfrm>
                <a:off x="3556" y="3508"/>
                <a:ext cx="1215"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62" name="Picture 5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0" y="3525"/>
                <a:ext cx="834" cy="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556"/>
            <p:cNvGrpSpPr>
              <a:grpSpLocks/>
            </p:cNvGrpSpPr>
            <p:nvPr/>
          </p:nvGrpSpPr>
          <p:grpSpPr bwMode="auto">
            <a:xfrm>
              <a:off x="7570788" y="2051050"/>
              <a:ext cx="1573212" cy="1150938"/>
              <a:chOff x="4769" y="1292"/>
              <a:chExt cx="991" cy="725"/>
            </a:xfrm>
          </p:grpSpPr>
          <p:sp>
            <p:nvSpPr>
              <p:cNvPr id="164" name="Rectangle 553"/>
              <p:cNvSpPr>
                <a:spLocks noChangeArrowheads="1"/>
              </p:cNvSpPr>
              <p:nvPr/>
            </p:nvSpPr>
            <p:spPr bwMode="auto">
              <a:xfrm>
                <a:off x="4769" y="1292"/>
                <a:ext cx="991"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65" name="Picture 5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0" y="1302"/>
                <a:ext cx="900" cy="7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558"/>
            <p:cNvGrpSpPr>
              <a:grpSpLocks/>
            </p:cNvGrpSpPr>
            <p:nvPr/>
          </p:nvGrpSpPr>
          <p:grpSpPr bwMode="auto">
            <a:xfrm>
              <a:off x="7570788" y="3205163"/>
              <a:ext cx="1573212" cy="1150937"/>
              <a:chOff x="4769" y="2019"/>
              <a:chExt cx="991" cy="725"/>
            </a:xfrm>
          </p:grpSpPr>
          <p:sp>
            <p:nvSpPr>
              <p:cNvPr id="167" name="Rectangle 552"/>
              <p:cNvSpPr>
                <a:spLocks noChangeArrowheads="1"/>
              </p:cNvSpPr>
              <p:nvPr/>
            </p:nvSpPr>
            <p:spPr bwMode="auto">
              <a:xfrm>
                <a:off x="4769" y="2019"/>
                <a:ext cx="991"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68" name="Picture 55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8" y="2033"/>
                <a:ext cx="894" cy="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560"/>
            <p:cNvGrpSpPr>
              <a:grpSpLocks/>
            </p:cNvGrpSpPr>
            <p:nvPr/>
          </p:nvGrpSpPr>
          <p:grpSpPr bwMode="auto">
            <a:xfrm>
              <a:off x="7570788" y="4352925"/>
              <a:ext cx="1573212" cy="1150938"/>
              <a:chOff x="4769" y="2742"/>
              <a:chExt cx="991" cy="725"/>
            </a:xfrm>
          </p:grpSpPr>
          <p:sp>
            <p:nvSpPr>
              <p:cNvPr id="170" name="Rectangle 551"/>
              <p:cNvSpPr>
                <a:spLocks noChangeArrowheads="1"/>
              </p:cNvSpPr>
              <p:nvPr/>
            </p:nvSpPr>
            <p:spPr bwMode="auto">
              <a:xfrm>
                <a:off x="4769" y="2742"/>
                <a:ext cx="991"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71" name="Picture 55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flipV="1">
                <a:off x="4794" y="2767"/>
                <a:ext cx="894" cy="6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2" name="Group 562"/>
            <p:cNvGrpSpPr>
              <a:grpSpLocks/>
            </p:cNvGrpSpPr>
            <p:nvPr/>
          </p:nvGrpSpPr>
          <p:grpSpPr bwMode="auto">
            <a:xfrm>
              <a:off x="7570788" y="5507038"/>
              <a:ext cx="1573212" cy="1150937"/>
              <a:chOff x="4769" y="3469"/>
              <a:chExt cx="991" cy="725"/>
            </a:xfrm>
          </p:grpSpPr>
          <p:sp>
            <p:nvSpPr>
              <p:cNvPr id="173" name="Rectangle 549"/>
              <p:cNvSpPr>
                <a:spLocks noChangeArrowheads="1"/>
              </p:cNvSpPr>
              <p:nvPr/>
            </p:nvSpPr>
            <p:spPr bwMode="auto">
              <a:xfrm>
                <a:off x="4769" y="3469"/>
                <a:ext cx="991"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74" name="Picture 56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flipV="1">
                <a:off x="4788" y="3513"/>
                <a:ext cx="900" cy="654"/>
              </a:xfrm>
              <a:prstGeom prst="rect">
                <a:avLst/>
              </a:prstGeom>
              <a:noFill/>
              <a:extLst>
                <a:ext uri="{909E8E84-426E-40DD-AFC4-6F175D3DCCD1}">
                  <a14:hiddenFill xmlns:a14="http://schemas.microsoft.com/office/drawing/2010/main">
                    <a:solidFill>
                      <a:srgbClr val="FFFFFF"/>
                    </a:solidFill>
                  </a14:hiddenFill>
                </a:ext>
              </a:extLst>
            </p:spPr>
          </p:pic>
        </p:grpSp>
        <p:sp>
          <p:nvSpPr>
            <p:cNvPr id="175" name="Line 4"/>
            <p:cNvSpPr>
              <a:spLocks noChangeShapeType="1"/>
            </p:cNvSpPr>
            <p:nvPr/>
          </p:nvSpPr>
          <p:spPr bwMode="auto">
            <a:xfrm>
              <a:off x="0" y="8974138"/>
              <a:ext cx="9144000" cy="0"/>
            </a:xfrm>
            <a:prstGeom prst="line">
              <a:avLst/>
            </a:prstGeom>
            <a:noFill/>
            <a:ln w="3175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6" name="Rectangle 26"/>
            <p:cNvSpPr>
              <a:spLocks noChangeArrowheads="1"/>
            </p:cNvSpPr>
            <p:nvPr/>
          </p:nvSpPr>
          <p:spPr bwMode="auto">
            <a:xfrm>
              <a:off x="-261937" y="7815263"/>
              <a:ext cx="1544637" cy="1158875"/>
            </a:xfrm>
            <a:prstGeom prst="rect">
              <a:avLst/>
            </a:prstGeom>
            <a:noFill/>
            <a:ln w="25400" cap="rnd"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dirty="0">
                  <a:latin typeface="Times New Roman" panose="02020603050405020304" pitchFamily="18" charset="0"/>
                  <a:cs typeface="Times New Roman" panose="02020603050405020304" pitchFamily="18" charset="0"/>
                </a:rPr>
                <a:t>P</a:t>
              </a:r>
              <a:r>
                <a:rPr lang="zh-CN" altLang="en-US" sz="2000" b="1" dirty="0">
                  <a:latin typeface="Times New Roman" panose="02020603050405020304" pitchFamily="18" charset="0"/>
                  <a:cs typeface="Times New Roman" panose="02020603050405020304" pitchFamily="18" charset="0"/>
                </a:rPr>
                <a:t>沟道</a:t>
              </a:r>
              <a:br>
                <a:rPr lang="zh-CN" altLang="en-US" sz="2000" b="1" dirty="0">
                  <a:latin typeface="Times New Roman" panose="02020603050405020304" pitchFamily="18" charset="0"/>
                  <a:cs typeface="Times New Roman" panose="02020603050405020304" pitchFamily="18" charset="0"/>
                </a:rPr>
              </a:br>
              <a:r>
                <a:rPr lang="en-US" altLang="zh-CN" sz="2000" b="1" dirty="0">
                  <a:latin typeface="Times New Roman" panose="02020603050405020304" pitchFamily="18" charset="0"/>
                  <a:cs typeface="Times New Roman" panose="02020603050405020304" pitchFamily="18" charset="0"/>
                </a:rPr>
                <a:t>JFET</a:t>
              </a:r>
            </a:p>
          </p:txBody>
        </p:sp>
        <p:sp>
          <p:nvSpPr>
            <p:cNvPr id="177" name="Rectangle 27"/>
            <p:cNvSpPr>
              <a:spLocks noChangeArrowheads="1"/>
            </p:cNvSpPr>
            <p:nvPr/>
          </p:nvSpPr>
          <p:spPr bwMode="auto">
            <a:xfrm>
              <a:off x="-260350" y="6657976"/>
              <a:ext cx="1543050" cy="1157288"/>
            </a:xfrm>
            <a:prstGeom prst="rect">
              <a:avLst/>
            </a:prstGeom>
            <a:noFill/>
            <a:ln w="25400" cap="rnd"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dirty="0">
                  <a:latin typeface="Times New Roman" panose="02020603050405020304" pitchFamily="18" charset="0"/>
                  <a:ea typeface="" charset="0"/>
                  <a:cs typeface="Times New Roman" panose="02020603050405020304" pitchFamily="18" charset="0"/>
                </a:rPr>
                <a:t>N</a:t>
              </a:r>
              <a:r>
                <a:rPr lang="zh-CN" altLang="en-US" sz="2000" b="1" dirty="0">
                  <a:latin typeface="" charset="0"/>
                  <a:cs typeface="Times New Roman" panose="02020603050405020304" pitchFamily="18" charset="0"/>
                </a:rPr>
                <a:t>沟道</a:t>
              </a:r>
              <a:r>
                <a:rPr lang="zh-CN" altLang="en-US" sz="2000" b="1" dirty="0">
                  <a:latin typeface="Times New Roman" panose="02020603050405020304" pitchFamily="18" charset="0"/>
                  <a:ea typeface="" charset="0"/>
                  <a:cs typeface="Times New Roman" panose="02020603050405020304" pitchFamily="18" charset="0"/>
                </a:rPr>
                <a:t/>
              </a:r>
              <a:br>
                <a:rPr lang="zh-CN" altLang="en-US" sz="2000" b="1" dirty="0">
                  <a:latin typeface="Times New Roman" panose="02020603050405020304" pitchFamily="18" charset="0"/>
                  <a:ea typeface="" charset="0"/>
                  <a:cs typeface="Times New Roman" panose="02020603050405020304" pitchFamily="18" charset="0"/>
                </a:rPr>
              </a:br>
              <a:r>
                <a:rPr lang="en-US" altLang="zh-CN" sz="2000" b="1" dirty="0">
                  <a:latin typeface="Times New Roman" panose="02020603050405020304" pitchFamily="18" charset="0"/>
                  <a:ea typeface="" charset="0"/>
                  <a:cs typeface="Times New Roman" panose="02020603050405020304" pitchFamily="18" charset="0"/>
                </a:rPr>
                <a:t>JFET</a:t>
              </a:r>
              <a:endParaRPr lang="en-US" altLang="zh-CN" sz="2000" b="1" dirty="0">
                <a:latin typeface="Times New Roman" panose="02020603050405020304" pitchFamily="18" charset="0"/>
              </a:endParaRPr>
            </a:p>
          </p:txBody>
        </p:sp>
        <p:sp>
          <p:nvSpPr>
            <p:cNvPr id="178" name="Line 36"/>
            <p:cNvSpPr>
              <a:spLocks noChangeShapeType="1"/>
            </p:cNvSpPr>
            <p:nvPr/>
          </p:nvSpPr>
          <p:spPr bwMode="auto">
            <a:xfrm>
              <a:off x="0" y="6657975"/>
              <a:ext cx="9144000" cy="0"/>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9" name="Line 44"/>
            <p:cNvSpPr>
              <a:spLocks noChangeShapeType="1"/>
            </p:cNvSpPr>
            <p:nvPr/>
          </p:nvSpPr>
          <p:spPr bwMode="auto">
            <a:xfrm>
              <a:off x="0" y="7815263"/>
              <a:ext cx="9144000" cy="0"/>
            </a:xfrm>
            <a:prstGeom prst="line">
              <a:avLst/>
            </a:prstGeom>
            <a:noFill/>
            <a:ln w="254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0" name="Rectangle 45"/>
            <p:cNvSpPr>
              <a:spLocks noChangeArrowheads="1"/>
            </p:cNvSpPr>
            <p:nvPr/>
          </p:nvSpPr>
          <p:spPr bwMode="auto">
            <a:xfrm>
              <a:off x="1282700" y="6657975"/>
              <a:ext cx="800100" cy="1150938"/>
            </a:xfrm>
            <a:prstGeom prst="rect">
              <a:avLst/>
            </a:prstGeom>
            <a:noFill/>
            <a:ln w="25400" cap="rnd"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zh-CN" altLang="en-US" sz="2000" b="1">
                  <a:latin typeface="" charset="0"/>
                  <a:cs typeface="Times New Roman" panose="02020603050405020304" pitchFamily="18" charset="0"/>
                </a:rPr>
                <a:t>耗</a:t>
              </a:r>
              <a:br>
                <a:rPr lang="zh-CN" altLang="en-US" sz="2000" b="1">
                  <a:latin typeface="" charset="0"/>
                  <a:cs typeface="Times New Roman" panose="02020603050405020304" pitchFamily="18" charset="0"/>
                </a:rPr>
              </a:br>
              <a:r>
                <a:rPr lang="zh-CN" altLang="en-US" sz="2000" b="1">
                  <a:latin typeface="" charset="0"/>
                  <a:cs typeface="Times New Roman" panose="02020603050405020304" pitchFamily="18" charset="0"/>
                </a:rPr>
                <a:t>尽</a:t>
              </a:r>
              <a:br>
                <a:rPr lang="zh-CN" altLang="en-US" sz="2000" b="1">
                  <a:latin typeface="" charset="0"/>
                  <a:cs typeface="Times New Roman" panose="02020603050405020304" pitchFamily="18" charset="0"/>
                </a:rPr>
              </a:br>
              <a:r>
                <a:rPr lang="zh-CN" altLang="en-US" sz="2000" b="1">
                  <a:latin typeface="" charset="0"/>
                  <a:cs typeface="Times New Roman" panose="02020603050405020304" pitchFamily="18" charset="0"/>
                </a:rPr>
                <a:t>型</a:t>
              </a:r>
            </a:p>
          </p:txBody>
        </p:sp>
        <p:sp>
          <p:nvSpPr>
            <p:cNvPr id="181" name="Rectangle 46"/>
            <p:cNvSpPr>
              <a:spLocks noChangeArrowheads="1"/>
            </p:cNvSpPr>
            <p:nvPr/>
          </p:nvSpPr>
          <p:spPr bwMode="auto">
            <a:xfrm>
              <a:off x="1282700" y="7813675"/>
              <a:ext cx="800100" cy="1150938"/>
            </a:xfrm>
            <a:prstGeom prst="rect">
              <a:avLst/>
            </a:prstGeom>
            <a:noFill/>
            <a:ln w="25400" cap="rnd"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zh-CN" altLang="en-US" sz="2000" b="1">
                  <a:latin typeface="Times New Roman" panose="02020603050405020304" pitchFamily="18" charset="0"/>
                  <a:cs typeface="Times New Roman" panose="02020603050405020304" pitchFamily="18" charset="0"/>
                </a:rPr>
                <a:t>耗</a:t>
              </a:r>
              <a:r>
                <a:rPr lang="zh-CN" altLang="en-US" sz="2000" b="1">
                  <a:latin typeface="Times New Roman" panose="02020603050405020304" pitchFamily="18" charset="0"/>
                  <a:ea typeface="" charset="0"/>
                  <a:cs typeface="Times New Roman" panose="02020603050405020304" pitchFamily="18" charset="0"/>
                </a:rPr>
                <a:t/>
              </a:r>
              <a:br>
                <a:rPr lang="zh-CN" altLang="en-US" sz="2000" b="1">
                  <a:latin typeface="Times New Roman" panose="02020603050405020304" pitchFamily="18" charset="0"/>
                  <a:ea typeface="" charset="0"/>
                  <a:cs typeface="Times New Roman" panose="02020603050405020304" pitchFamily="18" charset="0"/>
                </a:rPr>
              </a:br>
              <a:r>
                <a:rPr lang="zh-CN" altLang="en-US" sz="2000" b="1">
                  <a:latin typeface="Times New Roman" panose="02020603050405020304" pitchFamily="18" charset="0"/>
                  <a:cs typeface="Times New Roman" panose="02020603050405020304" pitchFamily="18" charset="0"/>
                </a:rPr>
                <a:t>尽</a:t>
              </a:r>
              <a:r>
                <a:rPr lang="zh-CN" altLang="en-US" sz="2000" b="1">
                  <a:latin typeface="Times New Roman" panose="02020603050405020304" pitchFamily="18" charset="0"/>
                  <a:ea typeface="" charset="0"/>
                  <a:cs typeface="Times New Roman" panose="02020603050405020304" pitchFamily="18" charset="0"/>
                </a:rPr>
                <a:t/>
              </a:r>
              <a:br>
                <a:rPr lang="zh-CN" altLang="en-US" sz="2000" b="1">
                  <a:latin typeface="Times New Roman" panose="02020603050405020304" pitchFamily="18" charset="0"/>
                  <a:ea typeface="" charset="0"/>
                  <a:cs typeface="Times New Roman" panose="02020603050405020304" pitchFamily="18" charset="0"/>
                </a:rPr>
              </a:br>
              <a:r>
                <a:rPr lang="zh-CN" altLang="en-US" sz="2000" b="1">
                  <a:latin typeface="Times New Roman" panose="02020603050405020304" pitchFamily="18" charset="0"/>
                  <a:cs typeface="Times New Roman" panose="02020603050405020304" pitchFamily="18" charset="0"/>
                </a:rPr>
                <a:t>型</a:t>
              </a:r>
            </a:p>
          </p:txBody>
        </p:sp>
        <p:sp>
          <p:nvSpPr>
            <p:cNvPr id="182" name="Rectangle 47"/>
            <p:cNvSpPr>
              <a:spLocks noChangeArrowheads="1"/>
            </p:cNvSpPr>
            <p:nvPr/>
          </p:nvSpPr>
          <p:spPr bwMode="auto">
            <a:xfrm>
              <a:off x="5049838" y="6657975"/>
              <a:ext cx="595312" cy="1150938"/>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dirty="0">
                  <a:latin typeface="Times New Roman" panose="02020603050405020304" pitchFamily="18" charset="0"/>
                  <a:ea typeface="" charset="0"/>
                  <a:cs typeface="Times New Roman" panose="02020603050405020304" pitchFamily="18" charset="0"/>
                </a:rPr>
                <a:t>(+)</a:t>
              </a:r>
            </a:p>
          </p:txBody>
        </p:sp>
        <p:sp>
          <p:nvSpPr>
            <p:cNvPr id="183" name="Rectangle 48"/>
            <p:cNvSpPr>
              <a:spLocks noChangeArrowheads="1"/>
            </p:cNvSpPr>
            <p:nvPr/>
          </p:nvSpPr>
          <p:spPr bwMode="auto">
            <a:xfrm>
              <a:off x="4102100" y="6657975"/>
              <a:ext cx="947738" cy="1150938"/>
            </a:xfrm>
            <a:prstGeom prst="rect">
              <a:avLst/>
            </a:prstGeom>
            <a:noFill/>
            <a:ln w="25400" cap="rnd"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dirty="0">
                  <a:latin typeface="Times New Roman" panose="02020603050405020304" pitchFamily="18" charset="0"/>
                  <a:cs typeface="Times New Roman" panose="02020603050405020304" pitchFamily="18" charset="0"/>
                </a:rPr>
                <a:t>(-)</a:t>
              </a:r>
            </a:p>
          </p:txBody>
        </p:sp>
        <p:grpSp>
          <p:nvGrpSpPr>
            <p:cNvPr id="184" name="Group 49"/>
            <p:cNvGrpSpPr>
              <a:grpSpLocks/>
            </p:cNvGrpSpPr>
            <p:nvPr/>
          </p:nvGrpSpPr>
          <p:grpSpPr bwMode="auto">
            <a:xfrm>
              <a:off x="2082800" y="6657975"/>
              <a:ext cx="2019300" cy="1150938"/>
              <a:chOff x="1312" y="1870"/>
              <a:chExt cx="1272" cy="725"/>
            </a:xfrm>
          </p:grpSpPr>
          <p:sp>
            <p:nvSpPr>
              <p:cNvPr id="185" name="Rectangle 50"/>
              <p:cNvSpPr>
                <a:spLocks noChangeArrowheads="1"/>
              </p:cNvSpPr>
              <p:nvPr/>
            </p:nvSpPr>
            <p:spPr bwMode="auto">
              <a:xfrm>
                <a:off x="1312" y="1870"/>
                <a:ext cx="1272"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86" name="Picture 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97" y="1877"/>
                <a:ext cx="648" cy="702"/>
              </a:xfrm>
              <a:prstGeom prst="rect">
                <a:avLst/>
              </a:prstGeom>
              <a:noFill/>
              <a:extLst>
                <a:ext uri="{909E8E84-426E-40DD-AFC4-6F175D3DCCD1}">
                  <a14:hiddenFill xmlns:a14="http://schemas.microsoft.com/office/drawing/2010/main">
                    <a:solidFill>
                      <a:srgbClr val="FFFFFF"/>
                    </a:solidFill>
                  </a14:hiddenFill>
                </a:ext>
              </a:extLst>
            </p:spPr>
          </p:pic>
        </p:grpSp>
        <p:sp>
          <p:nvSpPr>
            <p:cNvPr id="187" name="Rectangle 52"/>
            <p:cNvSpPr>
              <a:spLocks noChangeArrowheads="1"/>
            </p:cNvSpPr>
            <p:nvPr/>
          </p:nvSpPr>
          <p:spPr bwMode="auto">
            <a:xfrm>
              <a:off x="5049838" y="7815263"/>
              <a:ext cx="595312" cy="1150937"/>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a:latin typeface="Times New Roman" panose="02020603050405020304" pitchFamily="18" charset="0"/>
                  <a:ea typeface="" charset="0"/>
                  <a:cs typeface="Times New Roman" panose="02020603050405020304" pitchFamily="18" charset="0"/>
                </a:rPr>
                <a:t>(-)</a:t>
              </a:r>
            </a:p>
          </p:txBody>
        </p:sp>
        <p:sp>
          <p:nvSpPr>
            <p:cNvPr id="188" name="Rectangle 53"/>
            <p:cNvSpPr>
              <a:spLocks noChangeArrowheads="1"/>
            </p:cNvSpPr>
            <p:nvPr/>
          </p:nvSpPr>
          <p:spPr bwMode="auto">
            <a:xfrm>
              <a:off x="4102100" y="7815263"/>
              <a:ext cx="947738" cy="1150937"/>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eaLnBrk="0" hangingPunct="0"/>
              <a:r>
                <a:rPr lang="en-US" altLang="zh-CN" sz="2000" b="1">
                  <a:latin typeface="Times New Roman" panose="02020603050405020304" pitchFamily="18" charset="0"/>
                  <a:ea typeface="" charset="0"/>
                  <a:cs typeface="Times New Roman" panose="02020603050405020304" pitchFamily="18" charset="0"/>
                </a:rPr>
                <a:t>(+)</a:t>
              </a:r>
            </a:p>
          </p:txBody>
        </p:sp>
        <p:grpSp>
          <p:nvGrpSpPr>
            <p:cNvPr id="189" name="Group 54"/>
            <p:cNvGrpSpPr>
              <a:grpSpLocks/>
            </p:cNvGrpSpPr>
            <p:nvPr/>
          </p:nvGrpSpPr>
          <p:grpSpPr bwMode="auto">
            <a:xfrm>
              <a:off x="2084388" y="7815263"/>
              <a:ext cx="2019300" cy="1150937"/>
              <a:chOff x="1313" y="2599"/>
              <a:chExt cx="1272" cy="725"/>
            </a:xfrm>
          </p:grpSpPr>
          <p:sp>
            <p:nvSpPr>
              <p:cNvPr id="190" name="Rectangle 55"/>
              <p:cNvSpPr>
                <a:spLocks noChangeArrowheads="1"/>
              </p:cNvSpPr>
              <p:nvPr/>
            </p:nvSpPr>
            <p:spPr bwMode="auto">
              <a:xfrm>
                <a:off x="1313" y="2599"/>
                <a:ext cx="1272" cy="725"/>
              </a:xfrm>
              <a:prstGeom prst="rect">
                <a:avLst/>
              </a:prstGeom>
              <a:solidFill>
                <a:srgbClr val="FFFFFF"/>
              </a:solidFill>
              <a:ln>
                <a:noFill/>
              </a:ln>
              <a:effectLst/>
              <a:extLs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91" name="Picture 5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3" y="2605"/>
                <a:ext cx="628"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92" name="Group 57"/>
            <p:cNvGrpSpPr>
              <a:grpSpLocks/>
            </p:cNvGrpSpPr>
            <p:nvPr/>
          </p:nvGrpSpPr>
          <p:grpSpPr bwMode="auto">
            <a:xfrm>
              <a:off x="5645150" y="6657975"/>
              <a:ext cx="1928813" cy="1150938"/>
              <a:chOff x="3556" y="1878"/>
              <a:chExt cx="1215" cy="725"/>
            </a:xfrm>
          </p:grpSpPr>
          <p:sp>
            <p:nvSpPr>
              <p:cNvPr id="193" name="Rectangle 58"/>
              <p:cNvSpPr>
                <a:spLocks noChangeArrowheads="1"/>
              </p:cNvSpPr>
              <p:nvPr/>
            </p:nvSpPr>
            <p:spPr bwMode="auto">
              <a:xfrm>
                <a:off x="3556" y="1878"/>
                <a:ext cx="1215"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94" name="Picture 5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98" y="1901"/>
                <a:ext cx="756" cy="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95" name="Group 60"/>
            <p:cNvGrpSpPr>
              <a:grpSpLocks/>
            </p:cNvGrpSpPr>
            <p:nvPr/>
          </p:nvGrpSpPr>
          <p:grpSpPr bwMode="auto">
            <a:xfrm>
              <a:off x="7570788" y="6654800"/>
              <a:ext cx="1573212" cy="1152525"/>
              <a:chOff x="4769" y="1868"/>
              <a:chExt cx="991" cy="726"/>
            </a:xfrm>
          </p:grpSpPr>
          <p:sp>
            <p:nvSpPr>
              <p:cNvPr id="196" name="Rectangle 61"/>
              <p:cNvSpPr>
                <a:spLocks noChangeArrowheads="1"/>
              </p:cNvSpPr>
              <p:nvPr/>
            </p:nvSpPr>
            <p:spPr bwMode="auto">
              <a:xfrm>
                <a:off x="4769" y="1868"/>
                <a:ext cx="991"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197" name="Picture 6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80" y="1886"/>
                <a:ext cx="888" cy="7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8" name="Group 63"/>
            <p:cNvGrpSpPr>
              <a:grpSpLocks/>
            </p:cNvGrpSpPr>
            <p:nvPr/>
          </p:nvGrpSpPr>
          <p:grpSpPr bwMode="auto">
            <a:xfrm>
              <a:off x="5645150" y="7821613"/>
              <a:ext cx="1928813" cy="1149350"/>
              <a:chOff x="3556" y="2603"/>
              <a:chExt cx="1215" cy="724"/>
            </a:xfrm>
          </p:grpSpPr>
          <p:sp>
            <p:nvSpPr>
              <p:cNvPr id="199" name="Rectangle 64"/>
              <p:cNvSpPr>
                <a:spLocks noChangeArrowheads="1"/>
              </p:cNvSpPr>
              <p:nvPr/>
            </p:nvSpPr>
            <p:spPr bwMode="auto">
              <a:xfrm>
                <a:off x="3556" y="2603"/>
                <a:ext cx="1215" cy="724"/>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200" name="Picture 6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16" y="2617"/>
                <a:ext cx="798" cy="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1" name="Group 66"/>
            <p:cNvGrpSpPr>
              <a:grpSpLocks/>
            </p:cNvGrpSpPr>
            <p:nvPr/>
          </p:nvGrpSpPr>
          <p:grpSpPr bwMode="auto">
            <a:xfrm>
              <a:off x="7570788" y="7821613"/>
              <a:ext cx="1573212" cy="1150937"/>
              <a:chOff x="4769" y="2603"/>
              <a:chExt cx="991" cy="725"/>
            </a:xfrm>
          </p:grpSpPr>
          <p:sp>
            <p:nvSpPr>
              <p:cNvPr id="202" name="Rectangle 67"/>
              <p:cNvSpPr>
                <a:spLocks noChangeArrowheads="1"/>
              </p:cNvSpPr>
              <p:nvPr/>
            </p:nvSpPr>
            <p:spPr bwMode="auto">
              <a:xfrm>
                <a:off x="4769" y="2603"/>
                <a:ext cx="991" cy="725"/>
              </a:xfrm>
              <a:prstGeom prst="rect">
                <a:avLst/>
              </a:prstGeom>
              <a:solidFill>
                <a:srgbClr val="FFFFFF"/>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None/>
                </a:pPr>
                <a:endParaRPr lang="zh-CN" altLang="en-US" sz="1900" b="1">
                  <a:solidFill>
                    <a:srgbClr val="FFFF00"/>
                  </a:solidFill>
                </a:endParaRPr>
              </a:p>
            </p:txBody>
          </p:sp>
          <p:pic>
            <p:nvPicPr>
              <p:cNvPr id="203" name="Picture 6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flipH="1" flipV="1">
                <a:off x="4790" y="2615"/>
                <a:ext cx="900" cy="69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518296433"/>
      </p:ext>
    </p:extLst>
  </p:cSld>
  <p:clrMapOvr>
    <a:masterClrMapping/>
  </p:clrMapOvr>
  <p:transition>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altLang="zh-CN" sz="2800" dirty="0" smtClean="0">
                <a:ea typeface="楷体_GB2312" pitchFamily="49" charset="-122"/>
              </a:rPr>
              <a:t>6.5.1 </a:t>
            </a:r>
            <a:r>
              <a:rPr lang="zh-CN" altLang="en-US" sz="2800" dirty="0" smtClean="0">
                <a:ea typeface="楷体_GB2312" pitchFamily="49" charset="-122"/>
              </a:rPr>
              <a:t>场效应管放大电路静态工作点的设置及分析</a:t>
            </a:r>
            <a:r>
              <a:rPr lang="en-US" altLang="zh-CN" sz="2800" dirty="0" smtClean="0">
                <a:ea typeface="楷体_GB2312" pitchFamily="49" charset="-122"/>
              </a:rPr>
              <a:t>(</a:t>
            </a:r>
            <a:r>
              <a:rPr lang="zh-CN" altLang="en-US" sz="2800" dirty="0" smtClean="0">
                <a:ea typeface="楷体_GB2312" pitchFamily="49" charset="-122"/>
              </a:rPr>
              <a:t>续</a:t>
            </a:r>
            <a:r>
              <a:rPr lang="en-US" altLang="zh-CN" sz="2800" dirty="0" smtClean="0">
                <a:ea typeface="楷体_GB2312" pitchFamily="49" charset="-122"/>
              </a:rPr>
              <a:t>1)</a:t>
            </a: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99</a:t>
            </a:fld>
            <a:endParaRPr lang="zh-CN" altLang="en-US"/>
          </a:p>
        </p:txBody>
      </p:sp>
      <p:sp>
        <p:nvSpPr>
          <p:cNvPr id="276484" name="Text Box 4"/>
          <p:cNvSpPr txBox="1">
            <a:spLocks noChangeArrowheads="1"/>
          </p:cNvSpPr>
          <p:nvPr/>
        </p:nvSpPr>
        <p:spPr bwMode="auto">
          <a:xfrm>
            <a:off x="17462" y="857250"/>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dirty="0"/>
              <a:t>常见偏置电路及其计算</a:t>
            </a:r>
          </a:p>
        </p:txBody>
      </p:sp>
      <p:sp>
        <p:nvSpPr>
          <p:cNvPr id="276485" name="Text Box 5"/>
          <p:cNvSpPr txBox="1">
            <a:spLocks noChangeArrowheads="1"/>
          </p:cNvSpPr>
          <p:nvPr/>
        </p:nvSpPr>
        <p:spPr bwMode="auto">
          <a:xfrm>
            <a:off x="508681" y="1435554"/>
            <a:ext cx="232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dirty="0"/>
              <a:t>1. </a:t>
            </a:r>
            <a:r>
              <a:rPr kumimoji="1" lang="zh-CN" altLang="en-US" dirty="0"/>
              <a:t>自给偏置电路</a:t>
            </a:r>
          </a:p>
        </p:txBody>
      </p:sp>
      <p:sp>
        <p:nvSpPr>
          <p:cNvPr id="276486" name="Text Box 6"/>
          <p:cNvSpPr txBox="1">
            <a:spLocks noChangeArrowheads="1"/>
          </p:cNvSpPr>
          <p:nvPr/>
        </p:nvSpPr>
        <p:spPr bwMode="auto">
          <a:xfrm>
            <a:off x="3091999" y="1452337"/>
            <a:ext cx="4359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适用于耗尽型</a:t>
            </a:r>
            <a:r>
              <a:rPr kumimoji="1" lang="en-US" altLang="zh-CN"/>
              <a:t>MOSFET</a:t>
            </a:r>
            <a:r>
              <a:rPr kumimoji="1" lang="zh-CN" altLang="en-US"/>
              <a:t>和</a:t>
            </a:r>
            <a:r>
              <a:rPr kumimoji="1" lang="en-US" altLang="zh-CN"/>
              <a:t>JFET</a:t>
            </a:r>
          </a:p>
        </p:txBody>
      </p:sp>
      <p:sp>
        <p:nvSpPr>
          <p:cNvPr id="276487" name="Text Box 7"/>
          <p:cNvSpPr txBox="1">
            <a:spLocks noChangeArrowheads="1"/>
          </p:cNvSpPr>
          <p:nvPr/>
        </p:nvSpPr>
        <p:spPr bwMode="auto">
          <a:xfrm>
            <a:off x="747713" y="1927225"/>
            <a:ext cx="8456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将栅极电位设为零，通过源极电阻产生的电压构成栅源偏压。</a:t>
            </a:r>
          </a:p>
        </p:txBody>
      </p:sp>
      <p:grpSp>
        <p:nvGrpSpPr>
          <p:cNvPr id="2" name="Group 8"/>
          <p:cNvGrpSpPr>
            <a:grpSpLocks/>
          </p:cNvGrpSpPr>
          <p:nvPr/>
        </p:nvGrpSpPr>
        <p:grpSpPr bwMode="auto">
          <a:xfrm>
            <a:off x="630238" y="2322513"/>
            <a:ext cx="3132137" cy="3033712"/>
            <a:chOff x="1632" y="1401"/>
            <a:chExt cx="1973" cy="1911"/>
          </a:xfrm>
        </p:grpSpPr>
        <p:sp>
          <p:nvSpPr>
            <p:cNvPr id="42010" name="Oval 9"/>
            <p:cNvSpPr>
              <a:spLocks noChangeArrowheads="1"/>
            </p:cNvSpPr>
            <p:nvPr/>
          </p:nvSpPr>
          <p:spPr bwMode="auto">
            <a:xfrm>
              <a:off x="2448" y="2160"/>
              <a:ext cx="432" cy="384"/>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zh-CN" sz="2000"/>
                <a:t>FET</a:t>
              </a:r>
            </a:p>
          </p:txBody>
        </p:sp>
        <p:sp>
          <p:nvSpPr>
            <p:cNvPr id="42011" name="Line 10"/>
            <p:cNvSpPr>
              <a:spLocks noChangeShapeType="1"/>
            </p:cNvSpPr>
            <p:nvPr/>
          </p:nvSpPr>
          <p:spPr bwMode="auto">
            <a:xfrm flipH="1">
              <a:off x="1632" y="235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2" name="Line 11"/>
            <p:cNvSpPr>
              <a:spLocks noChangeShapeType="1"/>
            </p:cNvSpPr>
            <p:nvPr/>
          </p:nvSpPr>
          <p:spPr bwMode="auto">
            <a:xfrm flipV="1">
              <a:off x="2688" y="2016"/>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3" name="Rectangle 12"/>
            <p:cNvSpPr>
              <a:spLocks noChangeArrowheads="1"/>
            </p:cNvSpPr>
            <p:nvPr/>
          </p:nvSpPr>
          <p:spPr bwMode="auto">
            <a:xfrm rot="-5400000">
              <a:off x="2568" y="1850"/>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2014" name="Rectangle 13"/>
            <p:cNvSpPr>
              <a:spLocks noChangeArrowheads="1"/>
            </p:cNvSpPr>
            <p:nvPr/>
          </p:nvSpPr>
          <p:spPr bwMode="auto">
            <a:xfrm rot="-5400000">
              <a:off x="2568" y="2808"/>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2015" name="Line 14"/>
            <p:cNvSpPr>
              <a:spLocks noChangeShapeType="1"/>
            </p:cNvSpPr>
            <p:nvPr/>
          </p:nvSpPr>
          <p:spPr bwMode="auto">
            <a:xfrm>
              <a:off x="2688" y="2544"/>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6" name="Line 15"/>
            <p:cNvSpPr>
              <a:spLocks noChangeShapeType="1"/>
            </p:cNvSpPr>
            <p:nvPr/>
          </p:nvSpPr>
          <p:spPr bwMode="auto">
            <a:xfrm>
              <a:off x="2688" y="2976"/>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7" name="Line 16"/>
            <p:cNvSpPr>
              <a:spLocks noChangeShapeType="1"/>
            </p:cNvSpPr>
            <p:nvPr/>
          </p:nvSpPr>
          <p:spPr bwMode="auto">
            <a:xfrm>
              <a:off x="2592" y="3312"/>
              <a:ext cx="19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18" name="Freeform 17"/>
            <p:cNvSpPr>
              <a:spLocks/>
            </p:cNvSpPr>
            <p:nvPr/>
          </p:nvSpPr>
          <p:spPr bwMode="auto">
            <a:xfrm>
              <a:off x="2688" y="1536"/>
              <a:ext cx="528" cy="240"/>
            </a:xfrm>
            <a:custGeom>
              <a:avLst/>
              <a:gdLst>
                <a:gd name="T0" fmla="*/ 0 w 960"/>
                <a:gd name="T1" fmla="*/ 240 h 240"/>
                <a:gd name="T2" fmla="*/ 0 w 960"/>
                <a:gd name="T3" fmla="*/ 0 h 240"/>
                <a:gd name="T4" fmla="*/ 290 w 960"/>
                <a:gd name="T5" fmla="*/ 0 h 240"/>
                <a:gd name="T6" fmla="*/ 0 60000 65536"/>
                <a:gd name="T7" fmla="*/ 0 60000 65536"/>
                <a:gd name="T8" fmla="*/ 0 60000 65536"/>
                <a:gd name="T9" fmla="*/ 0 w 960"/>
                <a:gd name="T10" fmla="*/ 0 h 240"/>
                <a:gd name="T11" fmla="*/ 960 w 960"/>
                <a:gd name="T12" fmla="*/ 240 h 240"/>
              </a:gdLst>
              <a:ahLst/>
              <a:cxnLst>
                <a:cxn ang="T6">
                  <a:pos x="T0" y="T1"/>
                </a:cxn>
                <a:cxn ang="T7">
                  <a:pos x="T2" y="T3"/>
                </a:cxn>
                <a:cxn ang="T8">
                  <a:pos x="T4" y="T5"/>
                </a:cxn>
              </a:cxnLst>
              <a:rect l="T9" t="T10" r="T11" b="T12"/>
              <a:pathLst>
                <a:path w="960" h="240">
                  <a:moveTo>
                    <a:pt x="0" y="240"/>
                  </a:moveTo>
                  <a:lnTo>
                    <a:pt x="0" y="0"/>
                  </a:lnTo>
                  <a:lnTo>
                    <a:pt x="96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2019" name="Oval 18"/>
            <p:cNvSpPr>
              <a:spLocks noChangeArrowheads="1"/>
            </p:cNvSpPr>
            <p:nvPr/>
          </p:nvSpPr>
          <p:spPr bwMode="auto">
            <a:xfrm>
              <a:off x="3206" y="1526"/>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2020" name="Text Box 19"/>
            <p:cNvSpPr txBox="1">
              <a:spLocks noChangeArrowheads="1"/>
            </p:cNvSpPr>
            <p:nvPr/>
          </p:nvSpPr>
          <p:spPr bwMode="auto">
            <a:xfrm>
              <a:off x="3216" y="1401"/>
              <a:ext cx="3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t>U</a:t>
              </a:r>
              <a:r>
                <a:rPr kumimoji="1" lang="en-US" altLang="zh-CN" sz="2000" baseline="-25000"/>
                <a:t>DD</a:t>
              </a:r>
              <a:endParaRPr kumimoji="1" lang="en-US" altLang="zh-CN" sz="2000"/>
            </a:p>
          </p:txBody>
        </p:sp>
        <p:sp>
          <p:nvSpPr>
            <p:cNvPr id="42021" name="Text Box 20"/>
            <p:cNvSpPr txBox="1">
              <a:spLocks noChangeArrowheads="1"/>
            </p:cNvSpPr>
            <p:nvPr/>
          </p:nvSpPr>
          <p:spPr bwMode="auto">
            <a:xfrm>
              <a:off x="2736" y="197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t>D</a:t>
              </a:r>
            </a:p>
          </p:txBody>
        </p:sp>
        <p:sp>
          <p:nvSpPr>
            <p:cNvPr id="42022" name="Text Box 21"/>
            <p:cNvSpPr txBox="1">
              <a:spLocks noChangeArrowheads="1"/>
            </p:cNvSpPr>
            <p:nvPr/>
          </p:nvSpPr>
          <p:spPr bwMode="auto">
            <a:xfrm>
              <a:off x="2486" y="2505"/>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t>S</a:t>
              </a:r>
            </a:p>
          </p:txBody>
        </p:sp>
        <p:sp>
          <p:nvSpPr>
            <p:cNvPr id="42023" name="Text Box 22"/>
            <p:cNvSpPr txBox="1">
              <a:spLocks noChangeArrowheads="1"/>
            </p:cNvSpPr>
            <p:nvPr/>
          </p:nvSpPr>
          <p:spPr bwMode="auto">
            <a:xfrm>
              <a:off x="2208" y="2095"/>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a:t>G</a:t>
              </a:r>
            </a:p>
          </p:txBody>
        </p:sp>
        <p:sp>
          <p:nvSpPr>
            <p:cNvPr id="42024" name="Text Box 23"/>
            <p:cNvSpPr txBox="1">
              <a:spLocks noChangeArrowheads="1"/>
            </p:cNvSpPr>
            <p:nvPr/>
          </p:nvSpPr>
          <p:spPr bwMode="auto">
            <a:xfrm>
              <a:off x="2315" y="1711"/>
              <a:ext cx="2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t>R</a:t>
              </a:r>
              <a:r>
                <a:rPr kumimoji="1" lang="en-US" altLang="zh-CN" sz="2000" baseline="-25000"/>
                <a:t>D</a:t>
              </a:r>
              <a:endParaRPr kumimoji="1" lang="en-US" altLang="zh-CN" sz="2000"/>
            </a:p>
          </p:txBody>
        </p:sp>
        <p:sp>
          <p:nvSpPr>
            <p:cNvPr id="42025" name="Text Box 24"/>
            <p:cNvSpPr txBox="1">
              <a:spLocks noChangeArrowheads="1"/>
            </p:cNvSpPr>
            <p:nvPr/>
          </p:nvSpPr>
          <p:spPr bwMode="auto">
            <a:xfrm>
              <a:off x="2315" y="2767"/>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t>R</a:t>
              </a:r>
              <a:r>
                <a:rPr kumimoji="1" lang="en-US" altLang="zh-CN" sz="2000" baseline="-25000"/>
                <a:t>S</a:t>
              </a:r>
              <a:endParaRPr kumimoji="1" lang="en-US" altLang="zh-CN" sz="2000"/>
            </a:p>
          </p:txBody>
        </p:sp>
        <p:grpSp>
          <p:nvGrpSpPr>
            <p:cNvPr id="42026" name="Group 25"/>
            <p:cNvGrpSpPr>
              <a:grpSpLocks/>
            </p:cNvGrpSpPr>
            <p:nvPr/>
          </p:nvGrpSpPr>
          <p:grpSpPr bwMode="auto">
            <a:xfrm rot="-5400000">
              <a:off x="2901" y="2791"/>
              <a:ext cx="78" cy="159"/>
              <a:chOff x="4012" y="432"/>
              <a:chExt cx="78" cy="159"/>
            </a:xfrm>
          </p:grpSpPr>
          <p:sp>
            <p:nvSpPr>
              <p:cNvPr id="42032" name="Rectangle 26"/>
              <p:cNvSpPr>
                <a:spLocks noChangeArrowheads="1"/>
              </p:cNvSpPr>
              <p:nvPr/>
            </p:nvSpPr>
            <p:spPr bwMode="auto">
              <a:xfrm>
                <a:off x="4058" y="432"/>
                <a:ext cx="3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p>
                <a:pPr algn="just">
                  <a:lnSpc>
                    <a:spcPct val="120000"/>
                  </a:lnSpc>
                  <a:spcBef>
                    <a:spcPct val="10000"/>
                  </a:spcBef>
                </a:pPr>
                <a:endParaRPr lang="zh-CN" altLang="en-US"/>
              </a:p>
            </p:txBody>
          </p:sp>
          <p:sp>
            <p:nvSpPr>
              <p:cNvPr id="42033" name="Line 27"/>
              <p:cNvSpPr>
                <a:spLocks noChangeShapeType="1"/>
              </p:cNvSpPr>
              <p:nvPr/>
            </p:nvSpPr>
            <p:spPr bwMode="auto">
              <a:xfrm>
                <a:off x="4012" y="432"/>
                <a:ext cx="0" cy="15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a14:hiddenLine>
                </a:ext>
              </a:extLst>
            </p:spPr>
            <p:txBody>
              <a:bodyPr wrap="none" anchor="ctr"/>
              <a:lstStyle/>
              <a:p>
                <a:endParaRPr lang="zh-CN" altLang="en-US"/>
              </a:p>
            </p:txBody>
          </p:sp>
        </p:grpSp>
        <p:sp>
          <p:nvSpPr>
            <p:cNvPr id="42027" name="Freeform 28"/>
            <p:cNvSpPr>
              <a:spLocks/>
            </p:cNvSpPr>
            <p:nvPr/>
          </p:nvSpPr>
          <p:spPr bwMode="auto">
            <a:xfrm>
              <a:off x="2688" y="2640"/>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2028" name="Freeform 29"/>
            <p:cNvSpPr>
              <a:spLocks/>
            </p:cNvSpPr>
            <p:nvPr/>
          </p:nvSpPr>
          <p:spPr bwMode="auto">
            <a:xfrm flipV="1">
              <a:off x="2688" y="2928"/>
              <a:ext cx="240" cy="192"/>
            </a:xfrm>
            <a:custGeom>
              <a:avLst/>
              <a:gdLst>
                <a:gd name="T0" fmla="*/ 0 w 240"/>
                <a:gd name="T1" fmla="*/ 0 h 192"/>
                <a:gd name="T2" fmla="*/ 240 w 240"/>
                <a:gd name="T3" fmla="*/ 0 h 192"/>
                <a:gd name="T4" fmla="*/ 240 w 240"/>
                <a:gd name="T5" fmla="*/ 192 h 192"/>
                <a:gd name="T6" fmla="*/ 0 60000 65536"/>
                <a:gd name="T7" fmla="*/ 0 60000 65536"/>
                <a:gd name="T8" fmla="*/ 0 60000 65536"/>
                <a:gd name="T9" fmla="*/ 0 w 240"/>
                <a:gd name="T10" fmla="*/ 0 h 192"/>
                <a:gd name="T11" fmla="*/ 240 w 240"/>
                <a:gd name="T12" fmla="*/ 192 h 192"/>
              </a:gdLst>
              <a:ahLst/>
              <a:cxnLst>
                <a:cxn ang="T6">
                  <a:pos x="T0" y="T1"/>
                </a:cxn>
                <a:cxn ang="T7">
                  <a:pos x="T2" y="T3"/>
                </a:cxn>
                <a:cxn ang="T8">
                  <a:pos x="T4" y="T5"/>
                </a:cxn>
              </a:cxnLst>
              <a:rect l="T9" t="T10" r="T11" b="T12"/>
              <a:pathLst>
                <a:path w="240" h="192">
                  <a:moveTo>
                    <a:pt x="0" y="0"/>
                  </a:moveTo>
                  <a:lnTo>
                    <a:pt x="240" y="0"/>
                  </a:lnTo>
                  <a:lnTo>
                    <a:pt x="240" y="19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2029" name="Oval 30"/>
            <p:cNvSpPr>
              <a:spLocks noChangeArrowheads="1"/>
            </p:cNvSpPr>
            <p:nvPr/>
          </p:nvSpPr>
          <p:spPr bwMode="auto">
            <a:xfrm>
              <a:off x="2668" y="261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2030" name="Oval 31"/>
            <p:cNvSpPr>
              <a:spLocks noChangeArrowheads="1"/>
            </p:cNvSpPr>
            <p:nvPr/>
          </p:nvSpPr>
          <p:spPr bwMode="auto">
            <a:xfrm>
              <a:off x="2658" y="3110"/>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sp>
          <p:nvSpPr>
            <p:cNvPr id="42031" name="Text Box 32"/>
            <p:cNvSpPr txBox="1">
              <a:spLocks noChangeArrowheads="1"/>
            </p:cNvSpPr>
            <p:nvPr/>
          </p:nvSpPr>
          <p:spPr bwMode="auto">
            <a:xfrm>
              <a:off x="2976" y="2745"/>
              <a:ext cx="2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t>C</a:t>
              </a:r>
              <a:r>
                <a:rPr kumimoji="1" lang="en-US" altLang="zh-CN" sz="2000" baseline="-25000"/>
                <a:t>S</a:t>
              </a:r>
              <a:endParaRPr kumimoji="1" lang="en-US" altLang="zh-CN" sz="2000"/>
            </a:p>
          </p:txBody>
        </p:sp>
      </p:grpSp>
      <p:grpSp>
        <p:nvGrpSpPr>
          <p:cNvPr id="4" name="Group 33"/>
          <p:cNvGrpSpPr>
            <a:grpSpLocks/>
          </p:cNvGrpSpPr>
          <p:nvPr/>
        </p:nvGrpSpPr>
        <p:grpSpPr bwMode="auto">
          <a:xfrm>
            <a:off x="858838" y="3800475"/>
            <a:ext cx="1447800" cy="1250950"/>
            <a:chOff x="1776" y="2332"/>
            <a:chExt cx="912" cy="788"/>
          </a:xfrm>
        </p:grpSpPr>
        <p:sp>
          <p:nvSpPr>
            <p:cNvPr id="42004" name="Text Box 34"/>
            <p:cNvSpPr txBox="1">
              <a:spLocks noChangeArrowheads="1"/>
            </p:cNvSpPr>
            <p:nvPr/>
          </p:nvSpPr>
          <p:spPr bwMode="auto">
            <a:xfrm>
              <a:off x="1776" y="2575"/>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sz="2000" i="1"/>
                <a:t>R</a:t>
              </a:r>
              <a:r>
                <a:rPr kumimoji="1" lang="en-US" altLang="zh-CN" sz="2000" baseline="-25000"/>
                <a:t>G</a:t>
              </a:r>
              <a:endParaRPr kumimoji="1" lang="en-US" altLang="zh-CN" sz="2000"/>
            </a:p>
          </p:txBody>
        </p:sp>
        <p:grpSp>
          <p:nvGrpSpPr>
            <p:cNvPr id="42005" name="Group 35"/>
            <p:cNvGrpSpPr>
              <a:grpSpLocks/>
            </p:cNvGrpSpPr>
            <p:nvPr/>
          </p:nvGrpSpPr>
          <p:grpSpPr bwMode="auto">
            <a:xfrm>
              <a:off x="2064" y="2332"/>
              <a:ext cx="624" cy="788"/>
              <a:chOff x="2064" y="2332"/>
              <a:chExt cx="624" cy="788"/>
            </a:xfrm>
          </p:grpSpPr>
          <p:sp>
            <p:nvSpPr>
              <p:cNvPr id="42006" name="Rectangle 36"/>
              <p:cNvSpPr>
                <a:spLocks noChangeArrowheads="1"/>
              </p:cNvSpPr>
              <p:nvPr/>
            </p:nvSpPr>
            <p:spPr bwMode="auto">
              <a:xfrm rot="-5400000">
                <a:off x="1992" y="2664"/>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2007" name="Line 37"/>
              <p:cNvSpPr>
                <a:spLocks noChangeShapeType="1"/>
              </p:cNvSpPr>
              <p:nvPr/>
            </p:nvSpPr>
            <p:spPr bwMode="auto">
              <a:xfrm flipV="1">
                <a:off x="2112" y="2352"/>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008" name="Freeform 38"/>
              <p:cNvSpPr>
                <a:spLocks/>
              </p:cNvSpPr>
              <p:nvPr/>
            </p:nvSpPr>
            <p:spPr bwMode="auto">
              <a:xfrm>
                <a:off x="2112" y="2832"/>
                <a:ext cx="576" cy="288"/>
              </a:xfrm>
              <a:custGeom>
                <a:avLst/>
                <a:gdLst>
                  <a:gd name="T0" fmla="*/ 0 w 576"/>
                  <a:gd name="T1" fmla="*/ 0 h 288"/>
                  <a:gd name="T2" fmla="*/ 0 w 576"/>
                  <a:gd name="T3" fmla="*/ 288 h 288"/>
                  <a:gd name="T4" fmla="*/ 576 w 576"/>
                  <a:gd name="T5" fmla="*/ 288 h 288"/>
                  <a:gd name="T6" fmla="*/ 0 60000 65536"/>
                  <a:gd name="T7" fmla="*/ 0 60000 65536"/>
                  <a:gd name="T8" fmla="*/ 0 60000 65536"/>
                  <a:gd name="T9" fmla="*/ 0 w 576"/>
                  <a:gd name="T10" fmla="*/ 0 h 288"/>
                  <a:gd name="T11" fmla="*/ 576 w 576"/>
                  <a:gd name="T12" fmla="*/ 288 h 288"/>
                </a:gdLst>
                <a:ahLst/>
                <a:cxnLst>
                  <a:cxn ang="T6">
                    <a:pos x="T0" y="T1"/>
                  </a:cxn>
                  <a:cxn ang="T7">
                    <a:pos x="T2" y="T3"/>
                  </a:cxn>
                  <a:cxn ang="T8">
                    <a:pos x="T4" y="T5"/>
                  </a:cxn>
                </a:cxnLst>
                <a:rect l="T9" t="T10" r="T11" b="T12"/>
                <a:pathLst>
                  <a:path w="576" h="288">
                    <a:moveTo>
                      <a:pt x="0" y="0"/>
                    </a:moveTo>
                    <a:lnTo>
                      <a:pt x="0" y="288"/>
                    </a:lnTo>
                    <a:lnTo>
                      <a:pt x="576" y="288"/>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lnSpc>
                    <a:spcPct val="120000"/>
                  </a:lnSpc>
                  <a:spcBef>
                    <a:spcPct val="10000"/>
                  </a:spcBef>
                </a:pPr>
                <a:endParaRPr lang="zh-CN" altLang="en-US"/>
              </a:p>
            </p:txBody>
          </p:sp>
          <p:sp>
            <p:nvSpPr>
              <p:cNvPr id="42009" name="Oval 39"/>
              <p:cNvSpPr>
                <a:spLocks noChangeArrowheads="1"/>
              </p:cNvSpPr>
              <p:nvPr/>
            </p:nvSpPr>
            <p:spPr bwMode="auto">
              <a:xfrm>
                <a:off x="2082" y="2332"/>
                <a:ext cx="48" cy="48"/>
              </a:xfrm>
              <a:prstGeom prst="ellipse">
                <a:avLst/>
              </a:prstGeom>
              <a:solidFill>
                <a:schemeClr val="tx1"/>
              </a:solidFill>
              <a:ln w="28575">
                <a:solidFill>
                  <a:schemeClr val="tx1"/>
                </a:solidFill>
                <a:round/>
                <a:headEnd/>
                <a:tailEnd/>
              </a:ln>
            </p:spPr>
            <p:txBody>
              <a:bodyPr wrap="none" anchor="ctr"/>
              <a:lstStyle/>
              <a:p>
                <a:pPr algn="just">
                  <a:lnSpc>
                    <a:spcPct val="120000"/>
                  </a:lnSpc>
                  <a:spcBef>
                    <a:spcPct val="10000"/>
                  </a:spcBef>
                </a:pPr>
                <a:endParaRPr lang="zh-CN" altLang="en-US"/>
              </a:p>
            </p:txBody>
          </p:sp>
        </p:grpSp>
      </p:grpSp>
      <p:sp>
        <p:nvSpPr>
          <p:cNvPr id="276520" name="Line 40"/>
          <p:cNvSpPr>
            <a:spLocks noChangeShapeType="1"/>
          </p:cNvSpPr>
          <p:nvPr/>
        </p:nvSpPr>
        <p:spPr bwMode="auto">
          <a:xfrm>
            <a:off x="2500313" y="2689225"/>
            <a:ext cx="0" cy="53340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521" name="Text Box 41"/>
          <p:cNvSpPr txBox="1">
            <a:spLocks noChangeArrowheads="1"/>
          </p:cNvSpPr>
          <p:nvPr/>
        </p:nvSpPr>
        <p:spPr bwMode="auto">
          <a:xfrm>
            <a:off x="2519363" y="2654300"/>
            <a:ext cx="449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I</a:t>
            </a:r>
            <a:r>
              <a:rPr kumimoji="1" lang="en-US" altLang="zh-CN" baseline="-25000"/>
              <a:t>D</a:t>
            </a:r>
            <a:endParaRPr kumimoji="1" lang="en-US" altLang="zh-CN"/>
          </a:p>
        </p:txBody>
      </p:sp>
      <p:sp>
        <p:nvSpPr>
          <p:cNvPr id="276522" name="Text Box 42"/>
          <p:cNvSpPr txBox="1">
            <a:spLocks noChangeArrowheads="1"/>
          </p:cNvSpPr>
          <p:nvPr/>
        </p:nvSpPr>
        <p:spPr bwMode="auto">
          <a:xfrm>
            <a:off x="4070350" y="2493963"/>
            <a:ext cx="1870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en-US" altLang="zh-CN" i="1"/>
              <a:t>U</a:t>
            </a:r>
            <a:r>
              <a:rPr kumimoji="1" lang="en-US" altLang="zh-CN" baseline="-25000"/>
              <a:t>GS</a:t>
            </a:r>
            <a:r>
              <a:rPr kumimoji="1" lang="en-US" altLang="zh-CN">
                <a:sym typeface="Symbol" pitchFamily="18" charset="2"/>
              </a:rPr>
              <a:t>≈</a:t>
            </a:r>
            <a:r>
              <a:rPr kumimoji="1" lang="zh-CN" altLang="en-US">
                <a:sym typeface="Symbol" pitchFamily="18" charset="2"/>
              </a:rPr>
              <a:t>－</a:t>
            </a:r>
            <a:r>
              <a:rPr kumimoji="1" lang="en-US" altLang="zh-CN" i="1">
                <a:sym typeface="Symbol" pitchFamily="18" charset="2"/>
              </a:rPr>
              <a:t>R</a:t>
            </a:r>
            <a:r>
              <a:rPr kumimoji="1" lang="en-US" altLang="zh-CN" baseline="-25000">
                <a:sym typeface="Symbol" pitchFamily="18" charset="2"/>
              </a:rPr>
              <a:t>S</a:t>
            </a:r>
            <a:r>
              <a:rPr kumimoji="1" lang="en-US" altLang="zh-CN" i="1">
                <a:sym typeface="Symbol" pitchFamily="18" charset="2"/>
              </a:rPr>
              <a:t>I</a:t>
            </a:r>
            <a:r>
              <a:rPr kumimoji="1" lang="en-US" altLang="zh-CN" baseline="-25000">
                <a:sym typeface="Symbol" pitchFamily="18" charset="2"/>
              </a:rPr>
              <a:t>D</a:t>
            </a:r>
            <a:endParaRPr kumimoji="1" lang="en-US" altLang="zh-CN"/>
          </a:p>
        </p:txBody>
      </p:sp>
      <p:sp>
        <p:nvSpPr>
          <p:cNvPr id="276523" name="Text Box 43"/>
          <p:cNvSpPr txBox="1">
            <a:spLocks noChangeArrowheads="1"/>
          </p:cNvSpPr>
          <p:nvPr/>
        </p:nvSpPr>
        <p:spPr bwMode="auto">
          <a:xfrm>
            <a:off x="3521075" y="3073400"/>
            <a:ext cx="5372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r>
              <a:rPr kumimoji="1" lang="zh-CN" altLang="en-US"/>
              <a:t>利用</a:t>
            </a:r>
            <a:r>
              <a:rPr kumimoji="1" lang="en-US" altLang="zh-CN"/>
              <a:t>FET</a:t>
            </a:r>
            <a:r>
              <a:rPr kumimoji="1" lang="zh-CN" altLang="en-US"/>
              <a:t>的转移特性计算静态漏极电流</a:t>
            </a:r>
          </a:p>
        </p:txBody>
      </p:sp>
      <p:graphicFrame>
        <p:nvGraphicFramePr>
          <p:cNvPr id="276524" name="Object 2"/>
          <p:cNvGraphicFramePr>
            <a:graphicFrameLocks noChangeAspect="1"/>
          </p:cNvGraphicFramePr>
          <p:nvPr>
            <p:extLst>
              <p:ext uri="{D42A27DB-BD31-4B8C-83A1-F6EECF244321}">
                <p14:modId xmlns:p14="http://schemas.microsoft.com/office/powerpoint/2010/main" val="287596915"/>
              </p:ext>
            </p:extLst>
          </p:nvPr>
        </p:nvGraphicFramePr>
        <p:xfrm>
          <a:off x="4157663" y="3585560"/>
          <a:ext cx="2693987" cy="889000"/>
        </p:xfrm>
        <a:graphic>
          <a:graphicData uri="http://schemas.openxmlformats.org/presentationml/2006/ole">
            <mc:AlternateContent xmlns:mc="http://schemas.openxmlformats.org/markup-compatibility/2006">
              <mc:Choice xmlns:v="urn:schemas-microsoft-com:vml" Requires="v">
                <p:oleObj spid="_x0000_s42105" name="Equation" r:id="rId3" imgW="1346040" imgH="444240" progId="Equation.DSMT4">
                  <p:embed/>
                </p:oleObj>
              </mc:Choice>
              <mc:Fallback>
                <p:oleObj name="Equation" r:id="rId3" imgW="1346040" imgH="4442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663" y="3585560"/>
                        <a:ext cx="2693987"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25" name="Text Box 45"/>
          <p:cNvSpPr txBox="1">
            <a:spLocks noChangeArrowheads="1"/>
          </p:cNvSpPr>
          <p:nvPr/>
        </p:nvSpPr>
        <p:spPr bwMode="auto">
          <a:xfrm>
            <a:off x="3429000" y="4554538"/>
            <a:ext cx="5532438"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82600"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eaLnBrk="1" hangingPunct="1">
              <a:lnSpc>
                <a:spcPct val="130000"/>
              </a:lnSpc>
            </a:pPr>
            <a:r>
              <a:rPr kumimoji="1" lang="zh-CN" altLang="en-US"/>
              <a:t>由于</a:t>
            </a:r>
            <a:r>
              <a:rPr kumimoji="1" lang="en-US" altLang="zh-CN"/>
              <a:t>FET</a:t>
            </a:r>
            <a:r>
              <a:rPr kumimoji="1" lang="zh-CN" altLang="en-US"/>
              <a:t>的高输入电阻，为了避免感应电场对</a:t>
            </a:r>
            <a:r>
              <a:rPr kumimoji="1" lang="en-US" altLang="zh-CN"/>
              <a:t>FET</a:t>
            </a:r>
            <a:r>
              <a:rPr kumimoji="1" lang="zh-CN" altLang="en-US"/>
              <a:t>的损坏，常在栅极接一电阻</a:t>
            </a:r>
            <a:r>
              <a:rPr kumimoji="1" lang="en-US" altLang="zh-CN" i="1"/>
              <a:t>R</a:t>
            </a:r>
            <a:r>
              <a:rPr kumimoji="1" lang="en-US" altLang="zh-CN" baseline="-25000"/>
              <a:t>G</a:t>
            </a:r>
            <a:r>
              <a:rPr kumimoji="1" lang="zh-CN" altLang="en-US"/>
              <a:t>，一般该电阻大于</a:t>
            </a:r>
            <a:r>
              <a:rPr kumimoji="1" lang="en-US" altLang="zh-CN"/>
              <a:t>1M</a:t>
            </a:r>
            <a:r>
              <a:rPr kumimoji="1" lang="en-US" altLang="zh-CN">
                <a:latin typeface="Symbol" pitchFamily="18" charset="2"/>
              </a:rPr>
              <a:t>W</a:t>
            </a:r>
            <a:r>
              <a:rPr kumimoji="1" lang="zh-CN" altLang="en-US">
                <a:latin typeface="Symbol" pitchFamily="18" charset="2"/>
              </a:rPr>
              <a:t>。</a:t>
            </a:r>
            <a:endParaRPr kumimoji="1" lang="en-US" altLang="zh-CN"/>
          </a:p>
        </p:txBody>
      </p:sp>
      <p:grpSp>
        <p:nvGrpSpPr>
          <p:cNvPr id="6" name="Group 50"/>
          <p:cNvGrpSpPr>
            <a:grpSpLocks/>
          </p:cNvGrpSpPr>
          <p:nvPr/>
        </p:nvGrpSpPr>
        <p:grpSpPr bwMode="auto">
          <a:xfrm>
            <a:off x="2573338" y="4189413"/>
            <a:ext cx="420687" cy="531812"/>
            <a:chOff x="996" y="3522"/>
            <a:chExt cx="265" cy="335"/>
          </a:xfrm>
        </p:grpSpPr>
        <p:sp>
          <p:nvSpPr>
            <p:cNvPr id="42000" name="Text Box 46"/>
            <p:cNvSpPr txBox="1">
              <a:spLocks noChangeArrowheads="1"/>
            </p:cNvSpPr>
            <p:nvPr/>
          </p:nvSpPr>
          <p:spPr bwMode="auto">
            <a:xfrm>
              <a:off x="1048" y="3522"/>
              <a:ext cx="213"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楷体_GB2312" pitchFamily="49" charset="-122"/>
                </a:defRPr>
              </a:lvl1pPr>
              <a:lvl2pPr marL="742950" indent="-285750" eaLnBrk="0" hangingPunct="0">
                <a:defRPr sz="2400" b="1">
                  <a:solidFill>
                    <a:schemeClr val="tx1"/>
                  </a:solidFill>
                  <a:latin typeface="Times New Roman" pitchFamily="18" charset="0"/>
                  <a:ea typeface="楷体_GB2312" pitchFamily="49" charset="-122"/>
                </a:defRPr>
              </a:lvl2pPr>
              <a:lvl3pPr marL="1143000" indent="-228600" eaLnBrk="0" hangingPunct="0">
                <a:defRPr sz="2400" b="1">
                  <a:solidFill>
                    <a:schemeClr val="tx1"/>
                  </a:solidFill>
                  <a:latin typeface="Times New Roman" pitchFamily="18" charset="0"/>
                  <a:ea typeface="楷体_GB2312" pitchFamily="49" charset="-122"/>
                </a:defRPr>
              </a:lvl3pPr>
              <a:lvl4pPr marL="1600200" indent="-228600" eaLnBrk="0" hangingPunct="0">
                <a:defRPr sz="2400" b="1">
                  <a:solidFill>
                    <a:schemeClr val="tx1"/>
                  </a:solidFill>
                  <a:latin typeface="Times New Roman" pitchFamily="18" charset="0"/>
                  <a:ea typeface="楷体_GB2312" pitchFamily="49" charset="-122"/>
                </a:defRPr>
              </a:lvl4pPr>
              <a:lvl5pPr marL="2057400" indent="-228600" eaLnBrk="0" hangingPunct="0">
                <a:defRPr sz="2400" b="1">
                  <a:solidFill>
                    <a:schemeClr val="tx1"/>
                  </a:solidFill>
                  <a:latin typeface="Times New Roman" pitchFamily="18" charset="0"/>
                  <a:ea typeface="楷体_GB2312" pitchFamily="49" charset="-122"/>
                </a:defRPr>
              </a:lvl5pPr>
              <a:lvl6pPr marL="25146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6pPr>
              <a:lvl7pPr marL="29718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7pPr>
              <a:lvl8pPr marL="34290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8pPr>
              <a:lvl9pPr marL="3886200" indent="-228600" eaLnBrk="0" fontAlgn="base" hangingPunct="0">
                <a:spcBef>
                  <a:spcPct val="0"/>
                </a:spcBef>
                <a:spcAft>
                  <a:spcPct val="0"/>
                </a:spcAft>
                <a:defRPr sz="2400" b="1">
                  <a:solidFill>
                    <a:schemeClr val="tx1"/>
                  </a:solidFill>
                  <a:latin typeface="Times New Roman" pitchFamily="18" charset="0"/>
                  <a:ea typeface="楷体_GB2312" pitchFamily="49" charset="-122"/>
                </a:defRPr>
              </a:lvl9pPr>
            </a:lstStyle>
            <a:p>
              <a:pPr algn="just" eaLnBrk="1" hangingPunct="1">
                <a:lnSpc>
                  <a:spcPct val="120000"/>
                </a:lnSpc>
                <a:spcBef>
                  <a:spcPct val="10000"/>
                </a:spcBef>
              </a:pPr>
              <a:r>
                <a:rPr lang="en-US" altLang="zh-CN">
                  <a:latin typeface="楷体_GB2312" pitchFamily="49" charset="-122"/>
                </a:rPr>
                <a:t>+</a:t>
              </a:r>
            </a:p>
          </p:txBody>
        </p:sp>
        <p:grpSp>
          <p:nvGrpSpPr>
            <p:cNvPr id="42001" name="Group 49"/>
            <p:cNvGrpSpPr>
              <a:grpSpLocks/>
            </p:cNvGrpSpPr>
            <p:nvPr/>
          </p:nvGrpSpPr>
          <p:grpSpPr bwMode="auto">
            <a:xfrm>
              <a:off x="996" y="3792"/>
              <a:ext cx="153" cy="65"/>
              <a:chOff x="996" y="3792"/>
              <a:chExt cx="153" cy="65"/>
            </a:xfrm>
          </p:grpSpPr>
          <p:sp>
            <p:nvSpPr>
              <p:cNvPr id="42002" name="Line 47"/>
              <p:cNvSpPr>
                <a:spLocks noChangeShapeType="1"/>
              </p:cNvSpPr>
              <p:nvPr/>
            </p:nvSpPr>
            <p:spPr bwMode="auto">
              <a:xfrm>
                <a:off x="996" y="3792"/>
                <a:ext cx="15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003" name="Line 48"/>
              <p:cNvSpPr>
                <a:spLocks noChangeShapeType="1"/>
              </p:cNvSpPr>
              <p:nvPr/>
            </p:nvSpPr>
            <p:spPr bwMode="auto">
              <a:xfrm>
                <a:off x="996" y="3857"/>
                <a:ext cx="15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6484"/>
                                        </p:tgtEl>
                                        <p:attrNameLst>
                                          <p:attrName>style.visibility</p:attrName>
                                        </p:attrNameLst>
                                      </p:cBhvr>
                                      <p:to>
                                        <p:strVal val="visible"/>
                                      </p:to>
                                    </p:set>
                                    <p:animEffect transition="in" filter="wipe(left)">
                                      <p:cBhvr>
                                        <p:cTn id="7" dur="500"/>
                                        <p:tgtEl>
                                          <p:spTgt spid="2764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485"/>
                                        </p:tgtEl>
                                        <p:attrNameLst>
                                          <p:attrName>style.visibility</p:attrName>
                                        </p:attrNameLst>
                                      </p:cBhvr>
                                      <p:to>
                                        <p:strVal val="visible"/>
                                      </p:to>
                                    </p:set>
                                    <p:animEffect transition="in" filter="wipe(left)">
                                      <p:cBhvr>
                                        <p:cTn id="12" dur="500"/>
                                        <p:tgtEl>
                                          <p:spTgt spid="2764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486"/>
                                        </p:tgtEl>
                                        <p:attrNameLst>
                                          <p:attrName>style.visibility</p:attrName>
                                        </p:attrNameLst>
                                      </p:cBhvr>
                                      <p:to>
                                        <p:strVal val="visible"/>
                                      </p:to>
                                    </p:set>
                                    <p:animEffect transition="in" filter="wipe(left)">
                                      <p:cBhvr>
                                        <p:cTn id="17" dur="500"/>
                                        <p:tgtEl>
                                          <p:spTgt spid="2764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487"/>
                                        </p:tgtEl>
                                        <p:attrNameLst>
                                          <p:attrName>style.visibility</p:attrName>
                                        </p:attrNameLst>
                                      </p:cBhvr>
                                      <p:to>
                                        <p:strVal val="visible"/>
                                      </p:to>
                                    </p:set>
                                    <p:animEffect transition="in" filter="wipe(left)">
                                      <p:cBhvr>
                                        <p:cTn id="22" dur="500"/>
                                        <p:tgtEl>
                                          <p:spTgt spid="276487"/>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par>
                          <p:cTn id="27" fill="hold" nodeType="afterGroup">
                            <p:stCondLst>
                              <p:cond delay="1000"/>
                            </p:stCondLst>
                            <p:childTnLst>
                              <p:par>
                                <p:cTn id="28" presetID="2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nodeType="afterGroup">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276520"/>
                                        </p:tgtEl>
                                        <p:attrNameLst>
                                          <p:attrName>style.visibility</p:attrName>
                                        </p:attrNameLst>
                                      </p:cBhvr>
                                      <p:to>
                                        <p:strVal val="visible"/>
                                      </p:to>
                                    </p:set>
                                    <p:animEffect transition="in" filter="wipe(left)">
                                      <p:cBhvr>
                                        <p:cTn id="34" dur="500"/>
                                        <p:tgtEl>
                                          <p:spTgt spid="276520"/>
                                        </p:tgtEl>
                                      </p:cBhvr>
                                    </p:animEffect>
                                  </p:childTnLst>
                                </p:cTn>
                              </p:par>
                            </p:childTnLst>
                          </p:cTn>
                        </p:par>
                        <p:par>
                          <p:cTn id="35" fill="hold" nodeType="afterGroup">
                            <p:stCondLst>
                              <p:cond delay="2000"/>
                            </p:stCondLst>
                            <p:childTnLst>
                              <p:par>
                                <p:cTn id="36" presetID="22" presetClass="entr" presetSubtype="8" fill="hold" nodeType="afterEffect">
                                  <p:stCondLst>
                                    <p:cond delay="0"/>
                                  </p:stCondLst>
                                  <p:childTnLst>
                                    <p:set>
                                      <p:cBhvr>
                                        <p:cTn id="37" dur="1" fill="hold">
                                          <p:stCondLst>
                                            <p:cond delay="0"/>
                                          </p:stCondLst>
                                        </p:cTn>
                                        <p:tgtEl>
                                          <p:spTgt spid="276521"/>
                                        </p:tgtEl>
                                        <p:attrNameLst>
                                          <p:attrName>style.visibility</p:attrName>
                                        </p:attrNameLst>
                                      </p:cBhvr>
                                      <p:to>
                                        <p:strVal val="visible"/>
                                      </p:to>
                                    </p:set>
                                    <p:animEffect transition="in" filter="wipe(left)">
                                      <p:cBhvr>
                                        <p:cTn id="38" dur="500"/>
                                        <p:tgtEl>
                                          <p:spTgt spid="27652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76522"/>
                                        </p:tgtEl>
                                        <p:attrNameLst>
                                          <p:attrName>style.visibility</p:attrName>
                                        </p:attrNameLst>
                                      </p:cBhvr>
                                      <p:to>
                                        <p:strVal val="visible"/>
                                      </p:to>
                                    </p:set>
                                    <p:animEffect transition="in" filter="wipe(left)">
                                      <p:cBhvr>
                                        <p:cTn id="43" dur="500"/>
                                        <p:tgtEl>
                                          <p:spTgt spid="27652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76523"/>
                                        </p:tgtEl>
                                        <p:attrNameLst>
                                          <p:attrName>style.visibility</p:attrName>
                                        </p:attrNameLst>
                                      </p:cBhvr>
                                      <p:to>
                                        <p:strVal val="visible"/>
                                      </p:to>
                                    </p:set>
                                    <p:animEffect transition="in" filter="wipe(left)">
                                      <p:cBhvr>
                                        <p:cTn id="48" dur="500"/>
                                        <p:tgtEl>
                                          <p:spTgt spid="276523"/>
                                        </p:tgtEl>
                                      </p:cBhvr>
                                    </p:animEffect>
                                  </p:childTnLst>
                                </p:cTn>
                              </p:par>
                            </p:childTnLst>
                          </p:cTn>
                        </p:par>
                        <p:par>
                          <p:cTn id="49" fill="hold" nodeType="afterGroup">
                            <p:stCondLst>
                              <p:cond delay="500"/>
                            </p:stCondLst>
                            <p:childTnLst>
                              <p:par>
                                <p:cTn id="50" presetID="22" presetClass="entr" presetSubtype="8" fill="hold" nodeType="afterEffect">
                                  <p:stCondLst>
                                    <p:cond delay="0"/>
                                  </p:stCondLst>
                                  <p:childTnLst>
                                    <p:set>
                                      <p:cBhvr>
                                        <p:cTn id="51" dur="1" fill="hold">
                                          <p:stCondLst>
                                            <p:cond delay="0"/>
                                          </p:stCondLst>
                                        </p:cTn>
                                        <p:tgtEl>
                                          <p:spTgt spid="276524"/>
                                        </p:tgtEl>
                                        <p:attrNameLst>
                                          <p:attrName>style.visibility</p:attrName>
                                        </p:attrNameLst>
                                      </p:cBhvr>
                                      <p:to>
                                        <p:strVal val="visible"/>
                                      </p:to>
                                    </p:set>
                                    <p:animEffect transition="in" filter="wipe(left)">
                                      <p:cBhvr>
                                        <p:cTn id="52" dur="500"/>
                                        <p:tgtEl>
                                          <p:spTgt spid="27652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6525"/>
                                        </p:tgtEl>
                                        <p:attrNameLst>
                                          <p:attrName>style.visibility</p:attrName>
                                        </p:attrNameLst>
                                      </p:cBhvr>
                                      <p:to>
                                        <p:strVal val="visible"/>
                                      </p:to>
                                    </p:set>
                                    <p:animEffect transition="in" filter="wipe(left)">
                                      <p:cBhvr>
                                        <p:cTn id="57" dur="500"/>
                                        <p:tgtEl>
                                          <p:spTgt spid="276525"/>
                                        </p:tgtEl>
                                      </p:cBhvr>
                                    </p:animEffect>
                                  </p:childTnLst>
                                </p:cTn>
                              </p:par>
                            </p:childTnLst>
                          </p:cTn>
                        </p:par>
                        <p:par>
                          <p:cTn id="58" fill="hold" nodeType="afterGroup">
                            <p:stCondLst>
                              <p:cond delay="500"/>
                            </p:stCondLst>
                            <p:childTnLst>
                              <p:par>
                                <p:cTn id="59" presetID="22" presetClass="entr" presetSubtype="8" fill="hold"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left)">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4" grpId="0" autoUpdateAnimBg="0"/>
      <p:bldP spid="276485" grpId="0" autoUpdateAnimBg="0"/>
      <p:bldP spid="276486" grpId="0" autoUpdateAnimBg="0"/>
      <p:bldP spid="276487" grpId="0" autoUpdateAnimBg="0"/>
      <p:bldP spid="276520" grpId="0" animBg="1"/>
      <p:bldP spid="276525" grpId="0" autoUpdateAnimBg="0"/>
    </p:bldLst>
  </p:timing>
</p:sld>
</file>

<file path=ppt/theme/theme1.xml><?xml version="1.0" encoding="utf-8"?>
<a:theme xmlns:a="http://schemas.openxmlformats.org/drawingml/2006/main" name="电路与模拟电子技术">
  <a:themeElements>
    <a:clrScheme name="自定义 4">
      <a:dk1>
        <a:srgbClr val="000000"/>
      </a:dk1>
      <a:lt1>
        <a:srgbClr val="FFFFFF"/>
      </a:lt1>
      <a:dk2>
        <a:srgbClr val="000000"/>
      </a:dk2>
      <a:lt2>
        <a:srgbClr val="B2B2B2"/>
      </a:lt2>
      <a:accent1>
        <a:srgbClr val="000000"/>
      </a:accent1>
      <a:accent2>
        <a:srgbClr val="FF9900"/>
      </a:accent2>
      <a:accent3>
        <a:srgbClr val="FFFFFF"/>
      </a:accent3>
      <a:accent4>
        <a:srgbClr val="174578"/>
      </a:accent4>
      <a:accent5>
        <a:srgbClr val="ADBAE0"/>
      </a:accent5>
      <a:accent6>
        <a:srgbClr val="E78A00"/>
      </a:accent6>
      <a:hlink>
        <a:srgbClr val="000000"/>
      </a:hlink>
      <a:folHlink>
        <a:srgbClr val="969696"/>
      </a:folHlink>
    </a:clrScheme>
    <a:fontScheme name="ms01_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s01_1 1">
        <a:dk1>
          <a:srgbClr val="1D528D"/>
        </a:dk1>
        <a:lt1>
          <a:srgbClr val="FFFFFF"/>
        </a:lt1>
        <a:dk2>
          <a:srgbClr val="000000"/>
        </a:dk2>
        <a:lt2>
          <a:srgbClr val="B2B2B2"/>
        </a:lt2>
        <a:accent1>
          <a:srgbClr val="2D6BC7"/>
        </a:accent1>
        <a:accent2>
          <a:srgbClr val="FF9900"/>
        </a:accent2>
        <a:accent3>
          <a:srgbClr val="FFFFFF"/>
        </a:accent3>
        <a:accent4>
          <a:srgbClr val="174578"/>
        </a:accent4>
        <a:accent5>
          <a:srgbClr val="ADBA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ms01_1 2">
        <a:dk1>
          <a:srgbClr val="808080"/>
        </a:dk1>
        <a:lt1>
          <a:srgbClr val="FFFFFF"/>
        </a:lt1>
        <a:dk2>
          <a:srgbClr val="000000"/>
        </a:dk2>
        <a:lt2>
          <a:srgbClr val="B2B2B2"/>
        </a:lt2>
        <a:accent1>
          <a:srgbClr val="058089"/>
        </a:accent1>
        <a:accent2>
          <a:srgbClr val="66BE0E"/>
        </a:accent2>
        <a:accent3>
          <a:srgbClr val="FFFFFF"/>
        </a:accent3>
        <a:accent4>
          <a:srgbClr val="6C6C6C"/>
        </a:accent4>
        <a:accent5>
          <a:srgbClr val="AAC0C4"/>
        </a:accent5>
        <a:accent6>
          <a:srgbClr val="5CAC0C"/>
        </a:accent6>
        <a:hlink>
          <a:srgbClr val="2CA9D0"/>
        </a:hlink>
        <a:folHlink>
          <a:srgbClr val="4841D9"/>
        </a:folHlink>
      </a:clrScheme>
      <a:clrMap bg1="lt1" tx1="dk1" bg2="lt2" tx2="dk2" accent1="accent1" accent2="accent2" accent3="accent3" accent4="accent4" accent5="accent5" accent6="accent6" hlink="hlink" folHlink="folHlink"/>
    </a:extraClrScheme>
    <a:extraClrScheme>
      <a:clrScheme name="ms01_1 3">
        <a:dk1>
          <a:srgbClr val="1D528D"/>
        </a:dk1>
        <a:lt1>
          <a:srgbClr val="FFFFFF"/>
        </a:lt1>
        <a:dk2>
          <a:srgbClr val="000000"/>
        </a:dk2>
        <a:lt2>
          <a:srgbClr val="CACACA"/>
        </a:lt2>
        <a:accent1>
          <a:srgbClr val="0099CC"/>
        </a:accent1>
        <a:accent2>
          <a:srgbClr val="8BC84E"/>
        </a:accent2>
        <a:accent3>
          <a:srgbClr val="FFFFFF"/>
        </a:accent3>
        <a:accent4>
          <a:srgbClr val="174578"/>
        </a:accent4>
        <a:accent5>
          <a:srgbClr val="AACAE2"/>
        </a:accent5>
        <a:accent6>
          <a:srgbClr val="7DB546"/>
        </a:accent6>
        <a:hlink>
          <a:srgbClr val="6E81E0"/>
        </a:hlink>
        <a:folHlink>
          <a:srgbClr val="0099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电路与模拟电子技术</Template>
  <TotalTime>4964</TotalTime>
  <Words>13604</Words>
  <Application>Microsoft Office PowerPoint</Application>
  <PresentationFormat>全屏显示(4:3)</PresentationFormat>
  <Paragraphs>2844</Paragraphs>
  <Slides>191</Slides>
  <Notes>9</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9</vt:i4>
      </vt:variant>
      <vt:variant>
        <vt:lpstr>幻灯片标题</vt:lpstr>
      </vt:variant>
      <vt:variant>
        <vt:i4>191</vt:i4>
      </vt:variant>
    </vt:vector>
  </HeadingPairs>
  <TitlesOfParts>
    <vt:vector size="218" baseType="lpstr">
      <vt:lpstr>Wingdings</vt:lpstr>
      <vt:lpstr>黑体</vt:lpstr>
      <vt:lpstr>Arial</vt:lpstr>
      <vt:lpstr>楷体_GB2312</vt:lpstr>
      <vt:lpstr>Cambria Math</vt:lpstr>
      <vt:lpstr>Times New Roman</vt:lpstr>
      <vt:lpstr>华文中宋</vt:lpstr>
      <vt:lpstr>宋体</vt:lpstr>
      <vt:lpstr>华文新魏</vt:lpstr>
      <vt:lpstr>Tahoma</vt:lpstr>
      <vt:lpstr>隶书</vt:lpstr>
      <vt:lpstr>华文行楷</vt:lpstr>
      <vt:lpstr>Arial Unicode MS</vt:lpstr>
      <vt:lpstr>Symbol</vt:lpstr>
      <vt:lpstr>Book Antiqua</vt:lpstr>
      <vt:lpstr>华康简宋</vt:lpstr>
      <vt:lpstr>Wingdings 2</vt:lpstr>
      <vt:lpstr>电路与模拟电子技术</vt:lpstr>
      <vt:lpstr>Visio</vt:lpstr>
      <vt:lpstr>Equation</vt:lpstr>
      <vt:lpstr>图片</vt:lpstr>
      <vt:lpstr>公式</vt:lpstr>
      <vt:lpstr>MathType 6.0 Equation</vt:lpstr>
      <vt:lpstr>BMP 图象</vt:lpstr>
      <vt:lpstr>Microsoft Visio 2003-2010 Drawing</vt:lpstr>
      <vt:lpstr>VISIO</vt:lpstr>
      <vt:lpstr>Photo Editor 照片</vt:lpstr>
      <vt:lpstr>第6章 晶体管放大电路基础</vt:lpstr>
      <vt:lpstr>本章教学内容</vt:lpstr>
      <vt:lpstr>内容概述</vt:lpstr>
      <vt:lpstr>6.1 放大电路的基本概念</vt:lpstr>
      <vt:lpstr>6.1 放大电路的基本概念（续1）</vt:lpstr>
      <vt:lpstr>6.1 放大电路的基本概念（续2）</vt:lpstr>
      <vt:lpstr>6.1 放大电路的基本概念（续3）</vt:lpstr>
      <vt:lpstr>6.1 放大电路的基本概念（续4）</vt:lpstr>
      <vt:lpstr>6.1 放大电路的基本概念（续5）</vt:lpstr>
      <vt:lpstr>含有受控电源的电路分析方法</vt:lpstr>
      <vt:lpstr>6.1 放大电路的基本概念（续6）</vt:lpstr>
      <vt:lpstr>6.1 放大电路的基本概念（续7）</vt:lpstr>
      <vt:lpstr>6.1 放大电路的基本概念（续8）</vt:lpstr>
      <vt:lpstr>6.1 放大电路的基本概念（续9）</vt:lpstr>
      <vt:lpstr>6.1 放大电路的基本概念（续10）</vt:lpstr>
      <vt:lpstr>6.1 放大电路的基本概念（续11）</vt:lpstr>
      <vt:lpstr>6.2 双极型晶体三极管及其电路模型</vt:lpstr>
      <vt:lpstr>6.2 双极型晶体三极管及其电路模型（续1）</vt:lpstr>
      <vt:lpstr>6.2 双极型晶体三极管及其电路模型（续2）</vt:lpstr>
      <vt:lpstr>6.2 双极型晶体三极管及其电路模型（续3）</vt:lpstr>
      <vt:lpstr>6.2 双极型晶体三极管及其电路模型（续4）</vt:lpstr>
      <vt:lpstr>6.2 双极型晶体三极管及其电路模型（续5）</vt:lpstr>
      <vt:lpstr>6.2 双极型晶体三极管及其电路模型（续6）</vt:lpstr>
      <vt:lpstr>6.2 双极型晶体三极管及其电路模型（续7）</vt:lpstr>
      <vt:lpstr>6.2 双极型晶体三极管及其电路模型（续8）</vt:lpstr>
      <vt:lpstr>6.2 双极型晶体三极管及其电路模型（续9）</vt:lpstr>
      <vt:lpstr>6.2 双极型晶体三极管及其电路模型（续10）</vt:lpstr>
      <vt:lpstr>6.2 双极型晶体三极管及其电路模型（续11）</vt:lpstr>
      <vt:lpstr>6.2 双极型晶体三极管及其电路模型（续12）</vt:lpstr>
      <vt:lpstr>6.2 双极型晶体三极管及其电路模型（续13）</vt:lpstr>
      <vt:lpstr>6.2 双极型晶体三极管及其电路模型（续14）</vt:lpstr>
      <vt:lpstr>6.2 双极型晶体三极管及其电路模型（续15）</vt:lpstr>
      <vt:lpstr>6.3 双极型晶体三极管放大电路</vt:lpstr>
      <vt:lpstr>6.3 双极型晶体三极管放大电路（续1）</vt:lpstr>
      <vt:lpstr>6.3 双极型晶体三极管放大电路（续2）</vt:lpstr>
      <vt:lpstr>6.3 双极型晶体三极管放大电路（续3）</vt:lpstr>
      <vt:lpstr>6.3.2 放大电路的基本分析方法</vt:lpstr>
      <vt:lpstr>6.3.2 放大电路的基本分析方法（续1）</vt:lpstr>
      <vt:lpstr>6.3.2 放大电路的基本分析方法（续2）</vt:lpstr>
      <vt:lpstr>6.3.2 放大电路的基本分析方法（续3）</vt:lpstr>
      <vt:lpstr>6.3.2 放大电路的基本分析方法（续4）</vt:lpstr>
      <vt:lpstr>6.3.2 放大电路的基本分析方法（续5）</vt:lpstr>
      <vt:lpstr>6.3.2 放大电路的基本分析方法（续6）</vt:lpstr>
      <vt:lpstr>6.3.2 放大电路的基本分析方法（续7）</vt:lpstr>
      <vt:lpstr>6.3.2 放大电路的基本分析方法（续8）</vt:lpstr>
      <vt:lpstr>6.3.2 放大电路的基本分析方法（续9）</vt:lpstr>
      <vt:lpstr>6.3.2 放大电路的基本分析方法（续10）</vt:lpstr>
      <vt:lpstr>6.3.2 放大电路的基本分析方法（续11）</vt:lpstr>
      <vt:lpstr>6.3.2 放大电路的基本分析方法（续12）</vt:lpstr>
      <vt:lpstr>6.3.2 放大电路的基本分析方法（续13）</vt:lpstr>
      <vt:lpstr>6.3.2 放大电路的基本分析方法（续14）</vt:lpstr>
      <vt:lpstr>6.3.2 放大电路的基本分析方法（续15）</vt:lpstr>
      <vt:lpstr>6.3.2 放大电路的基本分析方法（续16）</vt:lpstr>
      <vt:lpstr>6.3.2 放大电路的基本分析方法（续17）</vt:lpstr>
      <vt:lpstr>6.3.3   静态工作点稳定电路</vt:lpstr>
      <vt:lpstr>6.3.3   静态工作点稳定电路（续1）</vt:lpstr>
      <vt:lpstr>6.3.3   静态工作点稳定电路（续2）</vt:lpstr>
      <vt:lpstr>6.3.3   静态工作点稳定电路（续3）</vt:lpstr>
      <vt:lpstr>6.3.3   静态工作点稳定电路（续4）</vt:lpstr>
      <vt:lpstr>6.3.3   静态工作点稳定电路（续5）</vt:lpstr>
      <vt:lpstr>6.3.3   静态工作点稳定电路（续6）</vt:lpstr>
      <vt:lpstr>6.3.3   静态工作点稳定电路（续7）</vt:lpstr>
      <vt:lpstr>6.3.3   静态工作点稳定电路（续8）</vt:lpstr>
      <vt:lpstr>6.3.3   静态工作点稳定电路（续9）</vt:lpstr>
      <vt:lpstr>6.3.3   静态工作点稳定电路（续10）</vt:lpstr>
      <vt:lpstr>6.3.3   静态工作点稳定电路（续11）</vt:lpstr>
      <vt:lpstr>6.3.4 射极输出器</vt:lpstr>
      <vt:lpstr>6.3.4 射极输出器（续1）</vt:lpstr>
      <vt:lpstr>6.3.4 射极输出器（续2）</vt:lpstr>
      <vt:lpstr>6.3.4 射极输出器（续3）</vt:lpstr>
      <vt:lpstr>6.3.4 射极输出器（续4）</vt:lpstr>
      <vt:lpstr>6.3.4 射极输出器（续5）</vt:lpstr>
      <vt:lpstr>6.4 场效应晶体管</vt:lpstr>
      <vt:lpstr>6.4.1 绝缘栅场效应管</vt:lpstr>
      <vt:lpstr>6.4.1 绝缘栅场效应管（续1）</vt:lpstr>
      <vt:lpstr>6.4.1 绝缘栅场效应管（续2）</vt:lpstr>
      <vt:lpstr>6.4.1 绝缘栅场效应管（续3）</vt:lpstr>
      <vt:lpstr>6.4.1 绝缘栅场效应管（续4）</vt:lpstr>
      <vt:lpstr>场效应晶体管的输出特性曲线</vt:lpstr>
      <vt:lpstr>场效应晶体管的可变电阻区特性</vt:lpstr>
      <vt:lpstr>场效应晶体管的恒流区特性</vt:lpstr>
      <vt:lpstr>6.4.1 绝缘栅场效应管（续5）</vt:lpstr>
      <vt:lpstr>6.4.1 绝缘栅场效应管（续6）</vt:lpstr>
      <vt:lpstr>6.4.1 绝缘栅场效应管（续7）</vt:lpstr>
      <vt:lpstr>6.4.1 绝缘栅场效应管（续8）</vt:lpstr>
      <vt:lpstr>6.4.1 绝缘栅场效应管（续9）</vt:lpstr>
      <vt:lpstr>6.4.1 绝缘栅场效应管（续10）</vt:lpstr>
      <vt:lpstr>6.4.2 结型场效应管</vt:lpstr>
      <vt:lpstr>6.4.2 结型场效应管（续1）</vt:lpstr>
      <vt:lpstr>6.4.2 结型场效应管（续2）</vt:lpstr>
      <vt:lpstr>6.4.2 结型场效应管（续3）</vt:lpstr>
      <vt:lpstr>六种场效应管的电路符号</vt:lpstr>
      <vt:lpstr>6.4.3 场效应管的主要参数</vt:lpstr>
      <vt:lpstr>6.4.3 场效应管的主要参数（续）</vt:lpstr>
      <vt:lpstr>场效应管与晶体管比较</vt:lpstr>
      <vt:lpstr>6.5 场效应管放大电路</vt:lpstr>
      <vt:lpstr>6.5.1 场效应管放大电路静态工作点的设置及分析</vt:lpstr>
      <vt:lpstr>PowerPoint 演示文稿</vt:lpstr>
      <vt:lpstr>6.5.1 场效应管放大电路静态工作点的设置及分析(续1)</vt:lpstr>
      <vt:lpstr>6.5.1 场效应管放大电路静态工作点的设置及分析(续2)</vt:lpstr>
      <vt:lpstr>6.5.1 场效应管放大电路静态工作点的设置及分析(续3)</vt:lpstr>
      <vt:lpstr>6.5.2 场效应管放大电路的动态分析</vt:lpstr>
      <vt:lpstr>6.5.2 场效应管放大电路的动态分析（续1）</vt:lpstr>
      <vt:lpstr>6.5.2 场效应管放大电路的动态分析（续2）</vt:lpstr>
      <vt:lpstr>6.5.2 场效应管放大电路的动态分析（续3）</vt:lpstr>
      <vt:lpstr>6.5.2 场效应管放大电路的动态分析（续4）</vt:lpstr>
      <vt:lpstr>6.5.2 场效应管放大电路的动态分析（续5）</vt:lpstr>
      <vt:lpstr>6.5.2 场效应管放大电路的动态分析（续6）</vt:lpstr>
      <vt:lpstr>6.5.3 场效应管放大与晶体管放大的比较</vt:lpstr>
      <vt:lpstr>6.8 放大电路的频率特性</vt:lpstr>
      <vt:lpstr>6.8 放大电路的频率特性（续1）</vt:lpstr>
      <vt:lpstr>6.8 放大电路的频率特性（续2）</vt:lpstr>
      <vt:lpstr>6.8 放大电路的频率特性（续3）</vt:lpstr>
      <vt:lpstr>密勒（Miller）等效</vt:lpstr>
      <vt:lpstr>6.8 放大电路的频率特性（续4）</vt:lpstr>
      <vt:lpstr>6.8 放大电路的频率特性（续5）</vt:lpstr>
      <vt:lpstr>6.8 放大电路的频率特性（续6）</vt:lpstr>
      <vt:lpstr>6.8 放大电路的频率特性（续7）</vt:lpstr>
      <vt:lpstr>6.8 放大电路的频率特性（续8）</vt:lpstr>
      <vt:lpstr>6.8 放大电路的频率特性（续9）</vt:lpstr>
      <vt:lpstr>6.8 放大电路的频率特性（续10）</vt:lpstr>
      <vt:lpstr>6.8 放大电路的频率特性（续11）</vt:lpstr>
      <vt:lpstr>6.8 放大电路的频率特性（续12）</vt:lpstr>
      <vt:lpstr>6.8 放大电路的频率特性（续13）</vt:lpstr>
      <vt:lpstr>6.8 放大电路的频率特性（续14）</vt:lpstr>
      <vt:lpstr>6.7 功率放大电路</vt:lpstr>
      <vt:lpstr>6.7.1 功率放大电路的特点</vt:lpstr>
      <vt:lpstr>6.7.1 功率放大电路的特点（续1）</vt:lpstr>
      <vt:lpstr>6.7.1 功率放大电路的特点（续2）</vt:lpstr>
      <vt:lpstr>6.7.1 功率放大电路的特点（续3）</vt:lpstr>
      <vt:lpstr>6.7.1 功率放大电路的特点（续4）</vt:lpstr>
      <vt:lpstr>6.7.1 功率放大电路的特点（续5）</vt:lpstr>
      <vt:lpstr>6.7.1 功率放大电路的特点（续6）</vt:lpstr>
      <vt:lpstr>6.7.2 互补对称功率放大电路</vt:lpstr>
      <vt:lpstr>6.7.2 互补对称功率放大电路（续1）</vt:lpstr>
      <vt:lpstr>6.7.2 互补对称功率放大电路（续2）</vt:lpstr>
      <vt:lpstr>6.7.2 互补对称功率放大电路（续3）</vt:lpstr>
      <vt:lpstr>6.7.2 互补对称功率放大电路（续4）</vt:lpstr>
      <vt:lpstr>6.7.2 互补对称功率放大电路（续5）</vt:lpstr>
      <vt:lpstr>6.7.2 互补对称功率放大电路（续6）</vt:lpstr>
      <vt:lpstr>6.7.2 互补对称功率放大电路（续7）</vt:lpstr>
      <vt:lpstr>6.6 多级放大电路</vt:lpstr>
      <vt:lpstr>6.6 多级放大电路（续1）</vt:lpstr>
      <vt:lpstr>6.6 多级放大电路（续2）</vt:lpstr>
      <vt:lpstr>6.6 多级放大电路（续3）</vt:lpstr>
      <vt:lpstr>6.6.1 阻容耦合多级放大电路</vt:lpstr>
      <vt:lpstr>6.6.1 阻容耦合多级放大电路（续1）</vt:lpstr>
      <vt:lpstr>6.6.1 阻容耦合多级放大电路（续2）</vt:lpstr>
      <vt:lpstr>6.6.1 阻容耦合多级放大电路（续3）</vt:lpstr>
      <vt:lpstr>6.6.1 阻容耦合多级放大电路（续4）</vt:lpstr>
      <vt:lpstr>6.6.1 阻容耦合多级放大电路（续5）</vt:lpstr>
      <vt:lpstr>6.6.1 阻容耦合多级放大电路（续6）</vt:lpstr>
      <vt:lpstr>6.6.1 阻容耦合多级放大电路（续7）</vt:lpstr>
      <vt:lpstr>6.6.2 直接耦合放大电路 </vt:lpstr>
      <vt:lpstr>6.6.2 直接耦合放大电路（续1）</vt:lpstr>
      <vt:lpstr>6.6.2 直接耦合放大电路 （续2）</vt:lpstr>
      <vt:lpstr>6.6.2 直接耦合放大电路 （续3）</vt:lpstr>
      <vt:lpstr>6.6.2 直接耦合放大电路 （续4）</vt:lpstr>
      <vt:lpstr>6.6.2 直接耦合放大电路 （续5）</vt:lpstr>
      <vt:lpstr>6.6.2 直接耦合放大电路 （续6）</vt:lpstr>
      <vt:lpstr>6.6.2 直接耦合放大电路 （续7）</vt:lpstr>
      <vt:lpstr>6.9 放大电路中的负反馈</vt:lpstr>
      <vt:lpstr>6.9 放大电路中的负反馈（续1）</vt:lpstr>
      <vt:lpstr>6.9 放大电路中的负反馈（续2）</vt:lpstr>
      <vt:lpstr>6.9 放大电路中的负反馈（续3）</vt:lpstr>
      <vt:lpstr>6.9 放大电路中的负反馈（续4）</vt:lpstr>
      <vt:lpstr>6.9 放大电路中的负反馈（续5）</vt:lpstr>
      <vt:lpstr>6.9 放大电路中的负反馈（续6）</vt:lpstr>
      <vt:lpstr>反馈判断举例1</vt:lpstr>
      <vt:lpstr>反馈判断举例2</vt:lpstr>
      <vt:lpstr>反馈判断举例3</vt:lpstr>
      <vt:lpstr>反馈判断举例4</vt:lpstr>
      <vt:lpstr>6.9 放大电路中的负反馈（续7）</vt:lpstr>
      <vt:lpstr>6.9 放大电路中的负反馈（续8）</vt:lpstr>
      <vt:lpstr>6.9 放大电路中的负反馈（续9）</vt:lpstr>
      <vt:lpstr>6.9 放大电路中的负反馈（续10）</vt:lpstr>
      <vt:lpstr>6.9 放大电路中的负反馈（续11）</vt:lpstr>
      <vt:lpstr>负反馈放大电路的稳定性</vt:lpstr>
      <vt:lpstr>负反馈放大器的自激振荡</vt:lpstr>
      <vt:lpstr>产生自激振荡原因</vt:lpstr>
      <vt:lpstr>自激振荡的条件</vt:lpstr>
      <vt:lpstr>负反馈放大电路稳定性的分析</vt:lpstr>
      <vt:lpstr>容易产生自激振荡的负反馈放大电路</vt:lpstr>
      <vt:lpstr>负反馈放大电路稳定性的判断</vt:lpstr>
      <vt:lpstr>稳定性的判断</vt:lpstr>
      <vt:lpstr>消除自激振荡的方法</vt:lpstr>
      <vt:lpstr>1. 简单滞后补偿</vt:lpstr>
      <vt:lpstr>2. 密勒补偿</vt:lpstr>
      <vt:lpstr>3. RC 滞后补偿：在最低的上限频率所在回路加补偿。</vt:lpstr>
      <vt:lpstr>RC 滞后补偿与简单滞后补偿比较</vt:lpstr>
      <vt:lpstr>讨论</vt:lpstr>
    </vt:vector>
  </TitlesOfParts>
  <Company>华南理工大学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电路与模拟电子技术</dc:title>
  <dc:subject>第八章 基本放大电路</dc:subject>
  <dc:creator>殷瑞祥教授</dc:creator>
  <cp:lastModifiedBy>殷瑞祥</cp:lastModifiedBy>
  <cp:revision>224</cp:revision>
  <dcterms:created xsi:type="dcterms:W3CDTF">2003-09-07T04:02:17Z</dcterms:created>
  <dcterms:modified xsi:type="dcterms:W3CDTF">2016-07-12T00:21:36Z</dcterms:modified>
</cp:coreProperties>
</file>